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76" r:id="rId2"/>
    <p:sldId id="691" r:id="rId3"/>
    <p:sldId id="604" r:id="rId4"/>
    <p:sldId id="692" r:id="rId5"/>
    <p:sldId id="580" r:id="rId6"/>
    <p:sldId id="708" r:id="rId7"/>
    <p:sldId id="715" r:id="rId8"/>
    <p:sldId id="694" r:id="rId9"/>
    <p:sldId id="592" r:id="rId10"/>
    <p:sldId id="693" r:id="rId11"/>
    <p:sldId id="695" r:id="rId12"/>
    <p:sldId id="696" r:id="rId13"/>
    <p:sldId id="697" r:id="rId14"/>
    <p:sldId id="698" r:id="rId15"/>
    <p:sldId id="699" r:id="rId16"/>
    <p:sldId id="618" r:id="rId17"/>
    <p:sldId id="619" r:id="rId18"/>
    <p:sldId id="628" r:id="rId19"/>
    <p:sldId id="683" r:id="rId20"/>
    <p:sldId id="714" r:id="rId21"/>
    <p:sldId id="627" r:id="rId22"/>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99FF33"/>
    <a:srgbClr val="FEE2EC"/>
    <a:srgbClr val="339966"/>
    <a:srgbClr val="FB89B2"/>
    <a:srgbClr val="FDBFD5"/>
    <a:srgbClr val="F95590"/>
    <a:srgbClr val="E5F735"/>
    <a:srgbClr val="F83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108" d="100"/>
          <a:sy n="108" d="100"/>
        </p:scale>
        <p:origin x="169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r>
              <a:rPr lang="en-GB"/>
              <a:t>Economic Environment - Lecture 8: Inflation and Monetary Policy</a:t>
            </a:r>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704D5B38-B38A-445E-A8A7-99AE88F7719B}" type="datetimeFigureOut">
              <a:rPr lang="en-GB" smtClean="0"/>
              <a:pPr/>
              <a:t>01/05/2020</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C0667C72-E82F-4323-A743-E46BCE7F589D}" type="slidenum">
              <a:rPr lang="en-GB" smtClean="0"/>
              <a:pPr/>
              <a:t>‹#›</a:t>
            </a:fld>
            <a:endParaRPr lang="en-GB"/>
          </a:p>
        </p:txBody>
      </p:sp>
    </p:spTree>
    <p:extLst>
      <p:ext uri="{BB962C8B-B14F-4D97-AF65-F5344CB8AC3E}">
        <p14:creationId xmlns:p14="http://schemas.microsoft.com/office/powerpoint/2010/main" val="36356361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r>
              <a:rPr lang="en-GB"/>
              <a:t>Economic Environment - Lecture 8: Inflation and Monetary Policy</a:t>
            </a:r>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8281F526-D7B4-4852-8CAF-59EF006E2ADA}" type="datetimeFigureOut">
              <a:rPr lang="en-GB" smtClean="0"/>
              <a:pPr/>
              <a:t>01/05/2020</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3C50548B-32DF-4F8C-A98B-30EC4CE6CAA1}" type="slidenum">
              <a:rPr lang="en-GB" smtClean="0"/>
              <a:pPr/>
              <a:t>‹#›</a:t>
            </a:fld>
            <a:endParaRPr lang="en-GB"/>
          </a:p>
        </p:txBody>
      </p:sp>
    </p:spTree>
    <p:extLst>
      <p:ext uri="{BB962C8B-B14F-4D97-AF65-F5344CB8AC3E}">
        <p14:creationId xmlns:p14="http://schemas.microsoft.com/office/powerpoint/2010/main" val="35692917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50548B-32DF-4F8C-A98B-30EC4CE6CAA1}" type="slidenum">
              <a:rPr lang="en-GB" smtClean="0"/>
              <a:pPr/>
              <a:t>1</a:t>
            </a:fld>
            <a:endParaRPr lang="en-GB"/>
          </a:p>
        </p:txBody>
      </p:sp>
      <p:sp>
        <p:nvSpPr>
          <p:cNvPr id="5" name="Header Placeholder 4"/>
          <p:cNvSpPr>
            <a:spLocks noGrp="1"/>
          </p:cNvSpPr>
          <p:nvPr>
            <p:ph type="hdr" sz="quarter" idx="11"/>
          </p:nvPr>
        </p:nvSpPr>
        <p:spPr/>
        <p:txBody>
          <a:bodyPr/>
          <a:lstStyle/>
          <a:p>
            <a:r>
              <a:rPr lang="en-GB"/>
              <a:t>Economic Environment - Lecture 8: Inflation and Monetary Policy</a:t>
            </a:r>
          </a:p>
        </p:txBody>
      </p:sp>
    </p:spTree>
    <p:extLst>
      <p:ext uri="{BB962C8B-B14F-4D97-AF65-F5344CB8AC3E}">
        <p14:creationId xmlns:p14="http://schemas.microsoft.com/office/powerpoint/2010/main" val="141763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FF"/>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Font typeface="Wingdings" pitchFamily="2" charset="2"/>
              <a:buChar char="Ø"/>
              <a:defRPr>
                <a:solidFill>
                  <a:srgbClr val="0000FF"/>
                </a:solidFill>
              </a:defRPr>
            </a:lvl1pPr>
            <a:lvl2pPr>
              <a:buFont typeface="Calibri" pitchFamily="34" charset="0"/>
              <a:buChar char="»"/>
              <a:defRPr>
                <a:solidFill>
                  <a:srgbClr val="0000FF"/>
                </a:solidFill>
              </a:defRPr>
            </a:lvl2pPr>
            <a:lvl3pPr>
              <a:buFont typeface="Wingdings" pitchFamily="2" charset="2"/>
              <a:buChar char="v"/>
              <a:defRPr>
                <a:solidFill>
                  <a:srgbClr val="0000FF"/>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4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4380E-D635-4FD5-8A05-B74449AE7997}" type="datetimeFigureOut">
              <a:rPr lang="en-GB" smtClean="0"/>
              <a:pPr/>
              <a:t>01/05/2020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74A0-C4CD-4A34-9809-343E300E77F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eguardian.com/business/2020/apr/14/how-coronavirus-almost-brought-down-the-global-financial-syste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arwick.ac.uk/fac/soc/economics/current/modules/rm/notes1/keen2013b.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w4gcdQA33a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67544" y="4005064"/>
            <a:ext cx="8136904" cy="1470025"/>
          </a:xfrm>
        </p:spPr>
        <p:txBody>
          <a:bodyPr>
            <a:normAutofit/>
          </a:bodyPr>
          <a:lstStyle/>
          <a:p>
            <a:r>
              <a:rPr lang="en-GB" b="1" dirty="0">
                <a:solidFill>
                  <a:srgbClr val="0000FF"/>
                </a:solidFill>
              </a:rPr>
              <a:t>Lecture 10</a:t>
            </a:r>
            <a:br>
              <a:rPr lang="en-GB" dirty="0"/>
            </a:br>
            <a:r>
              <a:rPr lang="en-GB" b="1" dirty="0">
                <a:solidFill>
                  <a:srgbClr val="FF0000"/>
                </a:solidFill>
              </a:rPr>
              <a:t>Monetary Policy (part 1)</a:t>
            </a:r>
            <a:endParaRPr lang="en-GB" b="1" dirty="0"/>
          </a:p>
        </p:txBody>
      </p:sp>
      <p:sp>
        <p:nvSpPr>
          <p:cNvPr id="5" name="Subtitle 4"/>
          <p:cNvSpPr>
            <a:spLocks noGrp="1"/>
          </p:cNvSpPr>
          <p:nvPr>
            <p:ph type="subTitle" idx="1"/>
          </p:nvPr>
        </p:nvSpPr>
        <p:spPr>
          <a:xfrm>
            <a:off x="1403648" y="5589240"/>
            <a:ext cx="6400800" cy="1104528"/>
          </a:xfrm>
        </p:spPr>
        <p:txBody>
          <a:bodyPr/>
          <a:lstStyle/>
          <a:p>
            <a:r>
              <a:rPr lang="en-GB" b="1" dirty="0">
                <a:solidFill>
                  <a:srgbClr val="0000FF"/>
                </a:solidFill>
              </a:rPr>
              <a:t>Maurice Starkey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5FD-44F0-4C30-9565-F51A3A036531}"/>
              </a:ext>
            </a:extLst>
          </p:cNvPr>
          <p:cNvSpPr>
            <a:spLocks noGrp="1"/>
          </p:cNvSpPr>
          <p:nvPr>
            <p:ph type="title"/>
          </p:nvPr>
        </p:nvSpPr>
        <p:spPr/>
        <p:txBody>
          <a:bodyPr>
            <a:normAutofit fontScale="90000"/>
          </a:bodyPr>
          <a:lstStyle/>
          <a:p>
            <a:r>
              <a:rPr lang="en-GB" dirty="0"/>
              <a:t>Debt-deflation - Irving Fisher (1933)</a:t>
            </a:r>
          </a:p>
        </p:txBody>
      </p:sp>
      <p:sp>
        <p:nvSpPr>
          <p:cNvPr id="3" name="Content Placeholder 2">
            <a:extLst>
              <a:ext uri="{FF2B5EF4-FFF2-40B4-BE49-F238E27FC236}">
                <a16:creationId xmlns:a16="http://schemas.microsoft.com/office/drawing/2014/main" id="{DB89514D-CBEE-4A2D-A7B5-D2B50ADB022A}"/>
              </a:ext>
            </a:extLst>
          </p:cNvPr>
          <p:cNvSpPr>
            <a:spLocks noGrp="1"/>
          </p:cNvSpPr>
          <p:nvPr>
            <p:ph idx="1"/>
          </p:nvPr>
        </p:nvSpPr>
        <p:spPr>
          <a:xfrm>
            <a:off x="457200" y="1600200"/>
            <a:ext cx="8435280" cy="4925144"/>
          </a:xfrm>
        </p:spPr>
        <p:txBody>
          <a:bodyPr>
            <a:normAutofit fontScale="92500" lnSpcReduction="20000"/>
          </a:bodyPr>
          <a:lstStyle/>
          <a:p>
            <a:r>
              <a:rPr lang="en-GB" dirty="0"/>
              <a:t>Fisher’s paradox. borrowers intend will reduce their indebtedness through debt repayment (deleveraging).</a:t>
            </a:r>
          </a:p>
          <a:p>
            <a:endParaRPr lang="en-GB" dirty="0"/>
          </a:p>
          <a:p>
            <a:r>
              <a:rPr lang="en-GB" dirty="0"/>
              <a:t>Wide scale debt repayment creates a deflationary environment that causes debtors to ultimately owe more money as they repay more of their debts, due to deflation increasing the real cost of debt repayment </a:t>
            </a:r>
          </a:p>
          <a:p>
            <a:endParaRPr lang="en-GB" dirty="0"/>
          </a:p>
          <a:p>
            <a:r>
              <a:rPr lang="en-GB" dirty="0"/>
              <a:t>Real cost refers to the cost after adjusting for inflation, or in this case deflation.</a:t>
            </a:r>
          </a:p>
        </p:txBody>
      </p:sp>
    </p:spTree>
    <p:extLst>
      <p:ext uri="{BB962C8B-B14F-4D97-AF65-F5344CB8AC3E}">
        <p14:creationId xmlns:p14="http://schemas.microsoft.com/office/powerpoint/2010/main" val="106304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0FE8-3B09-4353-905C-775DCCFC95BF}"/>
              </a:ext>
            </a:extLst>
          </p:cNvPr>
          <p:cNvSpPr>
            <a:spLocks noGrp="1"/>
          </p:cNvSpPr>
          <p:nvPr>
            <p:ph type="title"/>
          </p:nvPr>
        </p:nvSpPr>
        <p:spPr/>
        <p:txBody>
          <a:bodyPr>
            <a:normAutofit fontScale="90000"/>
          </a:bodyPr>
          <a:lstStyle/>
          <a:p>
            <a:r>
              <a:rPr lang="en-GB" dirty="0"/>
              <a:t>Debt-deflation - Irving Fisher (1933)</a:t>
            </a:r>
          </a:p>
        </p:txBody>
      </p:sp>
      <p:sp>
        <p:nvSpPr>
          <p:cNvPr id="3" name="Content Placeholder 2">
            <a:extLst>
              <a:ext uri="{FF2B5EF4-FFF2-40B4-BE49-F238E27FC236}">
                <a16:creationId xmlns:a16="http://schemas.microsoft.com/office/drawing/2014/main" id="{70400E79-C7BC-4C4B-9861-15641F697F50}"/>
              </a:ext>
            </a:extLst>
          </p:cNvPr>
          <p:cNvSpPr>
            <a:spLocks noGrp="1"/>
          </p:cNvSpPr>
          <p:nvPr>
            <p:ph idx="1"/>
          </p:nvPr>
        </p:nvSpPr>
        <p:spPr>
          <a:xfrm>
            <a:off x="251520" y="1600200"/>
            <a:ext cx="8568952" cy="5213176"/>
          </a:xfrm>
        </p:spPr>
        <p:txBody>
          <a:bodyPr>
            <a:normAutofit fontScale="85000" lnSpcReduction="20000"/>
          </a:bodyPr>
          <a:lstStyle/>
          <a:p>
            <a:r>
              <a:rPr lang="en-GB" dirty="0"/>
              <a:t>Debt repayment reduces consumer demand. </a:t>
            </a:r>
          </a:p>
          <a:p>
            <a:endParaRPr lang="en-GB" dirty="0"/>
          </a:p>
          <a:p>
            <a:r>
              <a:rPr lang="en-GB" dirty="0"/>
              <a:t>Falling sales volumes cause businesses to reduce product prices (deflation) to acquire sales from competitors, in an attempt to maintain their sales volume and business profitability.</a:t>
            </a:r>
          </a:p>
          <a:p>
            <a:endParaRPr lang="en-GB" dirty="0"/>
          </a:p>
          <a:p>
            <a:r>
              <a:rPr lang="en-GB" dirty="0"/>
              <a:t>Lower sales volumes and business profitability cause businesses to reduce their workforce, increasing the number of people that are unemployed.</a:t>
            </a:r>
          </a:p>
          <a:p>
            <a:endParaRPr lang="en-GB" dirty="0"/>
          </a:p>
          <a:p>
            <a:r>
              <a:rPr lang="en-GB" dirty="0"/>
              <a:t>Reduced labour demand throughout the economy causes wage rates to fall.</a:t>
            </a:r>
          </a:p>
        </p:txBody>
      </p:sp>
    </p:spTree>
    <p:extLst>
      <p:ext uri="{BB962C8B-B14F-4D97-AF65-F5344CB8AC3E}">
        <p14:creationId xmlns:p14="http://schemas.microsoft.com/office/powerpoint/2010/main" val="282804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C566-757C-4BEF-8969-4B01881BC0B3}"/>
              </a:ext>
            </a:extLst>
          </p:cNvPr>
          <p:cNvSpPr>
            <a:spLocks noGrp="1"/>
          </p:cNvSpPr>
          <p:nvPr>
            <p:ph type="title"/>
          </p:nvPr>
        </p:nvSpPr>
        <p:spPr>
          <a:xfrm>
            <a:off x="457200" y="0"/>
            <a:ext cx="8229600" cy="1143000"/>
          </a:xfrm>
        </p:spPr>
        <p:txBody>
          <a:bodyPr>
            <a:normAutofit fontScale="90000"/>
          </a:bodyPr>
          <a:lstStyle/>
          <a:p>
            <a:r>
              <a:rPr lang="en-GB" dirty="0"/>
              <a:t>Debt-deflation - Irving Fisher (1933)</a:t>
            </a:r>
          </a:p>
        </p:txBody>
      </p:sp>
      <p:sp>
        <p:nvSpPr>
          <p:cNvPr id="3" name="Content Placeholder 2">
            <a:extLst>
              <a:ext uri="{FF2B5EF4-FFF2-40B4-BE49-F238E27FC236}">
                <a16:creationId xmlns:a16="http://schemas.microsoft.com/office/drawing/2014/main" id="{30EF7931-3725-410D-A66F-0B8DF073F84F}"/>
              </a:ext>
            </a:extLst>
          </p:cNvPr>
          <p:cNvSpPr>
            <a:spLocks noGrp="1"/>
          </p:cNvSpPr>
          <p:nvPr>
            <p:ph idx="1"/>
          </p:nvPr>
        </p:nvSpPr>
        <p:spPr>
          <a:xfrm>
            <a:off x="251520" y="1227672"/>
            <a:ext cx="8640960" cy="5630328"/>
          </a:xfrm>
        </p:spPr>
        <p:txBody>
          <a:bodyPr>
            <a:normAutofit fontScale="77500" lnSpcReduction="20000"/>
          </a:bodyPr>
          <a:lstStyle/>
          <a:p>
            <a:r>
              <a:rPr lang="en-GB" dirty="0"/>
              <a:t>Falling incomes reduce debtors ability to service their debts</a:t>
            </a:r>
          </a:p>
          <a:p>
            <a:pPr lvl="1"/>
            <a:r>
              <a:rPr lang="en-GB" dirty="0"/>
              <a:t>pre-existing debt payment schedules are unaffected by deflation in incomes and product prices impacting the wider economy. </a:t>
            </a:r>
          </a:p>
          <a:p>
            <a:pPr lvl="1"/>
            <a:r>
              <a:rPr lang="en-GB" dirty="0"/>
              <a:t>Whilst nominal interest rates may fall, there is an increase in debt repayments in real terms as a consequence of deflation.</a:t>
            </a:r>
          </a:p>
          <a:p>
            <a:pPr lvl="1"/>
            <a:endParaRPr lang="en-GB" dirty="0"/>
          </a:p>
          <a:p>
            <a:r>
              <a:rPr lang="en-GB" dirty="0"/>
              <a:t>Deflation causes unpaid debts to become more onerous to repay. </a:t>
            </a:r>
          </a:p>
          <a:p>
            <a:pPr lvl="1"/>
            <a:r>
              <a:rPr lang="en-GB" dirty="0"/>
              <a:t>Whilst repayments by debtors reduce the amount of money they owe, the repayments may not be fast enough to prevent an increase in their debts, in real terms.</a:t>
            </a:r>
          </a:p>
          <a:p>
            <a:endParaRPr lang="en-GB" dirty="0"/>
          </a:p>
          <a:p>
            <a:r>
              <a:rPr lang="en-GB" dirty="0"/>
              <a:t>Debtors recognise that the real cost of their debts is increasing, and so will seek to repay their debts more quickly, and at the earliest opportunity. Leading to increasing deflationary pressures in the economy.</a:t>
            </a:r>
          </a:p>
          <a:p>
            <a:endParaRPr lang="en-GB" dirty="0"/>
          </a:p>
        </p:txBody>
      </p:sp>
    </p:spTree>
    <p:extLst>
      <p:ext uri="{BB962C8B-B14F-4D97-AF65-F5344CB8AC3E}">
        <p14:creationId xmlns:p14="http://schemas.microsoft.com/office/powerpoint/2010/main" val="243489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055C-6E09-44B6-9825-42FC519E3259}"/>
              </a:ext>
            </a:extLst>
          </p:cNvPr>
          <p:cNvSpPr>
            <a:spLocks noGrp="1"/>
          </p:cNvSpPr>
          <p:nvPr>
            <p:ph type="title"/>
          </p:nvPr>
        </p:nvSpPr>
        <p:spPr/>
        <p:txBody>
          <a:bodyPr>
            <a:normAutofit fontScale="90000"/>
          </a:bodyPr>
          <a:lstStyle/>
          <a:p>
            <a:r>
              <a:rPr lang="en-GB" dirty="0"/>
              <a:t>Debt-deflation - Irving Fisher (1933)</a:t>
            </a:r>
          </a:p>
        </p:txBody>
      </p:sp>
      <p:sp>
        <p:nvSpPr>
          <p:cNvPr id="3" name="Content Placeholder 2">
            <a:extLst>
              <a:ext uri="{FF2B5EF4-FFF2-40B4-BE49-F238E27FC236}">
                <a16:creationId xmlns:a16="http://schemas.microsoft.com/office/drawing/2014/main" id="{2BB12373-03DC-4021-9177-396990AEF463}"/>
              </a:ext>
            </a:extLst>
          </p:cNvPr>
          <p:cNvSpPr>
            <a:spLocks noGrp="1"/>
          </p:cNvSpPr>
          <p:nvPr>
            <p:ph idx="1"/>
          </p:nvPr>
        </p:nvSpPr>
        <p:spPr>
          <a:xfrm>
            <a:off x="323528" y="1600200"/>
            <a:ext cx="8568952" cy="5141168"/>
          </a:xfrm>
        </p:spPr>
        <p:txBody>
          <a:bodyPr>
            <a:normAutofit fontScale="70000" lnSpcReduction="20000"/>
          </a:bodyPr>
          <a:lstStyle/>
          <a:p>
            <a:r>
              <a:rPr lang="en-GB" dirty="0"/>
              <a:t>To accelerate debt repayment, debtors engage in a fire sale of assets.</a:t>
            </a:r>
          </a:p>
          <a:p>
            <a:endParaRPr lang="en-GB" dirty="0"/>
          </a:p>
          <a:p>
            <a:r>
              <a:rPr lang="en-GB" dirty="0"/>
              <a:t>Debtors seeking to repay loans will depress asset prices, which creates a further source of contraction in the economy.</a:t>
            </a:r>
          </a:p>
          <a:p>
            <a:pPr lvl="1"/>
            <a:r>
              <a:rPr lang="en-GB" dirty="0"/>
              <a:t>A reduction in asset prices arising from wide-scale liquidation of assets, undermines the private sector’s ability to repay their debts. </a:t>
            </a:r>
          </a:p>
          <a:p>
            <a:pPr lvl="2"/>
            <a:r>
              <a:rPr lang="en-GB" dirty="0"/>
              <a:t>Please see the Crisis of Credit video on YouTube, which explains important elements in America’s sub-prime loan crisis.</a:t>
            </a:r>
          </a:p>
          <a:p>
            <a:pPr lvl="1"/>
            <a:r>
              <a:rPr lang="en-GB" dirty="0"/>
              <a:t>People seek to save more to increase their wealth, which is being reduced as a consequence of falling asset prices. The attempt to increase saving is ultimately futile, as explained in Keynes Paradox of Thrift.</a:t>
            </a:r>
          </a:p>
          <a:p>
            <a:endParaRPr lang="en-GB" dirty="0"/>
          </a:p>
          <a:p>
            <a:r>
              <a:rPr lang="en-GB" dirty="0"/>
              <a:t>Creditors become increasingly concerned that debts owed will not be repaid, causing creditors to demand their debtors repay loans. Accelerating the pace of deflation in both the price of new products and services, and asset prices.</a:t>
            </a:r>
          </a:p>
          <a:p>
            <a:endParaRPr lang="en-GB" dirty="0"/>
          </a:p>
          <a:p>
            <a:endParaRPr lang="en-GB" dirty="0"/>
          </a:p>
        </p:txBody>
      </p:sp>
    </p:spTree>
    <p:extLst>
      <p:ext uri="{BB962C8B-B14F-4D97-AF65-F5344CB8AC3E}">
        <p14:creationId xmlns:p14="http://schemas.microsoft.com/office/powerpoint/2010/main" val="251864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5A2-9954-40CF-B6E4-BFAB3A8A8162}"/>
              </a:ext>
            </a:extLst>
          </p:cNvPr>
          <p:cNvSpPr>
            <a:spLocks noGrp="1"/>
          </p:cNvSpPr>
          <p:nvPr>
            <p:ph type="title"/>
          </p:nvPr>
        </p:nvSpPr>
        <p:spPr/>
        <p:txBody>
          <a:bodyPr>
            <a:normAutofit fontScale="90000"/>
          </a:bodyPr>
          <a:lstStyle/>
          <a:p>
            <a:r>
              <a:rPr lang="en-GB" dirty="0"/>
              <a:t>Debt-deflation - Irving Fisher (1933)</a:t>
            </a:r>
          </a:p>
        </p:txBody>
      </p:sp>
      <p:sp>
        <p:nvSpPr>
          <p:cNvPr id="3" name="Content Placeholder 2">
            <a:extLst>
              <a:ext uri="{FF2B5EF4-FFF2-40B4-BE49-F238E27FC236}">
                <a16:creationId xmlns:a16="http://schemas.microsoft.com/office/drawing/2014/main" id="{3260A709-B9D9-4FB1-B255-BEC736A17615}"/>
              </a:ext>
            </a:extLst>
          </p:cNvPr>
          <p:cNvSpPr>
            <a:spLocks noGrp="1"/>
          </p:cNvSpPr>
          <p:nvPr>
            <p:ph idx="1"/>
          </p:nvPr>
        </p:nvSpPr>
        <p:spPr>
          <a:xfrm>
            <a:off x="457200" y="1600200"/>
            <a:ext cx="8229600" cy="4853136"/>
          </a:xfrm>
        </p:spPr>
        <p:txBody>
          <a:bodyPr>
            <a:normAutofit/>
          </a:bodyPr>
          <a:lstStyle/>
          <a:p>
            <a:r>
              <a:rPr lang="en-GB" dirty="0"/>
              <a:t>Money supply contracts as a consequence of bank loans being repaid.</a:t>
            </a:r>
          </a:p>
          <a:p>
            <a:endParaRPr lang="en-GB" dirty="0"/>
          </a:p>
          <a:p>
            <a:r>
              <a:rPr lang="en-GB" dirty="0"/>
              <a:t>Increasing bankruptcies and unemployment lead to pessimism about the future state of the economy, which causes a further contraction of demand for products that leads to further falls in income.</a:t>
            </a:r>
          </a:p>
        </p:txBody>
      </p:sp>
    </p:spTree>
    <p:extLst>
      <p:ext uri="{BB962C8B-B14F-4D97-AF65-F5344CB8AC3E}">
        <p14:creationId xmlns:p14="http://schemas.microsoft.com/office/powerpoint/2010/main" val="202706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37B7-6885-4692-A3A7-B4DAE0882B9A}"/>
              </a:ext>
            </a:extLst>
          </p:cNvPr>
          <p:cNvSpPr>
            <a:spLocks noGrp="1"/>
          </p:cNvSpPr>
          <p:nvPr>
            <p:ph type="title"/>
          </p:nvPr>
        </p:nvSpPr>
        <p:spPr/>
        <p:txBody>
          <a:bodyPr>
            <a:normAutofit fontScale="90000"/>
          </a:bodyPr>
          <a:lstStyle/>
          <a:p>
            <a:r>
              <a:rPr lang="en-GB" dirty="0"/>
              <a:t>Debt-deflation - Irving Fisher (1933)</a:t>
            </a:r>
          </a:p>
        </p:txBody>
      </p:sp>
      <p:sp>
        <p:nvSpPr>
          <p:cNvPr id="3" name="Content Placeholder 2">
            <a:extLst>
              <a:ext uri="{FF2B5EF4-FFF2-40B4-BE49-F238E27FC236}">
                <a16:creationId xmlns:a16="http://schemas.microsoft.com/office/drawing/2014/main" id="{2BF65E6A-475A-4D93-962A-15D69F82130E}"/>
              </a:ext>
            </a:extLst>
          </p:cNvPr>
          <p:cNvSpPr>
            <a:spLocks noGrp="1"/>
          </p:cNvSpPr>
          <p:nvPr>
            <p:ph idx="1"/>
          </p:nvPr>
        </p:nvSpPr>
        <p:spPr>
          <a:xfrm>
            <a:off x="251520" y="1600200"/>
            <a:ext cx="8568952" cy="5069160"/>
          </a:xfrm>
        </p:spPr>
        <p:txBody>
          <a:bodyPr>
            <a:normAutofit fontScale="77500" lnSpcReduction="20000"/>
          </a:bodyPr>
          <a:lstStyle/>
          <a:p>
            <a:r>
              <a:rPr lang="en-GB" dirty="0"/>
              <a:t>Governments can prevent a contractionary debt-deflation cycle by reflationary measures. </a:t>
            </a:r>
          </a:p>
          <a:p>
            <a:endParaRPr lang="en-GB" dirty="0"/>
          </a:p>
          <a:p>
            <a:r>
              <a:rPr lang="en-GB" dirty="0"/>
              <a:t>The government’s should aim to increase the price level to the average level at which outstanding debts were contracted by existing debtors, and then maintain that price level.</a:t>
            </a:r>
          </a:p>
          <a:p>
            <a:endParaRPr lang="en-GB" dirty="0"/>
          </a:p>
          <a:p>
            <a:r>
              <a:rPr lang="en-GB" dirty="0"/>
              <a:t>Irving Fisher considered that excessive indebtedness is generated by the business sector, because in the 1930's most borrowing was conducted by businesses. However, in the modern economy debt-deflation is more likely to be a consequence of excessive borrowing for speculation, because borrowing for speculation is now responsible for a large proportion of total borrowing in the economy. </a:t>
            </a:r>
          </a:p>
        </p:txBody>
      </p:sp>
    </p:spTree>
    <p:extLst>
      <p:ext uri="{BB962C8B-B14F-4D97-AF65-F5344CB8AC3E}">
        <p14:creationId xmlns:p14="http://schemas.microsoft.com/office/powerpoint/2010/main" val="124162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Risks resulting from falling house and financial asset prices</a:t>
            </a:r>
          </a:p>
        </p:txBody>
      </p:sp>
      <p:sp>
        <p:nvSpPr>
          <p:cNvPr id="3" name="Content Placeholder 2"/>
          <p:cNvSpPr>
            <a:spLocks noGrp="1"/>
          </p:cNvSpPr>
          <p:nvPr>
            <p:ph idx="1"/>
          </p:nvPr>
        </p:nvSpPr>
        <p:spPr>
          <a:xfrm>
            <a:off x="251520" y="1600200"/>
            <a:ext cx="8640960" cy="5257800"/>
          </a:xfrm>
        </p:spPr>
        <p:txBody>
          <a:bodyPr>
            <a:normAutofit fontScale="85000" lnSpcReduction="10000"/>
          </a:bodyPr>
          <a:lstStyle/>
          <a:p>
            <a:pPr marL="0" indent="0">
              <a:buNone/>
            </a:pPr>
            <a:r>
              <a:rPr lang="en-GB" dirty="0"/>
              <a:t>Falling house prices would significantly reduce personal wealth, which would cause </a:t>
            </a:r>
          </a:p>
          <a:p>
            <a:r>
              <a:rPr lang="en-GB" dirty="0"/>
              <a:t>a reduction in personal consumption, </a:t>
            </a:r>
          </a:p>
          <a:p>
            <a:r>
              <a:rPr lang="en-GB" dirty="0"/>
              <a:t>and also create an increased risk of credit default because:</a:t>
            </a:r>
          </a:p>
          <a:p>
            <a:pPr lvl="1"/>
            <a:r>
              <a:rPr lang="en-GB" dirty="0"/>
              <a:t>reduced consumer expenditure will impact consumers income, by influencing output and employment, </a:t>
            </a:r>
          </a:p>
          <a:p>
            <a:pPr lvl="1"/>
            <a:r>
              <a:rPr lang="en-GB" dirty="0"/>
              <a:t>asset prices would in some cases fall below borrowers outstanding debt, creating a financial incentive for borrowers to default on their outstanding debts. </a:t>
            </a:r>
          </a:p>
          <a:p>
            <a:r>
              <a:rPr lang="en-GB" dirty="0"/>
              <a:t>Value of bank assets (secured loans) would decline in value relative to bank liabilities (for example, bank deposits)</a:t>
            </a:r>
          </a:p>
          <a:p>
            <a:pPr lvl="1"/>
            <a:r>
              <a:rPr lang="en-GB" dirty="0"/>
              <a:t>Creating the risk of bank failures.</a:t>
            </a:r>
          </a:p>
        </p:txBody>
      </p:sp>
    </p:spTree>
    <p:extLst>
      <p:ext uri="{BB962C8B-B14F-4D97-AF65-F5344CB8AC3E}">
        <p14:creationId xmlns:p14="http://schemas.microsoft.com/office/powerpoint/2010/main" val="411855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5910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06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1DC5-8603-4398-97C3-690046D7EB02}"/>
              </a:ext>
            </a:extLst>
          </p:cNvPr>
          <p:cNvSpPr>
            <a:spLocks noGrp="1"/>
          </p:cNvSpPr>
          <p:nvPr>
            <p:ph type="title"/>
          </p:nvPr>
        </p:nvSpPr>
        <p:spPr>
          <a:xfrm>
            <a:off x="467544" y="116632"/>
            <a:ext cx="8229600" cy="1143000"/>
          </a:xfrm>
        </p:spPr>
        <p:txBody>
          <a:bodyPr/>
          <a:lstStyle/>
          <a:p>
            <a:r>
              <a:rPr lang="en-GB" dirty="0"/>
              <a:t>Risk of Rising Debt</a:t>
            </a:r>
          </a:p>
        </p:txBody>
      </p:sp>
      <p:sp>
        <p:nvSpPr>
          <p:cNvPr id="3" name="Content Placeholder 2">
            <a:extLst>
              <a:ext uri="{FF2B5EF4-FFF2-40B4-BE49-F238E27FC236}">
                <a16:creationId xmlns:a16="http://schemas.microsoft.com/office/drawing/2014/main" id="{5276E52A-B529-4733-9E1C-D814C18E30E1}"/>
              </a:ext>
            </a:extLst>
          </p:cNvPr>
          <p:cNvSpPr>
            <a:spLocks noGrp="1"/>
          </p:cNvSpPr>
          <p:nvPr>
            <p:ph idx="1"/>
          </p:nvPr>
        </p:nvSpPr>
        <p:spPr>
          <a:xfrm>
            <a:off x="251520" y="1268760"/>
            <a:ext cx="8640960" cy="5544616"/>
          </a:xfrm>
        </p:spPr>
        <p:txBody>
          <a:bodyPr>
            <a:normAutofit/>
          </a:bodyPr>
          <a:lstStyle/>
          <a:p>
            <a:r>
              <a:rPr lang="en-GB" dirty="0"/>
              <a:t>The only way for economies “to avoid a substantial decline in aggregate demand (and therefore a recession) from private sector behaviour alone is for private debt to continue rising faster than gross domestic product. But in a world in which debt necessitates interest payments, at some point aggregate debt servicing costs will exceed the income available to meet them” (Steve Keen, 2017, page 102).</a:t>
            </a:r>
          </a:p>
          <a:p>
            <a:pPr lvl="1"/>
            <a:r>
              <a:rPr lang="en-GB" dirty="0"/>
              <a:t>Source: Steve Keen (2017).  Can we avoid another financial crisis?  Polity Press.</a:t>
            </a:r>
          </a:p>
          <a:p>
            <a:endParaRPr lang="en-GB" dirty="0"/>
          </a:p>
        </p:txBody>
      </p:sp>
    </p:spTree>
    <p:extLst>
      <p:ext uri="{BB962C8B-B14F-4D97-AF65-F5344CB8AC3E}">
        <p14:creationId xmlns:p14="http://schemas.microsoft.com/office/powerpoint/2010/main" val="353793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00FF"/>
                </a:solidFill>
              </a:rPr>
              <a:t>Appendices</a:t>
            </a:r>
          </a:p>
        </p:txBody>
      </p:sp>
    </p:spTree>
    <p:extLst>
      <p:ext uri="{BB962C8B-B14F-4D97-AF65-F5344CB8AC3E}">
        <p14:creationId xmlns:p14="http://schemas.microsoft.com/office/powerpoint/2010/main" val="292827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CD6C-87B6-455B-8868-FABDE458F15E}"/>
              </a:ext>
            </a:extLst>
          </p:cNvPr>
          <p:cNvSpPr>
            <a:spLocks noGrp="1"/>
          </p:cNvSpPr>
          <p:nvPr>
            <p:ph type="title"/>
          </p:nvPr>
        </p:nvSpPr>
        <p:spPr/>
        <p:txBody>
          <a:bodyPr/>
          <a:lstStyle/>
          <a:p>
            <a:r>
              <a:rPr lang="en-GB" dirty="0"/>
              <a:t>Recap of lecture 9</a:t>
            </a:r>
          </a:p>
        </p:txBody>
      </p:sp>
      <p:sp>
        <p:nvSpPr>
          <p:cNvPr id="3" name="Content Placeholder 2">
            <a:extLst>
              <a:ext uri="{FF2B5EF4-FFF2-40B4-BE49-F238E27FC236}">
                <a16:creationId xmlns:a16="http://schemas.microsoft.com/office/drawing/2014/main" id="{ECCED377-829D-4074-951B-C57984517BC1}"/>
              </a:ext>
            </a:extLst>
          </p:cNvPr>
          <p:cNvSpPr>
            <a:spLocks noGrp="1"/>
          </p:cNvSpPr>
          <p:nvPr>
            <p:ph idx="1"/>
          </p:nvPr>
        </p:nvSpPr>
        <p:spPr>
          <a:xfrm>
            <a:off x="457200" y="1600200"/>
            <a:ext cx="8229600" cy="4853136"/>
          </a:xfrm>
        </p:spPr>
        <p:txBody>
          <a:bodyPr>
            <a:normAutofit/>
          </a:bodyPr>
          <a:lstStyle/>
          <a:p>
            <a:r>
              <a:rPr lang="en-GB" dirty="0"/>
              <a:t>Money supply has expanded at a significantly faster rate than GDP.</a:t>
            </a:r>
          </a:p>
          <a:p>
            <a:r>
              <a:rPr lang="en-GB" dirty="0"/>
              <a:t>Banks are able to create bank deposits:</a:t>
            </a:r>
          </a:p>
          <a:p>
            <a:pPr lvl="1"/>
            <a:r>
              <a:rPr lang="en-GB" dirty="0"/>
              <a:t>Bank Deposit Multiplier</a:t>
            </a:r>
          </a:p>
          <a:p>
            <a:pPr lvl="1"/>
            <a:r>
              <a:rPr lang="en-GB" dirty="0"/>
              <a:t>Credit Creation Theory of Banking</a:t>
            </a:r>
          </a:p>
          <a:p>
            <a:r>
              <a:rPr lang="en-GB" dirty="0"/>
              <a:t>Quantity Theory of Credit</a:t>
            </a:r>
          </a:p>
          <a:p>
            <a:pPr lvl="1"/>
            <a:r>
              <a:rPr lang="en-GB" dirty="0"/>
              <a:t>The economic sectors allocated lending by banks is an important factor in determining economic outcomes, and financial risks.</a:t>
            </a:r>
          </a:p>
        </p:txBody>
      </p:sp>
    </p:spTree>
    <p:extLst>
      <p:ext uri="{BB962C8B-B14F-4D97-AF65-F5344CB8AC3E}">
        <p14:creationId xmlns:p14="http://schemas.microsoft.com/office/powerpoint/2010/main" val="202304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D6A93-F77A-4500-9156-C86F8CCDB36B}"/>
              </a:ext>
            </a:extLst>
          </p:cNvPr>
          <p:cNvSpPr>
            <a:spLocks noGrp="1"/>
          </p:cNvSpPr>
          <p:nvPr>
            <p:ph type="title"/>
          </p:nvPr>
        </p:nvSpPr>
        <p:spPr/>
        <p:txBody>
          <a:bodyPr/>
          <a:lstStyle/>
          <a:p>
            <a:r>
              <a:rPr lang="en-GB" dirty="0"/>
              <a:t>Useful newspaper article</a:t>
            </a:r>
          </a:p>
        </p:txBody>
      </p:sp>
      <p:sp>
        <p:nvSpPr>
          <p:cNvPr id="5" name="Content Placeholder 4">
            <a:extLst>
              <a:ext uri="{FF2B5EF4-FFF2-40B4-BE49-F238E27FC236}">
                <a16:creationId xmlns:a16="http://schemas.microsoft.com/office/drawing/2014/main" id="{0B319E34-E17E-4397-939A-A0CD4F363E77}"/>
              </a:ext>
            </a:extLst>
          </p:cNvPr>
          <p:cNvSpPr>
            <a:spLocks noGrp="1"/>
          </p:cNvSpPr>
          <p:nvPr>
            <p:ph idx="1"/>
          </p:nvPr>
        </p:nvSpPr>
        <p:spPr/>
        <p:txBody>
          <a:bodyPr/>
          <a:lstStyle/>
          <a:p>
            <a:r>
              <a:rPr lang="en-GB" dirty="0"/>
              <a:t>Please see </a:t>
            </a:r>
            <a:r>
              <a:rPr lang="en-GB" dirty="0">
                <a:hlinkClick r:id="rId2"/>
              </a:rPr>
              <a:t>Adam </a:t>
            </a:r>
            <a:r>
              <a:rPr lang="en-GB" dirty="0" err="1">
                <a:hlinkClick r:id="rId2"/>
              </a:rPr>
              <a:t>Tooze</a:t>
            </a:r>
            <a:r>
              <a:rPr lang="en-GB" dirty="0">
                <a:hlinkClick r:id="rId2"/>
              </a:rPr>
              <a:t> (2020). How coronavirus almost brought down the global economy, The Guardian</a:t>
            </a:r>
            <a:r>
              <a:rPr lang="en-GB" dirty="0"/>
              <a:t>.</a:t>
            </a:r>
          </a:p>
        </p:txBody>
      </p:sp>
    </p:spTree>
    <p:extLst>
      <p:ext uri="{BB962C8B-B14F-4D97-AF65-F5344CB8AC3E}">
        <p14:creationId xmlns:p14="http://schemas.microsoft.com/office/powerpoint/2010/main" val="154042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13155-BCEF-4690-A066-C1810B0EF45C}"/>
              </a:ext>
            </a:extLst>
          </p:cNvPr>
          <p:cNvSpPr>
            <a:spLocks noGrp="1"/>
          </p:cNvSpPr>
          <p:nvPr>
            <p:ph type="title"/>
          </p:nvPr>
        </p:nvSpPr>
        <p:spPr/>
        <p:txBody>
          <a:bodyPr/>
          <a:lstStyle/>
          <a:p>
            <a:r>
              <a:rPr lang="en-GB" dirty="0"/>
              <a:t>Useful Articles:</a:t>
            </a:r>
          </a:p>
        </p:txBody>
      </p:sp>
      <p:sp>
        <p:nvSpPr>
          <p:cNvPr id="5" name="Content Placeholder 4">
            <a:extLst>
              <a:ext uri="{FF2B5EF4-FFF2-40B4-BE49-F238E27FC236}">
                <a16:creationId xmlns:a16="http://schemas.microsoft.com/office/drawing/2014/main" id="{251FDBD6-3452-422A-A13A-23CCCCE9EA93}"/>
              </a:ext>
            </a:extLst>
          </p:cNvPr>
          <p:cNvSpPr>
            <a:spLocks noGrp="1"/>
          </p:cNvSpPr>
          <p:nvPr>
            <p:ph idx="1"/>
          </p:nvPr>
        </p:nvSpPr>
        <p:spPr/>
        <p:txBody>
          <a:bodyPr/>
          <a:lstStyle/>
          <a:p>
            <a:r>
              <a:rPr lang="en-GB" dirty="0">
                <a:hlinkClick r:id="rId2"/>
              </a:rPr>
              <a:t>Steve Keen's academic paper: Predicting the ‘Global Financial Crisis’: Post-Keynesian Macroeconomics</a:t>
            </a:r>
            <a:r>
              <a:rPr lang="en-GB" dirty="0"/>
              <a:t>.</a:t>
            </a:r>
          </a:p>
          <a:p>
            <a:r>
              <a:rPr lang="en-GB" dirty="0"/>
              <a:t>Book: Steve Keen (2017).  Can we avoid another financial crisis?  Polity Press.</a:t>
            </a:r>
          </a:p>
        </p:txBody>
      </p:sp>
    </p:spTree>
    <p:extLst>
      <p:ext uri="{BB962C8B-B14F-4D97-AF65-F5344CB8AC3E}">
        <p14:creationId xmlns:p14="http://schemas.microsoft.com/office/powerpoint/2010/main" val="401559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2008 Financial Crisis</a:t>
            </a:r>
          </a:p>
        </p:txBody>
      </p:sp>
      <p:sp>
        <p:nvSpPr>
          <p:cNvPr id="5" name="Content Placeholder 4"/>
          <p:cNvSpPr>
            <a:spLocks noGrp="1"/>
          </p:cNvSpPr>
          <p:nvPr>
            <p:ph idx="1"/>
          </p:nvPr>
        </p:nvSpPr>
        <p:spPr>
          <a:xfrm>
            <a:off x="457200" y="1600200"/>
            <a:ext cx="8229600" cy="4983162"/>
          </a:xfrm>
        </p:spPr>
        <p:txBody>
          <a:bodyPr>
            <a:normAutofit fontScale="62500" lnSpcReduction="20000"/>
          </a:bodyPr>
          <a:lstStyle/>
          <a:p>
            <a:r>
              <a:rPr lang="en-GB" dirty="0"/>
              <a:t>Rapid escalation in provision of credit by financial institutions produced rising property and financial asset prices, which created the basis for financial innovations such as Collateralised Debt Obligations (CDOs). </a:t>
            </a:r>
          </a:p>
          <a:p>
            <a:endParaRPr lang="en-GB" dirty="0"/>
          </a:p>
          <a:p>
            <a:r>
              <a:rPr lang="en-GB" dirty="0"/>
              <a:t>Collateralised Debt Obligations (CDOs) involved the pooling of mortgages (secured on properties)</a:t>
            </a:r>
          </a:p>
          <a:p>
            <a:endParaRPr lang="en-GB" dirty="0"/>
          </a:p>
          <a:p>
            <a:r>
              <a:rPr lang="en-GB" dirty="0"/>
              <a:t>Collateralised Debt Obligations (CDOs) were sold by commission agents to sub-prime borrowers, creating the American sub-prime loan crisis in 2008.</a:t>
            </a:r>
          </a:p>
          <a:p>
            <a:endParaRPr lang="en-GB" dirty="0"/>
          </a:p>
          <a:p>
            <a:r>
              <a:rPr lang="en-GB" dirty="0"/>
              <a:t>Please see the YouTube video ‘</a:t>
            </a:r>
            <a:r>
              <a:rPr lang="en-GB" dirty="0">
                <a:hlinkClick r:id="rId2"/>
              </a:rPr>
              <a:t>Crisis of Credit visualised</a:t>
            </a:r>
            <a:r>
              <a:rPr lang="en-GB" dirty="0"/>
              <a:t>’.</a:t>
            </a:r>
          </a:p>
          <a:p>
            <a:endParaRPr lang="en-GB" dirty="0"/>
          </a:p>
          <a:p>
            <a:r>
              <a:rPr lang="en-GB" dirty="0"/>
              <a:t>Please see the film 'The Big Short'.</a:t>
            </a:r>
          </a:p>
          <a:p>
            <a:endParaRPr lang="en-GB" dirty="0"/>
          </a:p>
          <a:p>
            <a:r>
              <a:rPr lang="en-GB" dirty="0"/>
              <a:t>Global impact.</a:t>
            </a:r>
          </a:p>
          <a:p>
            <a:endParaRPr lang="en-GB" dirty="0"/>
          </a:p>
          <a:p>
            <a:r>
              <a:rPr lang="en-GB" dirty="0"/>
              <a:t>UK Government nationalised RBS and Lloyds Bank.</a:t>
            </a:r>
          </a:p>
        </p:txBody>
      </p:sp>
      <p:pic>
        <p:nvPicPr>
          <p:cNvPr id="2" name="Picture 1">
            <a:hlinkClick r:id="rId2"/>
            <a:extLst>
              <a:ext uri="{FF2B5EF4-FFF2-40B4-BE49-F238E27FC236}">
                <a16:creationId xmlns:a16="http://schemas.microsoft.com/office/drawing/2014/main" id="{FF3A1649-317F-4E47-90FE-24453D81A6B1}"/>
              </a:ext>
            </a:extLst>
          </p:cNvPr>
          <p:cNvPicPr>
            <a:picLocks noChangeAspect="1"/>
          </p:cNvPicPr>
          <p:nvPr/>
        </p:nvPicPr>
        <p:blipFill>
          <a:blip r:embed="rId3"/>
          <a:stretch>
            <a:fillRect/>
          </a:stretch>
        </p:blipFill>
        <p:spPr>
          <a:xfrm>
            <a:off x="6876256" y="4221088"/>
            <a:ext cx="1133633" cy="647790"/>
          </a:xfrm>
          <a:prstGeom prst="rect">
            <a:avLst/>
          </a:prstGeom>
        </p:spPr>
      </p:pic>
    </p:spTree>
    <p:extLst>
      <p:ext uri="{BB962C8B-B14F-4D97-AF65-F5344CB8AC3E}">
        <p14:creationId xmlns:p14="http://schemas.microsoft.com/office/powerpoint/2010/main" val="420135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48E-8432-4F43-B5CF-D1C4671FD7B5}"/>
              </a:ext>
            </a:extLst>
          </p:cNvPr>
          <p:cNvSpPr>
            <a:spLocks noGrp="1"/>
          </p:cNvSpPr>
          <p:nvPr>
            <p:ph type="title"/>
          </p:nvPr>
        </p:nvSpPr>
        <p:spPr>
          <a:xfrm>
            <a:off x="457200" y="116632"/>
            <a:ext cx="8229600" cy="1143000"/>
          </a:xfrm>
        </p:spPr>
        <p:txBody>
          <a:bodyPr/>
          <a:lstStyle/>
          <a:p>
            <a:r>
              <a:rPr lang="en-GB" dirty="0"/>
              <a:t>Lecture 10</a:t>
            </a:r>
          </a:p>
        </p:txBody>
      </p:sp>
      <p:sp>
        <p:nvSpPr>
          <p:cNvPr id="3" name="Content Placeholder 2">
            <a:extLst>
              <a:ext uri="{FF2B5EF4-FFF2-40B4-BE49-F238E27FC236}">
                <a16:creationId xmlns:a16="http://schemas.microsoft.com/office/drawing/2014/main" id="{891F3C6C-F318-49AF-9240-2ABE5E471089}"/>
              </a:ext>
            </a:extLst>
          </p:cNvPr>
          <p:cNvSpPr>
            <a:spLocks noGrp="1"/>
          </p:cNvSpPr>
          <p:nvPr>
            <p:ph idx="1"/>
          </p:nvPr>
        </p:nvSpPr>
        <p:spPr>
          <a:xfrm>
            <a:off x="251520" y="1340768"/>
            <a:ext cx="8712968" cy="5400600"/>
          </a:xfrm>
        </p:spPr>
        <p:txBody>
          <a:bodyPr>
            <a:normAutofit fontScale="92500" lnSpcReduction="20000"/>
          </a:bodyPr>
          <a:lstStyle/>
          <a:p>
            <a:pPr marL="0" indent="0">
              <a:buNone/>
            </a:pPr>
            <a:r>
              <a:rPr lang="en-GB" dirty="0"/>
              <a:t>2008 Banking Crisis:</a:t>
            </a:r>
          </a:p>
          <a:p>
            <a:pPr lvl="1"/>
            <a:r>
              <a:rPr lang="en-GB" dirty="0"/>
              <a:t>Risk: Lack of bank liquidity, and reduced lending to the wider economy.</a:t>
            </a:r>
          </a:p>
          <a:p>
            <a:pPr lvl="1"/>
            <a:r>
              <a:rPr lang="en-GB" dirty="0"/>
              <a:t>Risk: Failure of financial institutions.</a:t>
            </a:r>
          </a:p>
          <a:p>
            <a:pPr lvl="1"/>
            <a:r>
              <a:rPr lang="en-GB" dirty="0"/>
              <a:t>Debt-deflation (Irving Fisher).</a:t>
            </a:r>
          </a:p>
          <a:p>
            <a:endParaRPr lang="en-GB" dirty="0"/>
          </a:p>
          <a:p>
            <a:pPr marL="0" indent="0">
              <a:buNone/>
            </a:pPr>
            <a:r>
              <a:rPr lang="en-GB" dirty="0"/>
              <a:t>Response of governments and monetary authorities:</a:t>
            </a:r>
          </a:p>
          <a:p>
            <a:r>
              <a:rPr lang="en-GB" dirty="0"/>
              <a:t>Expansionary Monetary Policies (EMP).</a:t>
            </a:r>
          </a:p>
          <a:p>
            <a:r>
              <a:rPr lang="en-GB" dirty="0"/>
              <a:t>Use Keynes Liquidity Preference theory to explain how monetary authorities reduce interest rates. </a:t>
            </a:r>
          </a:p>
          <a:p>
            <a:r>
              <a:rPr lang="en-GB" dirty="0"/>
              <a:t>Use the Monetary Transmission Mechanisms to describe the channels by which lower interest rates impact the wider economy.</a:t>
            </a:r>
          </a:p>
        </p:txBody>
      </p:sp>
    </p:spTree>
    <p:extLst>
      <p:ext uri="{BB962C8B-B14F-4D97-AF65-F5344CB8AC3E}">
        <p14:creationId xmlns:p14="http://schemas.microsoft.com/office/powerpoint/2010/main" val="179130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mind maps</a:t>
            </a:r>
          </a:p>
        </p:txBody>
      </p:sp>
      <p:sp>
        <p:nvSpPr>
          <p:cNvPr id="3" name="Content Placeholder 2"/>
          <p:cNvSpPr>
            <a:spLocks noGrp="1"/>
          </p:cNvSpPr>
          <p:nvPr>
            <p:ph idx="1"/>
          </p:nvPr>
        </p:nvSpPr>
        <p:spPr>
          <a:xfrm>
            <a:off x="457200" y="1600200"/>
            <a:ext cx="8229600" cy="4983162"/>
          </a:xfrm>
        </p:spPr>
        <p:txBody>
          <a:bodyPr>
            <a:normAutofit/>
          </a:bodyPr>
          <a:lstStyle/>
          <a:p>
            <a:r>
              <a:rPr lang="en-GB" dirty="0"/>
              <a:t>Economic Environment</a:t>
            </a:r>
          </a:p>
          <a:p>
            <a:r>
              <a:rPr lang="en-GB" dirty="0"/>
              <a:t>Banks and money creation</a:t>
            </a:r>
          </a:p>
          <a:p>
            <a:r>
              <a:rPr lang="en-GB" dirty="0"/>
              <a:t>Quantity Theory of Credit</a:t>
            </a:r>
          </a:p>
          <a:p>
            <a:r>
              <a:rPr lang="en-GB" dirty="0"/>
              <a:t>Monetary Policy</a:t>
            </a:r>
          </a:p>
          <a:p>
            <a:r>
              <a:rPr lang="en-GB" dirty="0"/>
              <a:t>Expansionary monetary policy and debt</a:t>
            </a:r>
          </a:p>
          <a:p>
            <a:r>
              <a:rPr lang="en-GB" dirty="0"/>
              <a:t>Liquidity Preference Theory</a:t>
            </a:r>
          </a:p>
          <a:p>
            <a:r>
              <a:rPr lang="en-GB" dirty="0"/>
              <a:t>Speculative (asset) motive for holding money</a:t>
            </a:r>
          </a:p>
          <a:p>
            <a:r>
              <a:rPr lang="en-GB" dirty="0"/>
              <a:t>Monetary Transmission Mechanisms</a:t>
            </a:r>
          </a:p>
          <a:p>
            <a:endParaRPr lang="en-GB" dirty="0"/>
          </a:p>
        </p:txBody>
      </p:sp>
    </p:spTree>
    <p:extLst>
      <p:ext uri="{BB962C8B-B14F-4D97-AF65-F5344CB8AC3E}">
        <p14:creationId xmlns:p14="http://schemas.microsoft.com/office/powerpoint/2010/main" val="13316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3B8F-7FEB-4E38-996B-D6CB893B71CE}"/>
              </a:ext>
            </a:extLst>
          </p:cNvPr>
          <p:cNvSpPr>
            <a:spLocks noGrp="1"/>
          </p:cNvSpPr>
          <p:nvPr>
            <p:ph type="title"/>
          </p:nvPr>
        </p:nvSpPr>
        <p:spPr>
          <a:xfrm>
            <a:off x="457200" y="0"/>
            <a:ext cx="8229600" cy="1143000"/>
          </a:xfrm>
        </p:spPr>
        <p:txBody>
          <a:bodyPr/>
          <a:lstStyle/>
          <a:p>
            <a:r>
              <a:rPr lang="en-GB" dirty="0"/>
              <a:t>Banking System Lacks Liquidity</a:t>
            </a:r>
          </a:p>
        </p:txBody>
      </p:sp>
      <p:sp>
        <p:nvSpPr>
          <p:cNvPr id="3" name="Content Placeholder 2">
            <a:extLst>
              <a:ext uri="{FF2B5EF4-FFF2-40B4-BE49-F238E27FC236}">
                <a16:creationId xmlns:a16="http://schemas.microsoft.com/office/drawing/2014/main" id="{BEBFE6D0-098A-4485-8C60-C1D8C388C939}"/>
              </a:ext>
            </a:extLst>
          </p:cNvPr>
          <p:cNvSpPr>
            <a:spLocks noGrp="1"/>
          </p:cNvSpPr>
          <p:nvPr>
            <p:ph idx="1"/>
          </p:nvPr>
        </p:nvSpPr>
        <p:spPr>
          <a:xfrm>
            <a:off x="179512" y="1340768"/>
            <a:ext cx="8856984" cy="5472608"/>
          </a:xfrm>
        </p:spPr>
        <p:txBody>
          <a:bodyPr>
            <a:normAutofit fontScale="85000" lnSpcReduction="20000"/>
          </a:bodyPr>
          <a:lstStyle/>
          <a:p>
            <a:r>
              <a:rPr lang="en-GB" dirty="0"/>
              <a:t>Banks did not know whether banks seeking to acquire money in the interbank market had significant quantities of CDO’s that would have to be written-off. </a:t>
            </a:r>
          </a:p>
          <a:p>
            <a:endParaRPr lang="en-GB" dirty="0"/>
          </a:p>
          <a:p>
            <a:r>
              <a:rPr lang="en-GB" dirty="0"/>
              <a:t>Banks stop lending to each other.</a:t>
            </a:r>
          </a:p>
          <a:p>
            <a:endParaRPr lang="en-GB" dirty="0"/>
          </a:p>
          <a:p>
            <a:r>
              <a:rPr lang="en-GB" dirty="0"/>
              <a:t>Some banks’ lack the liquidity (ability to generate cash) required to meet their depositors demands to withdraw money from their bank accounts.  </a:t>
            </a:r>
          </a:p>
          <a:p>
            <a:pPr lvl="1"/>
            <a:r>
              <a:rPr lang="en-GB" dirty="0"/>
              <a:t>Can cause a run on the bank, as depositors fear they may be unable to withdraw money from their bank. </a:t>
            </a:r>
          </a:p>
          <a:p>
            <a:pPr lvl="1"/>
            <a:endParaRPr lang="en-GB" dirty="0"/>
          </a:p>
          <a:p>
            <a:r>
              <a:rPr lang="en-GB" dirty="0"/>
              <a:t>Therefore, central bank acts as ‘lender of last resort’ to private commercial banks.</a:t>
            </a:r>
          </a:p>
          <a:p>
            <a:endParaRPr lang="en-GB" dirty="0"/>
          </a:p>
        </p:txBody>
      </p:sp>
    </p:spTree>
    <p:extLst>
      <p:ext uri="{BB962C8B-B14F-4D97-AF65-F5344CB8AC3E}">
        <p14:creationId xmlns:p14="http://schemas.microsoft.com/office/powerpoint/2010/main" val="345084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27D5-1A5A-48EC-A00B-6DC31B55D4CB}"/>
              </a:ext>
            </a:extLst>
          </p:cNvPr>
          <p:cNvSpPr>
            <a:spLocks noGrp="1"/>
          </p:cNvSpPr>
          <p:nvPr>
            <p:ph type="title"/>
          </p:nvPr>
        </p:nvSpPr>
        <p:spPr/>
        <p:txBody>
          <a:bodyPr/>
          <a:lstStyle/>
          <a:p>
            <a:r>
              <a:rPr lang="en-GB" dirty="0"/>
              <a:t>Banking System Lacks Liquidity</a:t>
            </a:r>
          </a:p>
        </p:txBody>
      </p:sp>
      <p:sp>
        <p:nvSpPr>
          <p:cNvPr id="3" name="Content Placeholder 2">
            <a:extLst>
              <a:ext uri="{FF2B5EF4-FFF2-40B4-BE49-F238E27FC236}">
                <a16:creationId xmlns:a16="http://schemas.microsoft.com/office/drawing/2014/main" id="{DA61D578-3DF2-481A-B6A7-14AB6B8C4792}"/>
              </a:ext>
            </a:extLst>
          </p:cNvPr>
          <p:cNvSpPr>
            <a:spLocks noGrp="1"/>
          </p:cNvSpPr>
          <p:nvPr>
            <p:ph idx="1"/>
          </p:nvPr>
        </p:nvSpPr>
        <p:spPr/>
        <p:txBody>
          <a:bodyPr>
            <a:normAutofit fontScale="92500" lnSpcReduction="10000"/>
          </a:bodyPr>
          <a:lstStyle/>
          <a:p>
            <a:r>
              <a:rPr lang="en-GB" dirty="0"/>
              <a:t>Banks to stop lending to the wider economy when they encounter difficulties borrowing themselves.</a:t>
            </a:r>
          </a:p>
          <a:p>
            <a:endParaRPr lang="en-GB" dirty="0"/>
          </a:p>
          <a:p>
            <a:r>
              <a:rPr lang="en-GB" dirty="0"/>
              <a:t>‘Credit crunch’ prevents the private sector being able to access loans and overdrafts, reducing economic activity in the wider economy.</a:t>
            </a:r>
          </a:p>
          <a:p>
            <a:endParaRPr lang="en-GB" dirty="0"/>
          </a:p>
          <a:p>
            <a:r>
              <a:rPr lang="en-GB" dirty="0"/>
              <a:t>All banks reduce lending</a:t>
            </a:r>
          </a:p>
        </p:txBody>
      </p:sp>
    </p:spTree>
    <p:extLst>
      <p:ext uri="{BB962C8B-B14F-4D97-AF65-F5344CB8AC3E}">
        <p14:creationId xmlns:p14="http://schemas.microsoft.com/office/powerpoint/2010/main" val="12594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52C5-FC7D-406C-9432-E235947BDDE8}"/>
              </a:ext>
            </a:extLst>
          </p:cNvPr>
          <p:cNvSpPr>
            <a:spLocks noGrp="1"/>
          </p:cNvSpPr>
          <p:nvPr>
            <p:ph type="title"/>
          </p:nvPr>
        </p:nvSpPr>
        <p:spPr>
          <a:xfrm>
            <a:off x="457200" y="0"/>
            <a:ext cx="8229600" cy="1143000"/>
          </a:xfrm>
        </p:spPr>
        <p:txBody>
          <a:bodyPr>
            <a:normAutofit fontScale="90000"/>
          </a:bodyPr>
          <a:lstStyle/>
          <a:p>
            <a:r>
              <a:rPr lang="en-GB" dirty="0"/>
              <a:t>Bank Insolvency - Failure of Financial Institutions</a:t>
            </a:r>
          </a:p>
        </p:txBody>
      </p:sp>
      <p:sp>
        <p:nvSpPr>
          <p:cNvPr id="3" name="Content Placeholder 2">
            <a:extLst>
              <a:ext uri="{FF2B5EF4-FFF2-40B4-BE49-F238E27FC236}">
                <a16:creationId xmlns:a16="http://schemas.microsoft.com/office/drawing/2014/main" id="{7B860A36-42B3-4793-93BD-95229EAA4F51}"/>
              </a:ext>
            </a:extLst>
          </p:cNvPr>
          <p:cNvSpPr>
            <a:spLocks noGrp="1"/>
          </p:cNvSpPr>
          <p:nvPr>
            <p:ph idx="1"/>
          </p:nvPr>
        </p:nvSpPr>
        <p:spPr>
          <a:xfrm>
            <a:off x="179512" y="1259632"/>
            <a:ext cx="8784976" cy="5598368"/>
          </a:xfrm>
        </p:spPr>
        <p:txBody>
          <a:bodyPr>
            <a:normAutofit fontScale="77500" lnSpcReduction="20000"/>
          </a:bodyPr>
          <a:lstStyle/>
          <a:p>
            <a:pPr marL="0" indent="0">
              <a:buNone/>
            </a:pPr>
            <a:r>
              <a:rPr lang="en-GB" dirty="0"/>
              <a:t>There is an old saying:</a:t>
            </a:r>
          </a:p>
          <a:p>
            <a:endParaRPr lang="en-GB" dirty="0"/>
          </a:p>
          <a:p>
            <a:r>
              <a:rPr lang="en-GB" dirty="0"/>
              <a:t>If you owe a bank £100 it is your problem, if you owe a bank £100 billion pounds it is the bank’s problem.</a:t>
            </a:r>
          </a:p>
          <a:p>
            <a:pPr lvl="1"/>
            <a:r>
              <a:rPr lang="en-GB" dirty="0"/>
              <a:t>Because a £100 billion non-performing loan must be written-off by the bank, which may make the bank insolvent if this causes bank assets (outstanding loans) to fall below bank liabilities.</a:t>
            </a:r>
          </a:p>
          <a:p>
            <a:endParaRPr lang="en-GB" dirty="0"/>
          </a:p>
          <a:p>
            <a:r>
              <a:rPr lang="en-GB" dirty="0"/>
              <a:t>This statement can be extended by stating that if 1 million borrowers investing in a single asset class each borrow £100,000, it is also the banks problem if the value of an asset class falls.</a:t>
            </a:r>
          </a:p>
          <a:p>
            <a:pPr lvl="1"/>
            <a:r>
              <a:rPr lang="en-GB" dirty="0"/>
              <a:t>If the value of debtors secured assets falls below their outstanding debt on the asset, debtors may default on loans in large numbers.</a:t>
            </a:r>
          </a:p>
          <a:p>
            <a:pPr lvl="2"/>
            <a:r>
              <a:rPr lang="en-GB" dirty="0"/>
              <a:t>Please see the Crisis of Credit video on YouTube.</a:t>
            </a:r>
          </a:p>
        </p:txBody>
      </p:sp>
    </p:spTree>
    <p:extLst>
      <p:ext uri="{BB962C8B-B14F-4D97-AF65-F5344CB8AC3E}">
        <p14:creationId xmlns:p14="http://schemas.microsoft.com/office/powerpoint/2010/main" val="336733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978"/>
            <a:ext cx="8928992" cy="1143000"/>
          </a:xfrm>
        </p:spPr>
        <p:txBody>
          <a:bodyPr>
            <a:normAutofit/>
          </a:bodyPr>
          <a:lstStyle/>
          <a:p>
            <a:r>
              <a:rPr lang="en-GB" dirty="0"/>
              <a:t>Debt</a:t>
            </a:r>
          </a:p>
        </p:txBody>
      </p:sp>
      <p:sp>
        <p:nvSpPr>
          <p:cNvPr id="3" name="Content Placeholder 2"/>
          <p:cNvSpPr>
            <a:spLocks noGrp="1"/>
          </p:cNvSpPr>
          <p:nvPr>
            <p:ph idx="1"/>
          </p:nvPr>
        </p:nvSpPr>
        <p:spPr>
          <a:xfrm>
            <a:off x="107504" y="1161978"/>
            <a:ext cx="8928992" cy="5677044"/>
          </a:xfrm>
        </p:spPr>
        <p:txBody>
          <a:bodyPr>
            <a:normAutofit/>
          </a:bodyPr>
          <a:lstStyle/>
          <a:p>
            <a:r>
              <a:rPr lang="en-GB" dirty="0"/>
              <a:t>Acquisition of debt involves bringing future purchasing power forward into the present period. </a:t>
            </a:r>
          </a:p>
          <a:p>
            <a:endParaRPr lang="en-GB" dirty="0"/>
          </a:p>
          <a:p>
            <a:r>
              <a:rPr lang="en-GB" dirty="0"/>
              <a:t>Assuming that borrowers cannot acquire new debt, then repayment of previous debts will reduce consumption by highly indebted people. </a:t>
            </a:r>
          </a:p>
          <a:p>
            <a:pPr lvl="1">
              <a:buFont typeface="Wingdings" panose="05000000000000000000" pitchFamily="2" charset="2"/>
              <a:buChar char="Ø"/>
            </a:pPr>
            <a:r>
              <a:rPr lang="en-GB" dirty="0"/>
              <a:t>High debt financing costs relative to income reduce personal consumption.</a:t>
            </a:r>
          </a:p>
          <a:p>
            <a:pPr lvl="1">
              <a:buFont typeface="Wingdings" panose="05000000000000000000" pitchFamily="2" charset="2"/>
              <a:buChar char="Ø"/>
            </a:pPr>
            <a:r>
              <a:rPr lang="en-GB" dirty="0"/>
              <a:t>Poorest members of society have the largest debts and highest marginal propensity to consume – significant economic impact.</a:t>
            </a:r>
          </a:p>
        </p:txBody>
      </p:sp>
    </p:spTree>
    <p:extLst>
      <p:ext uri="{BB962C8B-B14F-4D97-AF65-F5344CB8AC3E}">
        <p14:creationId xmlns:p14="http://schemas.microsoft.com/office/powerpoint/2010/main" val="25826602"/>
      </p:ext>
    </p:extLst>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3750</TotalTime>
  <Words>1530</Words>
  <Application>Microsoft Office PowerPoint</Application>
  <PresentationFormat>On-screen Show (4:3)</PresentationFormat>
  <Paragraphs>133</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Lecture 10 Monetary Policy (part 1)</vt:lpstr>
      <vt:lpstr>Recap of lecture 9</vt:lpstr>
      <vt:lpstr>2008 Financial Crisis</vt:lpstr>
      <vt:lpstr>Lecture 10</vt:lpstr>
      <vt:lpstr>Useful mind maps</vt:lpstr>
      <vt:lpstr>Banking System Lacks Liquidity</vt:lpstr>
      <vt:lpstr>Banking System Lacks Liquidity</vt:lpstr>
      <vt:lpstr>Bank Insolvency - Failure of Financial Institutions</vt:lpstr>
      <vt:lpstr>Debt</vt:lpstr>
      <vt:lpstr>Debt-deflation - Irving Fisher (1933)</vt:lpstr>
      <vt:lpstr>Debt-deflation - Irving Fisher (1933)</vt:lpstr>
      <vt:lpstr>Debt-deflation - Irving Fisher (1933)</vt:lpstr>
      <vt:lpstr>Debt-deflation - Irving Fisher (1933)</vt:lpstr>
      <vt:lpstr>Debt-deflation - Irving Fisher (1933)</vt:lpstr>
      <vt:lpstr>Debt-deflation - Irving Fisher (1933)</vt:lpstr>
      <vt:lpstr>Risks resulting from falling house and financial asset prices</vt:lpstr>
      <vt:lpstr>PowerPoint Presentation</vt:lpstr>
      <vt:lpstr>Risk of Rising Debt</vt:lpstr>
      <vt:lpstr>Appendices</vt:lpstr>
      <vt:lpstr>Useful newspaper article</vt:lpstr>
      <vt:lpstr>Useful 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Environment</dc:title>
  <dc:creator>Maurice</dc:creator>
  <cp:lastModifiedBy>Maurice Starkey</cp:lastModifiedBy>
  <cp:revision>452</cp:revision>
  <cp:lastPrinted>2014-03-25T16:59:43Z</cp:lastPrinted>
  <dcterms:created xsi:type="dcterms:W3CDTF">2012-01-28T17:24:58Z</dcterms:created>
  <dcterms:modified xsi:type="dcterms:W3CDTF">2020-05-01T11:25:17Z</dcterms:modified>
</cp:coreProperties>
</file>