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377" r:id="rId2"/>
    <p:sldId id="659" r:id="rId3"/>
    <p:sldId id="564" r:id="rId4"/>
    <p:sldId id="480" r:id="rId5"/>
    <p:sldId id="590" r:id="rId6"/>
    <p:sldId id="589" r:id="rId7"/>
    <p:sldId id="653" r:id="rId8"/>
    <p:sldId id="477" r:id="rId9"/>
    <p:sldId id="658" r:id="rId10"/>
    <p:sldId id="582" r:id="rId11"/>
    <p:sldId id="583" r:id="rId12"/>
    <p:sldId id="584" r:id="rId13"/>
    <p:sldId id="657" r:id="rId14"/>
    <p:sldId id="654" r:id="rId15"/>
    <p:sldId id="591" r:id="rId16"/>
    <p:sldId id="594" r:id="rId17"/>
    <p:sldId id="592" r:id="rId18"/>
    <p:sldId id="586" r:id="rId19"/>
    <p:sldId id="593" r:id="rId20"/>
    <p:sldId id="58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urice\Documents\Strategy%20Maps\Charts%20and%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aurice\Documents\Strategy%20Maps\Charts%20and%20Dat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b="0" i="0" baseline="0">
                <a:effectLst/>
              </a:rPr>
              <a:t>Total money (including money created by banks) in relation to cash in circulation</a:t>
            </a:r>
            <a:endParaRPr lang="en-GB" sz="12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'Money Supply'!$F$2:$F$3</c:f>
              <c:strCache>
                <c:ptCount val="2"/>
                <c:pt idx="0">
                  <c:v>Cash (notes and coins in circulation) in sterling billions [LPQVQKT / 1000]. </c:v>
                </c:pt>
              </c:strCache>
            </c:strRef>
          </c:tx>
          <c:spPr>
            <a:solidFill>
              <a:srgbClr val="C4E1FC"/>
            </a:solidFill>
            <a:ln>
              <a:noFill/>
            </a:ln>
            <a:effectLst/>
          </c:spPr>
          <c:cat>
            <c:numRef>
              <c:f>'Money Supply'!$E$4:$E$92</c:f>
              <c:numCache>
                <c:formatCode>[$-809]dd\ mmmm\ yyyy;@</c:formatCode>
                <c:ptCount val="89"/>
                <c:pt idx="0">
                  <c:v>35795</c:v>
                </c:pt>
                <c:pt idx="1">
                  <c:v>35885</c:v>
                </c:pt>
                <c:pt idx="2">
                  <c:v>35976</c:v>
                </c:pt>
                <c:pt idx="3">
                  <c:v>36068</c:v>
                </c:pt>
                <c:pt idx="4">
                  <c:v>36160</c:v>
                </c:pt>
                <c:pt idx="5">
                  <c:v>36250</c:v>
                </c:pt>
                <c:pt idx="6">
                  <c:v>36341</c:v>
                </c:pt>
                <c:pt idx="7">
                  <c:v>36433</c:v>
                </c:pt>
                <c:pt idx="8">
                  <c:v>36525</c:v>
                </c:pt>
                <c:pt idx="9">
                  <c:v>36616</c:v>
                </c:pt>
                <c:pt idx="10">
                  <c:v>36707</c:v>
                </c:pt>
                <c:pt idx="11">
                  <c:v>36799</c:v>
                </c:pt>
                <c:pt idx="12">
                  <c:v>36891</c:v>
                </c:pt>
                <c:pt idx="13">
                  <c:v>36981</c:v>
                </c:pt>
                <c:pt idx="14">
                  <c:v>37072</c:v>
                </c:pt>
                <c:pt idx="15">
                  <c:v>37164</c:v>
                </c:pt>
                <c:pt idx="16">
                  <c:v>37256</c:v>
                </c:pt>
                <c:pt idx="17">
                  <c:v>37346</c:v>
                </c:pt>
                <c:pt idx="18">
                  <c:v>37437</c:v>
                </c:pt>
                <c:pt idx="19">
                  <c:v>37529</c:v>
                </c:pt>
                <c:pt idx="20">
                  <c:v>37621</c:v>
                </c:pt>
                <c:pt idx="21">
                  <c:v>37711</c:v>
                </c:pt>
                <c:pt idx="22">
                  <c:v>37802</c:v>
                </c:pt>
                <c:pt idx="23">
                  <c:v>37894</c:v>
                </c:pt>
                <c:pt idx="24">
                  <c:v>37986</c:v>
                </c:pt>
                <c:pt idx="25">
                  <c:v>38077</c:v>
                </c:pt>
                <c:pt idx="26">
                  <c:v>38168</c:v>
                </c:pt>
                <c:pt idx="27">
                  <c:v>38260</c:v>
                </c:pt>
                <c:pt idx="28">
                  <c:v>38352</c:v>
                </c:pt>
                <c:pt idx="29">
                  <c:v>38442</c:v>
                </c:pt>
                <c:pt idx="30">
                  <c:v>38533</c:v>
                </c:pt>
                <c:pt idx="31">
                  <c:v>38625</c:v>
                </c:pt>
                <c:pt idx="32">
                  <c:v>38717</c:v>
                </c:pt>
                <c:pt idx="33">
                  <c:v>38807</c:v>
                </c:pt>
                <c:pt idx="34">
                  <c:v>38898</c:v>
                </c:pt>
                <c:pt idx="35">
                  <c:v>38990</c:v>
                </c:pt>
                <c:pt idx="36">
                  <c:v>39082</c:v>
                </c:pt>
                <c:pt idx="37">
                  <c:v>39172</c:v>
                </c:pt>
                <c:pt idx="38">
                  <c:v>39263</c:v>
                </c:pt>
                <c:pt idx="39">
                  <c:v>39355</c:v>
                </c:pt>
                <c:pt idx="40">
                  <c:v>39447</c:v>
                </c:pt>
                <c:pt idx="41">
                  <c:v>39538</c:v>
                </c:pt>
                <c:pt idx="42">
                  <c:v>39629</c:v>
                </c:pt>
                <c:pt idx="43">
                  <c:v>39721</c:v>
                </c:pt>
                <c:pt idx="44">
                  <c:v>39813</c:v>
                </c:pt>
                <c:pt idx="45">
                  <c:v>39903</c:v>
                </c:pt>
                <c:pt idx="46">
                  <c:v>39994</c:v>
                </c:pt>
                <c:pt idx="47">
                  <c:v>40086</c:v>
                </c:pt>
                <c:pt idx="48">
                  <c:v>40178</c:v>
                </c:pt>
                <c:pt idx="49">
                  <c:v>40268</c:v>
                </c:pt>
                <c:pt idx="50">
                  <c:v>40359</c:v>
                </c:pt>
                <c:pt idx="51">
                  <c:v>40451</c:v>
                </c:pt>
                <c:pt idx="52">
                  <c:v>40543</c:v>
                </c:pt>
                <c:pt idx="53">
                  <c:v>40633</c:v>
                </c:pt>
                <c:pt idx="54">
                  <c:v>40724</c:v>
                </c:pt>
                <c:pt idx="55">
                  <c:v>40816</c:v>
                </c:pt>
                <c:pt idx="56">
                  <c:v>40908</c:v>
                </c:pt>
                <c:pt idx="57">
                  <c:v>40999</c:v>
                </c:pt>
                <c:pt idx="58">
                  <c:v>41090</c:v>
                </c:pt>
                <c:pt idx="59">
                  <c:v>41182</c:v>
                </c:pt>
                <c:pt idx="60">
                  <c:v>41274</c:v>
                </c:pt>
                <c:pt idx="61">
                  <c:v>41364</c:v>
                </c:pt>
                <c:pt idx="62">
                  <c:v>41455</c:v>
                </c:pt>
                <c:pt idx="63">
                  <c:v>41547</c:v>
                </c:pt>
                <c:pt idx="64">
                  <c:v>41639</c:v>
                </c:pt>
                <c:pt idx="65">
                  <c:v>41729</c:v>
                </c:pt>
                <c:pt idx="66">
                  <c:v>41820</c:v>
                </c:pt>
                <c:pt idx="67">
                  <c:v>41912</c:v>
                </c:pt>
                <c:pt idx="68">
                  <c:v>42004</c:v>
                </c:pt>
                <c:pt idx="69">
                  <c:v>42094</c:v>
                </c:pt>
                <c:pt idx="70">
                  <c:v>42185</c:v>
                </c:pt>
                <c:pt idx="71">
                  <c:v>42277</c:v>
                </c:pt>
                <c:pt idx="72">
                  <c:v>42369</c:v>
                </c:pt>
                <c:pt idx="73">
                  <c:v>42460</c:v>
                </c:pt>
                <c:pt idx="74">
                  <c:v>42551</c:v>
                </c:pt>
                <c:pt idx="75">
                  <c:v>42643</c:v>
                </c:pt>
                <c:pt idx="76">
                  <c:v>42735</c:v>
                </c:pt>
                <c:pt idx="77">
                  <c:v>42825</c:v>
                </c:pt>
                <c:pt idx="78">
                  <c:v>42916</c:v>
                </c:pt>
                <c:pt idx="79">
                  <c:v>43008</c:v>
                </c:pt>
                <c:pt idx="80">
                  <c:v>43100</c:v>
                </c:pt>
                <c:pt idx="81">
                  <c:v>43190</c:v>
                </c:pt>
                <c:pt idx="82">
                  <c:v>43281</c:v>
                </c:pt>
                <c:pt idx="83">
                  <c:v>43373</c:v>
                </c:pt>
                <c:pt idx="84">
                  <c:v>43465</c:v>
                </c:pt>
                <c:pt idx="85">
                  <c:v>43555</c:v>
                </c:pt>
                <c:pt idx="86">
                  <c:v>43646</c:v>
                </c:pt>
                <c:pt idx="87">
                  <c:v>43738</c:v>
                </c:pt>
                <c:pt idx="88">
                  <c:v>43830</c:v>
                </c:pt>
              </c:numCache>
            </c:numRef>
          </c:cat>
          <c:val>
            <c:numRef>
              <c:f>'Money Supply'!$F$4:$F$92</c:f>
              <c:numCache>
                <c:formatCode>#,##0</c:formatCode>
                <c:ptCount val="89"/>
                <c:pt idx="0">
                  <c:v>22.242000000000001</c:v>
                </c:pt>
                <c:pt idx="1">
                  <c:v>21.361999999999998</c:v>
                </c:pt>
                <c:pt idx="2">
                  <c:v>21.829000000000001</c:v>
                </c:pt>
                <c:pt idx="3">
                  <c:v>22.050999999999998</c:v>
                </c:pt>
                <c:pt idx="4">
                  <c:v>23.704999999999998</c:v>
                </c:pt>
                <c:pt idx="5">
                  <c:v>23.045000000000002</c:v>
                </c:pt>
                <c:pt idx="6">
                  <c:v>23.202999999999999</c:v>
                </c:pt>
                <c:pt idx="7">
                  <c:v>23.297000000000001</c:v>
                </c:pt>
                <c:pt idx="8">
                  <c:v>26.268999999999998</c:v>
                </c:pt>
                <c:pt idx="9">
                  <c:v>25.064</c:v>
                </c:pt>
                <c:pt idx="10">
                  <c:v>25.533000000000001</c:v>
                </c:pt>
                <c:pt idx="11">
                  <c:v>26.111000000000001</c:v>
                </c:pt>
                <c:pt idx="12">
                  <c:v>28.173999999999999</c:v>
                </c:pt>
                <c:pt idx="13">
                  <c:v>26.373000000000001</c:v>
                </c:pt>
                <c:pt idx="14">
                  <c:v>27.367999999999999</c:v>
                </c:pt>
                <c:pt idx="15">
                  <c:v>28.16</c:v>
                </c:pt>
                <c:pt idx="16">
                  <c:v>30.45</c:v>
                </c:pt>
                <c:pt idx="17">
                  <c:v>29.991</c:v>
                </c:pt>
                <c:pt idx="18">
                  <c:v>29.969000000000001</c:v>
                </c:pt>
                <c:pt idx="19">
                  <c:v>29.905000000000001</c:v>
                </c:pt>
                <c:pt idx="20">
                  <c:v>31.888999999999999</c:v>
                </c:pt>
                <c:pt idx="21">
                  <c:v>31.484000000000002</c:v>
                </c:pt>
                <c:pt idx="22">
                  <c:v>32.07</c:v>
                </c:pt>
                <c:pt idx="23">
                  <c:v>32.368000000000002</c:v>
                </c:pt>
                <c:pt idx="24">
                  <c:v>34.01</c:v>
                </c:pt>
                <c:pt idx="25">
                  <c:v>33.284999999999997</c:v>
                </c:pt>
                <c:pt idx="26">
                  <c:v>33.356999999999999</c:v>
                </c:pt>
                <c:pt idx="27">
                  <c:v>34.064</c:v>
                </c:pt>
                <c:pt idx="28">
                  <c:v>36.409999999999997</c:v>
                </c:pt>
                <c:pt idx="29">
                  <c:v>35.383000000000003</c:v>
                </c:pt>
                <c:pt idx="30">
                  <c:v>35.356999999999999</c:v>
                </c:pt>
                <c:pt idx="31">
                  <c:v>36.036999999999999</c:v>
                </c:pt>
                <c:pt idx="32">
                  <c:v>38.508000000000003</c:v>
                </c:pt>
                <c:pt idx="33">
                  <c:v>38.058999999999997</c:v>
                </c:pt>
                <c:pt idx="34">
                  <c:v>38.258000000000003</c:v>
                </c:pt>
                <c:pt idx="35">
                  <c:v>38.429000000000002</c:v>
                </c:pt>
                <c:pt idx="36">
                  <c:v>40.545999999999999</c:v>
                </c:pt>
                <c:pt idx="37">
                  <c:v>39.393999999999998</c:v>
                </c:pt>
                <c:pt idx="38">
                  <c:v>40.128999999999998</c:v>
                </c:pt>
                <c:pt idx="39">
                  <c:v>40.899000000000001</c:v>
                </c:pt>
                <c:pt idx="40">
                  <c:v>43.039000000000001</c:v>
                </c:pt>
                <c:pt idx="41">
                  <c:v>42.186</c:v>
                </c:pt>
                <c:pt idx="42">
                  <c:v>42.814</c:v>
                </c:pt>
                <c:pt idx="43">
                  <c:v>42.645000000000003</c:v>
                </c:pt>
                <c:pt idx="44">
                  <c:v>46.250999999999998</c:v>
                </c:pt>
                <c:pt idx="45">
                  <c:v>46.426000000000002</c:v>
                </c:pt>
                <c:pt idx="46">
                  <c:v>46.341000000000001</c:v>
                </c:pt>
                <c:pt idx="47">
                  <c:v>47.286999999999999</c:v>
                </c:pt>
                <c:pt idx="48">
                  <c:v>50.253</c:v>
                </c:pt>
                <c:pt idx="49">
                  <c:v>50.164000000000001</c:v>
                </c:pt>
                <c:pt idx="50">
                  <c:v>50.244</c:v>
                </c:pt>
                <c:pt idx="51">
                  <c:v>49.753999999999998</c:v>
                </c:pt>
                <c:pt idx="52">
                  <c:v>52.292999999999999</c:v>
                </c:pt>
                <c:pt idx="53">
                  <c:v>51.414999999999999</c:v>
                </c:pt>
                <c:pt idx="54">
                  <c:v>52.399000000000001</c:v>
                </c:pt>
                <c:pt idx="55">
                  <c:v>53.232999999999997</c:v>
                </c:pt>
                <c:pt idx="56">
                  <c:v>55.005000000000003</c:v>
                </c:pt>
                <c:pt idx="57">
                  <c:v>54.76</c:v>
                </c:pt>
                <c:pt idx="58">
                  <c:v>55.616</c:v>
                </c:pt>
                <c:pt idx="59">
                  <c:v>55.822000000000003</c:v>
                </c:pt>
                <c:pt idx="60">
                  <c:v>57.82</c:v>
                </c:pt>
                <c:pt idx="61">
                  <c:v>57.719000000000001</c:v>
                </c:pt>
                <c:pt idx="62">
                  <c:v>58.905999999999999</c:v>
                </c:pt>
                <c:pt idx="63">
                  <c:v>59.128999999999998</c:v>
                </c:pt>
                <c:pt idx="64">
                  <c:v>60.53</c:v>
                </c:pt>
                <c:pt idx="65">
                  <c:v>59.970999999999997</c:v>
                </c:pt>
                <c:pt idx="66">
                  <c:v>61.137</c:v>
                </c:pt>
                <c:pt idx="67">
                  <c:v>61.753</c:v>
                </c:pt>
                <c:pt idx="68">
                  <c:v>63.805999999999997</c:v>
                </c:pt>
                <c:pt idx="69">
                  <c:v>63.475000000000001</c:v>
                </c:pt>
                <c:pt idx="70">
                  <c:v>64.295000000000002</c:v>
                </c:pt>
                <c:pt idx="71">
                  <c:v>65.135999999999996</c:v>
                </c:pt>
                <c:pt idx="72">
                  <c:v>67.811999999999998</c:v>
                </c:pt>
                <c:pt idx="73">
                  <c:v>67.778000000000006</c:v>
                </c:pt>
                <c:pt idx="74">
                  <c:v>68.968999999999994</c:v>
                </c:pt>
                <c:pt idx="75">
                  <c:v>71.242999999999995</c:v>
                </c:pt>
                <c:pt idx="76">
                  <c:v>74.09</c:v>
                </c:pt>
                <c:pt idx="77">
                  <c:v>73.507999999999996</c:v>
                </c:pt>
                <c:pt idx="78">
                  <c:v>74.287000000000006</c:v>
                </c:pt>
                <c:pt idx="79">
                  <c:v>74.825000000000003</c:v>
                </c:pt>
                <c:pt idx="80">
                  <c:v>74.75</c:v>
                </c:pt>
                <c:pt idx="81">
                  <c:v>73.44</c:v>
                </c:pt>
                <c:pt idx="82">
                  <c:v>73.424999999999997</c:v>
                </c:pt>
                <c:pt idx="83">
                  <c:v>73.792000000000002</c:v>
                </c:pt>
                <c:pt idx="84">
                  <c:v>75.381</c:v>
                </c:pt>
                <c:pt idx="85">
                  <c:v>74.010999999999996</c:v>
                </c:pt>
                <c:pt idx="86">
                  <c:v>74.944000000000003</c:v>
                </c:pt>
                <c:pt idx="87">
                  <c:v>75.168000000000006</c:v>
                </c:pt>
                <c:pt idx="88">
                  <c:v>74.778000000000006</c:v>
                </c:pt>
              </c:numCache>
            </c:numRef>
          </c:val>
          <c:extLst>
            <c:ext xmlns:c16="http://schemas.microsoft.com/office/drawing/2014/chart" uri="{C3380CC4-5D6E-409C-BE32-E72D297353CC}">
              <c16:uniqueId val="{00000000-963A-4C6C-912F-845779C9920B}"/>
            </c:ext>
          </c:extLst>
        </c:ser>
        <c:ser>
          <c:idx val="1"/>
          <c:order val="1"/>
          <c:tx>
            <c:strRef>
              <c:f>'Money Supply'!$G$2:$G$3</c:f>
              <c:strCache>
                <c:ptCount val="2"/>
                <c:pt idx="0">
                  <c:v>Bank Deposits</c:v>
                </c:pt>
              </c:strCache>
            </c:strRef>
          </c:tx>
          <c:spPr>
            <a:solidFill>
              <a:srgbClr val="FCB6C2"/>
            </a:solidFill>
            <a:ln>
              <a:noFill/>
            </a:ln>
            <a:effectLst/>
          </c:spPr>
          <c:cat>
            <c:numRef>
              <c:f>'Money Supply'!$E$4:$E$92</c:f>
              <c:numCache>
                <c:formatCode>[$-809]dd\ mmmm\ yyyy;@</c:formatCode>
                <c:ptCount val="89"/>
                <c:pt idx="0">
                  <c:v>35795</c:v>
                </c:pt>
                <c:pt idx="1">
                  <c:v>35885</c:v>
                </c:pt>
                <c:pt idx="2">
                  <c:v>35976</c:v>
                </c:pt>
                <c:pt idx="3">
                  <c:v>36068</c:v>
                </c:pt>
                <c:pt idx="4">
                  <c:v>36160</c:v>
                </c:pt>
                <c:pt idx="5">
                  <c:v>36250</c:v>
                </c:pt>
                <c:pt idx="6">
                  <c:v>36341</c:v>
                </c:pt>
                <c:pt idx="7">
                  <c:v>36433</c:v>
                </c:pt>
                <c:pt idx="8">
                  <c:v>36525</c:v>
                </c:pt>
                <c:pt idx="9">
                  <c:v>36616</c:v>
                </c:pt>
                <c:pt idx="10">
                  <c:v>36707</c:v>
                </c:pt>
                <c:pt idx="11">
                  <c:v>36799</c:v>
                </c:pt>
                <c:pt idx="12">
                  <c:v>36891</c:v>
                </c:pt>
                <c:pt idx="13">
                  <c:v>36981</c:v>
                </c:pt>
                <c:pt idx="14">
                  <c:v>37072</c:v>
                </c:pt>
                <c:pt idx="15">
                  <c:v>37164</c:v>
                </c:pt>
                <c:pt idx="16">
                  <c:v>37256</c:v>
                </c:pt>
                <c:pt idx="17">
                  <c:v>37346</c:v>
                </c:pt>
                <c:pt idx="18">
                  <c:v>37437</c:v>
                </c:pt>
                <c:pt idx="19">
                  <c:v>37529</c:v>
                </c:pt>
                <c:pt idx="20">
                  <c:v>37621</c:v>
                </c:pt>
                <c:pt idx="21">
                  <c:v>37711</c:v>
                </c:pt>
                <c:pt idx="22">
                  <c:v>37802</c:v>
                </c:pt>
                <c:pt idx="23">
                  <c:v>37894</c:v>
                </c:pt>
                <c:pt idx="24">
                  <c:v>37986</c:v>
                </c:pt>
                <c:pt idx="25">
                  <c:v>38077</c:v>
                </c:pt>
                <c:pt idx="26">
                  <c:v>38168</c:v>
                </c:pt>
                <c:pt idx="27">
                  <c:v>38260</c:v>
                </c:pt>
                <c:pt idx="28">
                  <c:v>38352</c:v>
                </c:pt>
                <c:pt idx="29">
                  <c:v>38442</c:v>
                </c:pt>
                <c:pt idx="30">
                  <c:v>38533</c:v>
                </c:pt>
                <c:pt idx="31">
                  <c:v>38625</c:v>
                </c:pt>
                <c:pt idx="32">
                  <c:v>38717</c:v>
                </c:pt>
                <c:pt idx="33">
                  <c:v>38807</c:v>
                </c:pt>
                <c:pt idx="34">
                  <c:v>38898</c:v>
                </c:pt>
                <c:pt idx="35">
                  <c:v>38990</c:v>
                </c:pt>
                <c:pt idx="36">
                  <c:v>39082</c:v>
                </c:pt>
                <c:pt idx="37">
                  <c:v>39172</c:v>
                </c:pt>
                <c:pt idx="38">
                  <c:v>39263</c:v>
                </c:pt>
                <c:pt idx="39">
                  <c:v>39355</c:v>
                </c:pt>
                <c:pt idx="40">
                  <c:v>39447</c:v>
                </c:pt>
                <c:pt idx="41">
                  <c:v>39538</c:v>
                </c:pt>
                <c:pt idx="42">
                  <c:v>39629</c:v>
                </c:pt>
                <c:pt idx="43">
                  <c:v>39721</c:v>
                </c:pt>
                <c:pt idx="44">
                  <c:v>39813</c:v>
                </c:pt>
                <c:pt idx="45">
                  <c:v>39903</c:v>
                </c:pt>
                <c:pt idx="46">
                  <c:v>39994</c:v>
                </c:pt>
                <c:pt idx="47">
                  <c:v>40086</c:v>
                </c:pt>
                <c:pt idx="48">
                  <c:v>40178</c:v>
                </c:pt>
                <c:pt idx="49">
                  <c:v>40268</c:v>
                </c:pt>
                <c:pt idx="50">
                  <c:v>40359</c:v>
                </c:pt>
                <c:pt idx="51">
                  <c:v>40451</c:v>
                </c:pt>
                <c:pt idx="52">
                  <c:v>40543</c:v>
                </c:pt>
                <c:pt idx="53">
                  <c:v>40633</c:v>
                </c:pt>
                <c:pt idx="54">
                  <c:v>40724</c:v>
                </c:pt>
                <c:pt idx="55">
                  <c:v>40816</c:v>
                </c:pt>
                <c:pt idx="56">
                  <c:v>40908</c:v>
                </c:pt>
                <c:pt idx="57">
                  <c:v>40999</c:v>
                </c:pt>
                <c:pt idx="58">
                  <c:v>41090</c:v>
                </c:pt>
                <c:pt idx="59">
                  <c:v>41182</c:v>
                </c:pt>
                <c:pt idx="60">
                  <c:v>41274</c:v>
                </c:pt>
                <c:pt idx="61">
                  <c:v>41364</c:v>
                </c:pt>
                <c:pt idx="62">
                  <c:v>41455</c:v>
                </c:pt>
                <c:pt idx="63">
                  <c:v>41547</c:v>
                </c:pt>
                <c:pt idx="64">
                  <c:v>41639</c:v>
                </c:pt>
                <c:pt idx="65">
                  <c:v>41729</c:v>
                </c:pt>
                <c:pt idx="66">
                  <c:v>41820</c:v>
                </c:pt>
                <c:pt idx="67">
                  <c:v>41912</c:v>
                </c:pt>
                <c:pt idx="68">
                  <c:v>42004</c:v>
                </c:pt>
                <c:pt idx="69">
                  <c:v>42094</c:v>
                </c:pt>
                <c:pt idx="70">
                  <c:v>42185</c:v>
                </c:pt>
                <c:pt idx="71">
                  <c:v>42277</c:v>
                </c:pt>
                <c:pt idx="72">
                  <c:v>42369</c:v>
                </c:pt>
                <c:pt idx="73">
                  <c:v>42460</c:v>
                </c:pt>
                <c:pt idx="74">
                  <c:v>42551</c:v>
                </c:pt>
                <c:pt idx="75">
                  <c:v>42643</c:v>
                </c:pt>
                <c:pt idx="76">
                  <c:v>42735</c:v>
                </c:pt>
                <c:pt idx="77">
                  <c:v>42825</c:v>
                </c:pt>
                <c:pt idx="78">
                  <c:v>42916</c:v>
                </c:pt>
                <c:pt idx="79">
                  <c:v>43008</c:v>
                </c:pt>
                <c:pt idx="80">
                  <c:v>43100</c:v>
                </c:pt>
                <c:pt idx="81">
                  <c:v>43190</c:v>
                </c:pt>
                <c:pt idx="82">
                  <c:v>43281</c:v>
                </c:pt>
                <c:pt idx="83">
                  <c:v>43373</c:v>
                </c:pt>
                <c:pt idx="84">
                  <c:v>43465</c:v>
                </c:pt>
                <c:pt idx="85">
                  <c:v>43555</c:v>
                </c:pt>
                <c:pt idx="86">
                  <c:v>43646</c:v>
                </c:pt>
                <c:pt idx="87">
                  <c:v>43738</c:v>
                </c:pt>
                <c:pt idx="88">
                  <c:v>43830</c:v>
                </c:pt>
              </c:numCache>
            </c:numRef>
          </c:cat>
          <c:val>
            <c:numRef>
              <c:f>'Money Supply'!$G$4:$G$92</c:f>
              <c:numCache>
                <c:formatCode>#,##0</c:formatCode>
                <c:ptCount val="89"/>
                <c:pt idx="0">
                  <c:v>685.77300000000002</c:v>
                </c:pt>
                <c:pt idx="1">
                  <c:v>705.93799999999999</c:v>
                </c:pt>
                <c:pt idx="2">
                  <c:v>722.82100000000003</c:v>
                </c:pt>
                <c:pt idx="3">
                  <c:v>734.90899999999999</c:v>
                </c:pt>
                <c:pt idx="4">
                  <c:v>747.447</c:v>
                </c:pt>
                <c:pt idx="5">
                  <c:v>755.85799999999995</c:v>
                </c:pt>
                <c:pt idx="6">
                  <c:v>764.17</c:v>
                </c:pt>
                <c:pt idx="7">
                  <c:v>756.96100000000001</c:v>
                </c:pt>
                <c:pt idx="8">
                  <c:v>777.27300000000002</c:v>
                </c:pt>
                <c:pt idx="9">
                  <c:v>798.077</c:v>
                </c:pt>
                <c:pt idx="10">
                  <c:v>816.12599999999998</c:v>
                </c:pt>
                <c:pt idx="11">
                  <c:v>822.75300000000004</c:v>
                </c:pt>
                <c:pt idx="12">
                  <c:v>839.56500000000005</c:v>
                </c:pt>
                <c:pt idx="13">
                  <c:v>859.58</c:v>
                </c:pt>
                <c:pt idx="14">
                  <c:v>875.54100000000005</c:v>
                </c:pt>
                <c:pt idx="15">
                  <c:v>885.274</c:v>
                </c:pt>
                <c:pt idx="16">
                  <c:v>890.56700000000001</c:v>
                </c:pt>
                <c:pt idx="17">
                  <c:v>903.48099999999999</c:v>
                </c:pt>
                <c:pt idx="18">
                  <c:v>921.13199999999995</c:v>
                </c:pt>
                <c:pt idx="19">
                  <c:v>933.90099999999995</c:v>
                </c:pt>
                <c:pt idx="20">
                  <c:v>950.73699999999997</c:v>
                </c:pt>
                <c:pt idx="21">
                  <c:v>964.80600000000004</c:v>
                </c:pt>
                <c:pt idx="22">
                  <c:v>990.346</c:v>
                </c:pt>
                <c:pt idx="23">
                  <c:v>991.80100000000004</c:v>
                </c:pt>
                <c:pt idx="24">
                  <c:v>1019.499</c:v>
                </c:pt>
                <c:pt idx="25">
                  <c:v>1030.3820000000001</c:v>
                </c:pt>
                <c:pt idx="26">
                  <c:v>1051.329</c:v>
                </c:pt>
                <c:pt idx="27">
                  <c:v>1065.52</c:v>
                </c:pt>
                <c:pt idx="28">
                  <c:v>1094.6869999999999</c:v>
                </c:pt>
                <c:pt idx="29">
                  <c:v>1122.2449999999999</c:v>
                </c:pt>
                <c:pt idx="30">
                  <c:v>1152.4190000000001</c:v>
                </c:pt>
                <c:pt idx="31">
                  <c:v>1168.0630000000001</c:v>
                </c:pt>
                <c:pt idx="32">
                  <c:v>1204.175</c:v>
                </c:pt>
                <c:pt idx="33">
                  <c:v>1234.6130000000001</c:v>
                </c:pt>
                <c:pt idx="34">
                  <c:v>1277.33</c:v>
                </c:pt>
                <c:pt idx="35">
                  <c:v>1308.194</c:v>
                </c:pt>
                <c:pt idx="36">
                  <c:v>1330.171</c:v>
                </c:pt>
                <c:pt idx="37">
                  <c:v>1360.0340000000001</c:v>
                </c:pt>
                <c:pt idx="38">
                  <c:v>1404.048</c:v>
                </c:pt>
                <c:pt idx="39">
                  <c:v>1427.5419999999999</c:v>
                </c:pt>
                <c:pt idx="40">
                  <c:v>1448.395</c:v>
                </c:pt>
                <c:pt idx="41">
                  <c:v>1463.827</c:v>
                </c:pt>
                <c:pt idx="42">
                  <c:v>1472.894</c:v>
                </c:pt>
                <c:pt idx="43">
                  <c:v>1463.1369999999999</c:v>
                </c:pt>
                <c:pt idx="44">
                  <c:v>1479.6489999999999</c:v>
                </c:pt>
                <c:pt idx="45">
                  <c:v>1499.289</c:v>
                </c:pt>
                <c:pt idx="46">
                  <c:v>1503.068</c:v>
                </c:pt>
                <c:pt idx="47">
                  <c:v>1484.9870000000001</c:v>
                </c:pt>
                <c:pt idx="48">
                  <c:v>1489.3520000000001</c:v>
                </c:pt>
                <c:pt idx="49">
                  <c:v>1510.222</c:v>
                </c:pt>
                <c:pt idx="50">
                  <c:v>1513.7139999999999</c:v>
                </c:pt>
                <c:pt idx="51">
                  <c:v>1510.633</c:v>
                </c:pt>
                <c:pt idx="52">
                  <c:v>1518.568</c:v>
                </c:pt>
                <c:pt idx="53">
                  <c:v>1502.1030000000001</c:v>
                </c:pt>
                <c:pt idx="54">
                  <c:v>1502.2809999999999</c:v>
                </c:pt>
                <c:pt idx="55">
                  <c:v>1510.6590000000001</c:v>
                </c:pt>
                <c:pt idx="56">
                  <c:v>1505.7190000000001</c:v>
                </c:pt>
                <c:pt idx="57">
                  <c:v>1534.777</c:v>
                </c:pt>
                <c:pt idx="58">
                  <c:v>1558.125</c:v>
                </c:pt>
                <c:pt idx="59">
                  <c:v>1578.9359999999999</c:v>
                </c:pt>
                <c:pt idx="60">
                  <c:v>1583.0550000000001</c:v>
                </c:pt>
                <c:pt idx="61">
                  <c:v>1611.67</c:v>
                </c:pt>
                <c:pt idx="62">
                  <c:v>1627.2349999999999</c:v>
                </c:pt>
                <c:pt idx="63">
                  <c:v>1640.442</c:v>
                </c:pt>
                <c:pt idx="64">
                  <c:v>1653.8420000000001</c:v>
                </c:pt>
                <c:pt idx="65">
                  <c:v>1678.0050000000001</c:v>
                </c:pt>
                <c:pt idx="66">
                  <c:v>1700.7909999999999</c:v>
                </c:pt>
                <c:pt idx="67">
                  <c:v>1711.5509999999999</c:v>
                </c:pt>
                <c:pt idx="68">
                  <c:v>1727.723</c:v>
                </c:pt>
                <c:pt idx="69">
                  <c:v>1750.86</c:v>
                </c:pt>
                <c:pt idx="70">
                  <c:v>1763.2159999999999</c:v>
                </c:pt>
                <c:pt idx="71">
                  <c:v>1775.7260000000001</c:v>
                </c:pt>
                <c:pt idx="72">
                  <c:v>1797.2619999999999</c:v>
                </c:pt>
                <c:pt idx="73">
                  <c:v>1827.4480000000001</c:v>
                </c:pt>
                <c:pt idx="74">
                  <c:v>1874.886</c:v>
                </c:pt>
                <c:pt idx="75">
                  <c:v>1917.835</c:v>
                </c:pt>
                <c:pt idx="76">
                  <c:v>1930.9670000000001</c:v>
                </c:pt>
                <c:pt idx="77">
                  <c:v>1961.183</c:v>
                </c:pt>
                <c:pt idx="78">
                  <c:v>1991.364</c:v>
                </c:pt>
                <c:pt idx="79">
                  <c:v>2009.2550000000001</c:v>
                </c:pt>
                <c:pt idx="80">
                  <c:v>2030.0350000000001</c:v>
                </c:pt>
                <c:pt idx="81">
                  <c:v>2040.6489999999999</c:v>
                </c:pt>
                <c:pt idx="82">
                  <c:v>2069.346</c:v>
                </c:pt>
                <c:pt idx="83">
                  <c:v>2063.2260000000001</c:v>
                </c:pt>
                <c:pt idx="84">
                  <c:v>2084.9270000000001</c:v>
                </c:pt>
                <c:pt idx="85">
                  <c:v>2089.7080000000001</c:v>
                </c:pt>
                <c:pt idx="86">
                  <c:v>2109.808</c:v>
                </c:pt>
                <c:pt idx="87">
                  <c:v>2142.578</c:v>
                </c:pt>
                <c:pt idx="88">
                  <c:v>2169.1370000000002</c:v>
                </c:pt>
              </c:numCache>
            </c:numRef>
          </c:val>
          <c:extLst>
            <c:ext xmlns:c16="http://schemas.microsoft.com/office/drawing/2014/chart" uri="{C3380CC4-5D6E-409C-BE32-E72D297353CC}">
              <c16:uniqueId val="{00000001-963A-4C6C-912F-845779C9920B}"/>
            </c:ext>
          </c:extLst>
        </c:ser>
        <c:dLbls>
          <c:showLegendKey val="0"/>
          <c:showVal val="0"/>
          <c:showCatName val="0"/>
          <c:showSerName val="0"/>
          <c:showPercent val="0"/>
          <c:showBubbleSize val="0"/>
        </c:dLbls>
        <c:axId val="571611312"/>
        <c:axId val="571610984"/>
      </c:areaChart>
      <c:lineChart>
        <c:grouping val="standard"/>
        <c:varyColors val="0"/>
        <c:ser>
          <c:idx val="2"/>
          <c:order val="2"/>
          <c:tx>
            <c:strRef>
              <c:f>'Money Supply'!$H$2:$H$3</c:f>
              <c:strCache>
                <c:ptCount val="2"/>
                <c:pt idx="0">
                  <c:v>Quarterly amounts outstanding of UK resident monetary financial institutions' sterling M4 liabilities to Private sector excluding intermediate OFCs (in sterling billions) not seasonally adjusted [RPQB3DQ/1000]</c:v>
                </c:pt>
              </c:strCache>
            </c:strRef>
          </c:tx>
          <c:spPr>
            <a:ln w="28575" cap="rnd">
              <a:solidFill>
                <a:schemeClr val="tx1"/>
              </a:solidFill>
              <a:round/>
            </a:ln>
            <a:effectLst/>
          </c:spPr>
          <c:marker>
            <c:symbol val="none"/>
          </c:marker>
          <c:cat>
            <c:numRef>
              <c:f>'Money Supply'!$E$4:$E$92</c:f>
              <c:numCache>
                <c:formatCode>[$-809]dd\ mmmm\ yyyy;@</c:formatCode>
                <c:ptCount val="89"/>
                <c:pt idx="0">
                  <c:v>35795</c:v>
                </c:pt>
                <c:pt idx="1">
                  <c:v>35885</c:v>
                </c:pt>
                <c:pt idx="2">
                  <c:v>35976</c:v>
                </c:pt>
                <c:pt idx="3">
                  <c:v>36068</c:v>
                </c:pt>
                <c:pt idx="4">
                  <c:v>36160</c:v>
                </c:pt>
                <c:pt idx="5">
                  <c:v>36250</c:v>
                </c:pt>
                <c:pt idx="6">
                  <c:v>36341</c:v>
                </c:pt>
                <c:pt idx="7">
                  <c:v>36433</c:v>
                </c:pt>
                <c:pt idx="8">
                  <c:v>36525</c:v>
                </c:pt>
                <c:pt idx="9">
                  <c:v>36616</c:v>
                </c:pt>
                <c:pt idx="10">
                  <c:v>36707</c:v>
                </c:pt>
                <c:pt idx="11">
                  <c:v>36799</c:v>
                </c:pt>
                <c:pt idx="12">
                  <c:v>36891</c:v>
                </c:pt>
                <c:pt idx="13">
                  <c:v>36981</c:v>
                </c:pt>
                <c:pt idx="14">
                  <c:v>37072</c:v>
                </c:pt>
                <c:pt idx="15">
                  <c:v>37164</c:v>
                </c:pt>
                <c:pt idx="16">
                  <c:v>37256</c:v>
                </c:pt>
                <c:pt idx="17">
                  <c:v>37346</c:v>
                </c:pt>
                <c:pt idx="18">
                  <c:v>37437</c:v>
                </c:pt>
                <c:pt idx="19">
                  <c:v>37529</c:v>
                </c:pt>
                <c:pt idx="20">
                  <c:v>37621</c:v>
                </c:pt>
                <c:pt idx="21">
                  <c:v>37711</c:v>
                </c:pt>
                <c:pt idx="22">
                  <c:v>37802</c:v>
                </c:pt>
                <c:pt idx="23">
                  <c:v>37894</c:v>
                </c:pt>
                <c:pt idx="24">
                  <c:v>37986</c:v>
                </c:pt>
                <c:pt idx="25">
                  <c:v>38077</c:v>
                </c:pt>
                <c:pt idx="26">
                  <c:v>38168</c:v>
                </c:pt>
                <c:pt idx="27">
                  <c:v>38260</c:v>
                </c:pt>
                <c:pt idx="28">
                  <c:v>38352</c:v>
                </c:pt>
                <c:pt idx="29">
                  <c:v>38442</c:v>
                </c:pt>
                <c:pt idx="30">
                  <c:v>38533</c:v>
                </c:pt>
                <c:pt idx="31">
                  <c:v>38625</c:v>
                </c:pt>
                <c:pt idx="32">
                  <c:v>38717</c:v>
                </c:pt>
                <c:pt idx="33">
                  <c:v>38807</c:v>
                </c:pt>
                <c:pt idx="34">
                  <c:v>38898</c:v>
                </c:pt>
                <c:pt idx="35">
                  <c:v>38990</c:v>
                </c:pt>
                <c:pt idx="36">
                  <c:v>39082</c:v>
                </c:pt>
                <c:pt idx="37">
                  <c:v>39172</c:v>
                </c:pt>
                <c:pt idx="38">
                  <c:v>39263</c:v>
                </c:pt>
                <c:pt idx="39">
                  <c:v>39355</c:v>
                </c:pt>
                <c:pt idx="40">
                  <c:v>39447</c:v>
                </c:pt>
                <c:pt idx="41">
                  <c:v>39538</c:v>
                </c:pt>
                <c:pt idx="42">
                  <c:v>39629</c:v>
                </c:pt>
                <c:pt idx="43">
                  <c:v>39721</c:v>
                </c:pt>
                <c:pt idx="44">
                  <c:v>39813</c:v>
                </c:pt>
                <c:pt idx="45">
                  <c:v>39903</c:v>
                </c:pt>
                <c:pt idx="46">
                  <c:v>39994</c:v>
                </c:pt>
                <c:pt idx="47">
                  <c:v>40086</c:v>
                </c:pt>
                <c:pt idx="48">
                  <c:v>40178</c:v>
                </c:pt>
                <c:pt idx="49">
                  <c:v>40268</c:v>
                </c:pt>
                <c:pt idx="50">
                  <c:v>40359</c:v>
                </c:pt>
                <c:pt idx="51">
                  <c:v>40451</c:v>
                </c:pt>
                <c:pt idx="52">
                  <c:v>40543</c:v>
                </c:pt>
                <c:pt idx="53">
                  <c:v>40633</c:v>
                </c:pt>
                <c:pt idx="54">
                  <c:v>40724</c:v>
                </c:pt>
                <c:pt idx="55">
                  <c:v>40816</c:v>
                </c:pt>
                <c:pt idx="56">
                  <c:v>40908</c:v>
                </c:pt>
                <c:pt idx="57">
                  <c:v>40999</c:v>
                </c:pt>
                <c:pt idx="58">
                  <c:v>41090</c:v>
                </c:pt>
                <c:pt idx="59">
                  <c:v>41182</c:v>
                </c:pt>
                <c:pt idx="60">
                  <c:v>41274</c:v>
                </c:pt>
                <c:pt idx="61">
                  <c:v>41364</c:v>
                </c:pt>
                <c:pt idx="62">
                  <c:v>41455</c:v>
                </c:pt>
                <c:pt idx="63">
                  <c:v>41547</c:v>
                </c:pt>
                <c:pt idx="64">
                  <c:v>41639</c:v>
                </c:pt>
                <c:pt idx="65">
                  <c:v>41729</c:v>
                </c:pt>
                <c:pt idx="66">
                  <c:v>41820</c:v>
                </c:pt>
                <c:pt idx="67">
                  <c:v>41912</c:v>
                </c:pt>
                <c:pt idx="68">
                  <c:v>42004</c:v>
                </c:pt>
                <c:pt idx="69">
                  <c:v>42094</c:v>
                </c:pt>
                <c:pt idx="70">
                  <c:v>42185</c:v>
                </c:pt>
                <c:pt idx="71">
                  <c:v>42277</c:v>
                </c:pt>
                <c:pt idx="72">
                  <c:v>42369</c:v>
                </c:pt>
                <c:pt idx="73">
                  <c:v>42460</c:v>
                </c:pt>
                <c:pt idx="74">
                  <c:v>42551</c:v>
                </c:pt>
                <c:pt idx="75">
                  <c:v>42643</c:v>
                </c:pt>
                <c:pt idx="76">
                  <c:v>42735</c:v>
                </c:pt>
                <c:pt idx="77">
                  <c:v>42825</c:v>
                </c:pt>
                <c:pt idx="78">
                  <c:v>42916</c:v>
                </c:pt>
                <c:pt idx="79">
                  <c:v>43008</c:v>
                </c:pt>
                <c:pt idx="80">
                  <c:v>43100</c:v>
                </c:pt>
                <c:pt idx="81">
                  <c:v>43190</c:v>
                </c:pt>
                <c:pt idx="82">
                  <c:v>43281</c:v>
                </c:pt>
                <c:pt idx="83">
                  <c:v>43373</c:v>
                </c:pt>
                <c:pt idx="84">
                  <c:v>43465</c:v>
                </c:pt>
                <c:pt idx="85">
                  <c:v>43555</c:v>
                </c:pt>
                <c:pt idx="86">
                  <c:v>43646</c:v>
                </c:pt>
                <c:pt idx="87">
                  <c:v>43738</c:v>
                </c:pt>
                <c:pt idx="88">
                  <c:v>43830</c:v>
                </c:pt>
              </c:numCache>
            </c:numRef>
          </c:cat>
          <c:val>
            <c:numRef>
              <c:f>'Money Supply'!$H$4:$H$92</c:f>
              <c:numCache>
                <c:formatCode>#,##0</c:formatCode>
                <c:ptCount val="89"/>
                <c:pt idx="0">
                  <c:v>708.01499999999999</c:v>
                </c:pt>
                <c:pt idx="1">
                  <c:v>727.3</c:v>
                </c:pt>
                <c:pt idx="2">
                  <c:v>744.65</c:v>
                </c:pt>
                <c:pt idx="3">
                  <c:v>756.96</c:v>
                </c:pt>
                <c:pt idx="4">
                  <c:v>771.15200000000004</c:v>
                </c:pt>
                <c:pt idx="5">
                  <c:v>778.90300000000002</c:v>
                </c:pt>
                <c:pt idx="6">
                  <c:v>787.37300000000005</c:v>
                </c:pt>
                <c:pt idx="7">
                  <c:v>780.25800000000004</c:v>
                </c:pt>
                <c:pt idx="8">
                  <c:v>803.54200000000003</c:v>
                </c:pt>
                <c:pt idx="9">
                  <c:v>823.14099999999996</c:v>
                </c:pt>
                <c:pt idx="10">
                  <c:v>841.65899999999999</c:v>
                </c:pt>
                <c:pt idx="11">
                  <c:v>848.86400000000003</c:v>
                </c:pt>
                <c:pt idx="12">
                  <c:v>867.73900000000003</c:v>
                </c:pt>
                <c:pt idx="13">
                  <c:v>885.95299999999997</c:v>
                </c:pt>
                <c:pt idx="14">
                  <c:v>902.90899999999999</c:v>
                </c:pt>
                <c:pt idx="15">
                  <c:v>913.43399999999997</c:v>
                </c:pt>
                <c:pt idx="16">
                  <c:v>921.01700000000005</c:v>
                </c:pt>
                <c:pt idx="17">
                  <c:v>933.47199999999998</c:v>
                </c:pt>
                <c:pt idx="18">
                  <c:v>951.101</c:v>
                </c:pt>
                <c:pt idx="19">
                  <c:v>963.80600000000004</c:v>
                </c:pt>
                <c:pt idx="20">
                  <c:v>982.62599999999998</c:v>
                </c:pt>
                <c:pt idx="21">
                  <c:v>996.29</c:v>
                </c:pt>
                <c:pt idx="22">
                  <c:v>1022.4160000000001</c:v>
                </c:pt>
                <c:pt idx="23">
                  <c:v>1024.1690000000001</c:v>
                </c:pt>
                <c:pt idx="24">
                  <c:v>1053.509</c:v>
                </c:pt>
                <c:pt idx="25">
                  <c:v>1063.6669999999999</c:v>
                </c:pt>
                <c:pt idx="26">
                  <c:v>1084.6859999999999</c:v>
                </c:pt>
                <c:pt idx="27">
                  <c:v>1099.5840000000001</c:v>
                </c:pt>
                <c:pt idx="28">
                  <c:v>1131.097</c:v>
                </c:pt>
                <c:pt idx="29">
                  <c:v>1157.6279999999999</c:v>
                </c:pt>
                <c:pt idx="30">
                  <c:v>1187.7760000000001</c:v>
                </c:pt>
                <c:pt idx="31">
                  <c:v>1204.0999999999999</c:v>
                </c:pt>
                <c:pt idx="32">
                  <c:v>1242.683</c:v>
                </c:pt>
                <c:pt idx="33">
                  <c:v>1272.672</c:v>
                </c:pt>
                <c:pt idx="34">
                  <c:v>1315.588</c:v>
                </c:pt>
                <c:pt idx="35">
                  <c:v>1346.623</c:v>
                </c:pt>
                <c:pt idx="36">
                  <c:v>1370.7170000000001</c:v>
                </c:pt>
                <c:pt idx="37">
                  <c:v>1399.4280000000001</c:v>
                </c:pt>
                <c:pt idx="38">
                  <c:v>1444.1769999999999</c:v>
                </c:pt>
                <c:pt idx="39">
                  <c:v>1468.441</c:v>
                </c:pt>
                <c:pt idx="40">
                  <c:v>1491.434</c:v>
                </c:pt>
                <c:pt idx="41">
                  <c:v>1506.0129999999999</c:v>
                </c:pt>
                <c:pt idx="42">
                  <c:v>1515.7080000000001</c:v>
                </c:pt>
                <c:pt idx="43">
                  <c:v>1505.7819999999999</c:v>
                </c:pt>
                <c:pt idx="44">
                  <c:v>1525.9</c:v>
                </c:pt>
                <c:pt idx="45">
                  <c:v>1545.7149999999999</c:v>
                </c:pt>
                <c:pt idx="46">
                  <c:v>1549.4090000000001</c:v>
                </c:pt>
                <c:pt idx="47">
                  <c:v>1532.2739999999999</c:v>
                </c:pt>
                <c:pt idx="48">
                  <c:v>1539.605</c:v>
                </c:pt>
                <c:pt idx="49">
                  <c:v>1560.386</c:v>
                </c:pt>
                <c:pt idx="50">
                  <c:v>1563.9580000000001</c:v>
                </c:pt>
                <c:pt idx="51">
                  <c:v>1560.3869999999999</c:v>
                </c:pt>
                <c:pt idx="52">
                  <c:v>1570.8610000000001</c:v>
                </c:pt>
                <c:pt idx="53">
                  <c:v>1553.518</c:v>
                </c:pt>
                <c:pt idx="54">
                  <c:v>1554.68</c:v>
                </c:pt>
                <c:pt idx="55">
                  <c:v>1563.8920000000001</c:v>
                </c:pt>
                <c:pt idx="56">
                  <c:v>1560.7239999999999</c:v>
                </c:pt>
                <c:pt idx="57">
                  <c:v>1589.537</c:v>
                </c:pt>
                <c:pt idx="58">
                  <c:v>1613.741</c:v>
                </c:pt>
                <c:pt idx="59">
                  <c:v>1634.758</c:v>
                </c:pt>
                <c:pt idx="60">
                  <c:v>1640.875</c:v>
                </c:pt>
                <c:pt idx="61">
                  <c:v>1669.3889999999999</c:v>
                </c:pt>
                <c:pt idx="62">
                  <c:v>1686.1410000000001</c:v>
                </c:pt>
                <c:pt idx="63">
                  <c:v>1699.5709999999999</c:v>
                </c:pt>
                <c:pt idx="64">
                  <c:v>1714.3720000000001</c:v>
                </c:pt>
                <c:pt idx="65">
                  <c:v>1737.9760000000001</c:v>
                </c:pt>
                <c:pt idx="66">
                  <c:v>1761.9280000000001</c:v>
                </c:pt>
                <c:pt idx="67">
                  <c:v>1773.3040000000001</c:v>
                </c:pt>
                <c:pt idx="68">
                  <c:v>1791.529</c:v>
                </c:pt>
                <c:pt idx="69">
                  <c:v>1814.335</c:v>
                </c:pt>
                <c:pt idx="70">
                  <c:v>1827.511</c:v>
                </c:pt>
                <c:pt idx="71">
                  <c:v>1840.8620000000001</c:v>
                </c:pt>
                <c:pt idx="72">
                  <c:v>1865.0740000000001</c:v>
                </c:pt>
                <c:pt idx="73">
                  <c:v>1895.2260000000001</c:v>
                </c:pt>
                <c:pt idx="74">
                  <c:v>1943.855</c:v>
                </c:pt>
                <c:pt idx="75">
                  <c:v>1989.078</c:v>
                </c:pt>
                <c:pt idx="76">
                  <c:v>2005.057</c:v>
                </c:pt>
                <c:pt idx="77">
                  <c:v>2034.691</c:v>
                </c:pt>
                <c:pt idx="78">
                  <c:v>2065.6509999999998</c:v>
                </c:pt>
                <c:pt idx="79">
                  <c:v>2084.08</c:v>
                </c:pt>
                <c:pt idx="80">
                  <c:v>2104.7849999999999</c:v>
                </c:pt>
                <c:pt idx="81">
                  <c:v>2114.0889999999999</c:v>
                </c:pt>
                <c:pt idx="82">
                  <c:v>2142.7710000000002</c:v>
                </c:pt>
                <c:pt idx="83">
                  <c:v>2137.018</c:v>
                </c:pt>
                <c:pt idx="84">
                  <c:v>2160.308</c:v>
                </c:pt>
                <c:pt idx="85">
                  <c:v>2163.7190000000001</c:v>
                </c:pt>
                <c:pt idx="86">
                  <c:v>2184.752</c:v>
                </c:pt>
                <c:pt idx="87">
                  <c:v>2217.7460000000001</c:v>
                </c:pt>
                <c:pt idx="88">
                  <c:v>2243.915</c:v>
                </c:pt>
              </c:numCache>
            </c:numRef>
          </c:val>
          <c:smooth val="0"/>
          <c:extLst>
            <c:ext xmlns:c16="http://schemas.microsoft.com/office/drawing/2014/chart" uri="{C3380CC4-5D6E-409C-BE32-E72D297353CC}">
              <c16:uniqueId val="{00000002-963A-4C6C-912F-845779C9920B}"/>
            </c:ext>
          </c:extLst>
        </c:ser>
        <c:dLbls>
          <c:showLegendKey val="0"/>
          <c:showVal val="0"/>
          <c:showCatName val="0"/>
          <c:showSerName val="0"/>
          <c:showPercent val="0"/>
          <c:showBubbleSize val="0"/>
        </c:dLbls>
        <c:marker val="1"/>
        <c:smooth val="0"/>
        <c:axId val="571611312"/>
        <c:axId val="571610984"/>
      </c:lineChart>
      <c:dateAx>
        <c:axId val="571611312"/>
        <c:scaling>
          <c:orientation val="minMax"/>
        </c:scaling>
        <c:delete val="0"/>
        <c:axPos val="b"/>
        <c:numFmt formatCode="[$-809]dd\ mmmm\ 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1610984"/>
        <c:crosses val="autoZero"/>
        <c:auto val="1"/>
        <c:lblOffset val="100"/>
        <c:baseTimeUnit val="months"/>
      </c:dateAx>
      <c:valAx>
        <c:axId val="5716109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50"/>
                  <a:t>£ billions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1611312"/>
        <c:crosses val="autoZero"/>
        <c:crossBetween val="between"/>
      </c:valAx>
      <c:spPr>
        <a:noFill/>
        <a:ln>
          <a:noFill/>
        </a:ln>
        <a:effectLst/>
      </c:spPr>
    </c:plotArea>
    <c:legend>
      <c:legendPos val="b"/>
      <c:layout>
        <c:manualLayout>
          <c:xMode val="edge"/>
          <c:yMode val="edge"/>
          <c:x val="8.1454713412220117E-2"/>
          <c:y val="0.83872623136526669"/>
          <c:w val="0.83709057317555979"/>
          <c:h val="0.1435697591122066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Broad Money (M4) and GDP at market prices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'M4'!$B$1:$B$2</c:f>
              <c:strCache>
                <c:ptCount val="2"/>
                <c:pt idx="0">
                  <c:v>M4: Quarterly amounts outstanding of M4 (monetary financial institutions' sterling M4 liabilities to private sector) (£ millions) seasonally adjusted</c:v>
                </c:pt>
                <c:pt idx="1">
                  <c:v>LPQAUYN</c:v>
                </c:pt>
              </c:strCache>
            </c:strRef>
          </c:tx>
          <c:spPr>
            <a:ln w="28575" cap="rnd">
              <a:solidFill>
                <a:srgbClr val="FF0000"/>
              </a:solidFill>
              <a:round/>
            </a:ln>
            <a:effectLst/>
          </c:spPr>
          <c:marker>
            <c:symbol val="none"/>
          </c:marker>
          <c:cat>
            <c:numRef>
              <c:f>'M4'!$A$71:$A$229</c:f>
              <c:numCache>
                <c:formatCode>d\-mmm\-yy</c:formatCode>
                <c:ptCount val="159"/>
                <c:pt idx="0">
                  <c:v>29311</c:v>
                </c:pt>
                <c:pt idx="1">
                  <c:v>29402</c:v>
                </c:pt>
                <c:pt idx="2">
                  <c:v>29494</c:v>
                </c:pt>
                <c:pt idx="3">
                  <c:v>29586</c:v>
                </c:pt>
                <c:pt idx="4">
                  <c:v>29676</c:v>
                </c:pt>
                <c:pt idx="5">
                  <c:v>29767</c:v>
                </c:pt>
                <c:pt idx="6">
                  <c:v>29859</c:v>
                </c:pt>
                <c:pt idx="7">
                  <c:v>29951</c:v>
                </c:pt>
                <c:pt idx="8">
                  <c:v>30041</c:v>
                </c:pt>
                <c:pt idx="9">
                  <c:v>30132</c:v>
                </c:pt>
                <c:pt idx="10">
                  <c:v>30224</c:v>
                </c:pt>
                <c:pt idx="11">
                  <c:v>30316</c:v>
                </c:pt>
                <c:pt idx="12">
                  <c:v>30406</c:v>
                </c:pt>
                <c:pt idx="13">
                  <c:v>30497</c:v>
                </c:pt>
                <c:pt idx="14">
                  <c:v>30589</c:v>
                </c:pt>
                <c:pt idx="15">
                  <c:v>30681</c:v>
                </c:pt>
                <c:pt idx="16">
                  <c:v>30772</c:v>
                </c:pt>
                <c:pt idx="17">
                  <c:v>30863</c:v>
                </c:pt>
                <c:pt idx="18">
                  <c:v>30955</c:v>
                </c:pt>
                <c:pt idx="19">
                  <c:v>31047</c:v>
                </c:pt>
                <c:pt idx="20">
                  <c:v>31137</c:v>
                </c:pt>
                <c:pt idx="21">
                  <c:v>31228</c:v>
                </c:pt>
                <c:pt idx="22">
                  <c:v>31320</c:v>
                </c:pt>
                <c:pt idx="23">
                  <c:v>31412</c:v>
                </c:pt>
                <c:pt idx="24">
                  <c:v>31502</c:v>
                </c:pt>
                <c:pt idx="25">
                  <c:v>31593</c:v>
                </c:pt>
                <c:pt idx="26">
                  <c:v>31685</c:v>
                </c:pt>
                <c:pt idx="27">
                  <c:v>31777</c:v>
                </c:pt>
                <c:pt idx="28">
                  <c:v>31867</c:v>
                </c:pt>
                <c:pt idx="29">
                  <c:v>31958</c:v>
                </c:pt>
                <c:pt idx="30">
                  <c:v>32050</c:v>
                </c:pt>
                <c:pt idx="31">
                  <c:v>32142</c:v>
                </c:pt>
                <c:pt idx="32">
                  <c:v>32233</c:v>
                </c:pt>
                <c:pt idx="33">
                  <c:v>32324</c:v>
                </c:pt>
                <c:pt idx="34">
                  <c:v>32416</c:v>
                </c:pt>
                <c:pt idx="35">
                  <c:v>32508</c:v>
                </c:pt>
                <c:pt idx="36">
                  <c:v>32598</c:v>
                </c:pt>
                <c:pt idx="37">
                  <c:v>32689</c:v>
                </c:pt>
                <c:pt idx="38">
                  <c:v>32781</c:v>
                </c:pt>
                <c:pt idx="39">
                  <c:v>32873</c:v>
                </c:pt>
                <c:pt idx="40">
                  <c:v>32963</c:v>
                </c:pt>
                <c:pt idx="41">
                  <c:v>33054</c:v>
                </c:pt>
                <c:pt idx="42">
                  <c:v>33146</c:v>
                </c:pt>
                <c:pt idx="43">
                  <c:v>33238</c:v>
                </c:pt>
                <c:pt idx="44">
                  <c:v>33328</c:v>
                </c:pt>
                <c:pt idx="45">
                  <c:v>33419</c:v>
                </c:pt>
                <c:pt idx="46">
                  <c:v>33511</c:v>
                </c:pt>
                <c:pt idx="47">
                  <c:v>33603</c:v>
                </c:pt>
                <c:pt idx="48">
                  <c:v>33694</c:v>
                </c:pt>
                <c:pt idx="49">
                  <c:v>33785</c:v>
                </c:pt>
                <c:pt idx="50">
                  <c:v>33877</c:v>
                </c:pt>
                <c:pt idx="51">
                  <c:v>33969</c:v>
                </c:pt>
                <c:pt idx="52">
                  <c:v>34059</c:v>
                </c:pt>
                <c:pt idx="53">
                  <c:v>34150</c:v>
                </c:pt>
                <c:pt idx="54">
                  <c:v>34242</c:v>
                </c:pt>
                <c:pt idx="55">
                  <c:v>34334</c:v>
                </c:pt>
                <c:pt idx="56">
                  <c:v>34424</c:v>
                </c:pt>
                <c:pt idx="57">
                  <c:v>34515</c:v>
                </c:pt>
                <c:pt idx="58">
                  <c:v>34607</c:v>
                </c:pt>
                <c:pt idx="59">
                  <c:v>34699</c:v>
                </c:pt>
                <c:pt idx="60">
                  <c:v>34789</c:v>
                </c:pt>
                <c:pt idx="61">
                  <c:v>34880</c:v>
                </c:pt>
                <c:pt idx="62">
                  <c:v>34972</c:v>
                </c:pt>
                <c:pt idx="63">
                  <c:v>35064</c:v>
                </c:pt>
                <c:pt idx="64">
                  <c:v>35155</c:v>
                </c:pt>
                <c:pt idx="65">
                  <c:v>35246</c:v>
                </c:pt>
                <c:pt idx="66">
                  <c:v>35338</c:v>
                </c:pt>
                <c:pt idx="67">
                  <c:v>35430</c:v>
                </c:pt>
                <c:pt idx="68">
                  <c:v>35520</c:v>
                </c:pt>
                <c:pt idx="69">
                  <c:v>35611</c:v>
                </c:pt>
                <c:pt idx="70">
                  <c:v>35703</c:v>
                </c:pt>
                <c:pt idx="71">
                  <c:v>35795</c:v>
                </c:pt>
                <c:pt idx="72">
                  <c:v>35885</c:v>
                </c:pt>
                <c:pt idx="73">
                  <c:v>35976</c:v>
                </c:pt>
                <c:pt idx="74">
                  <c:v>36068</c:v>
                </c:pt>
                <c:pt idx="75">
                  <c:v>36160</c:v>
                </c:pt>
                <c:pt idx="76">
                  <c:v>36250</c:v>
                </c:pt>
                <c:pt idx="77">
                  <c:v>36341</c:v>
                </c:pt>
                <c:pt idx="78">
                  <c:v>36433</c:v>
                </c:pt>
                <c:pt idx="79">
                  <c:v>36525</c:v>
                </c:pt>
                <c:pt idx="80">
                  <c:v>36616</c:v>
                </c:pt>
                <c:pt idx="81">
                  <c:v>36707</c:v>
                </c:pt>
                <c:pt idx="82">
                  <c:v>36799</c:v>
                </c:pt>
                <c:pt idx="83">
                  <c:v>36891</c:v>
                </c:pt>
                <c:pt idx="84">
                  <c:v>36981</c:v>
                </c:pt>
                <c:pt idx="85">
                  <c:v>37072</c:v>
                </c:pt>
                <c:pt idx="86">
                  <c:v>37164</c:v>
                </c:pt>
                <c:pt idx="87">
                  <c:v>37256</c:v>
                </c:pt>
                <c:pt idx="88">
                  <c:v>37346</c:v>
                </c:pt>
                <c:pt idx="89">
                  <c:v>37437</c:v>
                </c:pt>
                <c:pt idx="90">
                  <c:v>37529</c:v>
                </c:pt>
                <c:pt idx="91">
                  <c:v>37621</c:v>
                </c:pt>
                <c:pt idx="92">
                  <c:v>37711</c:v>
                </c:pt>
                <c:pt idx="93">
                  <c:v>37802</c:v>
                </c:pt>
                <c:pt idx="94">
                  <c:v>37894</c:v>
                </c:pt>
                <c:pt idx="95">
                  <c:v>37986</c:v>
                </c:pt>
                <c:pt idx="96">
                  <c:v>38077</c:v>
                </c:pt>
                <c:pt idx="97">
                  <c:v>38168</c:v>
                </c:pt>
                <c:pt idx="98">
                  <c:v>38260</c:v>
                </c:pt>
                <c:pt idx="99">
                  <c:v>38352</c:v>
                </c:pt>
                <c:pt idx="100">
                  <c:v>38442</c:v>
                </c:pt>
                <c:pt idx="101">
                  <c:v>38533</c:v>
                </c:pt>
                <c:pt idx="102">
                  <c:v>38625</c:v>
                </c:pt>
                <c:pt idx="103">
                  <c:v>38717</c:v>
                </c:pt>
                <c:pt idx="104">
                  <c:v>38807</c:v>
                </c:pt>
                <c:pt idx="105">
                  <c:v>38898</c:v>
                </c:pt>
                <c:pt idx="106">
                  <c:v>38990</c:v>
                </c:pt>
                <c:pt idx="107">
                  <c:v>39082</c:v>
                </c:pt>
                <c:pt idx="108">
                  <c:v>39172</c:v>
                </c:pt>
                <c:pt idx="109">
                  <c:v>39263</c:v>
                </c:pt>
                <c:pt idx="110">
                  <c:v>39355</c:v>
                </c:pt>
                <c:pt idx="111">
                  <c:v>39447</c:v>
                </c:pt>
                <c:pt idx="112">
                  <c:v>39538</c:v>
                </c:pt>
                <c:pt idx="113">
                  <c:v>39629</c:v>
                </c:pt>
                <c:pt idx="114">
                  <c:v>39721</c:v>
                </c:pt>
                <c:pt idx="115">
                  <c:v>39813</c:v>
                </c:pt>
                <c:pt idx="116">
                  <c:v>39903</c:v>
                </c:pt>
                <c:pt idx="117">
                  <c:v>39994</c:v>
                </c:pt>
                <c:pt idx="118">
                  <c:v>40086</c:v>
                </c:pt>
                <c:pt idx="119">
                  <c:v>40178</c:v>
                </c:pt>
                <c:pt idx="120">
                  <c:v>40268</c:v>
                </c:pt>
                <c:pt idx="121">
                  <c:v>40359</c:v>
                </c:pt>
                <c:pt idx="122">
                  <c:v>40451</c:v>
                </c:pt>
                <c:pt idx="123">
                  <c:v>40543</c:v>
                </c:pt>
                <c:pt idx="124">
                  <c:v>40633</c:v>
                </c:pt>
                <c:pt idx="125">
                  <c:v>40724</c:v>
                </c:pt>
                <c:pt idx="126">
                  <c:v>40816</c:v>
                </c:pt>
                <c:pt idx="127">
                  <c:v>40908</c:v>
                </c:pt>
                <c:pt idx="128">
                  <c:v>40999</c:v>
                </c:pt>
                <c:pt idx="129">
                  <c:v>41090</c:v>
                </c:pt>
                <c:pt idx="130">
                  <c:v>41182</c:v>
                </c:pt>
                <c:pt idx="131">
                  <c:v>41274</c:v>
                </c:pt>
                <c:pt idx="132">
                  <c:v>41364</c:v>
                </c:pt>
                <c:pt idx="133">
                  <c:v>41455</c:v>
                </c:pt>
                <c:pt idx="134">
                  <c:v>41547</c:v>
                </c:pt>
                <c:pt idx="135">
                  <c:v>41639</c:v>
                </c:pt>
                <c:pt idx="136">
                  <c:v>41729</c:v>
                </c:pt>
                <c:pt idx="137">
                  <c:v>41820</c:v>
                </c:pt>
                <c:pt idx="138">
                  <c:v>41912</c:v>
                </c:pt>
                <c:pt idx="139">
                  <c:v>42004</c:v>
                </c:pt>
                <c:pt idx="140">
                  <c:v>42094</c:v>
                </c:pt>
                <c:pt idx="141">
                  <c:v>42185</c:v>
                </c:pt>
                <c:pt idx="142">
                  <c:v>42277</c:v>
                </c:pt>
                <c:pt idx="143">
                  <c:v>42369</c:v>
                </c:pt>
                <c:pt idx="144">
                  <c:v>42460</c:v>
                </c:pt>
                <c:pt idx="145">
                  <c:v>42551</c:v>
                </c:pt>
                <c:pt idx="146">
                  <c:v>42643</c:v>
                </c:pt>
                <c:pt idx="147">
                  <c:v>42735</c:v>
                </c:pt>
                <c:pt idx="148">
                  <c:v>42825</c:v>
                </c:pt>
                <c:pt idx="149">
                  <c:v>42916</c:v>
                </c:pt>
                <c:pt idx="150">
                  <c:v>43008</c:v>
                </c:pt>
                <c:pt idx="151">
                  <c:v>43100</c:v>
                </c:pt>
                <c:pt idx="152">
                  <c:v>43190</c:v>
                </c:pt>
                <c:pt idx="153">
                  <c:v>43281</c:v>
                </c:pt>
                <c:pt idx="154">
                  <c:v>43373</c:v>
                </c:pt>
                <c:pt idx="155">
                  <c:v>43465</c:v>
                </c:pt>
                <c:pt idx="156">
                  <c:v>43555</c:v>
                </c:pt>
                <c:pt idx="157">
                  <c:v>43646</c:v>
                </c:pt>
                <c:pt idx="158">
                  <c:v>43738</c:v>
                </c:pt>
              </c:numCache>
            </c:numRef>
          </c:cat>
          <c:val>
            <c:numRef>
              <c:f>'M4'!$B$71:$B$229</c:f>
              <c:numCache>
                <c:formatCode>"£"#,##0;[Red]"£"#,##0</c:formatCode>
                <c:ptCount val="159"/>
                <c:pt idx="0">
                  <c:v>100201</c:v>
                </c:pt>
                <c:pt idx="1">
                  <c:v>104853</c:v>
                </c:pt>
                <c:pt idx="2">
                  <c:v>109076</c:v>
                </c:pt>
                <c:pt idx="3">
                  <c:v>114324</c:v>
                </c:pt>
                <c:pt idx="4">
                  <c:v>117566</c:v>
                </c:pt>
                <c:pt idx="5">
                  <c:v>122606</c:v>
                </c:pt>
                <c:pt idx="6">
                  <c:v>127122</c:v>
                </c:pt>
                <c:pt idx="7">
                  <c:v>137846</c:v>
                </c:pt>
                <c:pt idx="8">
                  <c:v>141382</c:v>
                </c:pt>
                <c:pt idx="9">
                  <c:v>145380</c:v>
                </c:pt>
                <c:pt idx="10">
                  <c:v>149711</c:v>
                </c:pt>
                <c:pt idx="11">
                  <c:v>153874</c:v>
                </c:pt>
                <c:pt idx="12">
                  <c:v>161333</c:v>
                </c:pt>
                <c:pt idx="13">
                  <c:v>165974</c:v>
                </c:pt>
                <c:pt idx="14">
                  <c:v>169488</c:v>
                </c:pt>
                <c:pt idx="15">
                  <c:v>174297</c:v>
                </c:pt>
                <c:pt idx="16">
                  <c:v>179936</c:v>
                </c:pt>
                <c:pt idx="17">
                  <c:v>186653</c:v>
                </c:pt>
                <c:pt idx="18">
                  <c:v>191659</c:v>
                </c:pt>
                <c:pt idx="19">
                  <c:v>198091</c:v>
                </c:pt>
                <c:pt idx="20">
                  <c:v>205083</c:v>
                </c:pt>
                <c:pt idx="21">
                  <c:v>211037</c:v>
                </c:pt>
                <c:pt idx="22">
                  <c:v>217691</c:v>
                </c:pt>
                <c:pt idx="23">
                  <c:v>224149</c:v>
                </c:pt>
                <c:pt idx="24">
                  <c:v>235391</c:v>
                </c:pt>
                <c:pt idx="25">
                  <c:v>244512</c:v>
                </c:pt>
                <c:pt idx="26">
                  <c:v>249522</c:v>
                </c:pt>
                <c:pt idx="27">
                  <c:v>257907</c:v>
                </c:pt>
                <c:pt idx="28">
                  <c:v>271148</c:v>
                </c:pt>
                <c:pt idx="29">
                  <c:v>281382</c:v>
                </c:pt>
                <c:pt idx="30">
                  <c:v>292259</c:v>
                </c:pt>
                <c:pt idx="31">
                  <c:v>304429</c:v>
                </c:pt>
                <c:pt idx="32">
                  <c:v>317251</c:v>
                </c:pt>
                <c:pt idx="33">
                  <c:v>328884</c:v>
                </c:pt>
                <c:pt idx="34">
                  <c:v>345955</c:v>
                </c:pt>
                <c:pt idx="35">
                  <c:v>357569</c:v>
                </c:pt>
                <c:pt idx="36">
                  <c:v>372043</c:v>
                </c:pt>
                <c:pt idx="37">
                  <c:v>389675</c:v>
                </c:pt>
                <c:pt idx="38">
                  <c:v>407354</c:v>
                </c:pt>
                <c:pt idx="39">
                  <c:v>425688</c:v>
                </c:pt>
                <c:pt idx="40">
                  <c:v>441437</c:v>
                </c:pt>
                <c:pt idx="41">
                  <c:v>457389</c:v>
                </c:pt>
                <c:pt idx="42">
                  <c:v>466640</c:v>
                </c:pt>
                <c:pt idx="43">
                  <c:v>477223</c:v>
                </c:pt>
                <c:pt idx="44">
                  <c:v>483982</c:v>
                </c:pt>
                <c:pt idx="45">
                  <c:v>492779</c:v>
                </c:pt>
                <c:pt idx="46">
                  <c:v>498461</c:v>
                </c:pt>
                <c:pt idx="47">
                  <c:v>504705</c:v>
                </c:pt>
                <c:pt idx="48">
                  <c:v>508790</c:v>
                </c:pt>
                <c:pt idx="49">
                  <c:v>514680</c:v>
                </c:pt>
                <c:pt idx="50">
                  <c:v>520149</c:v>
                </c:pt>
                <c:pt idx="51">
                  <c:v>518031</c:v>
                </c:pt>
                <c:pt idx="52">
                  <c:v>521903</c:v>
                </c:pt>
                <c:pt idx="53">
                  <c:v>526530</c:v>
                </c:pt>
                <c:pt idx="54">
                  <c:v>532871</c:v>
                </c:pt>
                <c:pt idx="55">
                  <c:v>543350</c:v>
                </c:pt>
                <c:pt idx="56">
                  <c:v>551695</c:v>
                </c:pt>
                <c:pt idx="57">
                  <c:v>554849</c:v>
                </c:pt>
                <c:pt idx="58">
                  <c:v>560024</c:v>
                </c:pt>
                <c:pt idx="59">
                  <c:v>566595</c:v>
                </c:pt>
                <c:pt idx="60">
                  <c:v>578940</c:v>
                </c:pt>
                <c:pt idx="61">
                  <c:v>590987</c:v>
                </c:pt>
                <c:pt idx="62">
                  <c:v>606095</c:v>
                </c:pt>
                <c:pt idx="63">
                  <c:v>622309</c:v>
                </c:pt>
                <c:pt idx="64">
                  <c:v>634961</c:v>
                </c:pt>
                <c:pt idx="65">
                  <c:v>649417</c:v>
                </c:pt>
                <c:pt idx="66">
                  <c:v>667927</c:v>
                </c:pt>
                <c:pt idx="67">
                  <c:v>681341</c:v>
                </c:pt>
                <c:pt idx="68">
                  <c:v>709239</c:v>
                </c:pt>
                <c:pt idx="69">
                  <c:v>724654</c:v>
                </c:pt>
                <c:pt idx="70">
                  <c:v>707415</c:v>
                </c:pt>
                <c:pt idx="71">
                  <c:v>719750</c:v>
                </c:pt>
                <c:pt idx="72">
                  <c:v>739496</c:v>
                </c:pt>
                <c:pt idx="73">
                  <c:v>752367</c:v>
                </c:pt>
                <c:pt idx="74">
                  <c:v>771903</c:v>
                </c:pt>
                <c:pt idx="75">
                  <c:v>781177</c:v>
                </c:pt>
                <c:pt idx="76">
                  <c:v>789203</c:v>
                </c:pt>
                <c:pt idx="77">
                  <c:v>796099</c:v>
                </c:pt>
                <c:pt idx="78">
                  <c:v>796114</c:v>
                </c:pt>
                <c:pt idx="79">
                  <c:v>813230</c:v>
                </c:pt>
                <c:pt idx="80">
                  <c:v>830982</c:v>
                </c:pt>
                <c:pt idx="81">
                  <c:v>850218</c:v>
                </c:pt>
                <c:pt idx="82">
                  <c:v>867508</c:v>
                </c:pt>
                <c:pt idx="83">
                  <c:v>881367</c:v>
                </c:pt>
                <c:pt idx="84">
                  <c:v>899940</c:v>
                </c:pt>
                <c:pt idx="85">
                  <c:v>915248</c:v>
                </c:pt>
                <c:pt idx="86">
                  <c:v>937798</c:v>
                </c:pt>
                <c:pt idx="87">
                  <c:v>940234</c:v>
                </c:pt>
                <c:pt idx="88">
                  <c:v>949510</c:v>
                </c:pt>
                <c:pt idx="89">
                  <c:v>969340</c:v>
                </c:pt>
                <c:pt idx="90">
                  <c:v>991500</c:v>
                </c:pt>
                <c:pt idx="91">
                  <c:v>1005909</c:v>
                </c:pt>
                <c:pt idx="92">
                  <c:v>1017134</c:v>
                </c:pt>
                <c:pt idx="93">
                  <c:v>1043399</c:v>
                </c:pt>
                <c:pt idx="94">
                  <c:v>1052983</c:v>
                </c:pt>
                <c:pt idx="95">
                  <c:v>1077628</c:v>
                </c:pt>
                <c:pt idx="96">
                  <c:v>1098575</c:v>
                </c:pt>
                <c:pt idx="97">
                  <c:v>1127752</c:v>
                </c:pt>
                <c:pt idx="98">
                  <c:v>1149530</c:v>
                </c:pt>
                <c:pt idx="99">
                  <c:v>1173749</c:v>
                </c:pt>
                <c:pt idx="100">
                  <c:v>1213501</c:v>
                </c:pt>
                <c:pt idx="101">
                  <c:v>1243643</c:v>
                </c:pt>
                <c:pt idx="102">
                  <c:v>1277207</c:v>
                </c:pt>
                <c:pt idx="103">
                  <c:v>1322436</c:v>
                </c:pt>
                <c:pt idx="104">
                  <c:v>1360764</c:v>
                </c:pt>
                <c:pt idx="105">
                  <c:v>1411597</c:v>
                </c:pt>
                <c:pt idx="106">
                  <c:v>1460436</c:v>
                </c:pt>
                <c:pt idx="107">
                  <c:v>1492610</c:v>
                </c:pt>
                <c:pt idx="108">
                  <c:v>1536787</c:v>
                </c:pt>
                <c:pt idx="109">
                  <c:v>1591732</c:v>
                </c:pt>
                <c:pt idx="110">
                  <c:v>1648029</c:v>
                </c:pt>
                <c:pt idx="111">
                  <c:v>1671154</c:v>
                </c:pt>
                <c:pt idx="112">
                  <c:v>1714355</c:v>
                </c:pt>
                <c:pt idx="113">
                  <c:v>1759843</c:v>
                </c:pt>
                <c:pt idx="114">
                  <c:v>1825356</c:v>
                </c:pt>
                <c:pt idx="115">
                  <c:v>1934327</c:v>
                </c:pt>
                <c:pt idx="116">
                  <c:v>2004448</c:v>
                </c:pt>
                <c:pt idx="117">
                  <c:v>1970309</c:v>
                </c:pt>
                <c:pt idx="118">
                  <c:v>2012446</c:v>
                </c:pt>
                <c:pt idx="119">
                  <c:v>2044675</c:v>
                </c:pt>
                <c:pt idx="120">
                  <c:v>2213557</c:v>
                </c:pt>
                <c:pt idx="121">
                  <c:v>2193735</c:v>
                </c:pt>
                <c:pt idx="122">
                  <c:v>2185490</c:v>
                </c:pt>
                <c:pt idx="123">
                  <c:v>2156856</c:v>
                </c:pt>
                <c:pt idx="124">
                  <c:v>2156133</c:v>
                </c:pt>
                <c:pt idx="125">
                  <c:v>2149564</c:v>
                </c:pt>
                <c:pt idx="126">
                  <c:v>2133722</c:v>
                </c:pt>
                <c:pt idx="127">
                  <c:v>2089369</c:v>
                </c:pt>
                <c:pt idx="128">
                  <c:v>2060965</c:v>
                </c:pt>
                <c:pt idx="129">
                  <c:v>2060663</c:v>
                </c:pt>
                <c:pt idx="130">
                  <c:v>2078739</c:v>
                </c:pt>
                <c:pt idx="131">
                  <c:v>2094127</c:v>
                </c:pt>
                <c:pt idx="132">
                  <c:v>2084982</c:v>
                </c:pt>
                <c:pt idx="133">
                  <c:v>2089697</c:v>
                </c:pt>
                <c:pt idx="134">
                  <c:v>2140451</c:v>
                </c:pt>
                <c:pt idx="135">
                  <c:v>2108359</c:v>
                </c:pt>
                <c:pt idx="136">
                  <c:v>2103469</c:v>
                </c:pt>
                <c:pt idx="137">
                  <c:v>2104290</c:v>
                </c:pt>
                <c:pt idx="138">
                  <c:v>2106306</c:v>
                </c:pt>
                <c:pt idx="139">
                  <c:v>2105605</c:v>
                </c:pt>
                <c:pt idx="140">
                  <c:v>2099259</c:v>
                </c:pt>
                <c:pt idx="141">
                  <c:v>2103912</c:v>
                </c:pt>
                <c:pt idx="142">
                  <c:v>2094548</c:v>
                </c:pt>
                <c:pt idx="143">
                  <c:v>2115826</c:v>
                </c:pt>
                <c:pt idx="144">
                  <c:v>2127356</c:v>
                </c:pt>
                <c:pt idx="145">
                  <c:v>2181151</c:v>
                </c:pt>
                <c:pt idx="146">
                  <c:v>2223141</c:v>
                </c:pt>
                <c:pt idx="147">
                  <c:v>2246830</c:v>
                </c:pt>
                <c:pt idx="148">
                  <c:v>2282820</c:v>
                </c:pt>
                <c:pt idx="149">
                  <c:v>2304400</c:v>
                </c:pt>
                <c:pt idx="150">
                  <c:v>2350308</c:v>
                </c:pt>
                <c:pt idx="151">
                  <c:v>2354965</c:v>
                </c:pt>
                <c:pt idx="152">
                  <c:v>2360694</c:v>
                </c:pt>
                <c:pt idx="153">
                  <c:v>2374429</c:v>
                </c:pt>
                <c:pt idx="154">
                  <c:v>2384038</c:v>
                </c:pt>
                <c:pt idx="155">
                  <c:v>2410678</c:v>
                </c:pt>
                <c:pt idx="156">
                  <c:v>2417834</c:v>
                </c:pt>
                <c:pt idx="157">
                  <c:v>2430637</c:v>
                </c:pt>
                <c:pt idx="158">
                  <c:v>2476856</c:v>
                </c:pt>
              </c:numCache>
            </c:numRef>
          </c:val>
          <c:smooth val="0"/>
          <c:extLst>
            <c:ext xmlns:c16="http://schemas.microsoft.com/office/drawing/2014/chart" uri="{C3380CC4-5D6E-409C-BE32-E72D297353CC}">
              <c16:uniqueId val="{00000000-E97D-49BE-ABB7-F0B76508E02C}"/>
            </c:ext>
          </c:extLst>
        </c:ser>
        <c:ser>
          <c:idx val="1"/>
          <c:order val="1"/>
          <c:tx>
            <c:strRef>
              <c:f>'M4'!$C$1:$C$2</c:f>
              <c:strCache>
                <c:ptCount val="2"/>
                <c:pt idx="0">
                  <c:v>Gross Domestic Product at market prices (quarterly data): Current price: Seasonally adjusted (£ million)  </c:v>
                </c:pt>
              </c:strCache>
            </c:strRef>
          </c:tx>
          <c:spPr>
            <a:ln w="28575" cap="rnd">
              <a:solidFill>
                <a:srgbClr val="0000FF"/>
              </a:solidFill>
              <a:round/>
            </a:ln>
            <a:effectLst/>
          </c:spPr>
          <c:marker>
            <c:symbol val="none"/>
          </c:marker>
          <c:cat>
            <c:numRef>
              <c:f>'M4'!$A$71:$A$229</c:f>
              <c:numCache>
                <c:formatCode>d\-mmm\-yy</c:formatCode>
                <c:ptCount val="159"/>
                <c:pt idx="0">
                  <c:v>29311</c:v>
                </c:pt>
                <c:pt idx="1">
                  <c:v>29402</c:v>
                </c:pt>
                <c:pt idx="2">
                  <c:v>29494</c:v>
                </c:pt>
                <c:pt idx="3">
                  <c:v>29586</c:v>
                </c:pt>
                <c:pt idx="4">
                  <c:v>29676</c:v>
                </c:pt>
                <c:pt idx="5">
                  <c:v>29767</c:v>
                </c:pt>
                <c:pt idx="6">
                  <c:v>29859</c:v>
                </c:pt>
                <c:pt idx="7">
                  <c:v>29951</c:v>
                </c:pt>
                <c:pt idx="8">
                  <c:v>30041</c:v>
                </c:pt>
                <c:pt idx="9">
                  <c:v>30132</c:v>
                </c:pt>
                <c:pt idx="10">
                  <c:v>30224</c:v>
                </c:pt>
                <c:pt idx="11">
                  <c:v>30316</c:v>
                </c:pt>
                <c:pt idx="12">
                  <c:v>30406</c:v>
                </c:pt>
                <c:pt idx="13">
                  <c:v>30497</c:v>
                </c:pt>
                <c:pt idx="14">
                  <c:v>30589</c:v>
                </c:pt>
                <c:pt idx="15">
                  <c:v>30681</c:v>
                </c:pt>
                <c:pt idx="16">
                  <c:v>30772</c:v>
                </c:pt>
                <c:pt idx="17">
                  <c:v>30863</c:v>
                </c:pt>
                <c:pt idx="18">
                  <c:v>30955</c:v>
                </c:pt>
                <c:pt idx="19">
                  <c:v>31047</c:v>
                </c:pt>
                <c:pt idx="20">
                  <c:v>31137</c:v>
                </c:pt>
                <c:pt idx="21">
                  <c:v>31228</c:v>
                </c:pt>
                <c:pt idx="22">
                  <c:v>31320</c:v>
                </c:pt>
                <c:pt idx="23">
                  <c:v>31412</c:v>
                </c:pt>
                <c:pt idx="24">
                  <c:v>31502</c:v>
                </c:pt>
                <c:pt idx="25">
                  <c:v>31593</c:v>
                </c:pt>
                <c:pt idx="26">
                  <c:v>31685</c:v>
                </c:pt>
                <c:pt idx="27">
                  <c:v>31777</c:v>
                </c:pt>
                <c:pt idx="28">
                  <c:v>31867</c:v>
                </c:pt>
                <c:pt idx="29">
                  <c:v>31958</c:v>
                </c:pt>
                <c:pt idx="30">
                  <c:v>32050</c:v>
                </c:pt>
                <c:pt idx="31">
                  <c:v>32142</c:v>
                </c:pt>
                <c:pt idx="32">
                  <c:v>32233</c:v>
                </c:pt>
                <c:pt idx="33">
                  <c:v>32324</c:v>
                </c:pt>
                <c:pt idx="34">
                  <c:v>32416</c:v>
                </c:pt>
                <c:pt idx="35">
                  <c:v>32508</c:v>
                </c:pt>
                <c:pt idx="36">
                  <c:v>32598</c:v>
                </c:pt>
                <c:pt idx="37">
                  <c:v>32689</c:v>
                </c:pt>
                <c:pt idx="38">
                  <c:v>32781</c:v>
                </c:pt>
                <c:pt idx="39">
                  <c:v>32873</c:v>
                </c:pt>
                <c:pt idx="40">
                  <c:v>32963</c:v>
                </c:pt>
                <c:pt idx="41">
                  <c:v>33054</c:v>
                </c:pt>
                <c:pt idx="42">
                  <c:v>33146</c:v>
                </c:pt>
                <c:pt idx="43">
                  <c:v>33238</c:v>
                </c:pt>
                <c:pt idx="44">
                  <c:v>33328</c:v>
                </c:pt>
                <c:pt idx="45">
                  <c:v>33419</c:v>
                </c:pt>
                <c:pt idx="46">
                  <c:v>33511</c:v>
                </c:pt>
                <c:pt idx="47">
                  <c:v>33603</c:v>
                </c:pt>
                <c:pt idx="48">
                  <c:v>33694</c:v>
                </c:pt>
                <c:pt idx="49">
                  <c:v>33785</c:v>
                </c:pt>
                <c:pt idx="50">
                  <c:v>33877</c:v>
                </c:pt>
                <c:pt idx="51">
                  <c:v>33969</c:v>
                </c:pt>
                <c:pt idx="52">
                  <c:v>34059</c:v>
                </c:pt>
                <c:pt idx="53">
                  <c:v>34150</c:v>
                </c:pt>
                <c:pt idx="54">
                  <c:v>34242</c:v>
                </c:pt>
                <c:pt idx="55">
                  <c:v>34334</c:v>
                </c:pt>
                <c:pt idx="56">
                  <c:v>34424</c:v>
                </c:pt>
                <c:pt idx="57">
                  <c:v>34515</c:v>
                </c:pt>
                <c:pt idx="58">
                  <c:v>34607</c:v>
                </c:pt>
                <c:pt idx="59">
                  <c:v>34699</c:v>
                </c:pt>
                <c:pt idx="60">
                  <c:v>34789</c:v>
                </c:pt>
                <c:pt idx="61">
                  <c:v>34880</c:v>
                </c:pt>
                <c:pt idx="62">
                  <c:v>34972</c:v>
                </c:pt>
                <c:pt idx="63">
                  <c:v>35064</c:v>
                </c:pt>
                <c:pt idx="64">
                  <c:v>35155</c:v>
                </c:pt>
                <c:pt idx="65">
                  <c:v>35246</c:v>
                </c:pt>
                <c:pt idx="66">
                  <c:v>35338</c:v>
                </c:pt>
                <c:pt idx="67">
                  <c:v>35430</c:v>
                </c:pt>
                <c:pt idx="68">
                  <c:v>35520</c:v>
                </c:pt>
                <c:pt idx="69">
                  <c:v>35611</c:v>
                </c:pt>
                <c:pt idx="70">
                  <c:v>35703</c:v>
                </c:pt>
                <c:pt idx="71">
                  <c:v>35795</c:v>
                </c:pt>
                <c:pt idx="72">
                  <c:v>35885</c:v>
                </c:pt>
                <c:pt idx="73">
                  <c:v>35976</c:v>
                </c:pt>
                <c:pt idx="74">
                  <c:v>36068</c:v>
                </c:pt>
                <c:pt idx="75">
                  <c:v>36160</c:v>
                </c:pt>
                <c:pt idx="76">
                  <c:v>36250</c:v>
                </c:pt>
                <c:pt idx="77">
                  <c:v>36341</c:v>
                </c:pt>
                <c:pt idx="78">
                  <c:v>36433</c:v>
                </c:pt>
                <c:pt idx="79">
                  <c:v>36525</c:v>
                </c:pt>
                <c:pt idx="80">
                  <c:v>36616</c:v>
                </c:pt>
                <c:pt idx="81">
                  <c:v>36707</c:v>
                </c:pt>
                <c:pt idx="82">
                  <c:v>36799</c:v>
                </c:pt>
                <c:pt idx="83">
                  <c:v>36891</c:v>
                </c:pt>
                <c:pt idx="84">
                  <c:v>36981</c:v>
                </c:pt>
                <c:pt idx="85">
                  <c:v>37072</c:v>
                </c:pt>
                <c:pt idx="86">
                  <c:v>37164</c:v>
                </c:pt>
                <c:pt idx="87">
                  <c:v>37256</c:v>
                </c:pt>
                <c:pt idx="88">
                  <c:v>37346</c:v>
                </c:pt>
                <c:pt idx="89">
                  <c:v>37437</c:v>
                </c:pt>
                <c:pt idx="90">
                  <c:v>37529</c:v>
                </c:pt>
                <c:pt idx="91">
                  <c:v>37621</c:v>
                </c:pt>
                <c:pt idx="92">
                  <c:v>37711</c:v>
                </c:pt>
                <c:pt idx="93">
                  <c:v>37802</c:v>
                </c:pt>
                <c:pt idx="94">
                  <c:v>37894</c:v>
                </c:pt>
                <c:pt idx="95">
                  <c:v>37986</c:v>
                </c:pt>
                <c:pt idx="96">
                  <c:v>38077</c:v>
                </c:pt>
                <c:pt idx="97">
                  <c:v>38168</c:v>
                </c:pt>
                <c:pt idx="98">
                  <c:v>38260</c:v>
                </c:pt>
                <c:pt idx="99">
                  <c:v>38352</c:v>
                </c:pt>
                <c:pt idx="100">
                  <c:v>38442</c:v>
                </c:pt>
                <c:pt idx="101">
                  <c:v>38533</c:v>
                </c:pt>
                <c:pt idx="102">
                  <c:v>38625</c:v>
                </c:pt>
                <c:pt idx="103">
                  <c:v>38717</c:v>
                </c:pt>
                <c:pt idx="104">
                  <c:v>38807</c:v>
                </c:pt>
                <c:pt idx="105">
                  <c:v>38898</c:v>
                </c:pt>
                <c:pt idx="106">
                  <c:v>38990</c:v>
                </c:pt>
                <c:pt idx="107">
                  <c:v>39082</c:v>
                </c:pt>
                <c:pt idx="108">
                  <c:v>39172</c:v>
                </c:pt>
                <c:pt idx="109">
                  <c:v>39263</c:v>
                </c:pt>
                <c:pt idx="110">
                  <c:v>39355</c:v>
                </c:pt>
                <c:pt idx="111">
                  <c:v>39447</c:v>
                </c:pt>
                <c:pt idx="112">
                  <c:v>39538</c:v>
                </c:pt>
                <c:pt idx="113">
                  <c:v>39629</c:v>
                </c:pt>
                <c:pt idx="114">
                  <c:v>39721</c:v>
                </c:pt>
                <c:pt idx="115">
                  <c:v>39813</c:v>
                </c:pt>
                <c:pt idx="116">
                  <c:v>39903</c:v>
                </c:pt>
                <c:pt idx="117">
                  <c:v>39994</c:v>
                </c:pt>
                <c:pt idx="118">
                  <c:v>40086</c:v>
                </c:pt>
                <c:pt idx="119">
                  <c:v>40178</c:v>
                </c:pt>
                <c:pt idx="120">
                  <c:v>40268</c:v>
                </c:pt>
                <c:pt idx="121">
                  <c:v>40359</c:v>
                </c:pt>
                <c:pt idx="122">
                  <c:v>40451</c:v>
                </c:pt>
                <c:pt idx="123">
                  <c:v>40543</c:v>
                </c:pt>
                <c:pt idx="124">
                  <c:v>40633</c:v>
                </c:pt>
                <c:pt idx="125">
                  <c:v>40724</c:v>
                </c:pt>
                <c:pt idx="126">
                  <c:v>40816</c:v>
                </c:pt>
                <c:pt idx="127">
                  <c:v>40908</c:v>
                </c:pt>
                <c:pt idx="128">
                  <c:v>40999</c:v>
                </c:pt>
                <c:pt idx="129">
                  <c:v>41090</c:v>
                </c:pt>
                <c:pt idx="130">
                  <c:v>41182</c:v>
                </c:pt>
                <c:pt idx="131">
                  <c:v>41274</c:v>
                </c:pt>
                <c:pt idx="132">
                  <c:v>41364</c:v>
                </c:pt>
                <c:pt idx="133">
                  <c:v>41455</c:v>
                </c:pt>
                <c:pt idx="134">
                  <c:v>41547</c:v>
                </c:pt>
                <c:pt idx="135">
                  <c:v>41639</c:v>
                </c:pt>
                <c:pt idx="136">
                  <c:v>41729</c:v>
                </c:pt>
                <c:pt idx="137">
                  <c:v>41820</c:v>
                </c:pt>
                <c:pt idx="138">
                  <c:v>41912</c:v>
                </c:pt>
                <c:pt idx="139">
                  <c:v>42004</c:v>
                </c:pt>
                <c:pt idx="140">
                  <c:v>42094</c:v>
                </c:pt>
                <c:pt idx="141">
                  <c:v>42185</c:v>
                </c:pt>
                <c:pt idx="142">
                  <c:v>42277</c:v>
                </c:pt>
                <c:pt idx="143">
                  <c:v>42369</c:v>
                </c:pt>
                <c:pt idx="144">
                  <c:v>42460</c:v>
                </c:pt>
                <c:pt idx="145">
                  <c:v>42551</c:v>
                </c:pt>
                <c:pt idx="146">
                  <c:v>42643</c:v>
                </c:pt>
                <c:pt idx="147">
                  <c:v>42735</c:v>
                </c:pt>
                <c:pt idx="148">
                  <c:v>42825</c:v>
                </c:pt>
                <c:pt idx="149">
                  <c:v>42916</c:v>
                </c:pt>
                <c:pt idx="150">
                  <c:v>43008</c:v>
                </c:pt>
                <c:pt idx="151">
                  <c:v>43100</c:v>
                </c:pt>
                <c:pt idx="152">
                  <c:v>43190</c:v>
                </c:pt>
                <c:pt idx="153">
                  <c:v>43281</c:v>
                </c:pt>
                <c:pt idx="154">
                  <c:v>43373</c:v>
                </c:pt>
                <c:pt idx="155">
                  <c:v>43465</c:v>
                </c:pt>
                <c:pt idx="156">
                  <c:v>43555</c:v>
                </c:pt>
                <c:pt idx="157">
                  <c:v>43646</c:v>
                </c:pt>
                <c:pt idx="158">
                  <c:v>43738</c:v>
                </c:pt>
              </c:numCache>
            </c:numRef>
          </c:cat>
          <c:val>
            <c:numRef>
              <c:f>'M4'!$C$71:$C$229</c:f>
              <c:numCache>
                <c:formatCode>"£"#,##0;[Red]"£"#,##0</c:formatCode>
                <c:ptCount val="159"/>
                <c:pt idx="0">
                  <c:v>62111</c:v>
                </c:pt>
                <c:pt idx="1">
                  <c:v>63698</c:v>
                </c:pt>
                <c:pt idx="2">
                  <c:v>66009</c:v>
                </c:pt>
                <c:pt idx="3">
                  <c:v>68144</c:v>
                </c:pt>
                <c:pt idx="4">
                  <c:v>69926</c:v>
                </c:pt>
                <c:pt idx="5">
                  <c:v>71254</c:v>
                </c:pt>
                <c:pt idx="6">
                  <c:v>73204</c:v>
                </c:pt>
                <c:pt idx="7">
                  <c:v>75515</c:v>
                </c:pt>
                <c:pt idx="8">
                  <c:v>77425</c:v>
                </c:pt>
                <c:pt idx="9">
                  <c:v>78887</c:v>
                </c:pt>
                <c:pt idx="10">
                  <c:v>80339</c:v>
                </c:pt>
                <c:pt idx="11">
                  <c:v>82559</c:v>
                </c:pt>
                <c:pt idx="12">
                  <c:v>85602</c:v>
                </c:pt>
                <c:pt idx="13">
                  <c:v>86341</c:v>
                </c:pt>
                <c:pt idx="14">
                  <c:v>88455</c:v>
                </c:pt>
                <c:pt idx="15">
                  <c:v>90711</c:v>
                </c:pt>
                <c:pt idx="16">
                  <c:v>91534</c:v>
                </c:pt>
                <c:pt idx="17">
                  <c:v>93384</c:v>
                </c:pt>
                <c:pt idx="18">
                  <c:v>94693</c:v>
                </c:pt>
                <c:pt idx="19">
                  <c:v>97966</c:v>
                </c:pt>
                <c:pt idx="20">
                  <c:v>98864</c:v>
                </c:pt>
                <c:pt idx="21">
                  <c:v>103354</c:v>
                </c:pt>
                <c:pt idx="22">
                  <c:v>104937</c:v>
                </c:pt>
                <c:pt idx="23">
                  <c:v>107174</c:v>
                </c:pt>
                <c:pt idx="24">
                  <c:v>108610</c:v>
                </c:pt>
                <c:pt idx="25">
                  <c:v>110274</c:v>
                </c:pt>
                <c:pt idx="26">
                  <c:v>112067</c:v>
                </c:pt>
                <c:pt idx="27">
                  <c:v>115462</c:v>
                </c:pt>
                <c:pt idx="28">
                  <c:v>118018</c:v>
                </c:pt>
                <c:pt idx="29">
                  <c:v>121692</c:v>
                </c:pt>
                <c:pt idx="30">
                  <c:v>126568</c:v>
                </c:pt>
                <c:pt idx="31">
                  <c:v>129256</c:v>
                </c:pt>
                <c:pt idx="32">
                  <c:v>133077</c:v>
                </c:pt>
                <c:pt idx="33">
                  <c:v>135906</c:v>
                </c:pt>
                <c:pt idx="34">
                  <c:v>140584</c:v>
                </c:pt>
                <c:pt idx="35">
                  <c:v>145329</c:v>
                </c:pt>
                <c:pt idx="36">
                  <c:v>148383</c:v>
                </c:pt>
                <c:pt idx="37">
                  <c:v>151034</c:v>
                </c:pt>
                <c:pt idx="38">
                  <c:v>155249</c:v>
                </c:pt>
                <c:pt idx="39">
                  <c:v>158715</c:v>
                </c:pt>
                <c:pt idx="40">
                  <c:v>161828</c:v>
                </c:pt>
                <c:pt idx="41">
                  <c:v>166291</c:v>
                </c:pt>
                <c:pt idx="42">
                  <c:v>169415</c:v>
                </c:pt>
                <c:pt idx="43">
                  <c:v>169901</c:v>
                </c:pt>
                <c:pt idx="44">
                  <c:v>172952</c:v>
                </c:pt>
                <c:pt idx="45">
                  <c:v>175015</c:v>
                </c:pt>
                <c:pt idx="46">
                  <c:v>176604</c:v>
                </c:pt>
                <c:pt idx="47">
                  <c:v>179157</c:v>
                </c:pt>
                <c:pt idx="48">
                  <c:v>180716</c:v>
                </c:pt>
                <c:pt idx="49">
                  <c:v>181104</c:v>
                </c:pt>
                <c:pt idx="50">
                  <c:v>181578</c:v>
                </c:pt>
                <c:pt idx="51">
                  <c:v>184567</c:v>
                </c:pt>
                <c:pt idx="52">
                  <c:v>188951</c:v>
                </c:pt>
                <c:pt idx="53">
                  <c:v>189422</c:v>
                </c:pt>
                <c:pt idx="54">
                  <c:v>192843</c:v>
                </c:pt>
                <c:pt idx="55">
                  <c:v>195192</c:v>
                </c:pt>
                <c:pt idx="56">
                  <c:v>198121</c:v>
                </c:pt>
                <c:pt idx="57">
                  <c:v>199863</c:v>
                </c:pt>
                <c:pt idx="58">
                  <c:v>202107</c:v>
                </c:pt>
                <c:pt idx="59">
                  <c:v>206329</c:v>
                </c:pt>
                <c:pt idx="60">
                  <c:v>207126</c:v>
                </c:pt>
                <c:pt idx="61">
                  <c:v>209691</c:v>
                </c:pt>
                <c:pt idx="62">
                  <c:v>213540</c:v>
                </c:pt>
                <c:pt idx="63">
                  <c:v>216179</c:v>
                </c:pt>
                <c:pt idx="64">
                  <c:v>220343</c:v>
                </c:pt>
                <c:pt idx="65">
                  <c:v>224990</c:v>
                </c:pt>
                <c:pt idx="66">
                  <c:v>227942</c:v>
                </c:pt>
                <c:pt idx="67">
                  <c:v>230157</c:v>
                </c:pt>
                <c:pt idx="68">
                  <c:v>232522</c:v>
                </c:pt>
                <c:pt idx="69">
                  <c:v>235047</c:v>
                </c:pt>
                <c:pt idx="70">
                  <c:v>241681</c:v>
                </c:pt>
                <c:pt idx="71">
                  <c:v>239703</c:v>
                </c:pt>
                <c:pt idx="72">
                  <c:v>243101</c:v>
                </c:pt>
                <c:pt idx="73">
                  <c:v>245460</c:v>
                </c:pt>
                <c:pt idx="74">
                  <c:v>247837</c:v>
                </c:pt>
                <c:pt idx="75">
                  <c:v>254840</c:v>
                </c:pt>
                <c:pt idx="76">
                  <c:v>256367</c:v>
                </c:pt>
                <c:pt idx="77">
                  <c:v>254699</c:v>
                </c:pt>
                <c:pt idx="78">
                  <c:v>257982</c:v>
                </c:pt>
                <c:pt idx="79">
                  <c:v>262110</c:v>
                </c:pt>
                <c:pt idx="80">
                  <c:v>268202</c:v>
                </c:pt>
                <c:pt idx="81">
                  <c:v>271872</c:v>
                </c:pt>
                <c:pt idx="82">
                  <c:v>274115</c:v>
                </c:pt>
                <c:pt idx="83">
                  <c:v>275152</c:v>
                </c:pt>
                <c:pt idx="84">
                  <c:v>277539</c:v>
                </c:pt>
                <c:pt idx="85">
                  <c:v>282538</c:v>
                </c:pt>
                <c:pt idx="86">
                  <c:v>283440</c:v>
                </c:pt>
                <c:pt idx="87">
                  <c:v>285926</c:v>
                </c:pt>
                <c:pt idx="88">
                  <c:v>289508</c:v>
                </c:pt>
                <c:pt idx="89">
                  <c:v>293118</c:v>
                </c:pt>
                <c:pt idx="90">
                  <c:v>297553</c:v>
                </c:pt>
                <c:pt idx="91">
                  <c:v>302777</c:v>
                </c:pt>
                <c:pt idx="92">
                  <c:v>307147</c:v>
                </c:pt>
                <c:pt idx="93">
                  <c:v>309831</c:v>
                </c:pt>
                <c:pt idx="94">
                  <c:v>314554</c:v>
                </c:pt>
                <c:pt idx="95">
                  <c:v>320315</c:v>
                </c:pt>
                <c:pt idx="96">
                  <c:v>322812</c:v>
                </c:pt>
                <c:pt idx="97">
                  <c:v>328188</c:v>
                </c:pt>
                <c:pt idx="98">
                  <c:v>329468</c:v>
                </c:pt>
                <c:pt idx="99">
                  <c:v>332386</c:v>
                </c:pt>
                <c:pt idx="100">
                  <c:v>336947</c:v>
                </c:pt>
                <c:pt idx="101">
                  <c:v>345621</c:v>
                </c:pt>
                <c:pt idx="102">
                  <c:v>348944</c:v>
                </c:pt>
                <c:pt idx="103">
                  <c:v>357241</c:v>
                </c:pt>
                <c:pt idx="104">
                  <c:v>360867</c:v>
                </c:pt>
                <c:pt idx="105">
                  <c:v>364503</c:v>
                </c:pt>
                <c:pt idx="106">
                  <c:v>368529</c:v>
                </c:pt>
                <c:pt idx="107">
                  <c:v>372003</c:v>
                </c:pt>
                <c:pt idx="108">
                  <c:v>377827</c:v>
                </c:pt>
                <c:pt idx="109">
                  <c:v>381615</c:v>
                </c:pt>
                <c:pt idx="110">
                  <c:v>388524</c:v>
                </c:pt>
                <c:pt idx="111">
                  <c:v>393476</c:v>
                </c:pt>
                <c:pt idx="112">
                  <c:v>399035</c:v>
                </c:pt>
                <c:pt idx="113">
                  <c:v>397075</c:v>
                </c:pt>
                <c:pt idx="114">
                  <c:v>394626</c:v>
                </c:pt>
                <c:pt idx="115">
                  <c:v>389060</c:v>
                </c:pt>
                <c:pt idx="116">
                  <c:v>382864</c:v>
                </c:pt>
                <c:pt idx="117">
                  <c:v>382457</c:v>
                </c:pt>
                <c:pt idx="118">
                  <c:v>385469</c:v>
                </c:pt>
                <c:pt idx="119">
                  <c:v>386423</c:v>
                </c:pt>
                <c:pt idx="120">
                  <c:v>391142</c:v>
                </c:pt>
                <c:pt idx="121">
                  <c:v>397248</c:v>
                </c:pt>
                <c:pt idx="122">
                  <c:v>397897</c:v>
                </c:pt>
                <c:pt idx="123">
                  <c:v>401179</c:v>
                </c:pt>
                <c:pt idx="124">
                  <c:v>411146</c:v>
                </c:pt>
                <c:pt idx="125">
                  <c:v>408787</c:v>
                </c:pt>
                <c:pt idx="126">
                  <c:v>410262</c:v>
                </c:pt>
                <c:pt idx="127">
                  <c:v>414351</c:v>
                </c:pt>
                <c:pt idx="128">
                  <c:v>417502</c:v>
                </c:pt>
                <c:pt idx="129">
                  <c:v>418098</c:v>
                </c:pt>
                <c:pt idx="130">
                  <c:v>428748</c:v>
                </c:pt>
                <c:pt idx="131">
                  <c:v>430069</c:v>
                </c:pt>
                <c:pt idx="132">
                  <c:v>432989</c:v>
                </c:pt>
                <c:pt idx="133">
                  <c:v>436307</c:v>
                </c:pt>
                <c:pt idx="134">
                  <c:v>444346</c:v>
                </c:pt>
                <c:pt idx="135">
                  <c:v>447705</c:v>
                </c:pt>
                <c:pt idx="136">
                  <c:v>453883</c:v>
                </c:pt>
                <c:pt idx="137">
                  <c:v>460696</c:v>
                </c:pt>
                <c:pt idx="138">
                  <c:v>464730</c:v>
                </c:pt>
                <c:pt idx="139">
                  <c:v>464986</c:v>
                </c:pt>
                <c:pt idx="140">
                  <c:v>467295</c:v>
                </c:pt>
                <c:pt idx="141">
                  <c:v>475229</c:v>
                </c:pt>
                <c:pt idx="142">
                  <c:v>475541</c:v>
                </c:pt>
                <c:pt idx="143">
                  <c:v>477774</c:v>
                </c:pt>
                <c:pt idx="144">
                  <c:v>485326</c:v>
                </c:pt>
                <c:pt idx="145">
                  <c:v>489494</c:v>
                </c:pt>
                <c:pt idx="146">
                  <c:v>493730</c:v>
                </c:pt>
                <c:pt idx="147">
                  <c:v>500974</c:v>
                </c:pt>
                <c:pt idx="148">
                  <c:v>513458</c:v>
                </c:pt>
                <c:pt idx="149">
                  <c:v>515534</c:v>
                </c:pt>
                <c:pt idx="150">
                  <c:v>517788</c:v>
                </c:pt>
                <c:pt idx="151">
                  <c:v>524887</c:v>
                </c:pt>
                <c:pt idx="152">
                  <c:v>528589</c:v>
                </c:pt>
                <c:pt idx="153">
                  <c:v>533844</c:v>
                </c:pt>
                <c:pt idx="154">
                  <c:v>539878</c:v>
                </c:pt>
                <c:pt idx="155">
                  <c:v>541993</c:v>
                </c:pt>
                <c:pt idx="156">
                  <c:v>547572</c:v>
                </c:pt>
                <c:pt idx="157">
                  <c:v>552581</c:v>
                </c:pt>
                <c:pt idx="158">
                  <c:v>556672</c:v>
                </c:pt>
              </c:numCache>
            </c:numRef>
          </c:val>
          <c:smooth val="0"/>
          <c:extLst>
            <c:ext xmlns:c16="http://schemas.microsoft.com/office/drawing/2014/chart" uri="{C3380CC4-5D6E-409C-BE32-E72D297353CC}">
              <c16:uniqueId val="{00000001-E97D-49BE-ABB7-F0B76508E02C}"/>
            </c:ext>
          </c:extLst>
        </c:ser>
        <c:dLbls>
          <c:showLegendKey val="0"/>
          <c:showVal val="0"/>
          <c:showCatName val="0"/>
          <c:showSerName val="0"/>
          <c:showPercent val="0"/>
          <c:showBubbleSize val="0"/>
        </c:dLbls>
        <c:smooth val="0"/>
        <c:axId val="145336992"/>
        <c:axId val="145337648"/>
      </c:lineChart>
      <c:dateAx>
        <c:axId val="145336992"/>
        <c:scaling>
          <c:orientation val="minMax"/>
        </c:scaling>
        <c:delete val="0"/>
        <c:axPos val="b"/>
        <c:numFmt formatCode="d\-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337648"/>
        <c:crosses val="autoZero"/>
        <c:auto val="1"/>
        <c:lblOffset val="100"/>
        <c:baseTimeUnit val="months"/>
      </c:dateAx>
      <c:valAx>
        <c:axId val="1453376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 (million)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336992"/>
        <c:crosses val="autoZero"/>
        <c:crossBetween val="between"/>
      </c:valAx>
      <c:spPr>
        <a:noFill/>
        <a:ln>
          <a:noFill/>
        </a:ln>
        <a:effectLst/>
      </c:spPr>
    </c:plotArea>
    <c:legend>
      <c:legendPos val="b"/>
      <c:layout>
        <c:manualLayout>
          <c:xMode val="edge"/>
          <c:yMode val="edge"/>
          <c:x val="5.0000085898337217E-2"/>
          <c:y val="0.94343543525575768"/>
          <c:w val="0.93080706365541355"/>
          <c:h val="5.478915467694037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D0FD4B-23BA-4F06-B1E1-E11F9ACAD99F}" type="datetimeFigureOut">
              <a:rPr lang="en-GB" smtClean="0"/>
              <a:t>25/03/2020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6567B0-4ABA-4FE3-BBF2-5342450E660A}" type="slidenum">
              <a:rPr lang="en-GB" smtClean="0"/>
              <a:t>‹#›</a:t>
            </a:fld>
            <a:endParaRPr lang="en-GB"/>
          </a:p>
        </p:txBody>
      </p:sp>
    </p:spTree>
    <p:extLst>
      <p:ext uri="{BB962C8B-B14F-4D97-AF65-F5344CB8AC3E}">
        <p14:creationId xmlns:p14="http://schemas.microsoft.com/office/powerpoint/2010/main" val="118835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50548B-32DF-4F8C-A98B-30EC4CE6CAA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Economic Environment - Lecture 8: Inflation and Monetary Policy</a:t>
            </a:r>
          </a:p>
        </p:txBody>
      </p:sp>
    </p:spTree>
    <p:extLst>
      <p:ext uri="{BB962C8B-B14F-4D97-AF65-F5344CB8AC3E}">
        <p14:creationId xmlns:p14="http://schemas.microsoft.com/office/powerpoint/2010/main" val="1417639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r>
              <a:rPr lang="en-GB"/>
              <a:t>Economic Environment - Lecture 8: Inflation and Monetary Policy</a:t>
            </a:r>
          </a:p>
        </p:txBody>
      </p:sp>
      <p:sp>
        <p:nvSpPr>
          <p:cNvPr id="5" name="Slide Number Placeholder 4"/>
          <p:cNvSpPr>
            <a:spLocks noGrp="1"/>
          </p:cNvSpPr>
          <p:nvPr>
            <p:ph type="sldNum" sz="quarter" idx="5"/>
          </p:nvPr>
        </p:nvSpPr>
        <p:spPr/>
        <p:txBody>
          <a:bodyPr/>
          <a:lstStyle/>
          <a:p>
            <a:fld id="{3C50548B-32DF-4F8C-A98B-30EC4CE6CAA1}" type="slidenum">
              <a:rPr lang="en-GB" smtClean="0"/>
              <a:pPr/>
              <a:t>15</a:t>
            </a:fld>
            <a:endParaRPr lang="en-GB"/>
          </a:p>
        </p:txBody>
      </p:sp>
    </p:spTree>
    <p:extLst>
      <p:ext uri="{BB962C8B-B14F-4D97-AF65-F5344CB8AC3E}">
        <p14:creationId xmlns:p14="http://schemas.microsoft.com/office/powerpoint/2010/main" val="3219193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solidFill>
                  <a:srgbClr val="0000FF"/>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0000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C834380E-D635-4FD5-8A05-B74449AE7997}" type="datetimeFigureOut">
              <a:rPr lang="en-GB" smtClean="0"/>
              <a:pPr/>
              <a:t>25/03/2020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AC74A0-C4CD-4A34-9809-343E300E77FB}" type="slidenum">
              <a:rPr lang="en-GB" smtClean="0"/>
              <a:pPr/>
              <a:t>‹#›</a:t>
            </a:fld>
            <a:endParaRPr lang="en-GB"/>
          </a:p>
        </p:txBody>
      </p:sp>
    </p:spTree>
    <p:extLst>
      <p:ext uri="{BB962C8B-B14F-4D97-AF65-F5344CB8AC3E}">
        <p14:creationId xmlns:p14="http://schemas.microsoft.com/office/powerpoint/2010/main" val="3748101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34380E-D635-4FD5-8A05-B74449AE7997}" type="datetimeFigureOut">
              <a:rPr lang="en-GB" smtClean="0"/>
              <a:pPr/>
              <a:t>25/03/2020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AC74A0-C4CD-4A34-9809-343E300E77FB}" type="slidenum">
              <a:rPr lang="en-GB" smtClean="0"/>
              <a:pPr/>
              <a:t>‹#›</a:t>
            </a:fld>
            <a:endParaRPr lang="en-GB"/>
          </a:p>
        </p:txBody>
      </p:sp>
    </p:spTree>
    <p:extLst>
      <p:ext uri="{BB962C8B-B14F-4D97-AF65-F5344CB8AC3E}">
        <p14:creationId xmlns:p14="http://schemas.microsoft.com/office/powerpoint/2010/main" val="256170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34380E-D635-4FD5-8A05-B74449AE7997}" type="datetimeFigureOut">
              <a:rPr lang="en-GB" smtClean="0"/>
              <a:pPr/>
              <a:t>25/03/2020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AC74A0-C4CD-4A34-9809-343E300E77FB}" type="slidenum">
              <a:rPr lang="en-GB" smtClean="0"/>
              <a:pPr/>
              <a:t>‹#›</a:t>
            </a:fld>
            <a:endParaRPr lang="en-GB"/>
          </a:p>
        </p:txBody>
      </p:sp>
    </p:spTree>
    <p:extLst>
      <p:ext uri="{BB962C8B-B14F-4D97-AF65-F5344CB8AC3E}">
        <p14:creationId xmlns:p14="http://schemas.microsoft.com/office/powerpoint/2010/main" val="3533166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2pPr>
              <a:buFont typeface="Wingdings" pitchFamily="2" charset="2"/>
              <a:buChar char="Ø"/>
              <a:defRPr/>
            </a:lvl2pPr>
            <a:lvl3pPr>
              <a:buFont typeface="Arial" pitchFamily="34" charset="0"/>
              <a:buChar char="»"/>
              <a:defRPr>
                <a:solidFill>
                  <a:srgbClr val="0000FF"/>
                </a:solidFill>
              </a:defRPr>
            </a:lvl3pPr>
            <a:lvl4pPr>
              <a:buFont typeface="Wingdings" pitchFamily="2" charset="2"/>
              <a:buChar char="v"/>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C834380E-D635-4FD5-8A05-B74449AE7997}" type="datetimeFigureOut">
              <a:rPr lang="en-GB" smtClean="0"/>
              <a:pPr/>
              <a:t>25/03/2020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AC74A0-C4CD-4A34-9809-343E300E77FB}" type="slidenum">
              <a:rPr lang="en-GB" smtClean="0"/>
              <a:pPr/>
              <a:t>‹#›</a:t>
            </a:fld>
            <a:endParaRPr lang="en-GB"/>
          </a:p>
        </p:txBody>
      </p:sp>
    </p:spTree>
    <p:extLst>
      <p:ext uri="{BB962C8B-B14F-4D97-AF65-F5344CB8AC3E}">
        <p14:creationId xmlns:p14="http://schemas.microsoft.com/office/powerpoint/2010/main" val="4195756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34380E-D635-4FD5-8A05-B74449AE7997}" type="datetimeFigureOut">
              <a:rPr lang="en-GB" smtClean="0"/>
              <a:pPr/>
              <a:t>25/03/2020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AC74A0-C4CD-4A34-9809-343E300E77FB}" type="slidenum">
              <a:rPr lang="en-GB" smtClean="0"/>
              <a:pPr/>
              <a:t>‹#›</a:t>
            </a:fld>
            <a:endParaRPr lang="en-GB"/>
          </a:p>
        </p:txBody>
      </p:sp>
    </p:spTree>
    <p:extLst>
      <p:ext uri="{BB962C8B-B14F-4D97-AF65-F5344CB8AC3E}">
        <p14:creationId xmlns:p14="http://schemas.microsoft.com/office/powerpoint/2010/main" val="3971547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834380E-D635-4FD5-8A05-B74449AE7997}" type="datetimeFigureOut">
              <a:rPr lang="en-GB" smtClean="0"/>
              <a:pPr/>
              <a:t>25/03/2020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AC74A0-C4CD-4A34-9809-343E300E77FB}" type="slidenum">
              <a:rPr lang="en-GB" smtClean="0"/>
              <a:pPr/>
              <a:t>‹#›</a:t>
            </a:fld>
            <a:endParaRPr lang="en-GB"/>
          </a:p>
        </p:txBody>
      </p:sp>
    </p:spTree>
    <p:extLst>
      <p:ext uri="{BB962C8B-B14F-4D97-AF65-F5344CB8AC3E}">
        <p14:creationId xmlns:p14="http://schemas.microsoft.com/office/powerpoint/2010/main" val="644893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834380E-D635-4FD5-8A05-B74449AE7997}" type="datetimeFigureOut">
              <a:rPr lang="en-GB" smtClean="0"/>
              <a:pPr/>
              <a:t>25/03/2020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AC74A0-C4CD-4A34-9809-343E300E77FB}" type="slidenum">
              <a:rPr lang="en-GB" smtClean="0"/>
              <a:pPr/>
              <a:t>‹#›</a:t>
            </a:fld>
            <a:endParaRPr lang="en-GB"/>
          </a:p>
        </p:txBody>
      </p:sp>
    </p:spTree>
    <p:extLst>
      <p:ext uri="{BB962C8B-B14F-4D97-AF65-F5344CB8AC3E}">
        <p14:creationId xmlns:p14="http://schemas.microsoft.com/office/powerpoint/2010/main" val="2638357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834380E-D635-4FD5-8A05-B74449AE7997}" type="datetimeFigureOut">
              <a:rPr lang="en-GB" smtClean="0"/>
              <a:pPr/>
              <a:t>25/03/2020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AC74A0-C4CD-4A34-9809-343E300E77FB}" type="slidenum">
              <a:rPr lang="en-GB" smtClean="0"/>
              <a:pPr/>
              <a:t>‹#›</a:t>
            </a:fld>
            <a:endParaRPr lang="en-GB"/>
          </a:p>
        </p:txBody>
      </p:sp>
    </p:spTree>
    <p:extLst>
      <p:ext uri="{BB962C8B-B14F-4D97-AF65-F5344CB8AC3E}">
        <p14:creationId xmlns:p14="http://schemas.microsoft.com/office/powerpoint/2010/main" val="90423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34380E-D635-4FD5-8A05-B74449AE7997}" type="datetimeFigureOut">
              <a:rPr lang="en-GB" smtClean="0"/>
              <a:pPr/>
              <a:t>25/03/2020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AC74A0-C4CD-4A34-9809-343E300E77FB}" type="slidenum">
              <a:rPr lang="en-GB" smtClean="0"/>
              <a:pPr/>
              <a:t>‹#›</a:t>
            </a:fld>
            <a:endParaRPr lang="en-GB"/>
          </a:p>
        </p:txBody>
      </p:sp>
    </p:spTree>
    <p:extLst>
      <p:ext uri="{BB962C8B-B14F-4D97-AF65-F5344CB8AC3E}">
        <p14:creationId xmlns:p14="http://schemas.microsoft.com/office/powerpoint/2010/main" val="3362938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34380E-D635-4FD5-8A05-B74449AE7997}" type="datetimeFigureOut">
              <a:rPr lang="en-GB" smtClean="0"/>
              <a:pPr/>
              <a:t>25/03/2020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AC74A0-C4CD-4A34-9809-343E300E77FB}" type="slidenum">
              <a:rPr lang="en-GB" smtClean="0"/>
              <a:pPr/>
              <a:t>‹#›</a:t>
            </a:fld>
            <a:endParaRPr lang="en-GB"/>
          </a:p>
        </p:txBody>
      </p:sp>
    </p:spTree>
    <p:extLst>
      <p:ext uri="{BB962C8B-B14F-4D97-AF65-F5344CB8AC3E}">
        <p14:creationId xmlns:p14="http://schemas.microsoft.com/office/powerpoint/2010/main" val="2481855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34380E-D635-4FD5-8A05-B74449AE7997}" type="datetimeFigureOut">
              <a:rPr lang="en-GB" smtClean="0"/>
              <a:pPr/>
              <a:t>25/03/2020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AC74A0-C4CD-4A34-9809-343E300E77FB}" type="slidenum">
              <a:rPr lang="en-GB" smtClean="0"/>
              <a:pPr/>
              <a:t>‹#›</a:t>
            </a:fld>
            <a:endParaRPr lang="en-GB"/>
          </a:p>
        </p:txBody>
      </p:sp>
    </p:spTree>
    <p:extLst>
      <p:ext uri="{BB962C8B-B14F-4D97-AF65-F5344CB8AC3E}">
        <p14:creationId xmlns:p14="http://schemas.microsoft.com/office/powerpoint/2010/main" val="1242484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F4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34380E-D635-4FD5-8A05-B74449AE7997}" type="datetimeFigureOut">
              <a:rPr lang="en-GB" smtClean="0"/>
              <a:pPr/>
              <a:t>25/03/2020</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AC74A0-C4CD-4A34-9809-343E300E77FB}" type="slidenum">
              <a:rPr lang="en-GB" smtClean="0"/>
              <a:pPr/>
              <a:t>‹#›</a:t>
            </a:fld>
            <a:endParaRPr lang="en-GB"/>
          </a:p>
        </p:txBody>
      </p:sp>
    </p:spTree>
    <p:extLst>
      <p:ext uri="{BB962C8B-B14F-4D97-AF65-F5344CB8AC3E}">
        <p14:creationId xmlns:p14="http://schemas.microsoft.com/office/powerpoint/2010/main" val="2643243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0000FF"/>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Wingdings" pitchFamily="2" charset="2"/>
        <a:buChar char="Ø"/>
        <a:defRPr sz="3200" kern="1200">
          <a:solidFill>
            <a:srgbClr val="0000FF"/>
          </a:solidFill>
          <a:latin typeface="Arial" pitchFamily="34" charset="0"/>
          <a:ea typeface="+mn-ea"/>
          <a:cs typeface="Arial" pitchFamily="34" charset="0"/>
        </a:defRPr>
      </a:lvl1pPr>
      <a:lvl2pPr marL="742950" indent="-285750" algn="l" defTabSz="914400" rtl="0" eaLnBrk="1" latinLnBrk="0" hangingPunct="1">
        <a:spcBef>
          <a:spcPct val="20000"/>
        </a:spcBef>
        <a:buFont typeface="Calibri" pitchFamily="34" charset="0"/>
        <a:buChar char="»"/>
        <a:defRPr sz="2800" kern="1200">
          <a:solidFill>
            <a:srgbClr val="0000FF"/>
          </a:solidFill>
          <a:latin typeface="Arial" pitchFamily="34" charset="0"/>
          <a:ea typeface="+mn-ea"/>
          <a:cs typeface="Arial" pitchFamily="34" charset="0"/>
        </a:defRPr>
      </a:lvl2pPr>
      <a:lvl3pPr marL="1143000" indent="-228600" algn="l" defTabSz="914400" rtl="0" eaLnBrk="1" latinLnBrk="0" hangingPunct="1">
        <a:spcBef>
          <a:spcPct val="20000"/>
        </a:spcBef>
        <a:buFont typeface="Wingdings" pitchFamily="2" charset="2"/>
        <a:buChar char="Ø"/>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economicsnetwork.ac.uk/archive/starkey_bankin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www.bankofengland.co.uk/-/media/boe/files/quarterly-bulletin/1962/bank-liquidity-in-the-united-kingd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bankofengland.co.uk/quarterly-bulletin/2014/q1/money-creation-in-the-modern-economy"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neweconomics.org/wp-content/uploads/2017/05/NEF_MAKING-MONEY-OUT-OF-MONEY_amendment_E.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economicsnetwork.ac.uk/archive/starkey_banking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data.oecd.org/hha/household-debt.htm"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777041" y="3554083"/>
            <a:ext cx="8635041" cy="2087592"/>
          </a:xfrm>
        </p:spPr>
        <p:txBody>
          <a:bodyPr>
            <a:normAutofit fontScale="90000"/>
          </a:bodyPr>
          <a:lstStyle/>
          <a:p>
            <a:r>
              <a:rPr lang="en-GB" b="1" dirty="0"/>
              <a:t>Lecture 9</a:t>
            </a:r>
            <a:br>
              <a:rPr lang="en-GB" dirty="0"/>
            </a:br>
            <a:r>
              <a:rPr lang="en-GB" b="1" dirty="0">
                <a:solidFill>
                  <a:srgbClr val="FF0000"/>
                </a:solidFill>
              </a:rPr>
              <a:t>Bank Deposit Creation and the Quantity Theory of Credit</a:t>
            </a:r>
            <a:endParaRPr lang="en-GB" b="1" dirty="0"/>
          </a:p>
        </p:txBody>
      </p:sp>
      <p:sp>
        <p:nvSpPr>
          <p:cNvPr id="5" name="Subtitle 4"/>
          <p:cNvSpPr>
            <a:spLocks noGrp="1"/>
          </p:cNvSpPr>
          <p:nvPr>
            <p:ph type="subTitle" idx="1"/>
          </p:nvPr>
        </p:nvSpPr>
        <p:spPr>
          <a:xfrm>
            <a:off x="2895600" y="5753472"/>
            <a:ext cx="6400800" cy="1104528"/>
          </a:xfrm>
        </p:spPr>
        <p:txBody>
          <a:bodyPr/>
          <a:lstStyle/>
          <a:p>
            <a:r>
              <a:rPr lang="en-GB" dirty="0">
                <a:solidFill>
                  <a:srgbClr val="0000FF"/>
                </a:solidFill>
              </a:rPr>
              <a:t>Maurice Starkey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is money created?</a:t>
            </a:r>
          </a:p>
        </p:txBody>
      </p:sp>
      <p:sp>
        <p:nvSpPr>
          <p:cNvPr id="3" name="Content Placeholder 2"/>
          <p:cNvSpPr>
            <a:spLocks noGrp="1"/>
          </p:cNvSpPr>
          <p:nvPr>
            <p:ph idx="1"/>
          </p:nvPr>
        </p:nvSpPr>
        <p:spPr/>
        <p:txBody>
          <a:bodyPr/>
          <a:lstStyle/>
          <a:p>
            <a:pPr marL="0" indent="0">
              <a:buNone/>
            </a:pPr>
            <a:r>
              <a:rPr lang="en-GB" dirty="0"/>
              <a:t>There are two theories regarding how the banking system creates new money:</a:t>
            </a:r>
          </a:p>
          <a:p>
            <a:r>
              <a:rPr lang="en-GB" dirty="0"/>
              <a:t>Bank deposits multiplier</a:t>
            </a:r>
          </a:p>
          <a:p>
            <a:r>
              <a:rPr lang="en-GB" dirty="0"/>
              <a:t>Credit creation theory of banking </a:t>
            </a:r>
          </a:p>
          <a:p>
            <a:pPr lvl="1"/>
            <a:r>
              <a:rPr lang="en-GB" dirty="0"/>
              <a:t>please see my </a:t>
            </a:r>
            <a:r>
              <a:rPr lang="en-GB" dirty="0">
                <a:hlinkClick r:id="rId2"/>
              </a:rPr>
              <a:t>credit creation theory of banking article</a:t>
            </a:r>
            <a:r>
              <a:rPr lang="en-GB" dirty="0"/>
              <a:t>.</a:t>
            </a:r>
          </a:p>
        </p:txBody>
      </p:sp>
    </p:spTree>
    <p:extLst>
      <p:ext uri="{BB962C8B-B14F-4D97-AF65-F5344CB8AC3E}">
        <p14:creationId xmlns:p14="http://schemas.microsoft.com/office/powerpoint/2010/main" val="4002127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0"/>
            <a:ext cx="8229600" cy="1143000"/>
          </a:xfrm>
        </p:spPr>
        <p:txBody>
          <a:bodyPr/>
          <a:lstStyle/>
          <a:p>
            <a:r>
              <a:rPr lang="en-GB" dirty="0"/>
              <a:t>Bank Deposits Multiplier</a:t>
            </a:r>
          </a:p>
        </p:txBody>
      </p:sp>
      <p:sp>
        <p:nvSpPr>
          <p:cNvPr id="3" name="Content Placeholder 2"/>
          <p:cNvSpPr>
            <a:spLocks noGrp="1"/>
          </p:cNvSpPr>
          <p:nvPr>
            <p:ph idx="1"/>
          </p:nvPr>
        </p:nvSpPr>
        <p:spPr>
          <a:xfrm>
            <a:off x="1622612" y="1124744"/>
            <a:ext cx="9152964" cy="5733256"/>
          </a:xfrm>
        </p:spPr>
        <p:txBody>
          <a:bodyPr>
            <a:normAutofit fontScale="85000" lnSpcReduction="20000"/>
          </a:bodyPr>
          <a:lstStyle/>
          <a:p>
            <a:r>
              <a:rPr lang="en-GB" b="1" dirty="0"/>
              <a:t>Fractional reserve banking system</a:t>
            </a:r>
            <a:r>
              <a:rPr lang="en-GB" dirty="0"/>
              <a:t>. Banks only maintain a small proportion of customer deposits in liquid assets, which enables them to loan out the majority of their money holdings to achieve a financial return.</a:t>
            </a:r>
          </a:p>
          <a:p>
            <a:endParaRPr lang="en-GB" dirty="0"/>
          </a:p>
          <a:p>
            <a:r>
              <a:rPr lang="en-GB" dirty="0"/>
              <a:t>Banks do not create new money, but the banking system does.</a:t>
            </a:r>
          </a:p>
          <a:p>
            <a:endParaRPr lang="en-GB" dirty="0"/>
          </a:p>
          <a:p>
            <a:r>
              <a:rPr lang="en-GB" b="1" dirty="0"/>
              <a:t>Chain of deposit creation</a:t>
            </a:r>
            <a:r>
              <a:rPr lang="en-GB" dirty="0"/>
              <a:t>. A loan to one bank customer is used to make payments that lead to deposits being made into the recipient’s bank account. The bank receiving the deposit uses the money to issue new loans, but retains some deposited money for those wanting to withdraw their cash.</a:t>
            </a:r>
          </a:p>
        </p:txBody>
      </p:sp>
    </p:spTree>
    <p:extLst>
      <p:ext uri="{BB962C8B-B14F-4D97-AF65-F5344CB8AC3E}">
        <p14:creationId xmlns:p14="http://schemas.microsoft.com/office/powerpoint/2010/main" val="2487405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solidFill>
                  <a:srgbClr val="0000FF"/>
                </a:solidFill>
              </a:rPr>
              <a:t>Bank Deposits Multiplier</a:t>
            </a:r>
          </a:p>
        </p:txBody>
      </p:sp>
      <p:graphicFrame>
        <p:nvGraphicFramePr>
          <p:cNvPr id="7" name="Content Placeholder 6"/>
          <p:cNvGraphicFramePr>
            <a:graphicFrameLocks noGrp="1"/>
          </p:cNvGraphicFramePr>
          <p:nvPr>
            <p:ph sz="half" idx="1"/>
          </p:nvPr>
        </p:nvGraphicFramePr>
        <p:xfrm>
          <a:off x="1981200" y="1600201"/>
          <a:ext cx="4041302" cy="4525959"/>
        </p:xfrm>
        <a:graphic>
          <a:graphicData uri="http://schemas.openxmlformats.org/drawingml/2006/table">
            <a:tbl>
              <a:tblPr>
                <a:tableStyleId>{5C22544A-7EE6-4342-B048-85BDC9FD1C3A}</a:tableStyleId>
              </a:tblPr>
              <a:tblGrid>
                <a:gridCol w="1065838">
                  <a:extLst>
                    <a:ext uri="{9D8B030D-6E8A-4147-A177-3AD203B41FA5}">
                      <a16:colId xmlns:a16="http://schemas.microsoft.com/office/drawing/2014/main" val="20000"/>
                    </a:ext>
                  </a:extLst>
                </a:gridCol>
                <a:gridCol w="1398912">
                  <a:extLst>
                    <a:ext uri="{9D8B030D-6E8A-4147-A177-3AD203B41FA5}">
                      <a16:colId xmlns:a16="http://schemas.microsoft.com/office/drawing/2014/main" val="20001"/>
                    </a:ext>
                  </a:extLst>
                </a:gridCol>
                <a:gridCol w="1576552">
                  <a:extLst>
                    <a:ext uri="{9D8B030D-6E8A-4147-A177-3AD203B41FA5}">
                      <a16:colId xmlns:a16="http://schemas.microsoft.com/office/drawing/2014/main" val="20002"/>
                    </a:ext>
                  </a:extLst>
                </a:gridCol>
              </a:tblGrid>
              <a:tr h="542031">
                <a:tc>
                  <a:txBody>
                    <a:bodyPr/>
                    <a:lstStyle/>
                    <a:p>
                      <a:pPr algn="l" fontAlgn="t"/>
                      <a:r>
                        <a:rPr lang="en-GB" sz="1000" u="none" strike="noStrike" dirty="0">
                          <a:effectLst/>
                        </a:rPr>
                        <a:t>Bank deposit</a:t>
                      </a:r>
                      <a:endParaRPr lang="en-GB" sz="1000" b="0" i="0" u="none" strike="noStrike" dirty="0">
                        <a:solidFill>
                          <a:srgbClr val="000000"/>
                        </a:solidFill>
                        <a:effectLst/>
                        <a:latin typeface="Calibri"/>
                      </a:endParaRPr>
                    </a:p>
                  </a:txBody>
                  <a:tcPr marL="16654" marR="16654" marT="9034" marB="0"/>
                </a:tc>
                <a:tc>
                  <a:txBody>
                    <a:bodyPr/>
                    <a:lstStyle/>
                    <a:p>
                      <a:pPr algn="l" fontAlgn="t"/>
                      <a:r>
                        <a:rPr lang="en-GB" sz="1000" u="none" strike="noStrike">
                          <a:effectLst/>
                        </a:rPr>
                        <a:t>Liquidity ratio (20%)</a:t>
                      </a:r>
                      <a:endParaRPr lang="en-GB" sz="1000" b="0" i="0" u="none" strike="noStrike">
                        <a:solidFill>
                          <a:srgbClr val="000000"/>
                        </a:solidFill>
                        <a:effectLst/>
                        <a:latin typeface="Calibri"/>
                      </a:endParaRPr>
                    </a:p>
                  </a:txBody>
                  <a:tcPr marL="16654" marR="16654" marT="9034" marB="0"/>
                </a:tc>
                <a:tc>
                  <a:txBody>
                    <a:bodyPr/>
                    <a:lstStyle/>
                    <a:p>
                      <a:pPr algn="l" fontAlgn="t"/>
                      <a:r>
                        <a:rPr lang="en-GB" sz="1000" u="none" strike="noStrike" dirty="0">
                          <a:effectLst/>
                        </a:rPr>
                        <a:t>Injection / Bank Advance</a:t>
                      </a:r>
                      <a:endParaRPr lang="en-GB" sz="1000" b="0" i="0" u="none" strike="noStrike" dirty="0">
                        <a:solidFill>
                          <a:srgbClr val="000000"/>
                        </a:solidFill>
                        <a:effectLst/>
                        <a:latin typeface="Calibri"/>
                      </a:endParaRPr>
                    </a:p>
                  </a:txBody>
                  <a:tcPr marL="16654" marR="16654" marT="9034" marB="0"/>
                </a:tc>
                <a:extLst>
                  <a:ext uri="{0D108BD9-81ED-4DB2-BD59-A6C34878D82A}">
                    <a16:rowId xmlns:a16="http://schemas.microsoft.com/office/drawing/2014/main" val="10000"/>
                  </a:ext>
                </a:extLst>
              </a:tr>
              <a:tr h="180677">
                <a:tc>
                  <a:txBody>
                    <a:bodyPr/>
                    <a:lstStyle/>
                    <a:p>
                      <a:pPr algn="l" fontAlgn="t"/>
                      <a:endParaRPr lang="en-GB" sz="1000" b="0" i="0" u="none" strike="noStrike">
                        <a:solidFill>
                          <a:srgbClr val="000000"/>
                        </a:solidFill>
                        <a:effectLst/>
                        <a:latin typeface="Calibri"/>
                      </a:endParaRPr>
                    </a:p>
                  </a:txBody>
                  <a:tcPr marL="16654" marR="16654" marT="9034" marB="0"/>
                </a:tc>
                <a:tc>
                  <a:txBody>
                    <a:bodyPr/>
                    <a:lstStyle/>
                    <a:p>
                      <a:pPr algn="l" fontAlgn="t"/>
                      <a:endParaRPr lang="en-GB" sz="1000" b="0" i="0" u="none" strike="noStrike">
                        <a:solidFill>
                          <a:srgbClr val="000000"/>
                        </a:solidFill>
                        <a:effectLst/>
                        <a:latin typeface="Calibri"/>
                      </a:endParaRPr>
                    </a:p>
                  </a:txBody>
                  <a:tcPr marL="16654" marR="16654" marT="9034" marB="0"/>
                </a:tc>
                <a:tc>
                  <a:txBody>
                    <a:bodyPr/>
                    <a:lstStyle/>
                    <a:p>
                      <a:pPr algn="ctr" fontAlgn="b"/>
                      <a:r>
                        <a:rPr lang="en-GB" sz="1000" u="none" strike="noStrike">
                          <a:effectLst/>
                        </a:rPr>
                        <a:t>£2.00</a:t>
                      </a:r>
                      <a:endParaRPr lang="en-GB" sz="1000" b="0" i="0" u="none" strike="noStrike">
                        <a:solidFill>
                          <a:srgbClr val="000000"/>
                        </a:solidFill>
                        <a:effectLst/>
                        <a:latin typeface="Calibri"/>
                      </a:endParaRPr>
                    </a:p>
                  </a:txBody>
                  <a:tcPr marL="16654" marR="16654" marT="9034" marB="0" anchor="b"/>
                </a:tc>
                <a:extLst>
                  <a:ext uri="{0D108BD9-81ED-4DB2-BD59-A6C34878D82A}">
                    <a16:rowId xmlns:a16="http://schemas.microsoft.com/office/drawing/2014/main" val="10001"/>
                  </a:ext>
                </a:extLst>
              </a:tr>
              <a:tr h="180677">
                <a:tc>
                  <a:txBody>
                    <a:bodyPr/>
                    <a:lstStyle/>
                    <a:p>
                      <a:pPr algn="ctr" fontAlgn="b"/>
                      <a:r>
                        <a:rPr lang="en-GB" sz="1000" u="none" strike="noStrike">
                          <a:effectLst/>
                        </a:rPr>
                        <a:t>£2.00</a:t>
                      </a:r>
                      <a:endParaRPr lang="en-GB" sz="1000" b="0" i="0" u="none" strike="noStrike">
                        <a:solidFill>
                          <a:srgbClr val="000000"/>
                        </a:solidFill>
                        <a:effectLst/>
                        <a:latin typeface="Calibri"/>
                      </a:endParaRPr>
                    </a:p>
                  </a:txBody>
                  <a:tcPr marL="16654" marR="16654" marT="9034" marB="0" anchor="b"/>
                </a:tc>
                <a:tc>
                  <a:txBody>
                    <a:bodyPr/>
                    <a:lstStyle/>
                    <a:p>
                      <a:pPr algn="ctr" fontAlgn="b"/>
                      <a:r>
                        <a:rPr lang="en-GB" sz="1000" u="none" strike="noStrike">
                          <a:effectLst/>
                        </a:rPr>
                        <a:t>£0.40</a:t>
                      </a:r>
                      <a:endParaRPr lang="en-GB" sz="1000" b="0" i="0" u="none" strike="noStrike">
                        <a:solidFill>
                          <a:srgbClr val="000000"/>
                        </a:solidFill>
                        <a:effectLst/>
                        <a:latin typeface="Calibri"/>
                      </a:endParaRPr>
                    </a:p>
                  </a:txBody>
                  <a:tcPr marL="16654" marR="16654" marT="9034" marB="0" anchor="b"/>
                </a:tc>
                <a:tc>
                  <a:txBody>
                    <a:bodyPr/>
                    <a:lstStyle/>
                    <a:p>
                      <a:pPr algn="ctr" fontAlgn="b"/>
                      <a:r>
                        <a:rPr lang="en-GB" sz="1000" u="none" strike="noStrike" dirty="0">
                          <a:effectLst/>
                        </a:rPr>
                        <a:t>£1.60</a:t>
                      </a:r>
                      <a:endParaRPr lang="en-GB" sz="1000" b="0" i="0" u="none" strike="noStrike" dirty="0">
                        <a:solidFill>
                          <a:srgbClr val="000000"/>
                        </a:solidFill>
                        <a:effectLst/>
                        <a:latin typeface="Calibri"/>
                      </a:endParaRPr>
                    </a:p>
                  </a:txBody>
                  <a:tcPr marL="16654" marR="16654" marT="9034" marB="0" anchor="b"/>
                </a:tc>
                <a:extLst>
                  <a:ext uri="{0D108BD9-81ED-4DB2-BD59-A6C34878D82A}">
                    <a16:rowId xmlns:a16="http://schemas.microsoft.com/office/drawing/2014/main" val="10002"/>
                  </a:ext>
                </a:extLst>
              </a:tr>
              <a:tr h="180677">
                <a:tc>
                  <a:txBody>
                    <a:bodyPr/>
                    <a:lstStyle/>
                    <a:p>
                      <a:pPr algn="ctr" fontAlgn="b"/>
                      <a:r>
                        <a:rPr lang="en-GB" sz="1000" u="none" strike="noStrike">
                          <a:effectLst/>
                        </a:rPr>
                        <a:t>£1.60</a:t>
                      </a:r>
                      <a:endParaRPr lang="en-GB" sz="1000" b="0" i="0" u="none" strike="noStrike">
                        <a:solidFill>
                          <a:srgbClr val="000000"/>
                        </a:solidFill>
                        <a:effectLst/>
                        <a:latin typeface="Calibri"/>
                      </a:endParaRPr>
                    </a:p>
                  </a:txBody>
                  <a:tcPr marL="16654" marR="16654" marT="9034" marB="0" anchor="b"/>
                </a:tc>
                <a:tc>
                  <a:txBody>
                    <a:bodyPr/>
                    <a:lstStyle/>
                    <a:p>
                      <a:pPr algn="ctr" fontAlgn="b"/>
                      <a:r>
                        <a:rPr lang="en-GB" sz="1000" u="none" strike="noStrike">
                          <a:effectLst/>
                        </a:rPr>
                        <a:t>£0.32</a:t>
                      </a:r>
                      <a:endParaRPr lang="en-GB" sz="1000" b="0" i="0" u="none" strike="noStrike">
                        <a:solidFill>
                          <a:srgbClr val="000000"/>
                        </a:solidFill>
                        <a:effectLst/>
                        <a:latin typeface="Calibri"/>
                      </a:endParaRPr>
                    </a:p>
                  </a:txBody>
                  <a:tcPr marL="16654" marR="16654" marT="9034" marB="0" anchor="b"/>
                </a:tc>
                <a:tc>
                  <a:txBody>
                    <a:bodyPr/>
                    <a:lstStyle/>
                    <a:p>
                      <a:pPr algn="ctr" fontAlgn="b"/>
                      <a:r>
                        <a:rPr lang="en-GB" sz="1000" u="none" strike="noStrike">
                          <a:effectLst/>
                        </a:rPr>
                        <a:t>£1.28</a:t>
                      </a:r>
                      <a:endParaRPr lang="en-GB" sz="1000" b="0" i="0" u="none" strike="noStrike">
                        <a:solidFill>
                          <a:srgbClr val="000000"/>
                        </a:solidFill>
                        <a:effectLst/>
                        <a:latin typeface="Calibri"/>
                      </a:endParaRPr>
                    </a:p>
                  </a:txBody>
                  <a:tcPr marL="16654" marR="16654" marT="9034" marB="0" anchor="b"/>
                </a:tc>
                <a:extLst>
                  <a:ext uri="{0D108BD9-81ED-4DB2-BD59-A6C34878D82A}">
                    <a16:rowId xmlns:a16="http://schemas.microsoft.com/office/drawing/2014/main" val="10003"/>
                  </a:ext>
                </a:extLst>
              </a:tr>
              <a:tr h="180677">
                <a:tc>
                  <a:txBody>
                    <a:bodyPr/>
                    <a:lstStyle/>
                    <a:p>
                      <a:pPr algn="ctr" fontAlgn="b"/>
                      <a:r>
                        <a:rPr lang="en-GB" sz="1000" u="none" strike="noStrike">
                          <a:effectLst/>
                        </a:rPr>
                        <a:t>£1.28</a:t>
                      </a:r>
                      <a:endParaRPr lang="en-GB" sz="1000" b="0" i="0" u="none" strike="noStrike">
                        <a:solidFill>
                          <a:srgbClr val="000000"/>
                        </a:solidFill>
                        <a:effectLst/>
                        <a:latin typeface="Calibri"/>
                      </a:endParaRPr>
                    </a:p>
                  </a:txBody>
                  <a:tcPr marL="16654" marR="16654" marT="9034" marB="0" anchor="b"/>
                </a:tc>
                <a:tc>
                  <a:txBody>
                    <a:bodyPr/>
                    <a:lstStyle/>
                    <a:p>
                      <a:pPr algn="ctr" fontAlgn="b"/>
                      <a:r>
                        <a:rPr lang="en-GB" sz="1000" u="none" strike="noStrike">
                          <a:effectLst/>
                        </a:rPr>
                        <a:t>£0.26</a:t>
                      </a:r>
                      <a:endParaRPr lang="en-GB" sz="1000" b="0" i="0" u="none" strike="noStrike">
                        <a:solidFill>
                          <a:srgbClr val="000000"/>
                        </a:solidFill>
                        <a:effectLst/>
                        <a:latin typeface="Calibri"/>
                      </a:endParaRPr>
                    </a:p>
                  </a:txBody>
                  <a:tcPr marL="16654" marR="16654" marT="9034" marB="0" anchor="b"/>
                </a:tc>
                <a:tc>
                  <a:txBody>
                    <a:bodyPr/>
                    <a:lstStyle/>
                    <a:p>
                      <a:pPr algn="ctr" fontAlgn="b"/>
                      <a:r>
                        <a:rPr lang="en-GB" sz="1000" u="none" strike="noStrike">
                          <a:effectLst/>
                        </a:rPr>
                        <a:t>£1.02</a:t>
                      </a:r>
                      <a:endParaRPr lang="en-GB" sz="1000" b="0" i="0" u="none" strike="noStrike">
                        <a:solidFill>
                          <a:srgbClr val="000000"/>
                        </a:solidFill>
                        <a:effectLst/>
                        <a:latin typeface="Calibri"/>
                      </a:endParaRPr>
                    </a:p>
                  </a:txBody>
                  <a:tcPr marL="16654" marR="16654" marT="9034" marB="0" anchor="b"/>
                </a:tc>
                <a:extLst>
                  <a:ext uri="{0D108BD9-81ED-4DB2-BD59-A6C34878D82A}">
                    <a16:rowId xmlns:a16="http://schemas.microsoft.com/office/drawing/2014/main" val="10004"/>
                  </a:ext>
                </a:extLst>
              </a:tr>
              <a:tr h="180677">
                <a:tc>
                  <a:txBody>
                    <a:bodyPr/>
                    <a:lstStyle/>
                    <a:p>
                      <a:pPr algn="ctr" fontAlgn="b"/>
                      <a:r>
                        <a:rPr lang="en-GB" sz="1000" u="none" strike="noStrike">
                          <a:effectLst/>
                        </a:rPr>
                        <a:t>£1.02</a:t>
                      </a:r>
                      <a:endParaRPr lang="en-GB" sz="1000" b="0" i="0" u="none" strike="noStrike">
                        <a:solidFill>
                          <a:srgbClr val="000000"/>
                        </a:solidFill>
                        <a:effectLst/>
                        <a:latin typeface="Calibri"/>
                      </a:endParaRPr>
                    </a:p>
                  </a:txBody>
                  <a:tcPr marL="16654" marR="16654" marT="9034" marB="0" anchor="b"/>
                </a:tc>
                <a:tc>
                  <a:txBody>
                    <a:bodyPr/>
                    <a:lstStyle/>
                    <a:p>
                      <a:pPr algn="ctr" fontAlgn="b"/>
                      <a:r>
                        <a:rPr lang="en-GB" sz="1000" u="none" strike="noStrike">
                          <a:effectLst/>
                        </a:rPr>
                        <a:t>£0.20</a:t>
                      </a:r>
                      <a:endParaRPr lang="en-GB" sz="1000" b="0" i="0" u="none" strike="noStrike">
                        <a:solidFill>
                          <a:srgbClr val="000000"/>
                        </a:solidFill>
                        <a:effectLst/>
                        <a:latin typeface="Calibri"/>
                      </a:endParaRPr>
                    </a:p>
                  </a:txBody>
                  <a:tcPr marL="16654" marR="16654" marT="9034" marB="0" anchor="b"/>
                </a:tc>
                <a:tc>
                  <a:txBody>
                    <a:bodyPr/>
                    <a:lstStyle/>
                    <a:p>
                      <a:pPr algn="ctr" fontAlgn="b"/>
                      <a:r>
                        <a:rPr lang="en-GB" sz="1000" u="none" strike="noStrike">
                          <a:effectLst/>
                        </a:rPr>
                        <a:t>£0.82</a:t>
                      </a:r>
                      <a:endParaRPr lang="en-GB" sz="1000" b="0" i="0" u="none" strike="noStrike">
                        <a:solidFill>
                          <a:srgbClr val="000000"/>
                        </a:solidFill>
                        <a:effectLst/>
                        <a:latin typeface="Calibri"/>
                      </a:endParaRPr>
                    </a:p>
                  </a:txBody>
                  <a:tcPr marL="16654" marR="16654" marT="9034" marB="0" anchor="b"/>
                </a:tc>
                <a:extLst>
                  <a:ext uri="{0D108BD9-81ED-4DB2-BD59-A6C34878D82A}">
                    <a16:rowId xmlns:a16="http://schemas.microsoft.com/office/drawing/2014/main" val="10005"/>
                  </a:ext>
                </a:extLst>
              </a:tr>
              <a:tr h="180677">
                <a:tc>
                  <a:txBody>
                    <a:bodyPr/>
                    <a:lstStyle/>
                    <a:p>
                      <a:pPr algn="ctr" fontAlgn="b"/>
                      <a:r>
                        <a:rPr lang="en-GB" sz="1000" u="none" strike="noStrike">
                          <a:effectLst/>
                        </a:rPr>
                        <a:t>£0.82</a:t>
                      </a:r>
                      <a:endParaRPr lang="en-GB" sz="1000" b="0" i="0" u="none" strike="noStrike">
                        <a:solidFill>
                          <a:srgbClr val="000000"/>
                        </a:solidFill>
                        <a:effectLst/>
                        <a:latin typeface="Calibri"/>
                      </a:endParaRPr>
                    </a:p>
                  </a:txBody>
                  <a:tcPr marL="16654" marR="16654" marT="9034" marB="0" anchor="b"/>
                </a:tc>
                <a:tc>
                  <a:txBody>
                    <a:bodyPr/>
                    <a:lstStyle/>
                    <a:p>
                      <a:pPr algn="ctr" fontAlgn="b"/>
                      <a:r>
                        <a:rPr lang="en-GB" sz="1000" u="none" strike="noStrike">
                          <a:effectLst/>
                        </a:rPr>
                        <a:t>£0.16</a:t>
                      </a:r>
                      <a:endParaRPr lang="en-GB" sz="1000" b="0" i="0" u="none" strike="noStrike">
                        <a:solidFill>
                          <a:srgbClr val="000000"/>
                        </a:solidFill>
                        <a:effectLst/>
                        <a:latin typeface="Calibri"/>
                      </a:endParaRPr>
                    </a:p>
                  </a:txBody>
                  <a:tcPr marL="16654" marR="16654" marT="9034" marB="0" anchor="b"/>
                </a:tc>
                <a:tc>
                  <a:txBody>
                    <a:bodyPr/>
                    <a:lstStyle/>
                    <a:p>
                      <a:pPr algn="ctr" fontAlgn="b"/>
                      <a:r>
                        <a:rPr lang="en-GB" sz="1000" u="none" strike="noStrike">
                          <a:effectLst/>
                        </a:rPr>
                        <a:t>£0.66</a:t>
                      </a:r>
                      <a:endParaRPr lang="en-GB" sz="1000" b="0" i="0" u="none" strike="noStrike">
                        <a:solidFill>
                          <a:srgbClr val="000000"/>
                        </a:solidFill>
                        <a:effectLst/>
                        <a:latin typeface="Calibri"/>
                      </a:endParaRPr>
                    </a:p>
                  </a:txBody>
                  <a:tcPr marL="16654" marR="16654" marT="9034" marB="0" anchor="b"/>
                </a:tc>
                <a:extLst>
                  <a:ext uri="{0D108BD9-81ED-4DB2-BD59-A6C34878D82A}">
                    <a16:rowId xmlns:a16="http://schemas.microsoft.com/office/drawing/2014/main" val="10006"/>
                  </a:ext>
                </a:extLst>
              </a:tr>
              <a:tr h="180677">
                <a:tc>
                  <a:txBody>
                    <a:bodyPr/>
                    <a:lstStyle/>
                    <a:p>
                      <a:pPr algn="ctr" fontAlgn="b"/>
                      <a:r>
                        <a:rPr lang="en-GB" sz="1000" u="none" strike="noStrike">
                          <a:effectLst/>
                        </a:rPr>
                        <a:t>£0.66</a:t>
                      </a:r>
                      <a:endParaRPr lang="en-GB" sz="1000" b="0" i="0" u="none" strike="noStrike">
                        <a:solidFill>
                          <a:srgbClr val="000000"/>
                        </a:solidFill>
                        <a:effectLst/>
                        <a:latin typeface="Calibri"/>
                      </a:endParaRPr>
                    </a:p>
                  </a:txBody>
                  <a:tcPr marL="16654" marR="16654" marT="9034" marB="0" anchor="b"/>
                </a:tc>
                <a:tc>
                  <a:txBody>
                    <a:bodyPr/>
                    <a:lstStyle/>
                    <a:p>
                      <a:pPr algn="ctr" fontAlgn="b"/>
                      <a:r>
                        <a:rPr lang="en-GB" sz="1000" u="none" strike="noStrike">
                          <a:effectLst/>
                        </a:rPr>
                        <a:t>£0.13</a:t>
                      </a:r>
                      <a:endParaRPr lang="en-GB" sz="1000" b="0" i="0" u="none" strike="noStrike">
                        <a:solidFill>
                          <a:srgbClr val="000000"/>
                        </a:solidFill>
                        <a:effectLst/>
                        <a:latin typeface="Calibri"/>
                      </a:endParaRPr>
                    </a:p>
                  </a:txBody>
                  <a:tcPr marL="16654" marR="16654" marT="9034" marB="0" anchor="b"/>
                </a:tc>
                <a:tc>
                  <a:txBody>
                    <a:bodyPr/>
                    <a:lstStyle/>
                    <a:p>
                      <a:pPr algn="ctr" fontAlgn="b"/>
                      <a:r>
                        <a:rPr lang="en-GB" sz="1000" u="none" strike="noStrike">
                          <a:effectLst/>
                        </a:rPr>
                        <a:t>£0.52</a:t>
                      </a:r>
                      <a:endParaRPr lang="en-GB" sz="1000" b="0" i="0" u="none" strike="noStrike">
                        <a:solidFill>
                          <a:srgbClr val="000000"/>
                        </a:solidFill>
                        <a:effectLst/>
                        <a:latin typeface="Calibri"/>
                      </a:endParaRPr>
                    </a:p>
                  </a:txBody>
                  <a:tcPr marL="16654" marR="16654" marT="9034" marB="0" anchor="b"/>
                </a:tc>
                <a:extLst>
                  <a:ext uri="{0D108BD9-81ED-4DB2-BD59-A6C34878D82A}">
                    <a16:rowId xmlns:a16="http://schemas.microsoft.com/office/drawing/2014/main" val="10007"/>
                  </a:ext>
                </a:extLst>
              </a:tr>
              <a:tr h="180677">
                <a:tc>
                  <a:txBody>
                    <a:bodyPr/>
                    <a:lstStyle/>
                    <a:p>
                      <a:pPr algn="ctr" fontAlgn="b"/>
                      <a:r>
                        <a:rPr lang="en-GB" sz="1000" u="none" strike="noStrike">
                          <a:effectLst/>
                        </a:rPr>
                        <a:t>£0.52</a:t>
                      </a:r>
                      <a:endParaRPr lang="en-GB" sz="1000" b="0" i="0" u="none" strike="noStrike">
                        <a:solidFill>
                          <a:srgbClr val="000000"/>
                        </a:solidFill>
                        <a:effectLst/>
                        <a:latin typeface="Calibri"/>
                      </a:endParaRPr>
                    </a:p>
                  </a:txBody>
                  <a:tcPr marL="16654" marR="16654" marT="9034" marB="0" anchor="b"/>
                </a:tc>
                <a:tc>
                  <a:txBody>
                    <a:bodyPr/>
                    <a:lstStyle/>
                    <a:p>
                      <a:pPr algn="ctr" fontAlgn="b"/>
                      <a:r>
                        <a:rPr lang="en-GB" sz="1000" u="none" strike="noStrike">
                          <a:effectLst/>
                        </a:rPr>
                        <a:t>£0.10</a:t>
                      </a:r>
                      <a:endParaRPr lang="en-GB" sz="1000" b="0" i="0" u="none" strike="noStrike">
                        <a:solidFill>
                          <a:srgbClr val="000000"/>
                        </a:solidFill>
                        <a:effectLst/>
                        <a:latin typeface="Calibri"/>
                      </a:endParaRPr>
                    </a:p>
                  </a:txBody>
                  <a:tcPr marL="16654" marR="16654" marT="9034" marB="0" anchor="b"/>
                </a:tc>
                <a:tc>
                  <a:txBody>
                    <a:bodyPr/>
                    <a:lstStyle/>
                    <a:p>
                      <a:pPr algn="ctr" fontAlgn="b"/>
                      <a:r>
                        <a:rPr lang="en-GB" sz="1000" u="none" strike="noStrike">
                          <a:effectLst/>
                        </a:rPr>
                        <a:t>£0.42</a:t>
                      </a:r>
                      <a:endParaRPr lang="en-GB" sz="1000" b="0" i="0" u="none" strike="noStrike">
                        <a:solidFill>
                          <a:srgbClr val="000000"/>
                        </a:solidFill>
                        <a:effectLst/>
                        <a:latin typeface="Calibri"/>
                      </a:endParaRPr>
                    </a:p>
                  </a:txBody>
                  <a:tcPr marL="16654" marR="16654" marT="9034" marB="0" anchor="b"/>
                </a:tc>
                <a:extLst>
                  <a:ext uri="{0D108BD9-81ED-4DB2-BD59-A6C34878D82A}">
                    <a16:rowId xmlns:a16="http://schemas.microsoft.com/office/drawing/2014/main" val="10008"/>
                  </a:ext>
                </a:extLst>
              </a:tr>
              <a:tr h="180677">
                <a:tc>
                  <a:txBody>
                    <a:bodyPr/>
                    <a:lstStyle/>
                    <a:p>
                      <a:pPr algn="ctr" fontAlgn="b"/>
                      <a:r>
                        <a:rPr lang="en-GB" sz="1000" u="none" strike="noStrike">
                          <a:effectLst/>
                        </a:rPr>
                        <a:t>£0.42</a:t>
                      </a:r>
                      <a:endParaRPr lang="en-GB" sz="1000" b="0" i="0" u="none" strike="noStrike">
                        <a:solidFill>
                          <a:srgbClr val="000000"/>
                        </a:solidFill>
                        <a:effectLst/>
                        <a:latin typeface="Calibri"/>
                      </a:endParaRPr>
                    </a:p>
                  </a:txBody>
                  <a:tcPr marL="16654" marR="16654" marT="9034" marB="0" anchor="b"/>
                </a:tc>
                <a:tc>
                  <a:txBody>
                    <a:bodyPr/>
                    <a:lstStyle/>
                    <a:p>
                      <a:pPr algn="ctr" fontAlgn="b"/>
                      <a:r>
                        <a:rPr lang="en-GB" sz="1000" u="none" strike="noStrike">
                          <a:effectLst/>
                        </a:rPr>
                        <a:t>£0.08</a:t>
                      </a:r>
                      <a:endParaRPr lang="en-GB" sz="1000" b="0" i="0" u="none" strike="noStrike">
                        <a:solidFill>
                          <a:srgbClr val="000000"/>
                        </a:solidFill>
                        <a:effectLst/>
                        <a:latin typeface="Calibri"/>
                      </a:endParaRPr>
                    </a:p>
                  </a:txBody>
                  <a:tcPr marL="16654" marR="16654" marT="9034" marB="0" anchor="b"/>
                </a:tc>
                <a:tc>
                  <a:txBody>
                    <a:bodyPr/>
                    <a:lstStyle/>
                    <a:p>
                      <a:pPr algn="ctr" fontAlgn="b"/>
                      <a:r>
                        <a:rPr lang="en-GB" sz="1000" u="none" strike="noStrike">
                          <a:effectLst/>
                        </a:rPr>
                        <a:t>£0.34</a:t>
                      </a:r>
                      <a:endParaRPr lang="en-GB" sz="1000" b="0" i="0" u="none" strike="noStrike">
                        <a:solidFill>
                          <a:srgbClr val="000000"/>
                        </a:solidFill>
                        <a:effectLst/>
                        <a:latin typeface="Calibri"/>
                      </a:endParaRPr>
                    </a:p>
                  </a:txBody>
                  <a:tcPr marL="16654" marR="16654" marT="9034" marB="0" anchor="b"/>
                </a:tc>
                <a:extLst>
                  <a:ext uri="{0D108BD9-81ED-4DB2-BD59-A6C34878D82A}">
                    <a16:rowId xmlns:a16="http://schemas.microsoft.com/office/drawing/2014/main" val="10009"/>
                  </a:ext>
                </a:extLst>
              </a:tr>
              <a:tr h="180677">
                <a:tc>
                  <a:txBody>
                    <a:bodyPr/>
                    <a:lstStyle/>
                    <a:p>
                      <a:pPr algn="ctr" fontAlgn="b"/>
                      <a:r>
                        <a:rPr lang="en-GB" sz="1000" u="none" strike="noStrike">
                          <a:effectLst/>
                        </a:rPr>
                        <a:t>£0.34</a:t>
                      </a:r>
                      <a:endParaRPr lang="en-GB" sz="1000" b="0" i="0" u="none" strike="noStrike">
                        <a:solidFill>
                          <a:srgbClr val="000000"/>
                        </a:solidFill>
                        <a:effectLst/>
                        <a:latin typeface="Calibri"/>
                      </a:endParaRPr>
                    </a:p>
                  </a:txBody>
                  <a:tcPr marL="16654" marR="16654" marT="9034" marB="0" anchor="b"/>
                </a:tc>
                <a:tc>
                  <a:txBody>
                    <a:bodyPr/>
                    <a:lstStyle/>
                    <a:p>
                      <a:pPr algn="ctr" fontAlgn="b"/>
                      <a:r>
                        <a:rPr lang="en-GB" sz="1000" u="none" strike="noStrike">
                          <a:effectLst/>
                        </a:rPr>
                        <a:t>£0.07</a:t>
                      </a:r>
                      <a:endParaRPr lang="en-GB" sz="1000" b="0" i="0" u="none" strike="noStrike">
                        <a:solidFill>
                          <a:srgbClr val="000000"/>
                        </a:solidFill>
                        <a:effectLst/>
                        <a:latin typeface="Calibri"/>
                      </a:endParaRPr>
                    </a:p>
                  </a:txBody>
                  <a:tcPr marL="16654" marR="16654" marT="9034" marB="0" anchor="b"/>
                </a:tc>
                <a:tc>
                  <a:txBody>
                    <a:bodyPr/>
                    <a:lstStyle/>
                    <a:p>
                      <a:pPr algn="ctr" fontAlgn="b"/>
                      <a:r>
                        <a:rPr lang="en-GB" sz="1000" u="none" strike="noStrike">
                          <a:effectLst/>
                        </a:rPr>
                        <a:t>£0.27</a:t>
                      </a:r>
                      <a:endParaRPr lang="en-GB" sz="1000" b="0" i="0" u="none" strike="noStrike">
                        <a:solidFill>
                          <a:srgbClr val="000000"/>
                        </a:solidFill>
                        <a:effectLst/>
                        <a:latin typeface="Calibri"/>
                      </a:endParaRPr>
                    </a:p>
                  </a:txBody>
                  <a:tcPr marL="16654" marR="16654" marT="9034" marB="0" anchor="b"/>
                </a:tc>
                <a:extLst>
                  <a:ext uri="{0D108BD9-81ED-4DB2-BD59-A6C34878D82A}">
                    <a16:rowId xmlns:a16="http://schemas.microsoft.com/office/drawing/2014/main" val="10010"/>
                  </a:ext>
                </a:extLst>
              </a:tr>
              <a:tr h="180677">
                <a:tc>
                  <a:txBody>
                    <a:bodyPr/>
                    <a:lstStyle/>
                    <a:p>
                      <a:pPr algn="ctr" fontAlgn="b"/>
                      <a:r>
                        <a:rPr lang="en-GB" sz="1000" u="none" strike="noStrike">
                          <a:effectLst/>
                        </a:rPr>
                        <a:t>£0.27</a:t>
                      </a:r>
                      <a:endParaRPr lang="en-GB" sz="1000" b="0" i="0" u="none" strike="noStrike">
                        <a:solidFill>
                          <a:srgbClr val="000000"/>
                        </a:solidFill>
                        <a:effectLst/>
                        <a:latin typeface="Calibri"/>
                      </a:endParaRPr>
                    </a:p>
                  </a:txBody>
                  <a:tcPr marL="16654" marR="16654" marT="9034" marB="0" anchor="b"/>
                </a:tc>
                <a:tc>
                  <a:txBody>
                    <a:bodyPr/>
                    <a:lstStyle/>
                    <a:p>
                      <a:pPr algn="ctr" fontAlgn="b"/>
                      <a:r>
                        <a:rPr lang="en-GB" sz="1000" u="none" strike="noStrike">
                          <a:effectLst/>
                        </a:rPr>
                        <a:t>£0.05</a:t>
                      </a:r>
                      <a:endParaRPr lang="en-GB" sz="1000" b="0" i="0" u="none" strike="noStrike">
                        <a:solidFill>
                          <a:srgbClr val="000000"/>
                        </a:solidFill>
                        <a:effectLst/>
                        <a:latin typeface="Calibri"/>
                      </a:endParaRPr>
                    </a:p>
                  </a:txBody>
                  <a:tcPr marL="16654" marR="16654" marT="9034" marB="0" anchor="b"/>
                </a:tc>
                <a:tc>
                  <a:txBody>
                    <a:bodyPr/>
                    <a:lstStyle/>
                    <a:p>
                      <a:pPr algn="ctr" fontAlgn="b"/>
                      <a:r>
                        <a:rPr lang="en-GB" sz="1000" u="none" strike="noStrike">
                          <a:effectLst/>
                        </a:rPr>
                        <a:t>£0.21</a:t>
                      </a:r>
                      <a:endParaRPr lang="en-GB" sz="1000" b="0" i="0" u="none" strike="noStrike">
                        <a:solidFill>
                          <a:srgbClr val="000000"/>
                        </a:solidFill>
                        <a:effectLst/>
                        <a:latin typeface="Calibri"/>
                      </a:endParaRPr>
                    </a:p>
                  </a:txBody>
                  <a:tcPr marL="16654" marR="16654" marT="9034" marB="0" anchor="b"/>
                </a:tc>
                <a:extLst>
                  <a:ext uri="{0D108BD9-81ED-4DB2-BD59-A6C34878D82A}">
                    <a16:rowId xmlns:a16="http://schemas.microsoft.com/office/drawing/2014/main" val="10011"/>
                  </a:ext>
                </a:extLst>
              </a:tr>
              <a:tr h="180677">
                <a:tc>
                  <a:txBody>
                    <a:bodyPr/>
                    <a:lstStyle/>
                    <a:p>
                      <a:pPr algn="ctr" fontAlgn="b"/>
                      <a:r>
                        <a:rPr lang="en-GB" sz="1000" u="none" strike="noStrike">
                          <a:effectLst/>
                        </a:rPr>
                        <a:t>£0.21</a:t>
                      </a:r>
                      <a:endParaRPr lang="en-GB" sz="1000" b="0" i="0" u="none" strike="noStrike">
                        <a:solidFill>
                          <a:srgbClr val="000000"/>
                        </a:solidFill>
                        <a:effectLst/>
                        <a:latin typeface="Calibri"/>
                      </a:endParaRPr>
                    </a:p>
                  </a:txBody>
                  <a:tcPr marL="16654" marR="16654" marT="9034" marB="0" anchor="b"/>
                </a:tc>
                <a:tc>
                  <a:txBody>
                    <a:bodyPr/>
                    <a:lstStyle/>
                    <a:p>
                      <a:pPr algn="ctr" fontAlgn="b"/>
                      <a:r>
                        <a:rPr lang="en-GB" sz="1000" u="none" strike="noStrike">
                          <a:effectLst/>
                        </a:rPr>
                        <a:t>£0.04</a:t>
                      </a:r>
                      <a:endParaRPr lang="en-GB" sz="1000" b="0" i="0" u="none" strike="noStrike">
                        <a:solidFill>
                          <a:srgbClr val="000000"/>
                        </a:solidFill>
                        <a:effectLst/>
                        <a:latin typeface="Calibri"/>
                      </a:endParaRPr>
                    </a:p>
                  </a:txBody>
                  <a:tcPr marL="16654" marR="16654" marT="9034" marB="0" anchor="b"/>
                </a:tc>
                <a:tc>
                  <a:txBody>
                    <a:bodyPr/>
                    <a:lstStyle/>
                    <a:p>
                      <a:pPr algn="ctr" fontAlgn="b"/>
                      <a:r>
                        <a:rPr lang="en-GB" sz="1000" u="none" strike="noStrike">
                          <a:effectLst/>
                        </a:rPr>
                        <a:t>£0.17</a:t>
                      </a:r>
                      <a:endParaRPr lang="en-GB" sz="1000" b="0" i="0" u="none" strike="noStrike">
                        <a:solidFill>
                          <a:srgbClr val="000000"/>
                        </a:solidFill>
                        <a:effectLst/>
                        <a:latin typeface="Calibri"/>
                      </a:endParaRPr>
                    </a:p>
                  </a:txBody>
                  <a:tcPr marL="16654" marR="16654" marT="9034" marB="0" anchor="b"/>
                </a:tc>
                <a:extLst>
                  <a:ext uri="{0D108BD9-81ED-4DB2-BD59-A6C34878D82A}">
                    <a16:rowId xmlns:a16="http://schemas.microsoft.com/office/drawing/2014/main" val="10012"/>
                  </a:ext>
                </a:extLst>
              </a:tr>
              <a:tr h="180677">
                <a:tc>
                  <a:txBody>
                    <a:bodyPr/>
                    <a:lstStyle/>
                    <a:p>
                      <a:pPr algn="ctr" fontAlgn="b"/>
                      <a:r>
                        <a:rPr lang="en-GB" sz="1000" u="none" strike="noStrike">
                          <a:effectLst/>
                        </a:rPr>
                        <a:t>£0.17</a:t>
                      </a:r>
                      <a:endParaRPr lang="en-GB" sz="1000" b="0" i="0" u="none" strike="noStrike">
                        <a:solidFill>
                          <a:srgbClr val="000000"/>
                        </a:solidFill>
                        <a:effectLst/>
                        <a:latin typeface="Calibri"/>
                      </a:endParaRPr>
                    </a:p>
                  </a:txBody>
                  <a:tcPr marL="16654" marR="16654" marT="9034" marB="0" anchor="b"/>
                </a:tc>
                <a:tc>
                  <a:txBody>
                    <a:bodyPr/>
                    <a:lstStyle/>
                    <a:p>
                      <a:pPr algn="ctr" fontAlgn="b"/>
                      <a:r>
                        <a:rPr lang="en-GB" sz="1000" u="none" strike="noStrike">
                          <a:effectLst/>
                        </a:rPr>
                        <a:t>£0.03</a:t>
                      </a:r>
                      <a:endParaRPr lang="en-GB" sz="1000" b="0" i="0" u="none" strike="noStrike">
                        <a:solidFill>
                          <a:srgbClr val="000000"/>
                        </a:solidFill>
                        <a:effectLst/>
                        <a:latin typeface="Calibri"/>
                      </a:endParaRPr>
                    </a:p>
                  </a:txBody>
                  <a:tcPr marL="16654" marR="16654" marT="9034" marB="0" anchor="b"/>
                </a:tc>
                <a:tc>
                  <a:txBody>
                    <a:bodyPr/>
                    <a:lstStyle/>
                    <a:p>
                      <a:pPr algn="ctr" fontAlgn="b"/>
                      <a:r>
                        <a:rPr lang="en-GB" sz="1000" u="none" strike="noStrike">
                          <a:effectLst/>
                        </a:rPr>
                        <a:t>£0.14</a:t>
                      </a:r>
                      <a:endParaRPr lang="en-GB" sz="1000" b="0" i="0" u="none" strike="noStrike">
                        <a:solidFill>
                          <a:srgbClr val="000000"/>
                        </a:solidFill>
                        <a:effectLst/>
                        <a:latin typeface="Calibri"/>
                      </a:endParaRPr>
                    </a:p>
                  </a:txBody>
                  <a:tcPr marL="16654" marR="16654" marT="9034" marB="0" anchor="b"/>
                </a:tc>
                <a:extLst>
                  <a:ext uri="{0D108BD9-81ED-4DB2-BD59-A6C34878D82A}">
                    <a16:rowId xmlns:a16="http://schemas.microsoft.com/office/drawing/2014/main" val="10013"/>
                  </a:ext>
                </a:extLst>
              </a:tr>
              <a:tr h="180677">
                <a:tc>
                  <a:txBody>
                    <a:bodyPr/>
                    <a:lstStyle/>
                    <a:p>
                      <a:pPr algn="ctr" fontAlgn="b"/>
                      <a:r>
                        <a:rPr lang="en-GB" sz="1000" u="none" strike="noStrike">
                          <a:effectLst/>
                        </a:rPr>
                        <a:t>£0.14</a:t>
                      </a:r>
                      <a:endParaRPr lang="en-GB" sz="1000" b="0" i="0" u="none" strike="noStrike">
                        <a:solidFill>
                          <a:srgbClr val="000000"/>
                        </a:solidFill>
                        <a:effectLst/>
                        <a:latin typeface="Calibri"/>
                      </a:endParaRPr>
                    </a:p>
                  </a:txBody>
                  <a:tcPr marL="16654" marR="16654" marT="9034" marB="0" anchor="b"/>
                </a:tc>
                <a:tc>
                  <a:txBody>
                    <a:bodyPr/>
                    <a:lstStyle/>
                    <a:p>
                      <a:pPr algn="ctr" fontAlgn="b"/>
                      <a:r>
                        <a:rPr lang="en-GB" sz="1000" u="none" strike="noStrike">
                          <a:effectLst/>
                        </a:rPr>
                        <a:t>£0.03</a:t>
                      </a:r>
                      <a:endParaRPr lang="en-GB" sz="1000" b="0" i="0" u="none" strike="noStrike">
                        <a:solidFill>
                          <a:srgbClr val="000000"/>
                        </a:solidFill>
                        <a:effectLst/>
                        <a:latin typeface="Calibri"/>
                      </a:endParaRPr>
                    </a:p>
                  </a:txBody>
                  <a:tcPr marL="16654" marR="16654" marT="9034" marB="0" anchor="b"/>
                </a:tc>
                <a:tc>
                  <a:txBody>
                    <a:bodyPr/>
                    <a:lstStyle/>
                    <a:p>
                      <a:pPr algn="ctr" fontAlgn="b"/>
                      <a:r>
                        <a:rPr lang="en-GB" sz="1000" u="none" strike="noStrike">
                          <a:effectLst/>
                        </a:rPr>
                        <a:t>£0.11</a:t>
                      </a:r>
                      <a:endParaRPr lang="en-GB" sz="1000" b="0" i="0" u="none" strike="noStrike">
                        <a:solidFill>
                          <a:srgbClr val="000000"/>
                        </a:solidFill>
                        <a:effectLst/>
                        <a:latin typeface="Calibri"/>
                      </a:endParaRPr>
                    </a:p>
                  </a:txBody>
                  <a:tcPr marL="16654" marR="16654" marT="9034" marB="0" anchor="b"/>
                </a:tc>
                <a:extLst>
                  <a:ext uri="{0D108BD9-81ED-4DB2-BD59-A6C34878D82A}">
                    <a16:rowId xmlns:a16="http://schemas.microsoft.com/office/drawing/2014/main" val="10014"/>
                  </a:ext>
                </a:extLst>
              </a:tr>
              <a:tr h="180677">
                <a:tc>
                  <a:txBody>
                    <a:bodyPr/>
                    <a:lstStyle/>
                    <a:p>
                      <a:pPr algn="ctr" fontAlgn="b"/>
                      <a:r>
                        <a:rPr lang="en-GB" sz="1000" u="none" strike="noStrike">
                          <a:effectLst/>
                        </a:rPr>
                        <a:t>£0.11</a:t>
                      </a:r>
                      <a:endParaRPr lang="en-GB" sz="1000" b="0" i="0" u="none" strike="noStrike">
                        <a:solidFill>
                          <a:srgbClr val="000000"/>
                        </a:solidFill>
                        <a:effectLst/>
                        <a:latin typeface="Calibri"/>
                      </a:endParaRPr>
                    </a:p>
                  </a:txBody>
                  <a:tcPr marL="16654" marR="16654" marT="9034" marB="0" anchor="b"/>
                </a:tc>
                <a:tc>
                  <a:txBody>
                    <a:bodyPr/>
                    <a:lstStyle/>
                    <a:p>
                      <a:pPr algn="ctr" fontAlgn="b"/>
                      <a:r>
                        <a:rPr lang="en-GB" sz="1000" u="none" strike="noStrike">
                          <a:effectLst/>
                        </a:rPr>
                        <a:t>£0.02</a:t>
                      </a:r>
                      <a:endParaRPr lang="en-GB" sz="1000" b="0" i="0" u="none" strike="noStrike">
                        <a:solidFill>
                          <a:srgbClr val="000000"/>
                        </a:solidFill>
                        <a:effectLst/>
                        <a:latin typeface="Calibri"/>
                      </a:endParaRPr>
                    </a:p>
                  </a:txBody>
                  <a:tcPr marL="16654" marR="16654" marT="9034" marB="0" anchor="b"/>
                </a:tc>
                <a:tc>
                  <a:txBody>
                    <a:bodyPr/>
                    <a:lstStyle/>
                    <a:p>
                      <a:pPr algn="ctr" fontAlgn="b"/>
                      <a:r>
                        <a:rPr lang="en-GB" sz="1000" u="none" strike="noStrike">
                          <a:effectLst/>
                        </a:rPr>
                        <a:t>£0.09</a:t>
                      </a:r>
                      <a:endParaRPr lang="en-GB" sz="1000" b="0" i="0" u="none" strike="noStrike">
                        <a:solidFill>
                          <a:srgbClr val="000000"/>
                        </a:solidFill>
                        <a:effectLst/>
                        <a:latin typeface="Calibri"/>
                      </a:endParaRPr>
                    </a:p>
                  </a:txBody>
                  <a:tcPr marL="16654" marR="16654" marT="9034" marB="0" anchor="b"/>
                </a:tc>
                <a:extLst>
                  <a:ext uri="{0D108BD9-81ED-4DB2-BD59-A6C34878D82A}">
                    <a16:rowId xmlns:a16="http://schemas.microsoft.com/office/drawing/2014/main" val="10015"/>
                  </a:ext>
                </a:extLst>
              </a:tr>
              <a:tr h="180677">
                <a:tc>
                  <a:txBody>
                    <a:bodyPr/>
                    <a:lstStyle/>
                    <a:p>
                      <a:pPr algn="ctr" fontAlgn="b"/>
                      <a:r>
                        <a:rPr lang="en-GB" sz="1000" u="none" strike="noStrike">
                          <a:effectLst/>
                        </a:rPr>
                        <a:t>£0.09</a:t>
                      </a:r>
                      <a:endParaRPr lang="en-GB" sz="1000" b="0" i="0" u="none" strike="noStrike">
                        <a:solidFill>
                          <a:srgbClr val="000000"/>
                        </a:solidFill>
                        <a:effectLst/>
                        <a:latin typeface="Calibri"/>
                      </a:endParaRPr>
                    </a:p>
                  </a:txBody>
                  <a:tcPr marL="16654" marR="16654" marT="9034" marB="0" anchor="b"/>
                </a:tc>
                <a:tc>
                  <a:txBody>
                    <a:bodyPr/>
                    <a:lstStyle/>
                    <a:p>
                      <a:pPr algn="ctr" fontAlgn="b"/>
                      <a:r>
                        <a:rPr lang="en-GB" sz="1000" u="none" strike="noStrike">
                          <a:effectLst/>
                        </a:rPr>
                        <a:t>£0.02</a:t>
                      </a:r>
                      <a:endParaRPr lang="en-GB" sz="1000" b="0" i="0" u="none" strike="noStrike">
                        <a:solidFill>
                          <a:srgbClr val="000000"/>
                        </a:solidFill>
                        <a:effectLst/>
                        <a:latin typeface="Calibri"/>
                      </a:endParaRPr>
                    </a:p>
                  </a:txBody>
                  <a:tcPr marL="16654" marR="16654" marT="9034" marB="0" anchor="b"/>
                </a:tc>
                <a:tc>
                  <a:txBody>
                    <a:bodyPr/>
                    <a:lstStyle/>
                    <a:p>
                      <a:pPr algn="ctr" fontAlgn="b"/>
                      <a:r>
                        <a:rPr lang="en-GB" sz="1000" u="none" strike="noStrike">
                          <a:effectLst/>
                        </a:rPr>
                        <a:t>£0.07</a:t>
                      </a:r>
                      <a:endParaRPr lang="en-GB" sz="1000" b="0" i="0" u="none" strike="noStrike">
                        <a:solidFill>
                          <a:srgbClr val="000000"/>
                        </a:solidFill>
                        <a:effectLst/>
                        <a:latin typeface="Calibri"/>
                      </a:endParaRPr>
                    </a:p>
                  </a:txBody>
                  <a:tcPr marL="16654" marR="16654" marT="9034" marB="0" anchor="b"/>
                </a:tc>
                <a:extLst>
                  <a:ext uri="{0D108BD9-81ED-4DB2-BD59-A6C34878D82A}">
                    <a16:rowId xmlns:a16="http://schemas.microsoft.com/office/drawing/2014/main" val="10016"/>
                  </a:ext>
                </a:extLst>
              </a:tr>
              <a:tr h="180677">
                <a:tc>
                  <a:txBody>
                    <a:bodyPr/>
                    <a:lstStyle/>
                    <a:p>
                      <a:pPr algn="ctr" fontAlgn="b"/>
                      <a:r>
                        <a:rPr lang="en-GB" sz="1000" u="none" strike="noStrike">
                          <a:effectLst/>
                        </a:rPr>
                        <a:t>£0.07</a:t>
                      </a:r>
                      <a:endParaRPr lang="en-GB" sz="1000" b="0" i="0" u="none" strike="noStrike">
                        <a:solidFill>
                          <a:srgbClr val="000000"/>
                        </a:solidFill>
                        <a:effectLst/>
                        <a:latin typeface="Calibri"/>
                      </a:endParaRPr>
                    </a:p>
                  </a:txBody>
                  <a:tcPr marL="16654" marR="16654" marT="9034" marB="0" anchor="b"/>
                </a:tc>
                <a:tc>
                  <a:txBody>
                    <a:bodyPr/>
                    <a:lstStyle/>
                    <a:p>
                      <a:pPr algn="ctr" fontAlgn="b"/>
                      <a:r>
                        <a:rPr lang="en-GB" sz="1000" u="none" strike="noStrike">
                          <a:effectLst/>
                        </a:rPr>
                        <a:t>£0.01</a:t>
                      </a:r>
                      <a:endParaRPr lang="en-GB" sz="1000" b="0" i="0" u="none" strike="noStrike">
                        <a:solidFill>
                          <a:srgbClr val="000000"/>
                        </a:solidFill>
                        <a:effectLst/>
                        <a:latin typeface="Calibri"/>
                      </a:endParaRPr>
                    </a:p>
                  </a:txBody>
                  <a:tcPr marL="16654" marR="16654" marT="9034" marB="0" anchor="b"/>
                </a:tc>
                <a:tc>
                  <a:txBody>
                    <a:bodyPr/>
                    <a:lstStyle/>
                    <a:p>
                      <a:pPr algn="ctr" fontAlgn="b"/>
                      <a:r>
                        <a:rPr lang="en-GB" sz="1000" u="none" strike="noStrike">
                          <a:effectLst/>
                        </a:rPr>
                        <a:t>£0.06</a:t>
                      </a:r>
                      <a:endParaRPr lang="en-GB" sz="1000" b="0" i="0" u="none" strike="noStrike">
                        <a:solidFill>
                          <a:srgbClr val="000000"/>
                        </a:solidFill>
                        <a:effectLst/>
                        <a:latin typeface="Calibri"/>
                      </a:endParaRPr>
                    </a:p>
                  </a:txBody>
                  <a:tcPr marL="16654" marR="16654" marT="9034" marB="0" anchor="b"/>
                </a:tc>
                <a:extLst>
                  <a:ext uri="{0D108BD9-81ED-4DB2-BD59-A6C34878D82A}">
                    <a16:rowId xmlns:a16="http://schemas.microsoft.com/office/drawing/2014/main" val="10017"/>
                  </a:ext>
                </a:extLst>
              </a:tr>
              <a:tr h="180677">
                <a:tc>
                  <a:txBody>
                    <a:bodyPr/>
                    <a:lstStyle/>
                    <a:p>
                      <a:pPr algn="ctr" fontAlgn="b"/>
                      <a:r>
                        <a:rPr lang="en-GB" sz="1000" u="none" strike="noStrike">
                          <a:effectLst/>
                        </a:rPr>
                        <a:t>£0.06</a:t>
                      </a:r>
                      <a:endParaRPr lang="en-GB" sz="1000" b="0" i="0" u="none" strike="noStrike">
                        <a:solidFill>
                          <a:srgbClr val="000000"/>
                        </a:solidFill>
                        <a:effectLst/>
                        <a:latin typeface="Calibri"/>
                      </a:endParaRPr>
                    </a:p>
                  </a:txBody>
                  <a:tcPr marL="16654" marR="16654" marT="9034" marB="0" anchor="b"/>
                </a:tc>
                <a:tc>
                  <a:txBody>
                    <a:bodyPr/>
                    <a:lstStyle/>
                    <a:p>
                      <a:pPr algn="ctr" fontAlgn="b"/>
                      <a:r>
                        <a:rPr lang="en-GB" sz="1000" u="none" strike="noStrike">
                          <a:effectLst/>
                        </a:rPr>
                        <a:t>£0.01</a:t>
                      </a:r>
                      <a:endParaRPr lang="en-GB" sz="1000" b="0" i="0" u="none" strike="noStrike">
                        <a:solidFill>
                          <a:srgbClr val="000000"/>
                        </a:solidFill>
                        <a:effectLst/>
                        <a:latin typeface="Calibri"/>
                      </a:endParaRPr>
                    </a:p>
                  </a:txBody>
                  <a:tcPr marL="16654" marR="16654" marT="9034" marB="0" anchor="b"/>
                </a:tc>
                <a:tc>
                  <a:txBody>
                    <a:bodyPr/>
                    <a:lstStyle/>
                    <a:p>
                      <a:pPr algn="ctr" fontAlgn="b"/>
                      <a:r>
                        <a:rPr lang="en-GB" sz="1000" u="none" strike="noStrike">
                          <a:effectLst/>
                        </a:rPr>
                        <a:t>£0.05</a:t>
                      </a:r>
                      <a:endParaRPr lang="en-GB" sz="1000" b="0" i="0" u="none" strike="noStrike">
                        <a:solidFill>
                          <a:srgbClr val="000000"/>
                        </a:solidFill>
                        <a:effectLst/>
                        <a:latin typeface="Calibri"/>
                      </a:endParaRPr>
                    </a:p>
                  </a:txBody>
                  <a:tcPr marL="16654" marR="16654" marT="9034" marB="0" anchor="b"/>
                </a:tc>
                <a:extLst>
                  <a:ext uri="{0D108BD9-81ED-4DB2-BD59-A6C34878D82A}">
                    <a16:rowId xmlns:a16="http://schemas.microsoft.com/office/drawing/2014/main" val="10018"/>
                  </a:ext>
                </a:extLst>
              </a:tr>
              <a:tr h="180677">
                <a:tc>
                  <a:txBody>
                    <a:bodyPr/>
                    <a:lstStyle/>
                    <a:p>
                      <a:pPr algn="ctr" fontAlgn="b"/>
                      <a:r>
                        <a:rPr lang="en-GB" sz="1000" u="none" strike="noStrike">
                          <a:effectLst/>
                        </a:rPr>
                        <a:t>£0.05</a:t>
                      </a:r>
                      <a:endParaRPr lang="en-GB" sz="1000" b="0" i="0" u="none" strike="noStrike">
                        <a:solidFill>
                          <a:srgbClr val="000000"/>
                        </a:solidFill>
                        <a:effectLst/>
                        <a:latin typeface="Calibri"/>
                      </a:endParaRPr>
                    </a:p>
                  </a:txBody>
                  <a:tcPr marL="16654" marR="16654" marT="9034" marB="0" anchor="b"/>
                </a:tc>
                <a:tc>
                  <a:txBody>
                    <a:bodyPr/>
                    <a:lstStyle/>
                    <a:p>
                      <a:pPr algn="ctr" fontAlgn="b"/>
                      <a:r>
                        <a:rPr lang="en-GB" sz="1000" u="none" strike="noStrike">
                          <a:effectLst/>
                        </a:rPr>
                        <a:t>£0.01</a:t>
                      </a:r>
                      <a:endParaRPr lang="en-GB" sz="1000" b="0" i="0" u="none" strike="noStrike">
                        <a:solidFill>
                          <a:srgbClr val="000000"/>
                        </a:solidFill>
                        <a:effectLst/>
                        <a:latin typeface="Calibri"/>
                      </a:endParaRPr>
                    </a:p>
                  </a:txBody>
                  <a:tcPr marL="16654" marR="16654" marT="9034" marB="0" anchor="b"/>
                </a:tc>
                <a:tc>
                  <a:txBody>
                    <a:bodyPr/>
                    <a:lstStyle/>
                    <a:p>
                      <a:pPr algn="ctr" fontAlgn="b"/>
                      <a:r>
                        <a:rPr lang="en-GB" sz="1000" u="none" strike="noStrike">
                          <a:effectLst/>
                        </a:rPr>
                        <a:t>£0.04</a:t>
                      </a:r>
                      <a:endParaRPr lang="en-GB" sz="1000" b="0" i="0" u="none" strike="noStrike">
                        <a:solidFill>
                          <a:srgbClr val="000000"/>
                        </a:solidFill>
                        <a:effectLst/>
                        <a:latin typeface="Calibri"/>
                      </a:endParaRPr>
                    </a:p>
                  </a:txBody>
                  <a:tcPr marL="16654" marR="16654" marT="9034" marB="0" anchor="b"/>
                </a:tc>
                <a:extLst>
                  <a:ext uri="{0D108BD9-81ED-4DB2-BD59-A6C34878D82A}">
                    <a16:rowId xmlns:a16="http://schemas.microsoft.com/office/drawing/2014/main" val="10019"/>
                  </a:ext>
                </a:extLst>
              </a:tr>
              <a:tr h="180677">
                <a:tc>
                  <a:txBody>
                    <a:bodyPr/>
                    <a:lstStyle/>
                    <a:p>
                      <a:pPr algn="ctr" fontAlgn="b"/>
                      <a:r>
                        <a:rPr lang="en-GB" sz="1000" u="none" strike="noStrike">
                          <a:effectLst/>
                        </a:rPr>
                        <a:t>£0.04</a:t>
                      </a:r>
                      <a:endParaRPr lang="en-GB" sz="1000" b="0" i="0" u="none" strike="noStrike">
                        <a:solidFill>
                          <a:srgbClr val="000000"/>
                        </a:solidFill>
                        <a:effectLst/>
                        <a:latin typeface="Calibri"/>
                      </a:endParaRPr>
                    </a:p>
                  </a:txBody>
                  <a:tcPr marL="16654" marR="16654" marT="9034" marB="0" anchor="b"/>
                </a:tc>
                <a:tc>
                  <a:txBody>
                    <a:bodyPr/>
                    <a:lstStyle/>
                    <a:p>
                      <a:pPr algn="ctr" fontAlgn="b"/>
                      <a:r>
                        <a:rPr lang="en-GB" sz="1000" u="none" strike="noStrike">
                          <a:effectLst/>
                        </a:rPr>
                        <a:t>£0.01</a:t>
                      </a:r>
                      <a:endParaRPr lang="en-GB" sz="1000" b="0" i="0" u="none" strike="noStrike">
                        <a:solidFill>
                          <a:srgbClr val="000000"/>
                        </a:solidFill>
                        <a:effectLst/>
                        <a:latin typeface="Calibri"/>
                      </a:endParaRPr>
                    </a:p>
                  </a:txBody>
                  <a:tcPr marL="16654" marR="16654" marT="9034" marB="0" anchor="b"/>
                </a:tc>
                <a:tc>
                  <a:txBody>
                    <a:bodyPr/>
                    <a:lstStyle/>
                    <a:p>
                      <a:pPr algn="ctr" fontAlgn="b"/>
                      <a:r>
                        <a:rPr lang="en-GB" sz="1000" u="none" strike="noStrike">
                          <a:effectLst/>
                        </a:rPr>
                        <a:t>£0.03</a:t>
                      </a:r>
                      <a:endParaRPr lang="en-GB" sz="1000" b="0" i="0" u="none" strike="noStrike">
                        <a:solidFill>
                          <a:srgbClr val="000000"/>
                        </a:solidFill>
                        <a:effectLst/>
                        <a:latin typeface="Calibri"/>
                      </a:endParaRPr>
                    </a:p>
                  </a:txBody>
                  <a:tcPr marL="16654" marR="16654" marT="9034" marB="0" anchor="b"/>
                </a:tc>
                <a:extLst>
                  <a:ext uri="{0D108BD9-81ED-4DB2-BD59-A6C34878D82A}">
                    <a16:rowId xmlns:a16="http://schemas.microsoft.com/office/drawing/2014/main" val="10020"/>
                  </a:ext>
                </a:extLst>
              </a:tr>
              <a:tr h="180677">
                <a:tc>
                  <a:txBody>
                    <a:bodyPr/>
                    <a:lstStyle/>
                    <a:p>
                      <a:pPr algn="ctr" fontAlgn="b"/>
                      <a:r>
                        <a:rPr lang="en-GB" sz="1000" u="none" strike="noStrike">
                          <a:effectLst/>
                        </a:rPr>
                        <a:t>£0.03</a:t>
                      </a:r>
                      <a:endParaRPr lang="en-GB" sz="1000" b="0" i="0" u="none" strike="noStrike">
                        <a:solidFill>
                          <a:srgbClr val="000000"/>
                        </a:solidFill>
                        <a:effectLst/>
                        <a:latin typeface="Calibri"/>
                      </a:endParaRPr>
                    </a:p>
                  </a:txBody>
                  <a:tcPr marL="16654" marR="16654" marT="9034" marB="0" anchor="b"/>
                </a:tc>
                <a:tc>
                  <a:txBody>
                    <a:bodyPr/>
                    <a:lstStyle/>
                    <a:p>
                      <a:pPr algn="ctr" fontAlgn="b"/>
                      <a:r>
                        <a:rPr lang="en-GB" sz="1000" u="none" strike="noStrike">
                          <a:effectLst/>
                        </a:rPr>
                        <a:t>£0.01</a:t>
                      </a:r>
                      <a:endParaRPr lang="en-GB" sz="1000" b="0" i="0" u="none" strike="noStrike">
                        <a:solidFill>
                          <a:srgbClr val="000000"/>
                        </a:solidFill>
                        <a:effectLst/>
                        <a:latin typeface="Calibri"/>
                      </a:endParaRPr>
                    </a:p>
                  </a:txBody>
                  <a:tcPr marL="16654" marR="16654" marT="9034" marB="0" anchor="b"/>
                </a:tc>
                <a:tc>
                  <a:txBody>
                    <a:bodyPr/>
                    <a:lstStyle/>
                    <a:p>
                      <a:pPr algn="ctr" fontAlgn="b"/>
                      <a:r>
                        <a:rPr lang="en-GB" sz="1000" u="none" strike="noStrike">
                          <a:effectLst/>
                        </a:rPr>
                        <a:t>£0.02</a:t>
                      </a:r>
                      <a:endParaRPr lang="en-GB" sz="1000" b="0" i="0" u="none" strike="noStrike">
                        <a:solidFill>
                          <a:srgbClr val="000000"/>
                        </a:solidFill>
                        <a:effectLst/>
                        <a:latin typeface="Calibri"/>
                      </a:endParaRPr>
                    </a:p>
                  </a:txBody>
                  <a:tcPr marL="16654" marR="16654" marT="9034" marB="0" anchor="b"/>
                </a:tc>
                <a:extLst>
                  <a:ext uri="{0D108BD9-81ED-4DB2-BD59-A6C34878D82A}">
                    <a16:rowId xmlns:a16="http://schemas.microsoft.com/office/drawing/2014/main" val="10021"/>
                  </a:ext>
                </a:extLst>
              </a:tr>
              <a:tr h="189711">
                <a:tc>
                  <a:txBody>
                    <a:bodyPr/>
                    <a:lstStyle/>
                    <a:p>
                      <a:pPr algn="l" fontAlgn="b"/>
                      <a:endParaRPr lang="en-GB" sz="1000" b="0" i="0" u="none" strike="noStrike">
                        <a:solidFill>
                          <a:srgbClr val="000000"/>
                        </a:solidFill>
                        <a:effectLst/>
                        <a:latin typeface="Calibri"/>
                      </a:endParaRPr>
                    </a:p>
                  </a:txBody>
                  <a:tcPr marL="16654" marR="16654" marT="9034" marB="0" anchor="b"/>
                </a:tc>
                <a:tc>
                  <a:txBody>
                    <a:bodyPr/>
                    <a:lstStyle/>
                    <a:p>
                      <a:pPr algn="l" fontAlgn="b"/>
                      <a:endParaRPr lang="en-GB" sz="1000" b="0" i="0" u="none" strike="noStrike">
                        <a:solidFill>
                          <a:srgbClr val="000000"/>
                        </a:solidFill>
                        <a:effectLst/>
                        <a:latin typeface="Calibri"/>
                      </a:endParaRPr>
                    </a:p>
                  </a:txBody>
                  <a:tcPr marL="16654" marR="16654" marT="9034" marB="0" anchor="b"/>
                </a:tc>
                <a:tc>
                  <a:txBody>
                    <a:bodyPr/>
                    <a:lstStyle/>
                    <a:p>
                      <a:pPr algn="ctr" fontAlgn="b"/>
                      <a:r>
                        <a:rPr lang="en-GB" sz="1000" u="none" strike="noStrike" dirty="0">
                          <a:effectLst/>
                        </a:rPr>
                        <a:t>£9.91</a:t>
                      </a:r>
                      <a:endParaRPr lang="en-GB" sz="1000" b="0" i="0" u="none" strike="noStrike" dirty="0">
                        <a:solidFill>
                          <a:srgbClr val="000000"/>
                        </a:solidFill>
                        <a:effectLst/>
                        <a:latin typeface="Calibri"/>
                      </a:endParaRPr>
                    </a:p>
                  </a:txBody>
                  <a:tcPr marL="16654" marR="16654" marT="9034" marB="0" anchor="b"/>
                </a:tc>
                <a:extLst>
                  <a:ext uri="{0D108BD9-81ED-4DB2-BD59-A6C34878D82A}">
                    <a16:rowId xmlns:a16="http://schemas.microsoft.com/office/drawing/2014/main" val="10022"/>
                  </a:ext>
                </a:extLst>
              </a:tr>
            </a:tbl>
          </a:graphicData>
        </a:graphic>
      </p:graphicFrame>
      <mc:AlternateContent xmlns:mc="http://schemas.openxmlformats.org/markup-compatibility/2006" xmlns:a14="http://schemas.microsoft.com/office/drawing/2010/main">
        <mc:Choice Requires="a14">
          <p:sp>
            <p:nvSpPr>
              <p:cNvPr id="9" name="Content Placeholder 8"/>
              <p:cNvSpPr>
                <a:spLocks noGrp="1"/>
              </p:cNvSpPr>
              <p:nvPr>
                <p:ph sz="half" idx="2"/>
              </p:nvPr>
            </p:nvSpPr>
            <p:spPr>
              <a:xfrm>
                <a:off x="6172200" y="1600200"/>
                <a:ext cx="5507966" cy="4997152"/>
              </a:xfrm>
            </p:spPr>
            <p:txBody>
              <a:bodyPr>
                <a:normAutofit fontScale="92500" lnSpcReduction="10000"/>
              </a:bodyPr>
              <a:lstStyle/>
              <a:p>
                <a:pPr>
                  <a:buFont typeface="Wingdings" panose="05000000000000000000" pitchFamily="2" charset="2"/>
                  <a:buChar char="Ø"/>
                </a:pPr>
                <a:r>
                  <a:rPr lang="en-GB" dirty="0"/>
                  <a:t>Assuming that the liquidity ratio is 20% (or </a:t>
                </a:r>
                <a14:m>
                  <m:oMath xmlns:m="http://schemas.openxmlformats.org/officeDocument/2006/math">
                    <m:f>
                      <m:fPr>
                        <m:ctrlPr>
                          <a:rPr lang="en-GB" altLang="en-US" i="1">
                            <a:latin typeface="Cambria Math" panose="02040503050406030204" pitchFamily="18" charset="0"/>
                            <a:ea typeface="Cambria Math" panose="02040503050406030204" pitchFamily="18" charset="0"/>
                          </a:rPr>
                        </m:ctrlPr>
                      </m:fPr>
                      <m:num>
                        <m:r>
                          <a:rPr lang="en-GB" altLang="en-US" i="1">
                            <a:latin typeface="Cambria Math"/>
                            <a:ea typeface="Cambria Math" panose="02040503050406030204" pitchFamily="18" charset="0"/>
                          </a:rPr>
                          <m:t>1</m:t>
                        </m:r>
                      </m:num>
                      <m:den>
                        <m:r>
                          <a:rPr lang="en-GB" altLang="en-US" i="1">
                            <a:latin typeface="Cambria Math"/>
                            <a:ea typeface="Cambria Math" panose="02040503050406030204" pitchFamily="18" charset="0"/>
                          </a:rPr>
                          <m:t>5</m:t>
                        </m:r>
                      </m:den>
                    </m:f>
                  </m:oMath>
                </a14:m>
                <a:r>
                  <a:rPr lang="en-GB" dirty="0"/>
                  <a:t>).</a:t>
                </a:r>
              </a:p>
              <a:p>
                <a:pPr>
                  <a:buFont typeface="Wingdings" panose="05000000000000000000" pitchFamily="2" charset="2"/>
                  <a:buChar char="Ø"/>
                </a:pPr>
                <a:r>
                  <a:rPr lang="en-GB" dirty="0"/>
                  <a:t>The bank deposits multiplier is the inverse of the liquidity ratio:</a:t>
                </a:r>
              </a:p>
              <a:p>
                <a:pPr marL="0" indent="0">
                  <a:buNone/>
                </a:pPr>
                <a:r>
                  <a:rPr lang="en-GB" dirty="0"/>
                  <a:t>	 </a:t>
                </a:r>
                <a14:m>
                  <m:oMath xmlns:m="http://schemas.openxmlformats.org/officeDocument/2006/math">
                    <m:f>
                      <m:fPr>
                        <m:ctrlPr>
                          <a:rPr lang="en-GB" altLang="en-US" i="1">
                            <a:latin typeface="Cambria Math" panose="02040503050406030204" pitchFamily="18" charset="0"/>
                            <a:ea typeface="Cambria Math" panose="02040503050406030204" pitchFamily="18" charset="0"/>
                          </a:rPr>
                        </m:ctrlPr>
                      </m:fPr>
                      <m:num>
                        <m:r>
                          <a:rPr lang="en-GB" altLang="en-US" i="1">
                            <a:latin typeface="Cambria Math"/>
                            <a:ea typeface="Cambria Math" panose="02040503050406030204" pitchFamily="18" charset="0"/>
                          </a:rPr>
                          <m:t>1</m:t>
                        </m:r>
                      </m:num>
                      <m:den>
                        <m:r>
                          <a:rPr lang="en-GB" altLang="en-US" b="0" i="1" smtClean="0">
                            <a:latin typeface="Cambria Math"/>
                            <a:ea typeface="Cambria Math" panose="02040503050406030204" pitchFamily="18" charset="0"/>
                          </a:rPr>
                          <m:t>𝐿𝑖𝑞𝑢𝑖𝑑𝑖𝑡𝑦</m:t>
                        </m:r>
                        <m:r>
                          <a:rPr lang="en-GB" altLang="en-US" b="0" i="1" smtClean="0">
                            <a:latin typeface="Cambria Math"/>
                            <a:ea typeface="Cambria Math" panose="02040503050406030204" pitchFamily="18" charset="0"/>
                          </a:rPr>
                          <m:t> </m:t>
                        </m:r>
                        <m:r>
                          <a:rPr lang="en-GB" altLang="en-US" b="0" i="1" smtClean="0">
                            <a:latin typeface="Cambria Math"/>
                            <a:ea typeface="Cambria Math" panose="02040503050406030204" pitchFamily="18" charset="0"/>
                          </a:rPr>
                          <m:t>𝑅𝑎𝑡𝑖𝑜</m:t>
                        </m:r>
                      </m:den>
                    </m:f>
                  </m:oMath>
                </a14:m>
                <a:r>
                  <a:rPr lang="en-GB" dirty="0"/>
                  <a:t>)</a:t>
                </a:r>
              </a:p>
              <a:p>
                <a:pPr>
                  <a:buFont typeface="Wingdings" panose="05000000000000000000" pitchFamily="2" charset="2"/>
                  <a:buChar char="Ø"/>
                </a:pPr>
                <a:r>
                  <a:rPr lang="en-GB" dirty="0"/>
                  <a:t>Bank deposits multiplier is 5 in this case.</a:t>
                </a:r>
              </a:p>
              <a:p>
                <a:pPr>
                  <a:buFont typeface="Wingdings" panose="05000000000000000000" pitchFamily="2" charset="2"/>
                  <a:buChar char="Ø"/>
                </a:pPr>
                <a:r>
                  <a:rPr lang="en-GB" dirty="0"/>
                  <a:t>£2 injection of a new bank deposit will ultimately enable bank deposits to increase by £10 (£2 x 5).</a:t>
                </a:r>
              </a:p>
            </p:txBody>
          </p:sp>
        </mc:Choice>
        <mc:Fallback xmlns="">
          <p:sp>
            <p:nvSpPr>
              <p:cNvPr id="9" name="Content Placeholder 8"/>
              <p:cNvSpPr>
                <a:spLocks noGrp="1" noRot="1" noChangeAspect="1" noMove="1" noResize="1" noEditPoints="1" noAdjustHandles="1" noChangeArrowheads="1" noChangeShapeType="1" noTextEdit="1"/>
              </p:cNvSpPr>
              <p:nvPr>
                <p:ph sz="half" idx="2"/>
              </p:nvPr>
            </p:nvSpPr>
            <p:spPr>
              <a:xfrm>
                <a:off x="6172200" y="1600200"/>
                <a:ext cx="5507966" cy="4997152"/>
              </a:xfrm>
              <a:blipFill>
                <a:blip r:embed="rId2"/>
                <a:stretch>
                  <a:fillRect l="-1772" t="-2076" r="-2215"/>
                </a:stretch>
              </a:blipFill>
            </p:spPr>
            <p:txBody>
              <a:bodyPr/>
              <a:lstStyle/>
              <a:p>
                <a:r>
                  <a:rPr lang="en-GB">
                    <a:noFill/>
                  </a:rPr>
                  <a:t> </a:t>
                </a:r>
              </a:p>
            </p:txBody>
          </p:sp>
        </mc:Fallback>
      </mc:AlternateContent>
      <p:sp>
        <p:nvSpPr>
          <p:cNvPr id="10" name="Left Arrow 9"/>
          <p:cNvSpPr/>
          <p:nvPr/>
        </p:nvSpPr>
        <p:spPr>
          <a:xfrm rot="21436954">
            <a:off x="2705325" y="2238421"/>
            <a:ext cx="2309241" cy="110252"/>
          </a:xfrm>
          <a:prstGeom prst="lef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55289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33E26-AF48-41A7-B810-F4B2004805F1}"/>
              </a:ext>
            </a:extLst>
          </p:cNvPr>
          <p:cNvSpPr>
            <a:spLocks noGrp="1"/>
          </p:cNvSpPr>
          <p:nvPr>
            <p:ph type="title"/>
          </p:nvPr>
        </p:nvSpPr>
        <p:spPr/>
        <p:txBody>
          <a:bodyPr/>
          <a:lstStyle/>
          <a:p>
            <a:r>
              <a:rPr lang="en-GB" dirty="0"/>
              <a:t>Bank Deposits Multiplier</a:t>
            </a:r>
          </a:p>
        </p:txBody>
      </p:sp>
      <p:sp>
        <p:nvSpPr>
          <p:cNvPr id="3" name="Content Placeholder 2">
            <a:extLst>
              <a:ext uri="{FF2B5EF4-FFF2-40B4-BE49-F238E27FC236}">
                <a16:creationId xmlns:a16="http://schemas.microsoft.com/office/drawing/2014/main" id="{F54EBE44-C49F-4315-805A-5B6AE8FE0C8A}"/>
              </a:ext>
            </a:extLst>
          </p:cNvPr>
          <p:cNvSpPr>
            <a:spLocks noGrp="1"/>
          </p:cNvSpPr>
          <p:nvPr>
            <p:ph idx="1"/>
          </p:nvPr>
        </p:nvSpPr>
        <p:spPr>
          <a:xfrm>
            <a:off x="609600" y="1600201"/>
            <a:ext cx="10972800" cy="4983161"/>
          </a:xfrm>
        </p:spPr>
        <p:txBody>
          <a:bodyPr>
            <a:normAutofit fontScale="92500" lnSpcReduction="20000"/>
          </a:bodyPr>
          <a:lstStyle/>
          <a:p>
            <a:r>
              <a:rPr lang="en-GB" b="1" dirty="0">
                <a:hlinkClick r:id="rId2"/>
              </a:rPr>
              <a:t>Liquidity ratio</a:t>
            </a:r>
            <a:r>
              <a:rPr lang="en-GB" dirty="0"/>
              <a:t>.</a:t>
            </a:r>
          </a:p>
          <a:p>
            <a:pPr lvl="1"/>
            <a:r>
              <a:rPr lang="en-GB" dirty="0"/>
              <a:t>A bank will maintain a proportion of customer balances in liquid form, in order to meet expected customer demand for cash. </a:t>
            </a:r>
          </a:p>
          <a:p>
            <a:pPr lvl="1"/>
            <a:endParaRPr lang="en-GB" dirty="0"/>
          </a:p>
          <a:p>
            <a:pPr lvl="1"/>
            <a:r>
              <a:rPr lang="en-GB" dirty="0"/>
              <a:t>A  liquid asset is one that can be easily and quickly converted to cash, with no risk of financial loss.</a:t>
            </a:r>
          </a:p>
          <a:p>
            <a:pPr lvl="1"/>
            <a:endParaRPr lang="en-GB" dirty="0"/>
          </a:p>
          <a:p>
            <a:pPr lvl="1"/>
            <a:r>
              <a:rPr lang="en-GB" b="1" dirty="0"/>
              <a:t>Liquid asset ratio / minimum liquidity ratio </a:t>
            </a:r>
            <a:r>
              <a:rPr lang="en-GB" dirty="0"/>
              <a:t>is also influenced by policies defined by the central bank (Bank of England in the UK).</a:t>
            </a:r>
          </a:p>
          <a:p>
            <a:endParaRPr lang="en-GB" dirty="0"/>
          </a:p>
          <a:p>
            <a:r>
              <a:rPr lang="en-GB" dirty="0"/>
              <a:t>Liquidity ratio determines how much new money banks can create.</a:t>
            </a:r>
          </a:p>
          <a:p>
            <a:endParaRPr lang="en-GB" dirty="0"/>
          </a:p>
        </p:txBody>
      </p:sp>
    </p:spTree>
    <p:extLst>
      <p:ext uri="{BB962C8B-B14F-4D97-AF65-F5344CB8AC3E}">
        <p14:creationId xmlns:p14="http://schemas.microsoft.com/office/powerpoint/2010/main" val="1152960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8AC4A-EAB8-4DCF-8A55-A8F61F131BA0}"/>
              </a:ext>
            </a:extLst>
          </p:cNvPr>
          <p:cNvSpPr>
            <a:spLocks noGrp="1"/>
          </p:cNvSpPr>
          <p:nvPr>
            <p:ph type="title"/>
          </p:nvPr>
        </p:nvSpPr>
        <p:spPr>
          <a:xfrm>
            <a:off x="609600" y="0"/>
            <a:ext cx="10972800" cy="1143000"/>
          </a:xfrm>
        </p:spPr>
        <p:txBody>
          <a:bodyPr/>
          <a:lstStyle/>
          <a:p>
            <a:r>
              <a:rPr lang="en-GB" dirty="0"/>
              <a:t>Credit Creation Theory of Banking</a:t>
            </a:r>
          </a:p>
        </p:txBody>
      </p:sp>
      <p:sp>
        <p:nvSpPr>
          <p:cNvPr id="3" name="Content Placeholder 2">
            <a:extLst>
              <a:ext uri="{FF2B5EF4-FFF2-40B4-BE49-F238E27FC236}">
                <a16:creationId xmlns:a16="http://schemas.microsoft.com/office/drawing/2014/main" id="{00415A33-FF7B-4F11-BE11-72C2AC7047E9}"/>
              </a:ext>
            </a:extLst>
          </p:cNvPr>
          <p:cNvSpPr>
            <a:spLocks noGrp="1"/>
          </p:cNvSpPr>
          <p:nvPr>
            <p:ph idx="1"/>
          </p:nvPr>
        </p:nvSpPr>
        <p:spPr>
          <a:xfrm>
            <a:off x="609600" y="1143000"/>
            <a:ext cx="10972800" cy="5580529"/>
          </a:xfrm>
        </p:spPr>
        <p:txBody>
          <a:bodyPr>
            <a:normAutofit fontScale="77500" lnSpcReduction="20000"/>
          </a:bodyPr>
          <a:lstStyle/>
          <a:p>
            <a:r>
              <a:rPr lang="en-GB" dirty="0"/>
              <a:t>Banks do not solely lend out money deposited with the bank.</a:t>
            </a:r>
          </a:p>
          <a:p>
            <a:endParaRPr lang="en-GB" dirty="0"/>
          </a:p>
          <a:p>
            <a:r>
              <a:rPr lang="en-GB" dirty="0"/>
              <a:t>The actual act of bank lending creates bank deposits. </a:t>
            </a:r>
          </a:p>
          <a:p>
            <a:pPr lvl="1"/>
            <a:r>
              <a:rPr lang="en-GB" dirty="0"/>
              <a:t>Credit money is created when a bank generates a bank deposit, which is a consequence of fulfilling a loan agreement, extending an overdraft facility, or purchasing assets. </a:t>
            </a:r>
          </a:p>
          <a:p>
            <a:pPr lvl="1"/>
            <a:endParaRPr lang="en-GB" dirty="0"/>
          </a:p>
          <a:p>
            <a:pPr lvl="1"/>
            <a:r>
              <a:rPr lang="en-GB" dirty="0"/>
              <a:t>In creating credit, banks simultaneously create deposits in our bank accounts, which, to all intents and purposes, is money. </a:t>
            </a:r>
          </a:p>
          <a:p>
            <a:pPr lvl="1"/>
            <a:endParaRPr lang="en-GB" dirty="0"/>
          </a:p>
          <a:p>
            <a:pPr lvl="1"/>
            <a:r>
              <a:rPr lang="en-GB" dirty="0"/>
              <a:t>Act of bank lending creates new purchasing power that did not previously exist.</a:t>
            </a:r>
          </a:p>
          <a:p>
            <a:pPr lvl="1"/>
            <a:endParaRPr lang="en-GB" dirty="0"/>
          </a:p>
          <a:p>
            <a:pPr lvl="1"/>
            <a:r>
              <a:rPr lang="en-GB" dirty="0">
                <a:hlinkClick r:id="rId2"/>
              </a:rPr>
              <a:t>Bank of England quarterly bulletin explains how banks create money</a:t>
            </a:r>
            <a:endParaRPr lang="en-GB" dirty="0"/>
          </a:p>
          <a:p>
            <a:endParaRPr lang="en-GB" dirty="0"/>
          </a:p>
          <a:p>
            <a:r>
              <a:rPr lang="en-GB" dirty="0"/>
              <a:t>Therefore, the amount of money a bank can create is not constrained by their deposit taking activities.</a:t>
            </a:r>
          </a:p>
          <a:p>
            <a:endParaRPr lang="en-GB" dirty="0"/>
          </a:p>
        </p:txBody>
      </p:sp>
    </p:spTree>
    <p:extLst>
      <p:ext uri="{BB962C8B-B14F-4D97-AF65-F5344CB8AC3E}">
        <p14:creationId xmlns:p14="http://schemas.microsoft.com/office/powerpoint/2010/main" val="1026082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FF57E9-69AB-4B05-9B37-0186FBFDA970}"/>
              </a:ext>
            </a:extLst>
          </p:cNvPr>
          <p:cNvSpPr>
            <a:spLocks noGrp="1"/>
          </p:cNvSpPr>
          <p:nvPr>
            <p:ph type="title"/>
          </p:nvPr>
        </p:nvSpPr>
        <p:spPr>
          <a:xfrm>
            <a:off x="1981200" y="116632"/>
            <a:ext cx="8229600" cy="1143000"/>
          </a:xfrm>
        </p:spPr>
        <p:txBody>
          <a:bodyPr>
            <a:normAutofit fontScale="90000"/>
          </a:bodyPr>
          <a:lstStyle/>
          <a:p>
            <a:r>
              <a:rPr lang="en-GB" dirty="0"/>
              <a:t>Credit Creation Theory of Banking</a:t>
            </a:r>
          </a:p>
        </p:txBody>
      </p:sp>
      <p:sp>
        <p:nvSpPr>
          <p:cNvPr id="6" name="Content Placeholder 5">
            <a:extLst>
              <a:ext uri="{FF2B5EF4-FFF2-40B4-BE49-F238E27FC236}">
                <a16:creationId xmlns:a16="http://schemas.microsoft.com/office/drawing/2014/main" id="{67908CDC-E3F8-4C5B-9B5F-188DDF56D00A}"/>
              </a:ext>
            </a:extLst>
          </p:cNvPr>
          <p:cNvSpPr>
            <a:spLocks noGrp="1"/>
          </p:cNvSpPr>
          <p:nvPr>
            <p:ph idx="1"/>
          </p:nvPr>
        </p:nvSpPr>
        <p:spPr>
          <a:xfrm>
            <a:off x="1775520" y="1259632"/>
            <a:ext cx="8640960" cy="5598368"/>
          </a:xfrm>
        </p:spPr>
        <p:txBody>
          <a:bodyPr>
            <a:normAutofit/>
          </a:bodyPr>
          <a:lstStyle/>
          <a:p>
            <a:r>
              <a:rPr lang="en-GB" dirty="0"/>
              <a:t>Bank deposits are sometimes referred to as ‘credit money’, because the majority of bank deposits were originally created by banks issuing new loans. </a:t>
            </a:r>
          </a:p>
          <a:p>
            <a:pPr lvl="1"/>
            <a:r>
              <a:rPr lang="en-GB" dirty="0"/>
              <a:t>Credit money represents a commercial bank’s IOU, which only remains valid whilst the bank remains solvent. </a:t>
            </a:r>
          </a:p>
          <a:p>
            <a:endParaRPr lang="en-GB" dirty="0"/>
          </a:p>
          <a:p>
            <a:r>
              <a:rPr lang="en-GB" dirty="0"/>
              <a:t>An individual bank can create ‘credit money’.</a:t>
            </a:r>
          </a:p>
          <a:p>
            <a:pPr lvl="1"/>
            <a:endParaRPr lang="en-GB" dirty="0"/>
          </a:p>
        </p:txBody>
      </p:sp>
    </p:spTree>
    <p:extLst>
      <p:ext uri="{BB962C8B-B14F-4D97-AF65-F5344CB8AC3E}">
        <p14:creationId xmlns:p14="http://schemas.microsoft.com/office/powerpoint/2010/main" val="2601462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D1946-34FB-45C5-A8B1-A84C7AB491FC}"/>
              </a:ext>
            </a:extLst>
          </p:cNvPr>
          <p:cNvSpPr>
            <a:spLocks noGrp="1"/>
          </p:cNvSpPr>
          <p:nvPr>
            <p:ph type="title"/>
          </p:nvPr>
        </p:nvSpPr>
        <p:spPr/>
        <p:txBody>
          <a:bodyPr/>
          <a:lstStyle/>
          <a:p>
            <a:r>
              <a:rPr lang="en-GB" dirty="0"/>
              <a:t>Credit Money</a:t>
            </a:r>
          </a:p>
        </p:txBody>
      </p:sp>
      <p:sp>
        <p:nvSpPr>
          <p:cNvPr id="3" name="Content Placeholder 2">
            <a:extLst>
              <a:ext uri="{FF2B5EF4-FFF2-40B4-BE49-F238E27FC236}">
                <a16:creationId xmlns:a16="http://schemas.microsoft.com/office/drawing/2014/main" id="{ECBC4C78-3E78-4019-9D77-466425A1F114}"/>
              </a:ext>
            </a:extLst>
          </p:cNvPr>
          <p:cNvSpPr>
            <a:spLocks noGrp="1"/>
          </p:cNvSpPr>
          <p:nvPr>
            <p:ph idx="1"/>
          </p:nvPr>
        </p:nvSpPr>
        <p:spPr>
          <a:xfrm>
            <a:off x="1775520" y="1600200"/>
            <a:ext cx="8640960" cy="4983162"/>
          </a:xfrm>
        </p:spPr>
        <p:txBody>
          <a:bodyPr>
            <a:normAutofit fontScale="85000" lnSpcReduction="10000"/>
          </a:bodyPr>
          <a:lstStyle/>
          <a:p>
            <a:r>
              <a:rPr lang="en-GB" dirty="0"/>
              <a:t>Credit money represents a commercial bank’s IOU, which only remains valid whilst the bank remains solvent.</a:t>
            </a:r>
          </a:p>
          <a:p>
            <a:endParaRPr lang="en-GB" dirty="0"/>
          </a:p>
          <a:p>
            <a:r>
              <a:rPr lang="en-GB" dirty="0"/>
              <a:t>Bankruptcy of a bank would destroy a significant proportion, if not all, of the credit money created by a bank.</a:t>
            </a:r>
          </a:p>
          <a:p>
            <a:pPr lvl="1"/>
            <a:r>
              <a:rPr lang="en-GB" dirty="0"/>
              <a:t>Government guarantees the first £85,000 of an individual’s bank deposits through the Financial Services Compensation Scheme.</a:t>
            </a:r>
          </a:p>
          <a:p>
            <a:endParaRPr lang="en-GB" dirty="0"/>
          </a:p>
          <a:p>
            <a:r>
              <a:rPr lang="en-GB" dirty="0"/>
              <a:t>Money is destroyed when an existing debt is repaid.</a:t>
            </a:r>
          </a:p>
          <a:p>
            <a:endParaRPr lang="en-GB" dirty="0"/>
          </a:p>
        </p:txBody>
      </p:sp>
    </p:spTree>
    <p:extLst>
      <p:ext uri="{BB962C8B-B14F-4D97-AF65-F5344CB8AC3E}">
        <p14:creationId xmlns:p14="http://schemas.microsoft.com/office/powerpoint/2010/main" val="2084653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B207B-5B5E-4C76-A008-A97ACD9A0D80}"/>
              </a:ext>
            </a:extLst>
          </p:cNvPr>
          <p:cNvSpPr>
            <a:spLocks noGrp="1"/>
          </p:cNvSpPr>
          <p:nvPr>
            <p:ph type="title"/>
          </p:nvPr>
        </p:nvSpPr>
        <p:spPr>
          <a:xfrm>
            <a:off x="1981200" y="116632"/>
            <a:ext cx="8229600" cy="1570186"/>
          </a:xfrm>
        </p:spPr>
        <p:txBody>
          <a:bodyPr>
            <a:normAutofit/>
          </a:bodyPr>
          <a:lstStyle/>
          <a:p>
            <a:r>
              <a:rPr lang="en-GB" dirty="0"/>
              <a:t>A bank’s ability to create new money is a consequence of:</a:t>
            </a:r>
          </a:p>
        </p:txBody>
      </p:sp>
      <p:sp>
        <p:nvSpPr>
          <p:cNvPr id="3" name="Content Placeholder 2">
            <a:extLst>
              <a:ext uri="{FF2B5EF4-FFF2-40B4-BE49-F238E27FC236}">
                <a16:creationId xmlns:a16="http://schemas.microsoft.com/office/drawing/2014/main" id="{78021E47-91FA-43DB-B2B2-92E159BEE432}"/>
              </a:ext>
            </a:extLst>
          </p:cNvPr>
          <p:cNvSpPr>
            <a:spLocks noGrp="1"/>
          </p:cNvSpPr>
          <p:nvPr>
            <p:ph idx="1"/>
          </p:nvPr>
        </p:nvSpPr>
        <p:spPr>
          <a:xfrm>
            <a:off x="1775520" y="1844824"/>
            <a:ext cx="8640960" cy="4896544"/>
          </a:xfrm>
        </p:spPr>
        <p:txBody>
          <a:bodyPr>
            <a:normAutofit fontScale="85000" lnSpcReduction="10000"/>
          </a:bodyPr>
          <a:lstStyle/>
          <a:p>
            <a:r>
              <a:rPr lang="en-GB" b="1" dirty="0"/>
              <a:t>Non-cash transactions </a:t>
            </a:r>
            <a:r>
              <a:rPr lang="en-GB" dirty="0"/>
              <a:t>account for more than 95% of all transactions conducted within the economy</a:t>
            </a:r>
          </a:p>
          <a:p>
            <a:pPr lvl="1"/>
            <a:r>
              <a:rPr lang="en-GB" dirty="0"/>
              <a:t>settled through non-cash transfers within the banking system.</a:t>
            </a:r>
          </a:p>
          <a:p>
            <a:pPr lvl="1"/>
            <a:r>
              <a:rPr lang="en-GB" dirty="0"/>
              <a:t>cash transactions account for less than 5% of total transactions in the economy.</a:t>
            </a:r>
          </a:p>
          <a:p>
            <a:endParaRPr lang="en-GB" dirty="0"/>
          </a:p>
          <a:p>
            <a:r>
              <a:rPr lang="en-GB" dirty="0"/>
              <a:t>Banks’ act as the ‘</a:t>
            </a:r>
            <a:r>
              <a:rPr lang="en-GB" b="1" dirty="0"/>
              <a:t>accountant of record</a:t>
            </a:r>
            <a:r>
              <a:rPr lang="en-GB" dirty="0"/>
              <a:t>’ within the financial system. </a:t>
            </a:r>
          </a:p>
          <a:p>
            <a:pPr lvl="1"/>
            <a:r>
              <a:rPr lang="en-GB" dirty="0"/>
              <a:t>No one notices: Individuals cannot distinguish between money that is actually being saved and deposited with the bank, and money that has been created by a bank.</a:t>
            </a:r>
          </a:p>
        </p:txBody>
      </p:sp>
    </p:spTree>
    <p:extLst>
      <p:ext uri="{BB962C8B-B14F-4D97-AF65-F5344CB8AC3E}">
        <p14:creationId xmlns:p14="http://schemas.microsoft.com/office/powerpoint/2010/main" val="1154192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67940-9AB2-4D4C-B40A-1B49EE84B775}"/>
              </a:ext>
            </a:extLst>
          </p:cNvPr>
          <p:cNvSpPr>
            <a:spLocks noGrp="1"/>
          </p:cNvSpPr>
          <p:nvPr>
            <p:ph type="title"/>
          </p:nvPr>
        </p:nvSpPr>
        <p:spPr/>
        <p:txBody>
          <a:bodyPr>
            <a:normAutofit fontScale="90000"/>
          </a:bodyPr>
          <a:lstStyle/>
          <a:p>
            <a:r>
              <a:rPr lang="en-GB" dirty="0"/>
              <a:t>Banks are exempt from the 'Client Money Rules'</a:t>
            </a:r>
          </a:p>
        </p:txBody>
      </p:sp>
      <p:sp>
        <p:nvSpPr>
          <p:cNvPr id="3" name="Content Placeholder 2">
            <a:extLst>
              <a:ext uri="{FF2B5EF4-FFF2-40B4-BE49-F238E27FC236}">
                <a16:creationId xmlns:a16="http://schemas.microsoft.com/office/drawing/2014/main" id="{1CA39873-4D18-417A-B944-8A3CEC2828DF}"/>
              </a:ext>
            </a:extLst>
          </p:cNvPr>
          <p:cNvSpPr>
            <a:spLocks noGrp="1"/>
          </p:cNvSpPr>
          <p:nvPr>
            <p:ph idx="1"/>
          </p:nvPr>
        </p:nvSpPr>
        <p:spPr>
          <a:xfrm>
            <a:off x="1052423" y="1844823"/>
            <a:ext cx="10084279" cy="4909659"/>
          </a:xfrm>
        </p:spPr>
        <p:txBody>
          <a:bodyPr>
            <a:normAutofit fontScale="85000" lnSpcReduction="20000"/>
          </a:bodyPr>
          <a:lstStyle/>
          <a:p>
            <a:r>
              <a:rPr lang="en-GB" b="1" dirty="0"/>
              <a:t>Client money rules</a:t>
            </a:r>
            <a:r>
              <a:rPr lang="en-GB" dirty="0"/>
              <a:t> require non-bank organisations (for example, stockbrokers, solicitors and accountants) to keep clients’ money separate from the non-bank organisation’s assets and liabilities on their balance sheet.</a:t>
            </a:r>
          </a:p>
          <a:p>
            <a:endParaRPr lang="en-GB" dirty="0"/>
          </a:p>
          <a:p>
            <a:r>
              <a:rPr lang="en-GB" dirty="0"/>
              <a:t>Exemption enables a bank to rename their account payable liability as a customer deposit, despite the money not being a consequence of a customer making a deposit.</a:t>
            </a:r>
          </a:p>
          <a:p>
            <a:endParaRPr lang="en-GB" dirty="0"/>
          </a:p>
          <a:p>
            <a:r>
              <a:rPr lang="en-GB" dirty="0"/>
              <a:t>Banks exemption from the client money rules means that when a customer deposits money at their bank, the customer no longer owns the money, and becomes a general creditor of the bank.</a:t>
            </a:r>
          </a:p>
        </p:txBody>
      </p:sp>
    </p:spTree>
    <p:extLst>
      <p:ext uri="{BB962C8B-B14F-4D97-AF65-F5344CB8AC3E}">
        <p14:creationId xmlns:p14="http://schemas.microsoft.com/office/powerpoint/2010/main" val="4173989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2F2C-1E40-4E50-A243-C98CADC3C232}"/>
              </a:ext>
            </a:extLst>
          </p:cNvPr>
          <p:cNvSpPr>
            <a:spLocks noGrp="1"/>
          </p:cNvSpPr>
          <p:nvPr>
            <p:ph type="title"/>
          </p:nvPr>
        </p:nvSpPr>
        <p:spPr>
          <a:xfrm>
            <a:off x="1981200" y="0"/>
            <a:ext cx="8229600" cy="1143000"/>
          </a:xfrm>
        </p:spPr>
        <p:txBody>
          <a:bodyPr/>
          <a:lstStyle/>
          <a:p>
            <a:r>
              <a:rPr lang="en-GB" dirty="0"/>
              <a:t>Seigniorage</a:t>
            </a:r>
          </a:p>
        </p:txBody>
      </p:sp>
      <p:sp>
        <p:nvSpPr>
          <p:cNvPr id="3" name="Content Placeholder 2">
            <a:extLst>
              <a:ext uri="{FF2B5EF4-FFF2-40B4-BE49-F238E27FC236}">
                <a16:creationId xmlns:a16="http://schemas.microsoft.com/office/drawing/2014/main" id="{4E426E67-BDC6-4FE7-85A1-4749490628FB}"/>
              </a:ext>
            </a:extLst>
          </p:cNvPr>
          <p:cNvSpPr>
            <a:spLocks noGrp="1"/>
          </p:cNvSpPr>
          <p:nvPr>
            <p:ph idx="1"/>
          </p:nvPr>
        </p:nvSpPr>
        <p:spPr>
          <a:xfrm>
            <a:off x="1086927" y="1268760"/>
            <a:ext cx="10032521" cy="4991436"/>
          </a:xfrm>
        </p:spPr>
        <p:txBody>
          <a:bodyPr>
            <a:normAutofit fontScale="70000" lnSpcReduction="20000"/>
          </a:bodyPr>
          <a:lstStyle/>
          <a:p>
            <a:r>
              <a:rPr lang="en-GB" dirty="0"/>
              <a:t>Seigniorage traditionally refers to the profit received by the central bank from creating new money, and is calculated as the difference between the cost of producing physical money and the purchasing power of the newly created money in the economy. </a:t>
            </a:r>
          </a:p>
          <a:p>
            <a:pPr lvl="1"/>
            <a:r>
              <a:rPr lang="en-GB" dirty="0"/>
              <a:t>For example, a £10 note can purchase £10 worth of products within the economy, but only costs a few pence to produce. </a:t>
            </a:r>
          </a:p>
          <a:p>
            <a:endParaRPr lang="en-GB" dirty="0"/>
          </a:p>
          <a:p>
            <a:r>
              <a:rPr lang="en-GB" dirty="0"/>
              <a:t>Given that commercial banks create the majority of money in an economy, we can also calculate commercial bank seigniorage acquired from bank credit creation.</a:t>
            </a:r>
          </a:p>
          <a:p>
            <a:endParaRPr lang="en-GB" dirty="0"/>
          </a:p>
          <a:p>
            <a:r>
              <a:rPr lang="en-GB" dirty="0"/>
              <a:t>It is estimated that commercial bank seigniorage profits from credit creation that arose from lowering banks cost of capital generated commercial banks an annual </a:t>
            </a:r>
            <a:r>
              <a:rPr lang="en-GB" b="1" dirty="0"/>
              <a:t>£23 billion of addition profit per annum</a:t>
            </a:r>
            <a:r>
              <a:rPr lang="en-GB" dirty="0"/>
              <a:t> during the period 1998 to 2016 (Macfarlane, Ryan-Collins, </a:t>
            </a:r>
            <a:r>
              <a:rPr lang="en-GB" dirty="0" err="1"/>
              <a:t>Bjerg</a:t>
            </a:r>
            <a:r>
              <a:rPr lang="en-GB" dirty="0"/>
              <a:t>, Nielsen, &amp; McCann, 2017, p. 2).</a:t>
            </a:r>
          </a:p>
          <a:p>
            <a:endParaRPr lang="en-GB" dirty="0"/>
          </a:p>
          <a:p>
            <a:endParaRPr lang="en-GB" dirty="0"/>
          </a:p>
        </p:txBody>
      </p:sp>
      <p:sp>
        <p:nvSpPr>
          <p:cNvPr id="4" name="TextBox 3">
            <a:extLst>
              <a:ext uri="{FF2B5EF4-FFF2-40B4-BE49-F238E27FC236}">
                <a16:creationId xmlns:a16="http://schemas.microsoft.com/office/drawing/2014/main" id="{DDA4ADF8-707E-41DC-A71A-EF79842D7214}"/>
              </a:ext>
            </a:extLst>
          </p:cNvPr>
          <p:cNvSpPr txBox="1"/>
          <p:nvPr/>
        </p:nvSpPr>
        <p:spPr>
          <a:xfrm>
            <a:off x="2351584" y="6211670"/>
            <a:ext cx="7981950" cy="646331"/>
          </a:xfrm>
          <a:prstGeom prst="rect">
            <a:avLst/>
          </a:prstGeom>
          <a:noFill/>
        </p:spPr>
        <p:txBody>
          <a:bodyPr wrap="square" rtlCol="0">
            <a:spAutoFit/>
          </a:bodyPr>
          <a:lstStyle/>
          <a:p>
            <a:r>
              <a:rPr lang="en-GB" dirty="0"/>
              <a:t>Source: </a:t>
            </a:r>
            <a:r>
              <a:rPr lang="en-GB" dirty="0">
                <a:hlinkClick r:id="rId2"/>
              </a:rPr>
              <a:t>New Economics Foundation publication: Making Money from Making Money: </a:t>
            </a:r>
            <a:r>
              <a:rPr lang="en-GB" dirty="0" err="1">
                <a:hlinkClick r:id="rId2"/>
              </a:rPr>
              <a:t>Seigniorage</a:t>
            </a:r>
            <a:r>
              <a:rPr lang="en-GB" dirty="0">
                <a:hlinkClick r:id="rId2"/>
              </a:rPr>
              <a:t> in the Modern Economy, page 7.</a:t>
            </a:r>
            <a:endParaRPr lang="en-GB" dirty="0"/>
          </a:p>
        </p:txBody>
      </p:sp>
    </p:spTree>
    <p:extLst>
      <p:ext uri="{BB962C8B-B14F-4D97-AF65-F5344CB8AC3E}">
        <p14:creationId xmlns:p14="http://schemas.microsoft.com/office/powerpoint/2010/main" val="4169243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6994C-280A-4E92-9F4A-4EEEDFAE7A2C}"/>
              </a:ext>
            </a:extLst>
          </p:cNvPr>
          <p:cNvSpPr>
            <a:spLocks noGrp="1"/>
          </p:cNvSpPr>
          <p:nvPr>
            <p:ph type="title"/>
          </p:nvPr>
        </p:nvSpPr>
        <p:spPr/>
        <p:txBody>
          <a:bodyPr/>
          <a:lstStyle/>
          <a:p>
            <a:r>
              <a:rPr lang="en-GB" dirty="0"/>
              <a:t>Lecture 9</a:t>
            </a:r>
          </a:p>
        </p:txBody>
      </p:sp>
      <p:sp>
        <p:nvSpPr>
          <p:cNvPr id="3" name="Content Placeholder 2">
            <a:extLst>
              <a:ext uri="{FF2B5EF4-FFF2-40B4-BE49-F238E27FC236}">
                <a16:creationId xmlns:a16="http://schemas.microsoft.com/office/drawing/2014/main" id="{3A7B17CA-32F5-4DD9-9A06-50758C753031}"/>
              </a:ext>
            </a:extLst>
          </p:cNvPr>
          <p:cNvSpPr>
            <a:spLocks noGrp="1"/>
          </p:cNvSpPr>
          <p:nvPr>
            <p:ph idx="1"/>
          </p:nvPr>
        </p:nvSpPr>
        <p:spPr/>
        <p:txBody>
          <a:bodyPr/>
          <a:lstStyle/>
          <a:p>
            <a:r>
              <a:rPr lang="en-GB" dirty="0"/>
              <a:t>Part A - first video</a:t>
            </a:r>
          </a:p>
          <a:p>
            <a:pPr lvl="1"/>
            <a:r>
              <a:rPr lang="en-GB" dirty="0"/>
              <a:t>Bank Deposits Multiplier</a:t>
            </a:r>
          </a:p>
          <a:p>
            <a:pPr lvl="1"/>
            <a:r>
              <a:rPr lang="en-GB" dirty="0"/>
              <a:t>Credit Creation Theory of Banking</a:t>
            </a:r>
          </a:p>
          <a:p>
            <a:pPr lvl="1"/>
            <a:endParaRPr lang="en-GB" dirty="0"/>
          </a:p>
          <a:p>
            <a:r>
              <a:rPr lang="en-GB" dirty="0"/>
              <a:t>Part B - second video</a:t>
            </a:r>
          </a:p>
          <a:p>
            <a:pPr lvl="1"/>
            <a:r>
              <a:rPr lang="en-GB" dirty="0"/>
              <a:t>Quantity Theory of Credit</a:t>
            </a:r>
          </a:p>
        </p:txBody>
      </p:sp>
    </p:spTree>
    <p:extLst>
      <p:ext uri="{BB962C8B-B14F-4D97-AF65-F5344CB8AC3E}">
        <p14:creationId xmlns:p14="http://schemas.microsoft.com/office/powerpoint/2010/main" val="3230378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Banks and Credit Money Creation</a:t>
            </a:r>
          </a:p>
        </p:txBody>
      </p:sp>
      <p:sp>
        <p:nvSpPr>
          <p:cNvPr id="3" name="Content Placeholder 2"/>
          <p:cNvSpPr>
            <a:spLocks noGrp="1"/>
          </p:cNvSpPr>
          <p:nvPr>
            <p:ph idx="1"/>
          </p:nvPr>
        </p:nvSpPr>
        <p:spPr>
          <a:xfrm>
            <a:off x="1981200" y="1600200"/>
            <a:ext cx="8363272" cy="5069160"/>
          </a:xfrm>
        </p:spPr>
        <p:txBody>
          <a:bodyPr>
            <a:normAutofit/>
          </a:bodyPr>
          <a:lstStyle/>
          <a:p>
            <a:r>
              <a:rPr lang="en-GB" dirty="0"/>
              <a:t>Banks have not been granted a licence to print money. However, custom and practice within the banking industry enables banks to create credit money, which is to all intents and purposes money.</a:t>
            </a:r>
          </a:p>
          <a:p>
            <a:pPr marL="0" indent="0">
              <a:buNone/>
            </a:pPr>
            <a:endParaRPr lang="en-GB" dirty="0"/>
          </a:p>
        </p:txBody>
      </p:sp>
    </p:spTree>
    <p:extLst>
      <p:ext uri="{BB962C8B-B14F-4D97-AF65-F5344CB8AC3E}">
        <p14:creationId xmlns:p14="http://schemas.microsoft.com/office/powerpoint/2010/main" val="921653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28" y="4406901"/>
            <a:ext cx="8496944" cy="1362075"/>
          </a:xfrm>
        </p:spPr>
        <p:txBody>
          <a:bodyPr/>
          <a:lstStyle/>
          <a:p>
            <a:r>
              <a:rPr lang="en-GB" dirty="0">
                <a:solidFill>
                  <a:srgbClr val="0000FF"/>
                </a:solidFill>
              </a:rPr>
              <a:t>Banks and money creation</a:t>
            </a:r>
          </a:p>
        </p:txBody>
      </p:sp>
    </p:spTree>
    <p:extLst>
      <p:ext uri="{BB962C8B-B14F-4D97-AF65-F5344CB8AC3E}">
        <p14:creationId xmlns:p14="http://schemas.microsoft.com/office/powerpoint/2010/main" val="4278463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Most money in the economy is created by commercial banks</a:t>
            </a:r>
          </a:p>
        </p:txBody>
      </p:sp>
      <p:sp>
        <p:nvSpPr>
          <p:cNvPr id="3" name="Content Placeholder 2"/>
          <p:cNvSpPr>
            <a:spLocks noGrp="1"/>
          </p:cNvSpPr>
          <p:nvPr>
            <p:ph idx="1"/>
          </p:nvPr>
        </p:nvSpPr>
        <p:spPr>
          <a:xfrm>
            <a:off x="1703512" y="1600200"/>
            <a:ext cx="8784976" cy="5141168"/>
          </a:xfrm>
        </p:spPr>
        <p:txBody>
          <a:bodyPr>
            <a:normAutofit fontScale="85000" lnSpcReduction="20000"/>
          </a:bodyPr>
          <a:lstStyle/>
          <a:p>
            <a:r>
              <a:rPr lang="en-GB" dirty="0"/>
              <a:t>Cash / currency accounts for approximately 3% of the money in circulation. </a:t>
            </a:r>
          </a:p>
          <a:p>
            <a:pPr lvl="1"/>
            <a:r>
              <a:rPr lang="en-GB" dirty="0"/>
              <a:t>bank notes account for approximately 94% of the total cash / currency in circulation</a:t>
            </a:r>
          </a:p>
          <a:p>
            <a:pPr lvl="1"/>
            <a:r>
              <a:rPr lang="en-GB" dirty="0"/>
              <a:t>coins account for approximately 6% of the total cash / currency in circulation </a:t>
            </a:r>
          </a:p>
          <a:p>
            <a:endParaRPr lang="en-GB" dirty="0"/>
          </a:p>
          <a:p>
            <a:r>
              <a:rPr lang="en-GB" dirty="0"/>
              <a:t>Approximately </a:t>
            </a:r>
            <a:r>
              <a:rPr lang="en-GB" b="1" dirty="0"/>
              <a:t>97%</a:t>
            </a:r>
            <a:r>
              <a:rPr lang="en-GB" dirty="0"/>
              <a:t> of the money in the UK economy comprises of money that was created by commercial banks, not the Bank of England. </a:t>
            </a:r>
          </a:p>
          <a:p>
            <a:endParaRPr lang="en-GB" dirty="0"/>
          </a:p>
          <a:p>
            <a:r>
              <a:rPr lang="en-GB" dirty="0"/>
              <a:t>Primary form of money is not physical cash created by the state, but the liabilities of banks - 'Credit Money'.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775D84EB-1548-4902-A722-AE0FC2761F47}"/>
              </a:ext>
            </a:extLst>
          </p:cNvPr>
          <p:cNvGraphicFramePr>
            <a:graphicFrameLocks/>
          </p:cNvGraphicFramePr>
          <p:nvPr>
            <p:extLst>
              <p:ext uri="{D42A27DB-BD31-4B8C-83A1-F6EECF244321}">
                <p14:modId xmlns:p14="http://schemas.microsoft.com/office/powerpoint/2010/main" val="4293223936"/>
              </p:ext>
            </p:extLst>
          </p:nvPr>
        </p:nvGraphicFramePr>
        <p:xfrm>
          <a:off x="2686050" y="426243"/>
          <a:ext cx="6819900" cy="600551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6">
            <a:extLst>
              <a:ext uri="{FF2B5EF4-FFF2-40B4-BE49-F238E27FC236}">
                <a16:creationId xmlns:a16="http://schemas.microsoft.com/office/drawing/2014/main" id="{41661C55-B9DF-40C4-BB3A-1EC6CEF6C910}"/>
              </a:ext>
            </a:extLst>
          </p:cNvPr>
          <p:cNvSpPr txBox="1"/>
          <p:nvPr/>
        </p:nvSpPr>
        <p:spPr>
          <a:xfrm>
            <a:off x="7896225" y="3188493"/>
            <a:ext cx="1523308" cy="33422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600"/>
              <a:t>Bank deposits</a:t>
            </a:r>
          </a:p>
        </p:txBody>
      </p:sp>
      <p:sp>
        <p:nvSpPr>
          <p:cNvPr id="6" name="TextBox 9">
            <a:extLst>
              <a:ext uri="{FF2B5EF4-FFF2-40B4-BE49-F238E27FC236}">
                <a16:creationId xmlns:a16="http://schemas.microsoft.com/office/drawing/2014/main" id="{280771AB-CEF9-45BA-87AF-8ED23306658C}"/>
              </a:ext>
            </a:extLst>
          </p:cNvPr>
          <p:cNvSpPr txBox="1"/>
          <p:nvPr/>
        </p:nvSpPr>
        <p:spPr>
          <a:xfrm>
            <a:off x="7496175" y="4245768"/>
            <a:ext cx="1994332" cy="22281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100"/>
              <a:t>Notes and coins in circulation</a:t>
            </a:r>
          </a:p>
        </p:txBody>
      </p:sp>
      <p:sp>
        <p:nvSpPr>
          <p:cNvPr id="2" name="TextBox 1">
            <a:extLst>
              <a:ext uri="{FF2B5EF4-FFF2-40B4-BE49-F238E27FC236}">
                <a16:creationId xmlns:a16="http://schemas.microsoft.com/office/drawing/2014/main" id="{FA62D231-4678-4842-8B1E-DF3974A26570}"/>
              </a:ext>
            </a:extLst>
          </p:cNvPr>
          <p:cNvSpPr txBox="1"/>
          <p:nvPr/>
        </p:nvSpPr>
        <p:spPr>
          <a:xfrm>
            <a:off x="4576482" y="6431756"/>
            <a:ext cx="3039035" cy="369332"/>
          </a:xfrm>
          <a:prstGeom prst="rect">
            <a:avLst/>
          </a:prstGeom>
          <a:noFill/>
        </p:spPr>
        <p:txBody>
          <a:bodyPr wrap="square" rtlCol="0">
            <a:spAutoFit/>
          </a:bodyPr>
          <a:lstStyle/>
          <a:p>
            <a:r>
              <a:rPr lang="en-GB" dirty="0"/>
              <a:t>Source: The Bank of England</a:t>
            </a:r>
          </a:p>
        </p:txBody>
      </p:sp>
    </p:spTree>
    <p:extLst>
      <p:ext uri="{BB962C8B-B14F-4D97-AF65-F5344CB8AC3E}">
        <p14:creationId xmlns:p14="http://schemas.microsoft.com/office/powerpoint/2010/main" val="3642683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B802B0-EEB6-4F08-BAD3-4415A112C31B}"/>
              </a:ext>
            </a:extLst>
          </p:cNvPr>
          <p:cNvSpPr txBox="1"/>
          <p:nvPr/>
        </p:nvSpPr>
        <p:spPr>
          <a:xfrm>
            <a:off x="1883532" y="6508377"/>
            <a:ext cx="8424936" cy="338554"/>
          </a:xfrm>
          <a:prstGeom prst="rect">
            <a:avLst/>
          </a:prstGeom>
          <a:noFill/>
        </p:spPr>
        <p:txBody>
          <a:bodyPr wrap="square" rtlCol="0">
            <a:spAutoFit/>
          </a:bodyPr>
          <a:lstStyle/>
          <a:p>
            <a:r>
              <a:rPr lang="en-GB" sz="1600" dirty="0"/>
              <a:t>There has been a significant divergence in the growth of broad money (M4) relative to GDP growth.</a:t>
            </a:r>
          </a:p>
        </p:txBody>
      </p:sp>
      <p:graphicFrame>
        <p:nvGraphicFramePr>
          <p:cNvPr id="5" name="Chart 4">
            <a:extLst>
              <a:ext uri="{FF2B5EF4-FFF2-40B4-BE49-F238E27FC236}">
                <a16:creationId xmlns:a16="http://schemas.microsoft.com/office/drawing/2014/main" id="{9E17FE33-D7DD-4A3C-93D8-C2AE4A0905F2}"/>
              </a:ext>
            </a:extLst>
          </p:cNvPr>
          <p:cNvGraphicFramePr>
            <a:graphicFrameLocks/>
          </p:cNvGraphicFramePr>
          <p:nvPr>
            <p:extLst>
              <p:ext uri="{D42A27DB-BD31-4B8C-83A1-F6EECF244321}">
                <p14:modId xmlns:p14="http://schemas.microsoft.com/office/powerpoint/2010/main" val="3325252506"/>
              </p:ext>
            </p:extLst>
          </p:nvPr>
        </p:nvGraphicFramePr>
        <p:xfrm>
          <a:off x="1255059" y="251013"/>
          <a:ext cx="9475694" cy="625736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B453A407-4476-4293-89A4-5731D3022B6A}"/>
              </a:ext>
            </a:extLst>
          </p:cNvPr>
          <p:cNvSpPr txBox="1"/>
          <p:nvPr/>
        </p:nvSpPr>
        <p:spPr>
          <a:xfrm>
            <a:off x="0" y="5369603"/>
            <a:ext cx="1685365" cy="1477328"/>
          </a:xfrm>
          <a:prstGeom prst="rect">
            <a:avLst/>
          </a:prstGeom>
          <a:noFill/>
        </p:spPr>
        <p:txBody>
          <a:bodyPr wrap="square" rtlCol="0">
            <a:spAutoFit/>
          </a:bodyPr>
          <a:lstStyle/>
          <a:p>
            <a:r>
              <a:rPr lang="en-GB" dirty="0"/>
              <a:t>Source: The Bank of England and Office for National Statistics</a:t>
            </a:r>
          </a:p>
        </p:txBody>
      </p:sp>
    </p:spTree>
    <p:extLst>
      <p:ext uri="{BB962C8B-B14F-4D97-AF65-F5344CB8AC3E}">
        <p14:creationId xmlns:p14="http://schemas.microsoft.com/office/powerpoint/2010/main" val="1497889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807CB-D2EE-4A62-BF1E-F2D8C6000FAE}"/>
              </a:ext>
            </a:extLst>
          </p:cNvPr>
          <p:cNvSpPr>
            <a:spLocks noGrp="1"/>
          </p:cNvSpPr>
          <p:nvPr>
            <p:ph type="title"/>
          </p:nvPr>
        </p:nvSpPr>
        <p:spPr>
          <a:xfrm>
            <a:off x="609600" y="77414"/>
            <a:ext cx="10972800" cy="1143000"/>
          </a:xfrm>
        </p:spPr>
        <p:txBody>
          <a:bodyPr/>
          <a:lstStyle/>
          <a:p>
            <a:r>
              <a:rPr lang="en-GB" dirty="0"/>
              <a:t>Money and GDP</a:t>
            </a:r>
          </a:p>
        </p:txBody>
      </p:sp>
      <p:sp>
        <p:nvSpPr>
          <p:cNvPr id="3" name="Content Placeholder 2">
            <a:extLst>
              <a:ext uri="{FF2B5EF4-FFF2-40B4-BE49-F238E27FC236}">
                <a16:creationId xmlns:a16="http://schemas.microsoft.com/office/drawing/2014/main" id="{2256D927-DE24-4DB0-88E7-C815DB928E7E}"/>
              </a:ext>
            </a:extLst>
          </p:cNvPr>
          <p:cNvSpPr>
            <a:spLocks noGrp="1"/>
          </p:cNvSpPr>
          <p:nvPr>
            <p:ph idx="1"/>
          </p:nvPr>
        </p:nvSpPr>
        <p:spPr>
          <a:xfrm>
            <a:off x="609600" y="1398495"/>
            <a:ext cx="10972800" cy="5459506"/>
          </a:xfrm>
        </p:spPr>
        <p:txBody>
          <a:bodyPr>
            <a:normAutofit fontScale="77500" lnSpcReduction="20000"/>
          </a:bodyPr>
          <a:lstStyle/>
          <a:p>
            <a:r>
              <a:rPr lang="en-GB" dirty="0"/>
              <a:t>Gross Domestic Product (GDP) measures the amount of money spent in an economy (also value created and incomes earned) from producing new products (includes services), within a country or administrative region (such as the United Kingdom).</a:t>
            </a:r>
          </a:p>
          <a:p>
            <a:endParaRPr lang="en-GB" dirty="0"/>
          </a:p>
          <a:p>
            <a:r>
              <a:rPr lang="en-GB" dirty="0"/>
              <a:t>Following banking deregulation in the early to mid 1980’s, money supply has expanded at a much faster rate than GDP.</a:t>
            </a:r>
          </a:p>
          <a:p>
            <a:pPr lvl="1"/>
            <a:r>
              <a:rPr lang="en-GB" dirty="0"/>
              <a:t>Key aspects of banking deregulation are presented at the beginning of my </a:t>
            </a:r>
            <a:r>
              <a:rPr lang="en-GB" dirty="0">
                <a:hlinkClick r:id="rId2"/>
              </a:rPr>
              <a:t>quantity theory of credit article</a:t>
            </a:r>
            <a:r>
              <a:rPr lang="en-GB" dirty="0"/>
              <a:t>. </a:t>
            </a:r>
          </a:p>
          <a:p>
            <a:endParaRPr lang="en-GB" dirty="0"/>
          </a:p>
          <a:p>
            <a:r>
              <a:rPr lang="en-GB" dirty="0"/>
              <a:t>The reason for the divergence between money supply and GDP is that an increasing proportion of money is being used to purchase pre-owned assets in secondary markets, which are being sold by their previous owners.</a:t>
            </a:r>
          </a:p>
          <a:p>
            <a:pPr lvl="1"/>
            <a:r>
              <a:rPr lang="en-GB" dirty="0"/>
              <a:t>Examples include previously purchased property, and previously purchased financial assets such as shares and bonds. </a:t>
            </a:r>
          </a:p>
        </p:txBody>
      </p:sp>
    </p:spTree>
    <p:extLst>
      <p:ext uri="{BB962C8B-B14F-4D97-AF65-F5344CB8AC3E}">
        <p14:creationId xmlns:p14="http://schemas.microsoft.com/office/powerpoint/2010/main" val="1464679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Financial Deepening </a:t>
            </a:r>
          </a:p>
        </p:txBody>
      </p:sp>
      <p:sp>
        <p:nvSpPr>
          <p:cNvPr id="3" name="Content Placeholder 2"/>
          <p:cNvSpPr>
            <a:spLocks noGrp="1"/>
          </p:cNvSpPr>
          <p:nvPr>
            <p:ph idx="1"/>
          </p:nvPr>
        </p:nvSpPr>
        <p:spPr>
          <a:xfrm>
            <a:off x="1981200" y="1600200"/>
            <a:ext cx="8229600" cy="4925144"/>
          </a:xfrm>
        </p:spPr>
        <p:txBody>
          <a:bodyPr>
            <a:normAutofit fontScale="92500"/>
          </a:bodyPr>
          <a:lstStyle/>
          <a:p>
            <a:r>
              <a:rPr lang="en-GB" dirty="0"/>
              <a:t>Financial deepening refers to an increase in private sector debt as a percentage of GDP.</a:t>
            </a:r>
          </a:p>
          <a:p>
            <a:r>
              <a:rPr lang="en-GB" dirty="0"/>
              <a:t>Private sector debt increased from 50% of national income in 1950 to 170% in 2006.</a:t>
            </a:r>
          </a:p>
          <a:p>
            <a:pPr lvl="1"/>
            <a:r>
              <a:rPr lang="en-GB" dirty="0"/>
              <a:t>Source: Adair Turner (2016). Between Debt and the Devil – Money, Credit and Fixing Global Finance, Princeton University Press.</a:t>
            </a:r>
          </a:p>
          <a:p>
            <a:r>
              <a:rPr lang="en-GB" dirty="0"/>
              <a:t>The debt overhang explains why the recovery from 2007 to 2009 financial crisis has been so anaemic.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79EFF1-D19A-4CCD-802A-F3E6D3520479}"/>
              </a:ext>
            </a:extLst>
          </p:cNvPr>
          <p:cNvSpPr>
            <a:spLocks noGrp="1"/>
          </p:cNvSpPr>
          <p:nvPr>
            <p:ph type="title"/>
          </p:nvPr>
        </p:nvSpPr>
        <p:spPr/>
        <p:txBody>
          <a:bodyPr>
            <a:normAutofit fontScale="90000"/>
          </a:bodyPr>
          <a:lstStyle/>
          <a:p>
            <a:r>
              <a:rPr lang="en-GB" dirty="0"/>
              <a:t>Household debt as a percentage of net disposable income (1995 – 2018)</a:t>
            </a:r>
          </a:p>
        </p:txBody>
      </p:sp>
      <p:sp>
        <p:nvSpPr>
          <p:cNvPr id="5" name="TextBox 4">
            <a:extLst>
              <a:ext uri="{FF2B5EF4-FFF2-40B4-BE49-F238E27FC236}">
                <a16:creationId xmlns:a16="http://schemas.microsoft.com/office/drawing/2014/main" id="{9E8CFD24-C2FC-4C6D-BBDC-96D17ED8E123}"/>
              </a:ext>
            </a:extLst>
          </p:cNvPr>
          <p:cNvSpPr txBox="1"/>
          <p:nvPr/>
        </p:nvSpPr>
        <p:spPr>
          <a:xfrm>
            <a:off x="2272978" y="6211019"/>
            <a:ext cx="7646043" cy="369332"/>
          </a:xfrm>
          <a:prstGeom prst="rect">
            <a:avLst/>
          </a:prstGeom>
          <a:noFill/>
        </p:spPr>
        <p:txBody>
          <a:bodyPr wrap="square" rtlCol="0">
            <a:spAutoFit/>
          </a:bodyPr>
          <a:lstStyle/>
          <a:p>
            <a:r>
              <a:rPr lang="en-GB" dirty="0"/>
              <a:t>Source: </a:t>
            </a:r>
            <a:r>
              <a:rPr lang="en-GB" dirty="0">
                <a:hlinkClick r:id="rId2"/>
              </a:rPr>
              <a:t>The Organisation for Economic Co-operation and Development (OECD)</a:t>
            </a:r>
            <a:endParaRPr lang="en-GB" dirty="0"/>
          </a:p>
        </p:txBody>
      </p:sp>
      <p:pic>
        <p:nvPicPr>
          <p:cNvPr id="6" name="Picture 5">
            <a:extLst>
              <a:ext uri="{FF2B5EF4-FFF2-40B4-BE49-F238E27FC236}">
                <a16:creationId xmlns:a16="http://schemas.microsoft.com/office/drawing/2014/main" id="{034273E2-BEE4-4609-9E93-AAC0F37A8B5B}"/>
              </a:ext>
            </a:extLst>
          </p:cNvPr>
          <p:cNvPicPr>
            <a:picLocks noChangeAspect="1"/>
          </p:cNvPicPr>
          <p:nvPr/>
        </p:nvPicPr>
        <p:blipFill>
          <a:blip r:embed="rId3"/>
          <a:stretch>
            <a:fillRect/>
          </a:stretch>
        </p:blipFill>
        <p:spPr>
          <a:xfrm>
            <a:off x="2272978" y="1538067"/>
            <a:ext cx="7646043" cy="4672952"/>
          </a:xfrm>
          <a:prstGeom prst="rect">
            <a:avLst/>
          </a:prstGeom>
        </p:spPr>
      </p:pic>
    </p:spTree>
    <p:extLst>
      <p:ext uri="{BB962C8B-B14F-4D97-AF65-F5344CB8AC3E}">
        <p14:creationId xmlns:p14="http://schemas.microsoft.com/office/powerpoint/2010/main" val="3531260494"/>
      </p:ext>
    </p:extLst>
  </p:cSld>
  <p:clrMapOvr>
    <a:masterClrMapping/>
  </p:clrMapOvr>
</p:sld>
</file>

<file path=ppt/theme/theme1.xml><?xml version="1.0" encoding="utf-8"?>
<a:theme xmlns:a="http://schemas.openxmlformats.org/drawingml/2006/main" name="1_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TotalTime>
  <Words>1585</Words>
  <Application>Microsoft Office PowerPoint</Application>
  <PresentationFormat>Widescreen</PresentationFormat>
  <Paragraphs>185</Paragraphs>
  <Slides>20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Cambria Math</vt:lpstr>
      <vt:lpstr>Wingdings</vt:lpstr>
      <vt:lpstr>1_Office Theme</vt:lpstr>
      <vt:lpstr>Lecture 9 Bank Deposit Creation and the Quantity Theory of Credit</vt:lpstr>
      <vt:lpstr>Lecture 9</vt:lpstr>
      <vt:lpstr>Banks and money creation</vt:lpstr>
      <vt:lpstr>Most money in the economy is created by commercial banks</vt:lpstr>
      <vt:lpstr>PowerPoint Presentation</vt:lpstr>
      <vt:lpstr>PowerPoint Presentation</vt:lpstr>
      <vt:lpstr>Money and GDP</vt:lpstr>
      <vt:lpstr>Financial Deepening </vt:lpstr>
      <vt:lpstr>Household debt as a percentage of net disposable income (1995 – 2018)</vt:lpstr>
      <vt:lpstr>How is money created?</vt:lpstr>
      <vt:lpstr>Bank Deposits Multiplier</vt:lpstr>
      <vt:lpstr>Bank Deposits Multiplier</vt:lpstr>
      <vt:lpstr>Bank Deposits Multiplier</vt:lpstr>
      <vt:lpstr>Credit Creation Theory of Banking</vt:lpstr>
      <vt:lpstr>Credit Creation Theory of Banking</vt:lpstr>
      <vt:lpstr>Credit Money</vt:lpstr>
      <vt:lpstr>A bank’s ability to create new money is a consequence of:</vt:lpstr>
      <vt:lpstr>Banks are exempt from the 'Client Money Rules'</vt:lpstr>
      <vt:lpstr>Seigniorage</vt:lpstr>
      <vt:lpstr>Banks and Credit Money Creation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9 Bank Credit Creation and the Quantity Theory of Credit</dc:title>
  <dc:creator>Maurice Starkey</dc:creator>
  <cp:lastModifiedBy>Maurice Starkey</cp:lastModifiedBy>
  <cp:revision>45</cp:revision>
  <dcterms:created xsi:type="dcterms:W3CDTF">2020-03-09T12:58:34Z</dcterms:created>
  <dcterms:modified xsi:type="dcterms:W3CDTF">2020-03-25T12:59:14Z</dcterms:modified>
</cp:coreProperties>
</file>