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34" r:id="rId3"/>
    <p:sldId id="335" r:id="rId4"/>
    <p:sldId id="341" r:id="rId5"/>
    <p:sldId id="336" r:id="rId6"/>
    <p:sldId id="262" r:id="rId7"/>
    <p:sldId id="296" r:id="rId8"/>
    <p:sldId id="258" r:id="rId9"/>
    <p:sldId id="297" r:id="rId10"/>
    <p:sldId id="259" r:id="rId11"/>
    <p:sldId id="298" r:id="rId12"/>
    <p:sldId id="260" r:id="rId13"/>
    <p:sldId id="299" r:id="rId14"/>
    <p:sldId id="300" r:id="rId15"/>
    <p:sldId id="263" r:id="rId16"/>
    <p:sldId id="301" r:id="rId17"/>
    <p:sldId id="264" r:id="rId18"/>
    <p:sldId id="302" r:id="rId19"/>
    <p:sldId id="265" r:id="rId20"/>
    <p:sldId id="303" r:id="rId21"/>
    <p:sldId id="337" r:id="rId22"/>
    <p:sldId id="267" r:id="rId23"/>
    <p:sldId id="305" r:id="rId24"/>
    <p:sldId id="268" r:id="rId25"/>
    <p:sldId id="338" r:id="rId26"/>
    <p:sldId id="274" r:id="rId27"/>
    <p:sldId id="270" r:id="rId28"/>
    <p:sldId id="271" r:id="rId29"/>
    <p:sldId id="313" r:id="rId30"/>
    <p:sldId id="339" r:id="rId31"/>
    <p:sldId id="272" r:id="rId32"/>
    <p:sldId id="275" r:id="rId33"/>
    <p:sldId id="276" r:id="rId34"/>
    <p:sldId id="277" r:id="rId35"/>
    <p:sldId id="278" r:id="rId36"/>
    <p:sldId id="332" r:id="rId37"/>
    <p:sldId id="342" r:id="rId38"/>
    <p:sldId id="34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3" autoAdjust="0"/>
    <p:restoredTop sz="91402" autoAdjust="0"/>
  </p:normalViewPr>
  <p:slideViewPr>
    <p:cSldViewPr>
      <p:cViewPr varScale="1">
        <p:scale>
          <a:sx n="58" d="100"/>
          <a:sy n="58" d="100"/>
        </p:scale>
        <p:origin x="1133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Participants by Business Year groups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4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1st year</c:v>
                </c:pt>
                <c:pt idx="1">
                  <c:v>2nd year</c:v>
                </c:pt>
                <c:pt idx="2">
                  <c:v>3rd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5-46A5-8E79-05838BE5C6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Very valuable</c:v>
                </c:pt>
                <c:pt idx="1">
                  <c:v>Quite valuable</c:v>
                </c:pt>
                <c:pt idx="2">
                  <c:v>Neither valuable nor not valuable</c:v>
                </c:pt>
                <c:pt idx="3">
                  <c:v>Not particularly valuable</c:v>
                </c:pt>
                <c:pt idx="4">
                  <c:v>Not valuable at all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7.4</c:v>
                </c:pt>
                <c:pt idx="1">
                  <c:v>54.4</c:v>
                </c:pt>
                <c:pt idx="2">
                  <c:v>17.100000000000001</c:v>
                </c:pt>
                <c:pt idx="3">
                  <c:v>16.600000000000001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1-4C93-9CE0-2F30848275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Business</c:v>
                </c:pt>
                <c:pt idx="1">
                  <c:v>Economics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12.4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5-4F77-A7CB-21594F916D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mostly yes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Business</c:v>
                </c:pt>
                <c:pt idx="1">
                  <c:v>Economics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55.3</c:v>
                </c:pt>
                <c:pt idx="1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5-4F77-A7CB-21594F916D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some parts yes, in others no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Business</c:v>
                </c:pt>
                <c:pt idx="1">
                  <c:v>Economics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75-4F77-A7CB-21594F916D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mostly no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Business</c:v>
                </c:pt>
                <c:pt idx="1">
                  <c:v>Economics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75-4F77-A7CB-21594F916D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Business</c:v>
                </c:pt>
                <c:pt idx="1">
                  <c:v>Economics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5-4F77-A7CB-21594F916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2438200"/>
        <c:axId val="2132441256"/>
      </c:barChart>
      <c:catAx>
        <c:axId val="2132438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2441256"/>
        <c:crosses val="autoZero"/>
        <c:auto val="1"/>
        <c:lblAlgn val="ctr"/>
        <c:lblOffset val="100"/>
        <c:noMultiLvlLbl val="0"/>
      </c:catAx>
      <c:valAx>
        <c:axId val="2132441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2438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Age  distribution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under 21</c:v>
                </c:pt>
                <c:pt idx="1">
                  <c:v>22 - 25</c:v>
                </c:pt>
                <c:pt idx="2">
                  <c:v>over 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78.3</c:v>
                </c:pt>
                <c:pt idx="1">
                  <c:v>18.899999999999999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6-4BD7-A398-F65265AB27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Gender distribution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47.9</c:v>
                </c:pt>
                <c:pt idx="1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4-4CA6-B061-38AA49080B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Economics</c:v>
                </c:pt>
                <c:pt idx="1">
                  <c:v>Maths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0-4FFC-B5BC-1ACBB7EAC2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Economics</c:v>
                </c:pt>
                <c:pt idx="1">
                  <c:v>Maths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83.4</c:v>
                </c:pt>
                <c:pt idx="1">
                  <c:v>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0-4FFC-B5BC-1ACBB7EAC2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Economics</c:v>
                </c:pt>
                <c:pt idx="1">
                  <c:v>Maths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1D0-4FFC-B5BC-1ACBB7EAC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3868280"/>
        <c:axId val="2123870968"/>
      </c:barChart>
      <c:catAx>
        <c:axId val="2123868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3870968"/>
        <c:crosses val="autoZero"/>
        <c:auto val="1"/>
        <c:lblAlgn val="ctr"/>
        <c:lblOffset val="100"/>
        <c:noMultiLvlLbl val="0"/>
      </c:catAx>
      <c:valAx>
        <c:axId val="2123870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23868280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First language</c:v>
                </c:pt>
                <c:pt idx="1">
                  <c:v>Second language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71.400000000000006</c:v>
                </c:pt>
                <c:pt idx="1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2-4ED4-AEB8-8F3BBEBB17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England/NI</c:v>
                </c:pt>
                <c:pt idx="1">
                  <c:v>Scotland</c:v>
                </c:pt>
                <c:pt idx="2">
                  <c:v>Wales</c:v>
                </c:pt>
                <c:pt idx="3">
                  <c:v>EU</c:v>
                </c:pt>
                <c:pt idx="4">
                  <c:v>International non EU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</c:v>
                </c:pt>
                <c:pt idx="1">
                  <c:v>0</c:v>
                </c:pt>
                <c:pt idx="2">
                  <c:v>2.2999999999999998</c:v>
                </c:pt>
                <c:pt idx="3">
                  <c:v>7.4</c:v>
                </c:pt>
                <c:pt idx="4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8-496B-B679-18B2967AE7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 hours</c:v>
                </c:pt>
                <c:pt idx="1">
                  <c:v>1to 5</c:v>
                </c:pt>
                <c:pt idx="2">
                  <c:v>6 to 10</c:v>
                </c:pt>
                <c:pt idx="3">
                  <c:v>11 to 20 </c:v>
                </c:pt>
                <c:pt idx="4">
                  <c:v>over 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56.7</c:v>
                </c:pt>
                <c:pt idx="1">
                  <c:v>8.8000000000000007</c:v>
                </c:pt>
                <c:pt idx="2">
                  <c:v>9.6999999999999993</c:v>
                </c:pt>
                <c:pt idx="3">
                  <c:v>20.3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7-46E6-A11A-BE25913660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45.2</c:v>
                </c:pt>
                <c:pt idx="1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8-487D-8670-D8A5F9AA8D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Degree choice</c:v>
                </c:pt>
                <c:pt idx="1">
                  <c:v>Institution choice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86.6</c:v>
                </c:pt>
                <c:pt idx="1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9-4B0B-8902-FB28F38EDB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Degree choice</c:v>
                </c:pt>
                <c:pt idx="1">
                  <c:v>Institution choice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13.4</c:v>
                </c:pt>
                <c:pt idx="1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9-4B0B-8902-FB28F38EDB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Degree choice</c:v>
                </c:pt>
                <c:pt idx="1">
                  <c:v>Institution choice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B49-4B0B-8902-FB28F38ED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364648"/>
        <c:axId val="2131367624"/>
      </c:barChart>
      <c:catAx>
        <c:axId val="2131364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1367624"/>
        <c:crosses val="autoZero"/>
        <c:auto val="1"/>
        <c:lblAlgn val="ctr"/>
        <c:lblOffset val="100"/>
        <c:noMultiLvlLbl val="0"/>
      </c:catAx>
      <c:valAx>
        <c:axId val="2131367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136464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DD85-68A9-4E2D-B97D-789C82130D76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D96B9-790F-41EE-BA37-CA409FE3619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i.pomorina@bathspa.ac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n-GB" dirty="0"/>
              <a:t>Economics and business students: different, different but the same</a:t>
            </a:r>
            <a:br>
              <a:rPr lang="en-GB" dirty="0"/>
            </a:br>
            <a:r>
              <a:rPr lang="en-GB" sz="3600" i="1" dirty="0"/>
              <a:t>Dr Inna Pomorina Bath Spa University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348880"/>
            <a:ext cx="53975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 l="16213" r="17621"/>
          <a:stretch>
            <a:fillRect/>
          </a:stretch>
        </p:blipFill>
        <p:spPr bwMode="auto">
          <a:xfrm>
            <a:off x="611560" y="1268760"/>
            <a:ext cx="442513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3) What is your gender?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60032" y="2564904"/>
          <a:ext cx="3123803" cy="1717548"/>
        </p:xfrm>
        <a:graphic>
          <a:graphicData uri="http://schemas.openxmlformats.org/drawingml/2006/table">
            <a:tbl>
              <a:tblPr/>
              <a:tblGrid>
                <a:gridCol w="11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Gender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Freq.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Percent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Male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2,020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58.31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Female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1,444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41.69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3,464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100.00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3) What is your gender? (BSU)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797005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4&amp;5) Which A-levels do you have?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24128" y="2204864"/>
          <a:ext cx="3050784" cy="1507236"/>
        </p:xfrm>
        <a:graphic>
          <a:graphicData uri="http://schemas.openxmlformats.org/drawingml/2006/table">
            <a:tbl>
              <a:tblPr/>
              <a:tblGrid>
                <a:gridCol w="78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Economics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Maths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559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454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1,013 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687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1,740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2,427 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1,246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2,194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3,440 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652120" y="4149080"/>
          <a:ext cx="3085833" cy="1296924"/>
        </p:xfrm>
        <a:graphic>
          <a:graphicData uri="http://schemas.openxmlformats.org/drawingml/2006/table">
            <a:tbl>
              <a:tblPr/>
              <a:tblGrid>
                <a:gridCol w="385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Maths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Economics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Frequency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2,445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2,200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Percent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70.58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63.79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Frequency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1,019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1,249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Percent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29.42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36.21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3,464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3,449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28800"/>
            <a:ext cx="5436096" cy="453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4&amp;5) Which A-levels do you have? (BSU)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064422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as second language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345966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40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7) What is your permanent place of residence?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1484784"/>
            <a:ext cx="6120680" cy="44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92080" y="2276872"/>
          <a:ext cx="3212268" cy="1927860"/>
        </p:xfrm>
        <a:graphic>
          <a:graphicData uri="http://schemas.openxmlformats.org/drawingml/2006/table">
            <a:tbl>
              <a:tblPr/>
              <a:tblGrid>
                <a:gridCol w="1697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Residence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Freq.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Percent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England/NI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1,803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52.14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Scotland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273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7.89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Wales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1.27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EU (non UK)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393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11.36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Other international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945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27.33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3,458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100.00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7) What is your permanent place of residence? (BSU)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5532052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8) How many hours of paid employment do you do during a week of term time?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 l="9984"/>
          <a:stretch>
            <a:fillRect/>
          </a:stretch>
        </p:blipFill>
        <p:spPr bwMode="auto">
          <a:xfrm>
            <a:off x="251520" y="1484784"/>
            <a:ext cx="584308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4048" y="2420888"/>
          <a:ext cx="3528391" cy="2243328"/>
        </p:xfrm>
        <a:graphic>
          <a:graphicData uri="http://schemas.openxmlformats.org/drawingml/2006/table">
            <a:tbl>
              <a:tblPr/>
              <a:tblGrid>
                <a:gridCol w="185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Paid work (hours)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Freq.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Percent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2,671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77.13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1-5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207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5.98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6-10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203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5.86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11-20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284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8.20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Over 20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98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2.83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3,463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100.00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8) How many hours of paid employment do you do during a week of term time? (BSU)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018049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/>
              <a:t>9) Is either of your parents a university graduate?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 l="10582" t="8829"/>
          <a:stretch>
            <a:fillRect/>
          </a:stretch>
        </p:blipFill>
        <p:spPr bwMode="auto">
          <a:xfrm>
            <a:off x="251520" y="1556792"/>
            <a:ext cx="5832648" cy="446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92080" y="2276872"/>
          <a:ext cx="3312368" cy="2304258"/>
        </p:xfrm>
        <a:graphic>
          <a:graphicData uri="http://schemas.openxmlformats.org/drawingml/2006/table">
            <a:tbl>
              <a:tblPr/>
              <a:tblGrid>
                <a:gridCol w="119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Parents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Freq.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Percent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1,244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36.49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2,165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63.51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3,409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100.00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Students expectations and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behaviour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by EN in 2013 – 2015</a:t>
            </a:r>
          </a:p>
          <a:p>
            <a:r>
              <a:rPr lang="en-US" dirty="0"/>
              <a:t>17 Economics departments and 1 Business</a:t>
            </a:r>
          </a:p>
          <a:p>
            <a:r>
              <a:rPr lang="en-US" dirty="0"/>
              <a:t>Observational study looking at the ways the new fee regime had influenced students’ </a:t>
            </a:r>
            <a:r>
              <a:rPr lang="en-US" dirty="0" err="1"/>
              <a:t>behaviour</a:t>
            </a:r>
            <a:r>
              <a:rPr lang="en-US" dirty="0"/>
              <a:t> and expectations</a:t>
            </a:r>
          </a:p>
          <a:p>
            <a:r>
              <a:rPr lang="en-US" dirty="0"/>
              <a:t>Demographic factors: age, gender, year of study, English as second language, residence, A levels in Math and Economics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01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/>
              <a:t>9) Is either of your parents a university graduate? (BSU)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711209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706" r="670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Choosing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324485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11&amp;12) When you applied to university, was this degree/institution your first choice?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628800"/>
            <a:ext cx="5606679" cy="47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868144" y="2204864"/>
          <a:ext cx="2808312" cy="1440159"/>
        </p:xfrm>
        <a:graphic>
          <a:graphicData uri="http://schemas.openxmlformats.org/drawingml/2006/table">
            <a:tbl>
              <a:tblPr/>
              <a:tblGrid>
                <a:gridCol w="1432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Degree  choice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Freq.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Percent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636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18.38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2,824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81.62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3,460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100.00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6136" y="3933056"/>
          <a:ext cx="2866567" cy="1296924"/>
        </p:xfrm>
        <a:graphic>
          <a:graphicData uri="http://schemas.openxmlformats.org/drawingml/2006/table">
            <a:tbl>
              <a:tblPr/>
              <a:tblGrid>
                <a:gridCol w="1545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Institution  choice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Freq.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Percent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1,558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45.26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1,884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54.74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3,442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100.00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11&amp;12) When you applied to university, was this degree/institution your first choice? (BSU)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927316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13) To what extent do you agree with the following statements on why you are studying here?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04623"/>
              </p:ext>
            </p:extLst>
          </p:nvPr>
        </p:nvGraphicFramePr>
        <p:xfrm>
          <a:off x="467544" y="1556792"/>
          <a:ext cx="8280189" cy="4442960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6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5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6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Strongly agree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Agree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Neither agree nor disagree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Disagree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Strongly disagree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The reputation of the university is important to me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17.5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55.8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21.2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Econ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48.45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44.39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5.79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1.07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0.32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 have a strong interest in the subject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37.8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51.6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9.2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0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Econ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36.85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49.90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10.56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1.85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0.84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4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 like the structure/content of the course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13.8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59.0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22.1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0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Econ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13.49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52.77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26.34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6.07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1.33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4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 wanted to increase my employability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64.1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5.9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8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Econ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58.91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33.88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5.96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0.69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0.55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4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The quality of like in this city/location is important to me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41.5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42.4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12.9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2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Econ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31.18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46.19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17.09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4.27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1.27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4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My friends went here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11.1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17.5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33.2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36.9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4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Econ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3.44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10.60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23.38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28.68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33.92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4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My family wanted me to come here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15.2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37.8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24.4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20.3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0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Econ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3.53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13.87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39.68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21.36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21.56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4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I’m studying now because I think university costs are going to increase further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16.1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42.9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19.8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12.4</a:t>
                      </a: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Econ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8.30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15.57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31.55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24.25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20.33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3" marR="312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826" b="1182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Students’Behaviour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2024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4464496" cy="1143000"/>
          </a:xfrm>
        </p:spPr>
        <p:txBody>
          <a:bodyPr>
            <a:noAutofit/>
          </a:bodyPr>
          <a:lstStyle/>
          <a:p>
            <a:pPr lvl="0"/>
            <a:r>
              <a:rPr lang="en-GB" sz="1600" dirty="0"/>
              <a:t>14) What proportion of your scheduled classes do you attend? </a:t>
            </a:r>
            <a:br>
              <a:rPr lang="en-GB" sz="1600" dirty="0"/>
            </a:br>
            <a:r>
              <a:rPr lang="en-GB" sz="1600" dirty="0"/>
              <a:t>15) What proportion of the work your course requires you to do have you submitted?</a:t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75856" y="764704"/>
            <a:ext cx="2530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20072" y="1052736"/>
            <a:ext cx="3528392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16) How much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time do you spend each week (on average) independently studying for your course?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175371"/>
              </p:ext>
            </p:extLst>
          </p:nvPr>
        </p:nvGraphicFramePr>
        <p:xfrm>
          <a:off x="5292080" y="2492898"/>
          <a:ext cx="3456384" cy="2500447"/>
        </p:xfrm>
        <a:graphic>
          <a:graphicData uri="http://schemas.openxmlformats.org/drawingml/2006/table">
            <a:tbl>
              <a:tblPr/>
              <a:tblGrid>
                <a:gridCol w="185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Independent  work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Bus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Econ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&lt; 10 hours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40.37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11-20 hours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36.00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21-30 hours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16.23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31-40 hours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5.16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&gt; 40 hours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2.24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82516"/>
              </p:ext>
            </p:extLst>
          </p:nvPr>
        </p:nvGraphicFramePr>
        <p:xfrm>
          <a:off x="467544" y="2636912"/>
          <a:ext cx="4248471" cy="2368264"/>
        </p:xfrm>
        <a:graphic>
          <a:graphicData uri="http://schemas.openxmlformats.org/drawingml/2006/table">
            <a:tbl>
              <a:tblPr/>
              <a:tblGrid>
                <a:gridCol w="1065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Attendance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Required  work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0-25%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26-50%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51-75%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5.68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76-90%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29.52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13.63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Over 90%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54.24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75.82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17) To what extent have the following reasons contributed to any absences from your lectures or seminars?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03573"/>
              </p:ext>
            </p:extLst>
          </p:nvPr>
        </p:nvGraphicFramePr>
        <p:xfrm>
          <a:off x="539552" y="1772816"/>
          <a:ext cx="8064897" cy="3442632"/>
        </p:xfrm>
        <a:graphic>
          <a:graphicData uri="http://schemas.openxmlformats.org/drawingml/2006/table">
            <a:tbl>
              <a:tblPr/>
              <a:tblGrid>
                <a:gridCol w="130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7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0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77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00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7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Frequently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Occasionally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Once or twice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Never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 Applicable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Illness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4.69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47.07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25.98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Paid work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7.64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55.33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32.78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Lectures are confusing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18.92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54.24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10.87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Lectures cover ground I already know 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30.23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41.92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8.84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Other social commitments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3.26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33.46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40.66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10.55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18) How valuable did you find the induction events in 1</a:t>
            </a:r>
            <a:r>
              <a:rPr lang="en-GB" baseline="30000" dirty="0"/>
              <a:t>st</a:t>
            </a:r>
            <a:r>
              <a:rPr lang="en-GB" dirty="0"/>
              <a:t> year?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132856"/>
            <a:ext cx="5114925" cy="432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652120" y="2348880"/>
          <a:ext cx="3023024" cy="2274191"/>
        </p:xfrm>
        <a:graphic>
          <a:graphicData uri="http://schemas.openxmlformats.org/drawingml/2006/table">
            <a:tbl>
              <a:tblPr/>
              <a:tblGrid>
                <a:gridCol w="165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Induction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Freq.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Percent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Very valuable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249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7.44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Quite valuable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1,359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40.59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Neither valuable or not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864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25.81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Not particularly valuable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598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17.86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Not valuable at all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278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8.30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3,348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100.00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18) How valuable did you find the induction events in 1</a:t>
            </a:r>
            <a:r>
              <a:rPr lang="en-GB" baseline="30000" dirty="0"/>
              <a:t>st</a:t>
            </a:r>
            <a:r>
              <a:rPr lang="en-GB" dirty="0"/>
              <a:t> year? (BSU)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6144734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Anonymised</a:t>
            </a:r>
            <a:r>
              <a:rPr lang="en-US" dirty="0"/>
              <a:t> in class survey</a:t>
            </a:r>
          </a:p>
          <a:p>
            <a:r>
              <a:rPr lang="en-GB" dirty="0"/>
              <a:t>Virtually all </a:t>
            </a:r>
            <a:r>
              <a:rPr lang="en-GB" dirty="0" err="1"/>
              <a:t>Likert</a:t>
            </a:r>
            <a:r>
              <a:rPr lang="en-GB" dirty="0"/>
              <a:t> responses</a:t>
            </a:r>
          </a:p>
          <a:p>
            <a:r>
              <a:rPr lang="en-GB" dirty="0"/>
              <a:t>Behaviour: attendance, coursework submission, paid work, independent study</a:t>
            </a:r>
          </a:p>
          <a:p>
            <a:r>
              <a:rPr lang="en-GB" dirty="0"/>
              <a:t>Attitudes/expectations: mathematical content, assessment quantity/types, employability/skills content, student support, feedback, teaching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75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04" r="2877" b="37650"/>
          <a:stretch/>
        </p:blipFill>
        <p:spPr>
          <a:xfrm>
            <a:off x="1835696" y="980728"/>
            <a:ext cx="5400600" cy="405045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Students’ Expectations</a:t>
            </a:r>
          </a:p>
        </p:txBody>
      </p:sp>
    </p:spTree>
    <p:extLst>
      <p:ext uri="{BB962C8B-B14F-4D97-AF65-F5344CB8AC3E}">
        <p14:creationId xmlns:p14="http://schemas.microsoft.com/office/powerpoint/2010/main" val="699257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19) Please show to what extent you agree with the following statements: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0488"/>
              </p:ext>
            </p:extLst>
          </p:nvPr>
        </p:nvGraphicFramePr>
        <p:xfrm>
          <a:off x="395534" y="1772816"/>
          <a:ext cx="8489388" cy="4010133"/>
        </p:xfrm>
        <a:graphic>
          <a:graphicData uri="http://schemas.openxmlformats.org/drawingml/2006/table">
            <a:tbl>
              <a:tblPr/>
              <a:tblGrid>
                <a:gridCol w="204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35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4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38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55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60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Strongly agree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Agree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Neither  agree or disagree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Disagree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Strongly disagree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 find my course less challenging than expected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4.22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27.2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16.66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41.5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30.76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24.0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37.78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10.57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There is more maths on my course than I expected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14.25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26.92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33.2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23.34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57.6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28.82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6.67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 expected to develop more practical skills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6.9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10.41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44.7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38.17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28.6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34.25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19.8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15.59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1.58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 expected fewer module/unit options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3.29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14.7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15.13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42.4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40.37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34.1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34.74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6.47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 expected more interaction with lecturers/tutors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6.9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17.59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37.3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39.82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30.4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26.87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23.5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14.18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1.55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 expected my course to be more relevant to the current economic situation</a:t>
                      </a:r>
                      <a:endParaRPr lang="en-GB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14.25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26.7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30.52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41.5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33.64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25.3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19.16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2.42</a:t>
                      </a:r>
                    </a:p>
                  </a:txBody>
                  <a:tcPr marL="27277" marR="27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20) How does the quantity of each one of the following aspects of studying on your course match your expectations?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296950"/>
              </p:ext>
            </p:extLst>
          </p:nvPr>
        </p:nvGraphicFramePr>
        <p:xfrm>
          <a:off x="395536" y="1700808"/>
          <a:ext cx="8424934" cy="3832436"/>
        </p:xfrm>
        <a:graphic>
          <a:graphicData uri="http://schemas.openxmlformats.org/drawingml/2006/table">
            <a:tbl>
              <a:tblPr/>
              <a:tblGrid>
                <a:gridCol w="129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6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Significantly more than expected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More than expected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Matches my expectations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Less than expected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Significantly less than expected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Econ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Econ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Econ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Econ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Econ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Class contact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3.40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21.7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14.12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55.3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50.59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17.5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26.92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4.98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Assessment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3.11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25.3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16.81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62.7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57.96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7.8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19.21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2.90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Contact with lecturers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2.26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18.0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8.53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43.3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42.30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30.4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37.41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9.50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E-learning and use of IT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5.57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26.3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23.17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44.7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44.20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20.7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22.23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4.83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Workload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6.16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19.4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24.35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61.8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53.27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15.2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14.03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2.18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21) How does the quality of each one of the following aspects of studying on your course match your expectations?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89662"/>
              </p:ext>
            </p:extLst>
          </p:nvPr>
        </p:nvGraphicFramePr>
        <p:xfrm>
          <a:off x="395536" y="1988840"/>
          <a:ext cx="7416824" cy="3511707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Significantly better than expected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Better than expected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Matches my expectations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Worse than expected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Significantly worse than expected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Teaching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26.3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53.9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14.7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2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4.42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16.67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51.45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22.36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5.10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1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Feedback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35.5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45.6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12.4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2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2.86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12.36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39.84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37.01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7.93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1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Student support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26.3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51.6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2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4.90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21.19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49.82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20.72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3.36</a:t>
                      </a:r>
                    </a:p>
                  </a:txBody>
                  <a:tcPr marL="67263" marR="672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22) How does each one of the following assessment types match your expectations?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13929"/>
              </p:ext>
            </p:extLst>
          </p:nvPr>
        </p:nvGraphicFramePr>
        <p:xfrm>
          <a:off x="395536" y="1988840"/>
          <a:ext cx="7548707" cy="3516319"/>
        </p:xfrm>
        <a:graphic>
          <a:graphicData uri="http://schemas.openxmlformats.org/drawingml/2006/table">
            <a:tbl>
              <a:tblPr/>
              <a:tblGrid>
                <a:gridCol w="144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 larger proportion than expected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Matches my expectations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 smaller proportion than expected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 Applicable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2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Exams/unseen tests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70.20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2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Essays and assignments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60.37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25.49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1.62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2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Group work</a:t>
                      </a:r>
                      <a:r>
                        <a:rPr lang="en-GB" sz="1400" b="1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(counts towards degree)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13.63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40.83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31.25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2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Group work (does not count towards degree)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8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43.22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31.72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16.80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23) How does your course match your expectations in terms of developing the following skills?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405570"/>
              </p:ext>
            </p:extLst>
          </p:nvPr>
        </p:nvGraphicFramePr>
        <p:xfrm>
          <a:off x="395536" y="1628800"/>
          <a:ext cx="7632849" cy="4580360"/>
        </p:xfrm>
        <a:graphic>
          <a:graphicData uri="http://schemas.openxmlformats.org/drawingml/2006/table">
            <a:tbl>
              <a:tblPr/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6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Significantly better than expected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Better than expected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Matches my expectations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Worse than expected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Significantly worse than expected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0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Presentation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19.9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47.5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30.9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4.58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20.20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42.52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28.47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4.23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0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Mathematical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24.4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46.5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24.0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8.92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36.76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37.29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14.48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2.54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0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Writing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47.9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11.9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4.73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21.92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47.83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23.07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2.45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0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Problem solving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6.5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32.3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49.3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11.1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5.22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29.81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48.38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15.20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1.39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0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Applying theory to the real world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34.1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43.3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13.4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7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5.15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24.11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40.03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26.72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3.99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0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Team working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Bus.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14.7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40.1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42.4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3.20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16.17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43.44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30.98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6.20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0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Using IT</a:t>
                      </a: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9.2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28.1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49.3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12.4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4.61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19.75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46.32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24.27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5.05</a:t>
                      </a:r>
                    </a:p>
                  </a:txBody>
                  <a:tcPr marL="67768" marR="6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24) Has studying this degree course met your expectations overall?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049074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112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Business students like economics students (</a:t>
            </a:r>
            <a:r>
              <a:rPr lang="en-US" dirty="0" err="1"/>
              <a:t>A.Birdi</a:t>
            </a:r>
            <a:r>
              <a:rPr lang="en-US" dirty="0"/>
              <a:t> 2014) demonstrated </a:t>
            </a:r>
            <a:r>
              <a:rPr lang="en-GB" dirty="0"/>
              <a:t>considerable similarity between those who are paying different fees</a:t>
            </a:r>
          </a:p>
          <a:p>
            <a:r>
              <a:rPr lang="en-GB" dirty="0"/>
              <a:t>Reputation of university is less important for BS</a:t>
            </a:r>
          </a:p>
          <a:p>
            <a:r>
              <a:rPr lang="en-GB" dirty="0"/>
              <a:t>27% of BS attend more then 90% of  classes compared to 54 % of ES</a:t>
            </a:r>
          </a:p>
          <a:p>
            <a:r>
              <a:rPr lang="en-GB" dirty="0"/>
              <a:t>22% of BS miss classes due to paid work , compared to 1% of ES</a:t>
            </a:r>
          </a:p>
          <a:p>
            <a:r>
              <a:rPr lang="en-GB" dirty="0"/>
              <a:t> More BS find their courses less challenging, more confusing, but more interactive, practical, relevant and developing different skills</a:t>
            </a:r>
          </a:p>
          <a:p>
            <a:r>
              <a:rPr lang="en-GB" dirty="0"/>
              <a:t>Degree course better met expectations of BS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40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I’ll be happy to answer any questions regarding this research. Please contact me at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i.pomorina@bathspa.ac.uk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4209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Same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For a wide range of questions </a:t>
            </a:r>
            <a:r>
              <a:rPr lang="en-US" dirty="0"/>
              <a:t>business students like economics students (</a:t>
            </a:r>
            <a:r>
              <a:rPr lang="en-US" dirty="0" err="1"/>
              <a:t>A.Birdi</a:t>
            </a:r>
            <a:r>
              <a:rPr lang="en-US" dirty="0"/>
              <a:t> 2014) demonstrated </a:t>
            </a:r>
            <a:r>
              <a:rPr lang="en-GB" dirty="0"/>
              <a:t>considerable similarity between those who are paying different fees</a:t>
            </a:r>
          </a:p>
          <a:p>
            <a:r>
              <a:rPr lang="en-GB" dirty="0"/>
              <a:t>In questions about expectations and experience, the extent of the “gap” is lower for high fee students (higher price signal better quality)</a:t>
            </a:r>
          </a:p>
          <a:p>
            <a:r>
              <a:rPr lang="en-GB" dirty="0"/>
              <a:t>No change in behaviour patterns due to fees</a:t>
            </a:r>
          </a:p>
          <a:p>
            <a:r>
              <a:rPr lang="en-GB" dirty="0"/>
              <a:t>But big differences between those patterns of economics and business students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6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386" b="738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Demographic factors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619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52728" cy="1143000"/>
          </a:xfrm>
        </p:spPr>
        <p:txBody>
          <a:bodyPr>
            <a:noAutofit/>
          </a:bodyPr>
          <a:lstStyle/>
          <a:p>
            <a:r>
              <a:rPr lang="en-GB" sz="3200" dirty="0"/>
              <a:t>1) What year/level of the programme are you currently in? ( EN)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 l="17621"/>
          <a:stretch>
            <a:fillRect/>
          </a:stretch>
        </p:blipFill>
        <p:spPr bwMode="auto">
          <a:xfrm>
            <a:off x="683568" y="1628800"/>
            <a:ext cx="51845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48064" y="2564904"/>
          <a:ext cx="3148236" cy="2123671"/>
        </p:xfrm>
        <a:graphic>
          <a:graphicData uri="http://schemas.openxmlformats.org/drawingml/2006/table">
            <a:tbl>
              <a:tblPr/>
              <a:tblGrid>
                <a:gridCol w="95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Year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Freq.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Percent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1,990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57.95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1,422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41.41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Other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22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0.64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3,434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100.00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52728" cy="1143000"/>
          </a:xfrm>
        </p:spPr>
        <p:txBody>
          <a:bodyPr>
            <a:noAutofit/>
          </a:bodyPr>
          <a:lstStyle/>
          <a:p>
            <a:r>
              <a:rPr lang="en-GB" sz="3200" dirty="0"/>
              <a:t>1) What year/level of the programme are you currently in?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69390236"/>
              </p:ext>
            </p:extLst>
          </p:nvPr>
        </p:nvGraphicFramePr>
        <p:xfrm>
          <a:off x="179512" y="15567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2) How old are you?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 l="19007" r="15026"/>
          <a:stretch>
            <a:fillRect/>
          </a:stretch>
        </p:blipFill>
        <p:spPr bwMode="auto">
          <a:xfrm>
            <a:off x="755576" y="1412776"/>
            <a:ext cx="4248472" cy="471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76056" y="2636912"/>
          <a:ext cx="3225278" cy="1997964"/>
        </p:xfrm>
        <a:graphic>
          <a:graphicData uri="http://schemas.openxmlformats.org/drawingml/2006/table">
            <a:tbl>
              <a:tblPr/>
              <a:tblGrid>
                <a:gridCol w="142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Age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Freq.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Percent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21 and under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2,992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86.47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22 to 25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418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12.08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Over 26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50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1.45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3,460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100.00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2) How old are you?(BSU)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170339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7809</TotalTime>
  <Words>1790</Words>
  <Application>Microsoft Office PowerPoint</Application>
  <PresentationFormat>On-screen Show (4:3)</PresentationFormat>
  <Paragraphs>809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</vt:lpstr>
      <vt:lpstr>Office Theme</vt:lpstr>
      <vt:lpstr>Economics and business students: different, different but the same Dr Inna Pomorina Bath Spa University</vt:lpstr>
      <vt:lpstr>Students expectations and behaviour study</vt:lpstr>
      <vt:lpstr>Survey</vt:lpstr>
      <vt:lpstr>Same results</vt:lpstr>
      <vt:lpstr>PowerPoint Presentation</vt:lpstr>
      <vt:lpstr>1) What year/level of the programme are you currently in? ( EN)</vt:lpstr>
      <vt:lpstr>1) What year/level of the programme are you currently in?</vt:lpstr>
      <vt:lpstr>2) How old are you?</vt:lpstr>
      <vt:lpstr>2) How old are you?(BSU)</vt:lpstr>
      <vt:lpstr>3) What is your gender?</vt:lpstr>
      <vt:lpstr>3) What is your gender? (BSU)</vt:lpstr>
      <vt:lpstr>4&amp;5) Which A-levels do you have?</vt:lpstr>
      <vt:lpstr>4&amp;5) Which A-levels do you have? (BSU)</vt:lpstr>
      <vt:lpstr>English as second language</vt:lpstr>
      <vt:lpstr>7) What is your permanent place of residence?</vt:lpstr>
      <vt:lpstr>7) What is your permanent place of residence? (BSU)</vt:lpstr>
      <vt:lpstr>8) How many hours of paid employment do you do during a week of term time?</vt:lpstr>
      <vt:lpstr>8) How many hours of paid employment do you do during a week of term time? (BSU)</vt:lpstr>
      <vt:lpstr>9) Is either of your parents a university graduate?</vt:lpstr>
      <vt:lpstr>9) Is either of your parents a university graduate? (BSU)</vt:lpstr>
      <vt:lpstr>PowerPoint Presentation</vt:lpstr>
      <vt:lpstr>11&amp;12) When you applied to university, was this degree/institution your first choice?</vt:lpstr>
      <vt:lpstr>11&amp;12) When you applied to university, was this degree/institution your first choice? (BSU)</vt:lpstr>
      <vt:lpstr>13) To what extent do you agree with the following statements on why you are studying here?</vt:lpstr>
      <vt:lpstr>PowerPoint Presentation</vt:lpstr>
      <vt:lpstr>14) What proportion of your scheduled classes do you attend?  15) What proportion of the work your course requires you to do have you submitted? </vt:lpstr>
      <vt:lpstr>17) To what extent have the following reasons contributed to any absences from your lectures or seminars?</vt:lpstr>
      <vt:lpstr>18) How valuable did you find the induction events in 1st year?</vt:lpstr>
      <vt:lpstr>18) How valuable did you find the induction events in 1st year? (BSU)</vt:lpstr>
      <vt:lpstr>PowerPoint Presentation</vt:lpstr>
      <vt:lpstr>19) Please show to what extent you agree with the following statements:</vt:lpstr>
      <vt:lpstr>20) How does the quantity of each one of the following aspects of studying on your course match your expectations?</vt:lpstr>
      <vt:lpstr>21) How does the quality of each one of the following aspects of studying on your course match your expectations?</vt:lpstr>
      <vt:lpstr>22) How does each one of the following assessment types match your expectations?</vt:lpstr>
      <vt:lpstr>23) How does your course match your expectations in terms of developing the following skills?</vt:lpstr>
      <vt:lpstr>24) Has studying this degree course met your expectations overall?</vt:lpstr>
      <vt:lpstr>Summary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and business students: different, different but the same</dc:title>
  <dc:creator>Inna Pomorina</dc:creator>
  <cp:lastModifiedBy>Martin Poulter</cp:lastModifiedBy>
  <cp:revision>115</cp:revision>
  <dcterms:created xsi:type="dcterms:W3CDTF">2013-08-05T14:04:04Z</dcterms:created>
  <dcterms:modified xsi:type="dcterms:W3CDTF">2023-10-03T16:00:03Z</dcterms:modified>
</cp:coreProperties>
</file>