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57" r:id="rId5"/>
    <p:sldId id="260" r:id="rId6"/>
    <p:sldId id="261" r:id="rId7"/>
    <p:sldId id="270" r:id="rId8"/>
    <p:sldId id="258" r:id="rId9"/>
    <p:sldId id="264" r:id="rId10"/>
    <p:sldId id="262" r:id="rId11"/>
    <p:sldId id="274" r:id="rId12"/>
    <p:sldId id="266" r:id="rId13"/>
    <p:sldId id="275" r:id="rId14"/>
    <p:sldId id="276" r:id="rId15"/>
    <p:sldId id="273" r:id="rId16"/>
    <p:sldId id="265" r:id="rId17"/>
    <p:sldId id="263" r:id="rId18"/>
    <p:sldId id="277" r:id="rId19"/>
    <p:sldId id="259" r:id="rId20"/>
    <p:sldId id="268" r:id="rId21"/>
    <p:sldId id="279" r:id="rId22"/>
    <p:sldId id="267" r:id="rId23"/>
    <p:sldId id="280" r:id="rId24"/>
    <p:sldId id="269" r:id="rId2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DB9"/>
    <a:srgbClr val="E7E8AA"/>
    <a:srgbClr val="E7E99F"/>
    <a:srgbClr val="422C16"/>
    <a:srgbClr val="0C788E"/>
    <a:srgbClr val="025198"/>
    <a:srgbClr val="000099"/>
    <a:srgbClr val="1C1C1C"/>
    <a:srgbClr val="3366FF"/>
    <a:srgbClr val="004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11" autoAdjust="0"/>
    <p:restoredTop sz="94652" autoAdjust="0"/>
  </p:normalViewPr>
  <p:slideViewPr>
    <p:cSldViewPr>
      <p:cViewPr varScale="1">
        <p:scale>
          <a:sx n="84" d="100"/>
          <a:sy n="84" d="100"/>
        </p:scale>
        <p:origin x="1142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DA5BD-D0C5-467A-A968-E442FC6ACE7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597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63A81-3E3F-434A-9C79-5A476BAE48C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127562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43C1E-039B-4139-80BC-68AF178313C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6089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B9F1E-D710-406A-9F9E-78A8FD8E655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97239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AC65B-5156-4DC3-B37C-F9700DDDA2B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784355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F0DA2-C915-488B-A22E-53D73CEE3394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486004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88711-90EF-42F5-A989-B811FA462CC2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2346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D25C4-4534-4A1D-8AFB-72E6F3B41B79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762678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E47CB-E691-4BD6-ABDE-CF05DE4779D9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13696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DF3CE-A9EB-4F45-8A96-DFEE0A993A35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98932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CD8D2-2A77-44F3-B785-2B8605E70715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770128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1BDEF9C-89E9-4D61-937C-23767647C4CB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uthampton.ac.uk/isolutions/computing/elearn/wiki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Rectangle 90"/>
          <p:cNvSpPr>
            <a:spLocks noGrp="1" noChangeArrowheads="1"/>
          </p:cNvSpPr>
          <p:nvPr>
            <p:ph type="ctrTitle"/>
          </p:nvPr>
        </p:nvSpPr>
        <p:spPr>
          <a:xfrm>
            <a:off x="323850" y="4725988"/>
            <a:ext cx="8640638" cy="647700"/>
          </a:xfrm>
        </p:spPr>
        <p:txBody>
          <a:bodyPr/>
          <a:lstStyle/>
          <a:p>
            <a:pPr algn="l"/>
            <a:r>
              <a:rPr lang="en-GB" altLang="en-US" sz="4000" b="1" dirty="0" smtClean="0">
                <a:solidFill>
                  <a:srgbClr val="221100"/>
                </a:solidFill>
              </a:rPr>
              <a:t>The Blackboard Wiki for Learning</a:t>
            </a:r>
            <a:endParaRPr lang="es-ES" altLang="en-US" sz="4000" b="1" dirty="0">
              <a:solidFill>
                <a:srgbClr val="221100"/>
              </a:solidFill>
            </a:endParaRPr>
          </a:p>
        </p:txBody>
      </p:sp>
      <p:sp>
        <p:nvSpPr>
          <p:cNvPr id="2139" name="Rectangle 91"/>
          <p:cNvSpPr>
            <a:spLocks noGrp="1" noChangeArrowheads="1"/>
          </p:cNvSpPr>
          <p:nvPr>
            <p:ph type="subTitle" idx="1"/>
          </p:nvPr>
        </p:nvSpPr>
        <p:spPr>
          <a:xfrm>
            <a:off x="323850" y="5589588"/>
            <a:ext cx="5976342" cy="12954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GB" altLang="en-US" sz="2000" b="1" dirty="0" smtClean="0">
                <a:solidFill>
                  <a:srgbClr val="221100"/>
                </a:solidFill>
              </a:rPr>
              <a:t>Conclusions from the Classroom</a:t>
            </a:r>
          </a:p>
          <a:p>
            <a:pPr algn="l">
              <a:lnSpc>
                <a:spcPct val="90000"/>
              </a:lnSpc>
            </a:pPr>
            <a:r>
              <a:rPr lang="es-UY" altLang="en-US" sz="2000" dirty="0" err="1" smtClean="0">
                <a:solidFill>
                  <a:srgbClr val="221100"/>
                </a:solidFill>
              </a:rPr>
              <a:t>Dr</a:t>
            </a:r>
            <a:r>
              <a:rPr lang="es-UY" altLang="en-US" sz="2000" dirty="0" smtClean="0">
                <a:solidFill>
                  <a:srgbClr val="221100"/>
                </a:solidFill>
              </a:rPr>
              <a:t> Mike Reynolds, </a:t>
            </a:r>
            <a:r>
              <a:rPr lang="es-UY" altLang="en-US" sz="2000" dirty="0" err="1" smtClean="0">
                <a:solidFill>
                  <a:srgbClr val="221100"/>
                </a:solidFill>
              </a:rPr>
              <a:t>Teaching</a:t>
            </a:r>
            <a:r>
              <a:rPr lang="es-UY" altLang="en-US" sz="2000" dirty="0" smtClean="0">
                <a:solidFill>
                  <a:srgbClr val="221100"/>
                </a:solidFill>
              </a:rPr>
              <a:t> </a:t>
            </a:r>
            <a:r>
              <a:rPr lang="es-UY" altLang="en-US" sz="2000" dirty="0" err="1" smtClean="0">
                <a:solidFill>
                  <a:srgbClr val="221100"/>
                </a:solidFill>
              </a:rPr>
              <a:t>Fellow</a:t>
            </a:r>
            <a:r>
              <a:rPr lang="es-UY" altLang="en-US" sz="2000" dirty="0" smtClean="0">
                <a:solidFill>
                  <a:srgbClr val="221100"/>
                </a:solidFill>
              </a:rPr>
              <a:t> in </a:t>
            </a:r>
            <a:r>
              <a:rPr lang="es-UY" altLang="en-US" sz="2000" dirty="0" err="1" smtClean="0">
                <a:solidFill>
                  <a:srgbClr val="221100"/>
                </a:solidFill>
              </a:rPr>
              <a:t>Economics</a:t>
            </a:r>
            <a:endParaRPr lang="es-UY" altLang="en-US" sz="2000" dirty="0" smtClean="0">
              <a:solidFill>
                <a:srgbClr val="221100"/>
              </a:solidFill>
            </a:endParaRPr>
          </a:p>
          <a:p>
            <a:pPr algn="l">
              <a:lnSpc>
                <a:spcPct val="90000"/>
              </a:lnSpc>
            </a:pPr>
            <a:r>
              <a:rPr lang="es-UY" altLang="en-US" sz="2000" dirty="0" smtClean="0">
                <a:solidFill>
                  <a:srgbClr val="221100"/>
                </a:solidFill>
              </a:rPr>
              <a:t>M.M.Reynolds@leeds.ac.uk</a:t>
            </a:r>
            <a:endParaRPr lang="es-ES" altLang="en-US" sz="2000" dirty="0">
              <a:solidFill>
                <a:srgbClr val="2211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1600" y="0"/>
            <a:ext cx="3672408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bg1"/>
              </a:gs>
              <a:gs pos="36000">
                <a:srgbClr val="ECEDB9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8229600" cy="1143000"/>
          </a:xfrm>
        </p:spPr>
        <p:txBody>
          <a:bodyPr/>
          <a:lstStyle/>
          <a:p>
            <a:pPr algn="l"/>
            <a:r>
              <a:rPr lang="en-GB" sz="3200" b="1" dirty="0" smtClean="0"/>
              <a:t>Lecture Material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936" y="1600200"/>
            <a:ext cx="3549080" cy="4525963"/>
          </a:xfrm>
        </p:spPr>
        <p:txBody>
          <a:bodyPr/>
          <a:lstStyle/>
          <a:p>
            <a:r>
              <a:rPr lang="en-GB" sz="2000" dirty="0" smtClean="0"/>
              <a:t>No lecture </a:t>
            </a:r>
            <a:r>
              <a:rPr lang="en-GB" sz="2000" dirty="0" err="1" smtClean="0"/>
              <a:t>handouts</a:t>
            </a:r>
            <a:endParaRPr lang="en-GB" sz="2000" dirty="0" smtClean="0"/>
          </a:p>
          <a:p>
            <a:r>
              <a:rPr lang="en-GB" sz="2000" dirty="0" smtClean="0"/>
              <a:t>Lectures are a guide through the Wiki</a:t>
            </a:r>
          </a:p>
          <a:p>
            <a:r>
              <a:rPr lang="en-GB" sz="2000" dirty="0" smtClean="0"/>
              <a:t>Internal Links</a:t>
            </a:r>
          </a:p>
          <a:p>
            <a:pPr lvl="1"/>
            <a:r>
              <a:rPr lang="en-GB" sz="1800" dirty="0" smtClean="0"/>
              <a:t>Other Blackboard Wiki pages</a:t>
            </a:r>
          </a:p>
          <a:p>
            <a:r>
              <a:rPr lang="en-GB" sz="2000" dirty="0" smtClean="0"/>
              <a:t>External Links</a:t>
            </a:r>
          </a:p>
          <a:p>
            <a:pPr lvl="1"/>
            <a:r>
              <a:rPr lang="en-GB" sz="1800" dirty="0" smtClean="0"/>
              <a:t>Encyclopaedia Britannica</a:t>
            </a:r>
          </a:p>
          <a:p>
            <a:pPr lvl="1"/>
            <a:r>
              <a:rPr lang="en-GB" sz="1800" dirty="0" smtClean="0"/>
              <a:t>To the library catalogue</a:t>
            </a:r>
          </a:p>
          <a:p>
            <a:r>
              <a:rPr lang="en-GB" sz="2000" dirty="0" smtClean="0"/>
              <a:t>Can upload or embed other files</a:t>
            </a:r>
          </a:p>
          <a:p>
            <a:r>
              <a:rPr lang="en-GB" sz="2000" dirty="0" smtClean="0"/>
              <a:t>No editing rights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310"/>
            <a:ext cx="4536504" cy="683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84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C:\Users\user\Dropbox\Screenshots\Screenshot 2015-07-31 13.27.3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3922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 Blackboard Wiki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Advantages</a:t>
            </a:r>
          </a:p>
          <a:p>
            <a:pPr lvl="1"/>
            <a:r>
              <a:rPr lang="en-GB" dirty="0" smtClean="0"/>
              <a:t>One log in</a:t>
            </a:r>
            <a:endParaRPr lang="en-GB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47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3501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</p:spPr>
      </p:pic>
    </p:spTree>
    <p:extLst>
      <p:ext uri="{BB962C8B-B14F-4D97-AF65-F5344CB8AC3E}">
        <p14:creationId xmlns:p14="http://schemas.microsoft.com/office/powerpoint/2010/main" val="2294506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0"/>
            <a:ext cx="4032448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bg1"/>
              </a:gs>
              <a:gs pos="36000">
                <a:srgbClr val="ECEDB9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/>
          <a:lstStyle/>
          <a:p>
            <a:pPr algn="l"/>
            <a:r>
              <a:rPr lang="en-GB" b="1" dirty="0" err="1" smtClean="0"/>
              <a:t>A‘Sandbox</a:t>
            </a:r>
            <a:r>
              <a:rPr lang="en-GB" b="1" dirty="0" smtClean="0"/>
              <a:t>’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600200"/>
            <a:ext cx="4248472" cy="4525963"/>
          </a:xfrm>
        </p:spPr>
        <p:txBody>
          <a:bodyPr/>
          <a:lstStyle/>
          <a:p>
            <a:r>
              <a:rPr lang="en-GB" dirty="0" smtClean="0"/>
              <a:t>The ‘Wiki’ is a research sandbox</a:t>
            </a:r>
          </a:p>
          <a:p>
            <a:pPr lvl="1"/>
            <a:r>
              <a:rPr lang="en-GB" dirty="0" smtClean="0"/>
              <a:t>Limited scope</a:t>
            </a:r>
          </a:p>
          <a:p>
            <a:pPr lvl="1"/>
            <a:r>
              <a:rPr lang="en-GB" dirty="0" smtClean="0"/>
              <a:t>Easier to navigate that the WWW</a:t>
            </a:r>
          </a:p>
          <a:p>
            <a:pPr lvl="1"/>
            <a:r>
              <a:rPr lang="en-GB" dirty="0"/>
              <a:t>L</a:t>
            </a:r>
            <a:r>
              <a:rPr lang="en-GB" dirty="0" smtClean="0"/>
              <a:t>inks to outside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0"/>
            <a:ext cx="4139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6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71600" y="0"/>
            <a:ext cx="3744416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bg1"/>
              </a:gs>
              <a:gs pos="36000">
                <a:srgbClr val="ECEDB9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920" y="274638"/>
            <a:ext cx="8229600" cy="1143000"/>
          </a:xfrm>
        </p:spPr>
        <p:txBody>
          <a:bodyPr/>
          <a:lstStyle/>
          <a:p>
            <a:pPr algn="l"/>
            <a:r>
              <a:rPr lang="en-GB" b="1" dirty="0" smtClean="0"/>
              <a:t>Team Wiki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600200"/>
            <a:ext cx="3672408" cy="4525963"/>
          </a:xfrm>
        </p:spPr>
        <p:txBody>
          <a:bodyPr/>
          <a:lstStyle/>
          <a:p>
            <a:r>
              <a:rPr lang="en-GB" sz="2000" dirty="0" smtClean="0"/>
              <a:t>Every team has a ‘wiki’</a:t>
            </a:r>
          </a:p>
          <a:p>
            <a:pPr lvl="1"/>
            <a:r>
              <a:rPr lang="en-GB" sz="1800" dirty="0" smtClean="0"/>
              <a:t>Separate to the ‘Course Wiki’</a:t>
            </a:r>
          </a:p>
          <a:p>
            <a:r>
              <a:rPr lang="en-GB" sz="2000" dirty="0" smtClean="0"/>
              <a:t>Total editing </a:t>
            </a:r>
            <a:r>
              <a:rPr lang="en-GB" sz="2000" dirty="0"/>
              <a:t>r</a:t>
            </a:r>
            <a:r>
              <a:rPr lang="en-GB" sz="2000" dirty="0" smtClean="0"/>
              <a:t>ights</a:t>
            </a:r>
          </a:p>
          <a:p>
            <a:pPr lvl="1"/>
            <a:r>
              <a:rPr lang="en-GB" sz="1800" dirty="0" smtClean="0"/>
              <a:t>Create, modify and delete pages</a:t>
            </a:r>
            <a:endParaRPr lang="en-GB" sz="1800" dirty="0"/>
          </a:p>
          <a:p>
            <a:r>
              <a:rPr lang="en-GB" sz="2000" dirty="0" smtClean="0"/>
              <a:t>Version </a:t>
            </a:r>
            <a:r>
              <a:rPr lang="en-GB" sz="2000" dirty="0"/>
              <a:t>c</a:t>
            </a:r>
            <a:r>
              <a:rPr lang="en-GB" sz="2000" dirty="0" smtClean="0"/>
              <a:t>ontrol</a:t>
            </a:r>
          </a:p>
          <a:p>
            <a:pPr lvl="1"/>
            <a:r>
              <a:rPr lang="en-GB" sz="1800" dirty="0" smtClean="0"/>
              <a:t>Instructors and students</a:t>
            </a:r>
          </a:p>
          <a:p>
            <a:pPr lvl="1"/>
            <a:r>
              <a:rPr lang="en-GB" sz="1800" dirty="0" smtClean="0"/>
              <a:t>Can always get back deleted content</a:t>
            </a:r>
          </a:p>
          <a:p>
            <a:pPr lvl="1"/>
            <a:r>
              <a:rPr lang="en-GB" sz="1800" dirty="0" smtClean="0"/>
              <a:t>Monitor who is creating content</a:t>
            </a:r>
          </a:p>
          <a:p>
            <a:pPr lvl="2"/>
            <a:r>
              <a:rPr lang="en-GB" sz="1600" dirty="0" smtClean="0"/>
              <a:t>See the number of words each student writes</a:t>
            </a:r>
            <a:endParaRPr lang="en-GB" sz="16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440529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89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0"/>
            <a:ext cx="81724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bg1"/>
              </a:gs>
              <a:gs pos="36000">
                <a:srgbClr val="ECEDB9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8229600" cy="1143000"/>
          </a:xfrm>
        </p:spPr>
        <p:txBody>
          <a:bodyPr/>
          <a:lstStyle/>
          <a:p>
            <a:pPr algn="l"/>
            <a:r>
              <a:rPr lang="en-GB" b="1" dirty="0" smtClean="0"/>
              <a:t>Seminar Work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/>
          <a:lstStyle/>
          <a:p>
            <a:r>
              <a:rPr lang="en-GB" sz="2400" dirty="0" smtClean="0"/>
              <a:t>Tasks placed on Wiki</a:t>
            </a:r>
          </a:p>
          <a:p>
            <a:r>
              <a:rPr lang="en-GB" sz="2400" dirty="0" smtClean="0"/>
              <a:t>Embed the Wiki</a:t>
            </a:r>
          </a:p>
          <a:p>
            <a:pPr lvl="1"/>
            <a:r>
              <a:rPr lang="en-GB" sz="2000" dirty="0" smtClean="0"/>
              <a:t>Seminar 1 Task:</a:t>
            </a:r>
          </a:p>
          <a:p>
            <a:pPr lvl="2"/>
            <a:r>
              <a:rPr lang="en-GB" sz="1800" dirty="0" smtClean="0"/>
              <a:t>“</a:t>
            </a:r>
            <a:r>
              <a:rPr lang="en-GB" sz="1800" dirty="0"/>
              <a:t>E</a:t>
            </a:r>
            <a:r>
              <a:rPr lang="en-GB" sz="1800" dirty="0" smtClean="0"/>
              <a:t>very </a:t>
            </a:r>
            <a:r>
              <a:rPr lang="en-GB" sz="1800" dirty="0"/>
              <a:t>student should visit this course wiki and make a 'useful' comment on one of the pages, whether it is a relevant link, a correction to the page, or a relevant </a:t>
            </a:r>
            <a:r>
              <a:rPr lang="en-GB" sz="1800" dirty="0" smtClean="0"/>
              <a:t>question”</a:t>
            </a:r>
          </a:p>
          <a:p>
            <a:pPr lvl="2"/>
            <a:r>
              <a:rPr lang="en-GB" sz="1800" dirty="0" smtClean="0"/>
              <a:t>I then made changes to the relevant pages</a:t>
            </a:r>
          </a:p>
          <a:p>
            <a:pPr lvl="1"/>
            <a:r>
              <a:rPr lang="en-GB" sz="2000" dirty="0" smtClean="0"/>
              <a:t>All tasks involve a Wiki element</a:t>
            </a:r>
          </a:p>
          <a:p>
            <a:pPr lvl="2"/>
            <a:r>
              <a:rPr lang="en-GB" sz="1800" dirty="0" smtClean="0"/>
              <a:t>Often writing on the Team Wiki</a:t>
            </a:r>
          </a:p>
          <a:p>
            <a:pPr lvl="2"/>
            <a:r>
              <a:rPr lang="en-GB" sz="1800" dirty="0" smtClean="0"/>
              <a:t>Course Wiki scavenger hunt</a:t>
            </a:r>
          </a:p>
          <a:p>
            <a:pPr lvl="2"/>
            <a:r>
              <a:rPr lang="en-GB" sz="1800" dirty="0" smtClean="0"/>
              <a:t>Strict deadline </a:t>
            </a:r>
          </a:p>
          <a:p>
            <a:r>
              <a:rPr lang="en-GB" sz="2600" dirty="0" smtClean="0"/>
              <a:t>Final report</a:t>
            </a:r>
          </a:p>
          <a:p>
            <a:pPr lvl="1"/>
            <a:r>
              <a:rPr lang="en-GB" sz="2200" dirty="0" smtClean="0"/>
              <a:t>Completed on Wiki</a:t>
            </a:r>
          </a:p>
          <a:p>
            <a:pPr lvl="1"/>
            <a:r>
              <a:rPr lang="en-GB" sz="2200" dirty="0" smtClean="0"/>
              <a:t>Tasks lead up to this</a:t>
            </a:r>
          </a:p>
        </p:txBody>
      </p:sp>
    </p:spTree>
    <p:extLst>
      <p:ext uri="{BB962C8B-B14F-4D97-AF65-F5344CB8AC3E}">
        <p14:creationId xmlns:p14="http://schemas.microsoft.com/office/powerpoint/2010/main" val="319642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1600" y="0"/>
            <a:ext cx="362142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bg1"/>
              </a:gs>
              <a:gs pos="36000">
                <a:srgbClr val="ECEDB9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668614" cy="1143000"/>
          </a:xfrm>
        </p:spPr>
        <p:txBody>
          <a:bodyPr/>
          <a:lstStyle/>
          <a:p>
            <a:pPr algn="l"/>
            <a:r>
              <a:rPr lang="en-GB" b="1" dirty="0" smtClean="0"/>
              <a:t>A Task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00200"/>
            <a:ext cx="3456384" cy="4525963"/>
          </a:xfrm>
        </p:spPr>
        <p:txBody>
          <a:bodyPr/>
          <a:lstStyle/>
          <a:p>
            <a:r>
              <a:rPr lang="en-GB" dirty="0" smtClean="0"/>
              <a:t>Task 2</a:t>
            </a:r>
          </a:p>
          <a:p>
            <a:pPr lvl="1"/>
            <a:r>
              <a:rPr lang="en-GB" dirty="0" smtClean="0"/>
              <a:t>Key historical events</a:t>
            </a:r>
          </a:p>
          <a:p>
            <a:pPr lvl="1"/>
            <a:r>
              <a:rPr lang="en-GB" dirty="0" smtClean="0"/>
              <a:t>Key economic events</a:t>
            </a:r>
          </a:p>
          <a:p>
            <a:pPr lvl="2"/>
            <a:r>
              <a:rPr lang="en-GB" dirty="0" smtClean="0"/>
              <a:t>Uploaded prior to seminar</a:t>
            </a:r>
          </a:p>
          <a:p>
            <a:pPr lvl="2"/>
            <a:r>
              <a:rPr lang="en-GB" dirty="0" smtClean="0"/>
              <a:t>Photo of Whiteboard then uploaded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020" y="0"/>
            <a:ext cx="458749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05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1600" y="0"/>
            <a:ext cx="81724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bg1"/>
              </a:gs>
              <a:gs pos="36000">
                <a:srgbClr val="ECEDB9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88913"/>
            <a:ext cx="8229600" cy="981075"/>
          </a:xfrm>
        </p:spPr>
        <p:txBody>
          <a:bodyPr/>
          <a:lstStyle/>
          <a:p>
            <a:pPr algn="l"/>
            <a:r>
              <a:rPr lang="en-US" altLang="en-US" b="1" dirty="0" smtClean="0">
                <a:solidFill>
                  <a:schemeClr val="tx1"/>
                </a:solidFill>
              </a:rPr>
              <a:t>Blackboard Wiki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600200"/>
            <a:ext cx="4536504" cy="4997152"/>
          </a:xfrm>
        </p:spPr>
        <p:txBody>
          <a:bodyPr/>
          <a:lstStyle/>
          <a:p>
            <a:r>
              <a:rPr lang="en-US" altLang="en-US" sz="2800" dirty="0" smtClean="0"/>
              <a:t>Advantages</a:t>
            </a:r>
          </a:p>
          <a:p>
            <a:pPr lvl="1"/>
            <a:r>
              <a:rPr lang="en-US" altLang="en-US" sz="2400" dirty="0" smtClean="0"/>
              <a:t>One log in</a:t>
            </a:r>
          </a:p>
          <a:p>
            <a:pPr lvl="1"/>
            <a:r>
              <a:rPr lang="en-US" altLang="en-US" sz="2400" dirty="0" smtClean="0"/>
              <a:t>All students registered</a:t>
            </a:r>
          </a:p>
          <a:p>
            <a:pPr lvl="1"/>
            <a:r>
              <a:rPr lang="en-US" altLang="en-US" sz="2400" dirty="0" smtClean="0"/>
              <a:t>Familiar and safe environment</a:t>
            </a:r>
            <a:endParaRPr lang="en-US" altLang="en-US" sz="2400" dirty="0"/>
          </a:p>
          <a:p>
            <a:r>
              <a:rPr lang="en-US" altLang="en-US" sz="2800" dirty="0" smtClean="0"/>
              <a:t>Disadvantages</a:t>
            </a:r>
          </a:p>
          <a:p>
            <a:pPr lvl="1"/>
            <a:r>
              <a:rPr lang="en-US" altLang="en-US" sz="2400" dirty="0" smtClean="0"/>
              <a:t>‘Clunky’ format</a:t>
            </a:r>
          </a:p>
          <a:p>
            <a:pPr lvl="1"/>
            <a:r>
              <a:rPr lang="en-US" altLang="en-US" sz="2400" dirty="0" smtClean="0"/>
              <a:t>Lacks notifications</a:t>
            </a:r>
          </a:p>
          <a:p>
            <a:pPr lvl="2"/>
            <a:r>
              <a:rPr lang="en-US" altLang="en-US" sz="2000" dirty="0" smtClean="0"/>
              <a:t>Can’t see updates or new comments</a:t>
            </a:r>
          </a:p>
          <a:p>
            <a:pPr lvl="1"/>
            <a:r>
              <a:rPr lang="en-US" altLang="en-US" sz="2400" dirty="0" smtClean="0"/>
              <a:t>Rollover Issues</a:t>
            </a:r>
            <a:endParaRPr lang="en-US" altLang="en-US" sz="2400" dirty="0"/>
          </a:p>
        </p:txBody>
      </p:sp>
      <p:pic>
        <p:nvPicPr>
          <p:cNvPr id="9218" name="Picture 2" descr="http://www.ipfw.edu/dotAsset/fdd78aa8-2b3e-4f1d-a1d6-fd7633702f0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08720"/>
            <a:ext cx="3168352" cy="461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0"/>
            <a:ext cx="4248472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bg1"/>
              </a:gs>
              <a:gs pos="36000">
                <a:srgbClr val="ECEDB9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912" y="274638"/>
            <a:ext cx="8229600" cy="1143000"/>
          </a:xfrm>
        </p:spPr>
        <p:txBody>
          <a:bodyPr/>
          <a:lstStyle/>
          <a:p>
            <a:pPr algn="l"/>
            <a:r>
              <a:rPr lang="en-GB" b="1" dirty="0" smtClean="0"/>
              <a:t>The Problem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00200"/>
            <a:ext cx="4176464" cy="4525963"/>
          </a:xfrm>
        </p:spPr>
        <p:txBody>
          <a:bodyPr/>
          <a:lstStyle/>
          <a:p>
            <a:r>
              <a:rPr lang="en-GB" dirty="0" smtClean="0"/>
              <a:t>History of Economic Thought module</a:t>
            </a:r>
          </a:p>
          <a:p>
            <a:endParaRPr lang="en-GB" dirty="0" smtClean="0"/>
          </a:p>
          <a:p>
            <a:r>
              <a:rPr lang="en-GB" dirty="0" smtClean="0"/>
              <a:t>The Challenge</a:t>
            </a:r>
          </a:p>
          <a:p>
            <a:pPr lvl="1"/>
            <a:r>
              <a:rPr lang="en-GB" dirty="0" smtClean="0"/>
              <a:t>Limited background</a:t>
            </a:r>
          </a:p>
          <a:p>
            <a:endParaRPr lang="en-GB" dirty="0"/>
          </a:p>
          <a:p>
            <a:r>
              <a:rPr lang="en-GB" dirty="0" smtClean="0"/>
              <a:t>Inspiration</a:t>
            </a:r>
          </a:p>
          <a:p>
            <a:pPr lvl="1"/>
            <a:r>
              <a:rPr lang="en-GB" dirty="0" smtClean="0"/>
              <a:t>DEE 2013  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0"/>
            <a:ext cx="3923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118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1600" y="0"/>
            <a:ext cx="81724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bg1"/>
              </a:gs>
              <a:gs pos="36000">
                <a:srgbClr val="ECEDB9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Conclusions (1)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525963"/>
          </a:xfrm>
        </p:spPr>
        <p:txBody>
          <a:bodyPr/>
          <a:lstStyle/>
          <a:p>
            <a:r>
              <a:rPr lang="en-GB" sz="2000" dirty="0" smtClean="0"/>
              <a:t>Positive Experience</a:t>
            </a:r>
          </a:p>
          <a:p>
            <a:r>
              <a:rPr lang="en-GB" sz="2000" dirty="0" smtClean="0"/>
              <a:t>Added layer of interaction</a:t>
            </a:r>
          </a:p>
          <a:p>
            <a:r>
              <a:rPr lang="en-GB" sz="2000" dirty="0" smtClean="0"/>
              <a:t>Ability to mix media</a:t>
            </a:r>
          </a:p>
          <a:p>
            <a:r>
              <a:rPr lang="en-GB" sz="2000" dirty="0" smtClean="0"/>
              <a:t>Positive reaction from students</a:t>
            </a:r>
          </a:p>
          <a:p>
            <a:pPr lvl="1"/>
            <a:r>
              <a:rPr lang="en-GB" sz="1800" dirty="0" smtClean="0"/>
              <a:t>Module Evaluation (on strengths):</a:t>
            </a:r>
          </a:p>
          <a:p>
            <a:pPr lvl="2"/>
            <a:r>
              <a:rPr lang="en-GB" sz="1400" dirty="0" smtClean="0"/>
              <a:t>“</a:t>
            </a:r>
            <a:r>
              <a:rPr lang="en-GB" sz="1400" dirty="0"/>
              <a:t>The thorough teaching and how the seminars got the students involved</a:t>
            </a:r>
            <a:r>
              <a:rPr lang="en-GB" sz="1400" dirty="0" smtClean="0"/>
              <a:t>.”</a:t>
            </a:r>
          </a:p>
          <a:p>
            <a:pPr lvl="2"/>
            <a:r>
              <a:rPr lang="en-GB" sz="1400" dirty="0" smtClean="0"/>
              <a:t>“</a:t>
            </a:r>
            <a:r>
              <a:rPr lang="en-GB" sz="1400" dirty="0"/>
              <a:t>The lectures and seminars were interesting, enjoyable, fun and quite entertaining</a:t>
            </a:r>
            <a:r>
              <a:rPr lang="en-GB" sz="1400" dirty="0" smtClean="0"/>
              <a:t>.”</a:t>
            </a:r>
          </a:p>
          <a:p>
            <a:pPr lvl="2"/>
            <a:r>
              <a:rPr lang="en-GB" sz="1400" dirty="0" smtClean="0"/>
              <a:t>“The </a:t>
            </a:r>
            <a:r>
              <a:rPr lang="en-GB" sz="1400" dirty="0"/>
              <a:t>wiki and unique presentation of the material in lectures. The group presentation also </a:t>
            </a:r>
            <a:r>
              <a:rPr lang="en-GB" sz="1400" dirty="0" smtClean="0"/>
              <a:t>helped”</a:t>
            </a:r>
          </a:p>
          <a:p>
            <a:r>
              <a:rPr lang="en-GB" sz="2000" dirty="0" smtClean="0"/>
              <a:t>Engagement</a:t>
            </a:r>
          </a:p>
          <a:p>
            <a:pPr lvl="1"/>
            <a:r>
              <a:rPr lang="en-GB" sz="1800" dirty="0" smtClean="0"/>
              <a:t>Good seminar attendance</a:t>
            </a:r>
            <a:endParaRPr lang="en-GB" sz="1800" dirty="0"/>
          </a:p>
          <a:p>
            <a:pPr lvl="1"/>
            <a:r>
              <a:rPr lang="en-GB" sz="1800" dirty="0" smtClean="0"/>
              <a:t>Impressive grades</a:t>
            </a:r>
          </a:p>
          <a:p>
            <a:endParaRPr lang="en-GB" sz="2200" dirty="0" smtClean="0"/>
          </a:p>
        </p:txBody>
      </p:sp>
    </p:spTree>
    <p:extLst>
      <p:ext uri="{BB962C8B-B14F-4D97-AF65-F5344CB8AC3E}">
        <p14:creationId xmlns:p14="http://schemas.microsoft.com/office/powerpoint/2010/main" val="195505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1600" y="0"/>
            <a:ext cx="81724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bg1"/>
              </a:gs>
              <a:gs pos="36000">
                <a:srgbClr val="ECEDB9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Conclusions (2)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525963"/>
          </a:xfrm>
        </p:spPr>
        <p:txBody>
          <a:bodyPr/>
          <a:lstStyle/>
          <a:p>
            <a:r>
              <a:rPr lang="en-GB" sz="2000" dirty="0" smtClean="0"/>
              <a:t>Work hard to embed</a:t>
            </a:r>
          </a:p>
          <a:p>
            <a:pPr lvl="1"/>
            <a:r>
              <a:rPr lang="en-GB" sz="1600" dirty="0" smtClean="0"/>
              <a:t>Carefully designed seminars</a:t>
            </a:r>
          </a:p>
          <a:p>
            <a:pPr lvl="1"/>
            <a:r>
              <a:rPr lang="en-GB" sz="1600" dirty="0" smtClean="0"/>
              <a:t>Monitoring of Team Wikis</a:t>
            </a:r>
          </a:p>
          <a:p>
            <a:r>
              <a:rPr lang="en-GB" sz="2000" dirty="0" smtClean="0"/>
              <a:t>Occasionally challenging to implement</a:t>
            </a:r>
          </a:p>
          <a:p>
            <a:r>
              <a:rPr lang="en-GB" sz="2000" dirty="0" smtClean="0"/>
              <a:t>Improvements</a:t>
            </a:r>
          </a:p>
          <a:p>
            <a:pPr lvl="1"/>
            <a:r>
              <a:rPr lang="en-GB" sz="1600" dirty="0" smtClean="0"/>
              <a:t>Better integration between seminar tasks</a:t>
            </a:r>
          </a:p>
          <a:p>
            <a:pPr lvl="1"/>
            <a:r>
              <a:rPr lang="en-GB" sz="1600" dirty="0" smtClean="0"/>
              <a:t>Assessed ‘Team Wiki’</a:t>
            </a:r>
          </a:p>
          <a:p>
            <a:pPr lvl="1"/>
            <a:r>
              <a:rPr lang="en-GB" sz="1600" dirty="0" smtClean="0"/>
              <a:t>Open up the ‘Module Wiki’</a:t>
            </a:r>
          </a:p>
          <a:p>
            <a:pPr lvl="1"/>
            <a:r>
              <a:rPr lang="en-GB" sz="1600" dirty="0" smtClean="0"/>
              <a:t>A page of ‘live’ links</a:t>
            </a:r>
          </a:p>
          <a:p>
            <a:r>
              <a:rPr lang="en-GB" sz="2000" dirty="0" smtClean="0"/>
              <a:t>The </a:t>
            </a:r>
            <a:r>
              <a:rPr lang="en-GB" sz="2000" dirty="0" smtClean="0"/>
              <a:t>future</a:t>
            </a:r>
          </a:p>
          <a:p>
            <a:pPr lvl="1"/>
            <a:r>
              <a:rPr lang="en-GB" sz="1800" dirty="0" smtClean="0"/>
              <a:t>Try to integrate into other appropriate modules</a:t>
            </a:r>
            <a:endParaRPr lang="en-GB" sz="2000" dirty="0" smtClean="0"/>
          </a:p>
          <a:p>
            <a:r>
              <a:rPr lang="en-GB" sz="2000" dirty="0" smtClean="0"/>
              <a:t>What to know more?</a:t>
            </a:r>
            <a:endParaRPr lang="en-GB" sz="2000" dirty="0"/>
          </a:p>
          <a:p>
            <a:pPr lvl="1"/>
            <a:r>
              <a:rPr lang="en-GB" sz="1800" dirty="0" smtClean="0"/>
              <a:t>Good guide on University of </a:t>
            </a:r>
            <a:r>
              <a:rPr lang="en-GB" sz="1800" dirty="0"/>
              <a:t>Southampton website: </a:t>
            </a:r>
            <a:r>
              <a:rPr lang="en-GB" sz="1800" dirty="0" smtClean="0">
                <a:hlinkClick r:id="rId2"/>
              </a:rPr>
              <a:t>www.southampton.ac.uk/isolutions/computing/elearn/wikis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66163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0"/>
            <a:ext cx="81724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bg1"/>
              </a:gs>
              <a:gs pos="36000">
                <a:srgbClr val="ECEDB9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References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525963"/>
          </a:xfrm>
        </p:spPr>
        <p:txBody>
          <a:bodyPr/>
          <a:lstStyle/>
          <a:p>
            <a:r>
              <a:rPr lang="en-GB" sz="1800" dirty="0"/>
              <a:t>Caruso, H.M., &amp; </a:t>
            </a:r>
            <a:r>
              <a:rPr lang="en-GB" sz="1800" dirty="0" err="1"/>
              <a:t>Wooley</a:t>
            </a:r>
            <a:r>
              <a:rPr lang="en-GB" sz="1800" dirty="0"/>
              <a:t>, A.W. (2008). </a:t>
            </a:r>
            <a:r>
              <a:rPr lang="en-GB" sz="1800" i="1" dirty="0"/>
              <a:t>Harnessing the power of emergent interdependence to promote diverse team collaboration</a:t>
            </a:r>
            <a:r>
              <a:rPr lang="en-GB" sz="1800" dirty="0"/>
              <a:t>. Diversity and Groups. 11, 245-266.</a:t>
            </a:r>
          </a:p>
          <a:p>
            <a:r>
              <a:rPr lang="en-GB" sz="1800" dirty="0" smtClean="0"/>
              <a:t>Encyclopaedia Britannica </a:t>
            </a:r>
            <a:r>
              <a:rPr lang="en-GB" sz="1800" dirty="0"/>
              <a:t>(2014), </a:t>
            </a:r>
            <a:r>
              <a:rPr lang="en-GB" sz="1800" i="1" dirty="0"/>
              <a:t>Encyclopaedia Britannica </a:t>
            </a:r>
            <a:r>
              <a:rPr lang="en-GB" sz="1800" i="1" dirty="0" smtClean="0"/>
              <a:t>Website </a:t>
            </a:r>
            <a:r>
              <a:rPr lang="en-GB" sz="1800" dirty="0" smtClean="0"/>
              <a:t>[online], [Accessed 4</a:t>
            </a:r>
            <a:r>
              <a:rPr lang="en-GB" sz="1800" baseline="30000" dirty="0" smtClean="0"/>
              <a:t>th</a:t>
            </a:r>
            <a:r>
              <a:rPr lang="en-GB" sz="1800" dirty="0" smtClean="0"/>
              <a:t> July 2014] Available from: http</a:t>
            </a:r>
            <a:r>
              <a:rPr lang="en-GB" sz="1800" dirty="0"/>
              <a:t>://www.britannica.com/EBchecked/topic/1192819/wiki</a:t>
            </a:r>
            <a:endParaRPr lang="en-GB" sz="1800" dirty="0" smtClean="0"/>
          </a:p>
          <a:p>
            <a:r>
              <a:rPr lang="en-GB" sz="1800" dirty="0" err="1" smtClean="0"/>
              <a:t>Mannix</a:t>
            </a:r>
            <a:r>
              <a:rPr lang="en-GB" sz="1800" dirty="0"/>
              <a:t>, E., &amp; Neale, M.A. (2005). </a:t>
            </a:r>
            <a:r>
              <a:rPr lang="en-GB" sz="1800" i="1" dirty="0"/>
              <a:t>What differences make a difference? The promise and reality of diverse teams in organizations</a:t>
            </a:r>
            <a:r>
              <a:rPr lang="en-GB" sz="1800" dirty="0"/>
              <a:t>. Psychological Science in the Public Interest, 6(2), 31-55.</a:t>
            </a:r>
          </a:p>
          <a:p>
            <a:r>
              <a:rPr lang="en-GB" sz="1800" dirty="0" smtClean="0"/>
              <a:t>Sweet, M. and </a:t>
            </a:r>
            <a:r>
              <a:rPr lang="en-GB" sz="1800" dirty="0" err="1" smtClean="0"/>
              <a:t>Michaelsen</a:t>
            </a:r>
            <a:r>
              <a:rPr lang="en-GB" sz="1800" dirty="0" smtClean="0"/>
              <a:t>, L.K. (2011). </a:t>
            </a:r>
            <a:r>
              <a:rPr lang="en-GB" sz="1800" i="1" dirty="0" smtClean="0"/>
              <a:t>Team-Based </a:t>
            </a:r>
            <a:r>
              <a:rPr lang="en-GB" sz="1800" i="1" dirty="0"/>
              <a:t>Learning in the Social Sciences and Humanities: Group Work That Works to Generate Critical Thinking and </a:t>
            </a:r>
            <a:r>
              <a:rPr lang="en-GB" sz="1800" i="1" dirty="0" smtClean="0"/>
              <a:t>Engagement</a:t>
            </a:r>
            <a:r>
              <a:rPr lang="en-GB" sz="1800" dirty="0" smtClean="0"/>
              <a:t>, 1</a:t>
            </a:r>
            <a:r>
              <a:rPr lang="en-GB" sz="1800" baseline="30000" dirty="0" smtClean="0"/>
              <a:t>st</a:t>
            </a:r>
            <a:r>
              <a:rPr lang="en-GB" sz="1800" dirty="0" smtClean="0"/>
              <a:t> Edition. Stylus Publishing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73089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692696"/>
            <a:ext cx="7643192" cy="5433467"/>
          </a:xfrm>
        </p:spPr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Questions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Comments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Any experiences to share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0418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1600" y="0"/>
            <a:ext cx="4032448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bg1"/>
              </a:gs>
              <a:gs pos="36000">
                <a:srgbClr val="ECEDB9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://glossi-media-us-west.s3-us-west-1.amazonaws.com/media/8af6d14d-6ccc-4b2b-8ddb-818d707512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978" y="0"/>
            <a:ext cx="4286250" cy="683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Just One More Thing…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00200"/>
            <a:ext cx="4176464" cy="4525963"/>
          </a:xfrm>
        </p:spPr>
        <p:txBody>
          <a:bodyPr/>
          <a:lstStyle/>
          <a:p>
            <a:r>
              <a:rPr lang="en-GB" dirty="0" smtClean="0"/>
              <a:t>Presentation template was found using Pinterest</a:t>
            </a:r>
          </a:p>
          <a:p>
            <a:r>
              <a:rPr lang="en-GB" dirty="0" smtClean="0"/>
              <a:t>A website that allows the sharing of ideas and creations</a:t>
            </a:r>
          </a:p>
        </p:txBody>
      </p:sp>
    </p:spTree>
    <p:extLst>
      <p:ext uri="{BB962C8B-B14F-4D97-AF65-F5344CB8AC3E}">
        <p14:creationId xmlns:p14="http://schemas.microsoft.com/office/powerpoint/2010/main" val="157853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0"/>
            <a:ext cx="3528392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bg1"/>
              </a:gs>
              <a:gs pos="36000">
                <a:srgbClr val="ECEDB9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/>
          <a:lstStyle/>
          <a:p>
            <a:pPr algn="l"/>
            <a:r>
              <a:rPr lang="en-GB" b="1" dirty="0" smtClean="0"/>
              <a:t>Aims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00200"/>
            <a:ext cx="3672408" cy="4525963"/>
          </a:xfrm>
        </p:spPr>
        <p:txBody>
          <a:bodyPr/>
          <a:lstStyle/>
          <a:p>
            <a:r>
              <a:rPr lang="en-GB" dirty="0" smtClean="0"/>
              <a:t>Specific </a:t>
            </a:r>
          </a:p>
          <a:p>
            <a:pPr lvl="1"/>
            <a:r>
              <a:rPr lang="en-GB" sz="2000" dirty="0" smtClean="0"/>
              <a:t>Improve historical knowledge</a:t>
            </a:r>
          </a:p>
          <a:p>
            <a:pPr lvl="1"/>
            <a:r>
              <a:rPr lang="en-GB" sz="2000" dirty="0" smtClean="0"/>
              <a:t>Show how key economic ideas developed over time</a:t>
            </a:r>
          </a:p>
          <a:p>
            <a:r>
              <a:rPr lang="en-GB" dirty="0" smtClean="0"/>
              <a:t>General </a:t>
            </a:r>
          </a:p>
          <a:p>
            <a:pPr lvl="1"/>
            <a:r>
              <a:rPr lang="en-GB" sz="2000" dirty="0" smtClean="0"/>
              <a:t>Give access to appropriate content</a:t>
            </a:r>
          </a:p>
          <a:p>
            <a:pPr lvl="1"/>
            <a:r>
              <a:rPr lang="en-GB" sz="2000" dirty="0" smtClean="0"/>
              <a:t>Introduce ‘research’</a:t>
            </a:r>
          </a:p>
          <a:p>
            <a:pPr lvl="1"/>
            <a:r>
              <a:rPr lang="en-GB" sz="2000" dirty="0" smtClean="0"/>
              <a:t>Further develop ‘self-learning’</a:t>
            </a:r>
          </a:p>
          <a:p>
            <a:pPr lvl="1"/>
            <a:r>
              <a:rPr lang="en-GB" sz="2000" dirty="0" smtClean="0"/>
              <a:t>Teamwork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840" y="0"/>
            <a:ext cx="46834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56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0"/>
            <a:ext cx="432048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bg1"/>
              </a:gs>
              <a:gs pos="36000">
                <a:srgbClr val="ECEDB9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1256" y="1600200"/>
            <a:ext cx="4330824" cy="4525963"/>
          </a:xfrm>
        </p:spPr>
        <p:txBody>
          <a:bodyPr/>
          <a:lstStyle/>
          <a:p>
            <a:r>
              <a:rPr lang="en-US" altLang="en-US" sz="2600" dirty="0" smtClean="0"/>
              <a:t>A Wiki is… “</a:t>
            </a:r>
            <a:r>
              <a:rPr lang="en-GB" sz="2600" dirty="0" smtClean="0">
                <a:solidFill>
                  <a:schemeClr val="tx1"/>
                </a:solidFill>
              </a:rPr>
              <a:t>a web application which allows people to add, modify, or delete content in collaboration with others” (Wikipedia, 2014)</a:t>
            </a:r>
          </a:p>
          <a:p>
            <a:pPr lvl="1"/>
            <a:r>
              <a:rPr lang="en-GB" altLang="en-US" sz="2200" dirty="0" smtClean="0"/>
              <a:t>Editable pages on the internet </a:t>
            </a:r>
            <a:endParaRPr lang="en-US" altLang="en-US" sz="2200" dirty="0" smtClean="0"/>
          </a:p>
          <a:p>
            <a:r>
              <a:rPr lang="en-US" altLang="en-US" sz="2600" dirty="0" smtClean="0"/>
              <a:t>Wikipedia is just one example</a:t>
            </a:r>
          </a:p>
          <a:p>
            <a:pPr lvl="1"/>
            <a:r>
              <a:rPr lang="en-US" altLang="en-US" sz="2200" dirty="0" smtClean="0"/>
              <a:t>An encyclopedia that people can access and edit</a:t>
            </a:r>
          </a:p>
          <a:p>
            <a:endParaRPr lang="en-US" altLang="en-US" sz="2600" dirty="0"/>
          </a:p>
          <a:p>
            <a:endParaRPr lang="en-US" altLang="en-US" sz="2600" dirty="0"/>
          </a:p>
        </p:txBody>
      </p:sp>
      <p:pic>
        <p:nvPicPr>
          <p:cNvPr id="106501" name="Picture 5" descr="http://www.marketingmag.ca/wp-content/uploads/2014/03/Wikipedia-logo_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0"/>
            <a:ext cx="38519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6498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971600" y="188913"/>
                <a:ext cx="8229600" cy="981075"/>
              </a:xfrm>
            </p:spPr>
            <p:txBody>
              <a:bodyPr/>
              <a:lstStyle/>
              <a:p>
                <a:pPr algn="l"/>
                <a:r>
                  <a:rPr lang="en-US" altLang="en-US" b="1" dirty="0" smtClean="0">
                    <a:solidFill>
                      <a:schemeClr val="tx1"/>
                    </a:solidFill>
                  </a:rPr>
                  <a:t>Wiki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US" altLang="en-US" b="1" dirty="0" smtClean="0">
                    <a:solidFill>
                      <a:schemeClr val="tx1"/>
                    </a:solidFill>
                  </a:rPr>
                  <a:t> Wikipedia</a:t>
                </a:r>
                <a:endParaRPr lang="en-US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649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71600" y="188913"/>
                <a:ext cx="8229600" cy="981075"/>
              </a:xfrm>
              <a:blipFill rotWithShape="1">
                <a:blip r:embed="rId5"/>
                <a:stretch>
                  <a:fillRect l="-2963" t="-1863" b="-180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1600" y="0"/>
            <a:ext cx="432048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bg1"/>
              </a:gs>
              <a:gs pos="36000">
                <a:srgbClr val="ECEDB9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1256" y="1600200"/>
            <a:ext cx="4330824" cy="4525963"/>
          </a:xfrm>
        </p:spPr>
        <p:txBody>
          <a:bodyPr/>
          <a:lstStyle/>
          <a:p>
            <a:r>
              <a:rPr lang="en-US" altLang="en-US" sz="2600" dirty="0" smtClean="0"/>
              <a:t>Key things</a:t>
            </a:r>
          </a:p>
          <a:p>
            <a:pPr lvl="1"/>
            <a:r>
              <a:rPr lang="en-US" altLang="en-US" sz="2200" dirty="0" smtClean="0"/>
              <a:t>Create</a:t>
            </a:r>
          </a:p>
          <a:p>
            <a:pPr lvl="1"/>
            <a:r>
              <a:rPr lang="en-US" altLang="en-US" sz="2200" dirty="0" smtClean="0"/>
              <a:t>Share</a:t>
            </a:r>
          </a:p>
          <a:p>
            <a:pPr lvl="1"/>
            <a:r>
              <a:rPr lang="en-US" altLang="en-US" sz="2200" dirty="0" smtClean="0"/>
              <a:t>Modify</a:t>
            </a:r>
          </a:p>
          <a:p>
            <a:r>
              <a:rPr lang="en-US" altLang="en-US" sz="2600" dirty="0" smtClean="0"/>
              <a:t>Facilitates Group Work</a:t>
            </a:r>
          </a:p>
          <a:p>
            <a:r>
              <a:rPr lang="en-US" altLang="en-US" sz="2600" dirty="0" smtClean="0"/>
              <a:t>Important for Employability</a:t>
            </a:r>
            <a:endParaRPr lang="en-US" altLang="en-US" sz="2600" dirty="0"/>
          </a:p>
          <a:p>
            <a:pPr lvl="1"/>
            <a:r>
              <a:rPr lang="en-GB" sz="2400" dirty="0"/>
              <a:t>(Caruso &amp; Woolley, 2008; </a:t>
            </a:r>
            <a:r>
              <a:rPr lang="en-GB" sz="2400" dirty="0" err="1"/>
              <a:t>Mannix</a:t>
            </a:r>
            <a:r>
              <a:rPr lang="en-GB" sz="2400" dirty="0"/>
              <a:t> &amp; Neale, 2005)</a:t>
            </a:r>
            <a:endParaRPr lang="en-US" altLang="en-US" sz="2200" dirty="0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950912" y="188913"/>
            <a:ext cx="8229600" cy="981075"/>
          </a:xfrm>
        </p:spPr>
        <p:txBody>
          <a:bodyPr/>
          <a:lstStyle/>
          <a:p>
            <a:pPr algn="l"/>
            <a:r>
              <a:rPr lang="en-US" altLang="en-US" b="1" dirty="0" smtClean="0">
                <a:solidFill>
                  <a:schemeClr val="tx1"/>
                </a:solidFill>
              </a:rPr>
              <a:t>Collaboration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www.jonathankettleborough.com/wp-content/uploads/2013/07/Collabo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46539" y="1473534"/>
            <a:ext cx="6858001" cy="391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86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corm.com/wp-content/uploads/2011/09/team-work-collabo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0"/>
            <a:ext cx="39239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71600" y="0"/>
            <a:ext cx="432048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bg1"/>
              </a:gs>
              <a:gs pos="36000">
                <a:srgbClr val="ECEDB9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00200"/>
            <a:ext cx="4392488" cy="4525963"/>
          </a:xfrm>
        </p:spPr>
        <p:txBody>
          <a:bodyPr/>
          <a:lstStyle/>
          <a:p>
            <a:r>
              <a:rPr lang="en-GB" sz="2600" dirty="0" smtClean="0"/>
              <a:t>Not just Employability</a:t>
            </a:r>
          </a:p>
          <a:p>
            <a:r>
              <a:rPr lang="en-GB" sz="2600" dirty="0" smtClean="0"/>
              <a:t>Evidence that team based learning helps students</a:t>
            </a:r>
          </a:p>
          <a:p>
            <a:pPr lvl="1"/>
            <a:r>
              <a:rPr lang="en-GB" sz="2600" dirty="0" smtClean="0"/>
              <a:t>e.g. Sweet and </a:t>
            </a:r>
            <a:r>
              <a:rPr lang="en-GB" sz="2600" dirty="0" err="1" smtClean="0"/>
              <a:t>Michaelsen</a:t>
            </a:r>
            <a:r>
              <a:rPr lang="en-GB" sz="2600" dirty="0" smtClean="0"/>
              <a:t> (2011) </a:t>
            </a:r>
          </a:p>
          <a:p>
            <a:r>
              <a:rPr lang="en-GB" sz="2600" dirty="0" smtClean="0"/>
              <a:t>Wiki advantages</a:t>
            </a:r>
          </a:p>
          <a:p>
            <a:pPr lvl="1"/>
            <a:r>
              <a:rPr lang="en-GB" sz="2600" dirty="0" smtClean="0"/>
              <a:t>Remote collaboration</a:t>
            </a:r>
          </a:p>
          <a:p>
            <a:pPr lvl="1"/>
            <a:r>
              <a:rPr lang="en-GB" sz="2600" dirty="0" smtClean="0"/>
              <a:t>Instructor has overview</a:t>
            </a:r>
          </a:p>
          <a:p>
            <a:pPr lvl="2"/>
            <a:r>
              <a:rPr lang="en-GB" sz="2600" dirty="0" smtClean="0"/>
              <a:t>Monitor who is engaging</a:t>
            </a:r>
            <a:endParaRPr lang="en-GB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/>
          <a:lstStyle/>
          <a:p>
            <a:pPr algn="l"/>
            <a:r>
              <a:rPr lang="en-GB" b="1" dirty="0" smtClean="0"/>
              <a:t>Team Learning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38037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1600" y="0"/>
            <a:ext cx="4392488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bg1"/>
              </a:gs>
              <a:gs pos="36000">
                <a:srgbClr val="ECEDB9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2" name="Picture 2" descr="http://redstarresume.files.wordpress.com/2012/03/cap-and-g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381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920" y="274638"/>
            <a:ext cx="8229600" cy="1143000"/>
          </a:xfrm>
        </p:spPr>
        <p:txBody>
          <a:bodyPr/>
          <a:lstStyle/>
          <a:p>
            <a:pPr algn="l"/>
            <a:r>
              <a:rPr lang="en-GB" b="1" dirty="0" smtClean="0"/>
              <a:t>Graduate Capabilities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00200"/>
            <a:ext cx="4320480" cy="4525963"/>
          </a:xfrm>
        </p:spPr>
        <p:txBody>
          <a:bodyPr/>
          <a:lstStyle/>
          <a:p>
            <a:r>
              <a:rPr lang="en-GB" sz="2800" dirty="0" smtClean="0"/>
              <a:t>Employment focus</a:t>
            </a:r>
          </a:p>
          <a:p>
            <a:pPr lvl="1"/>
            <a:r>
              <a:rPr lang="en-GB" sz="2400" dirty="0" smtClean="0"/>
              <a:t>Team work</a:t>
            </a:r>
          </a:p>
          <a:p>
            <a:pPr lvl="1"/>
            <a:r>
              <a:rPr lang="en-GB" sz="2400" dirty="0"/>
              <a:t>IT Skills</a:t>
            </a:r>
          </a:p>
          <a:p>
            <a:pPr lvl="2"/>
            <a:r>
              <a:rPr lang="en-GB" sz="2000" dirty="0"/>
              <a:t>Wikis increasingly used</a:t>
            </a:r>
          </a:p>
          <a:p>
            <a:pPr lvl="1"/>
            <a:r>
              <a:rPr lang="en-GB" sz="2400" dirty="0" smtClean="0"/>
              <a:t>Module </a:t>
            </a:r>
            <a:r>
              <a:rPr lang="en-GB" sz="2400" dirty="0"/>
              <a:t>Assessment</a:t>
            </a:r>
          </a:p>
          <a:p>
            <a:pPr lvl="2"/>
            <a:r>
              <a:rPr lang="en-GB" sz="2000" dirty="0"/>
              <a:t>Group Presentation</a:t>
            </a:r>
          </a:p>
          <a:p>
            <a:pPr lvl="2"/>
            <a:r>
              <a:rPr lang="en-GB" sz="2000" dirty="0"/>
              <a:t>Group Report</a:t>
            </a:r>
          </a:p>
          <a:p>
            <a:pPr lvl="3"/>
            <a:r>
              <a:rPr lang="en-GB" sz="1800" dirty="0"/>
              <a:t>Embeds </a:t>
            </a:r>
            <a:r>
              <a:rPr lang="en-GB" sz="1800" dirty="0" smtClean="0"/>
              <a:t>employment skills</a:t>
            </a:r>
          </a:p>
          <a:p>
            <a:pPr lvl="3"/>
            <a:r>
              <a:rPr lang="en-GB" sz="1800" dirty="0" smtClean="0"/>
              <a:t>Key part of ‘</a:t>
            </a:r>
            <a:r>
              <a:rPr lang="en-GB" sz="1800" dirty="0" err="1" smtClean="0"/>
              <a:t>graduateness</a:t>
            </a:r>
            <a:r>
              <a:rPr lang="en-GB" sz="1800" dirty="0"/>
              <a:t>’ </a:t>
            </a:r>
          </a:p>
        </p:txBody>
      </p:sp>
    </p:spTree>
    <p:extLst>
      <p:ext uri="{BB962C8B-B14F-4D97-AF65-F5344CB8AC3E}">
        <p14:creationId xmlns:p14="http://schemas.microsoft.com/office/powerpoint/2010/main" val="21179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1600" y="0"/>
            <a:ext cx="4032448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bg1"/>
              </a:gs>
              <a:gs pos="36000">
                <a:srgbClr val="ECEDB9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600200"/>
            <a:ext cx="4104456" cy="5257795"/>
          </a:xfrm>
        </p:spPr>
        <p:txBody>
          <a:bodyPr/>
          <a:lstStyle/>
          <a:p>
            <a:r>
              <a:rPr lang="en-US" altLang="en-US" sz="2800" dirty="0" smtClean="0"/>
              <a:t>Development of Economic Ideas</a:t>
            </a:r>
          </a:p>
          <a:p>
            <a:pPr lvl="1"/>
            <a:r>
              <a:rPr lang="en-US" altLang="en-US" sz="2400" dirty="0" smtClean="0"/>
              <a:t>1st year Economics</a:t>
            </a:r>
          </a:p>
          <a:p>
            <a:pPr lvl="2"/>
            <a:r>
              <a:rPr lang="en-US" altLang="en-US" sz="2000" dirty="0" smtClean="0"/>
              <a:t>40 Students</a:t>
            </a:r>
          </a:p>
          <a:p>
            <a:pPr lvl="2"/>
            <a:r>
              <a:rPr lang="en-US" altLang="en-US" sz="2000" dirty="0" smtClean="0"/>
              <a:t>History content</a:t>
            </a:r>
          </a:p>
          <a:p>
            <a:pPr lvl="2"/>
            <a:r>
              <a:rPr lang="en-US" altLang="en-US" sz="2000" dirty="0" smtClean="0"/>
              <a:t>Evolution of economics</a:t>
            </a:r>
          </a:p>
          <a:p>
            <a:pPr lvl="3"/>
            <a:r>
              <a:rPr lang="en-US" altLang="en-US" sz="1800" dirty="0" smtClean="0"/>
              <a:t>Ancient Greece to modern day</a:t>
            </a:r>
          </a:p>
          <a:p>
            <a:pPr lvl="3"/>
            <a:r>
              <a:rPr lang="en-US" altLang="en-US" sz="1800" dirty="0" smtClean="0"/>
              <a:t>Historical context</a:t>
            </a:r>
          </a:p>
          <a:p>
            <a:pPr lvl="3"/>
            <a:r>
              <a:rPr lang="en-US" altLang="en-US" sz="1800" dirty="0" smtClean="0"/>
              <a:t>Four key topics</a:t>
            </a:r>
          </a:p>
          <a:p>
            <a:pPr lvl="1"/>
            <a:r>
              <a:rPr lang="en-US" altLang="en-US" sz="2400" dirty="0" smtClean="0"/>
              <a:t>Lots of information</a:t>
            </a:r>
          </a:p>
          <a:p>
            <a:pPr lvl="2"/>
            <a:r>
              <a:rPr lang="en-US" altLang="en-US" sz="2000" dirty="0" smtClean="0"/>
              <a:t>General Knowledge</a:t>
            </a:r>
          </a:p>
          <a:p>
            <a:pPr lvl="2"/>
            <a:r>
              <a:rPr lang="en-US" altLang="en-US" sz="2000" dirty="0" smtClean="0"/>
              <a:t>Links to other modules and topics</a:t>
            </a:r>
          </a:p>
          <a:p>
            <a:pPr lvl="2"/>
            <a:endParaRPr lang="en-US" altLang="en-US" dirty="0" smtClean="0"/>
          </a:p>
        </p:txBody>
      </p:sp>
      <p:pic>
        <p:nvPicPr>
          <p:cNvPr id="137221" name="Picture 5" descr="http://www.aidfundingevents.gr/photos/a03eca5b149a0a74990d270215ea6ef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45027" y="1359022"/>
            <a:ext cx="6857997" cy="413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88640"/>
            <a:ext cx="6696744" cy="981075"/>
          </a:xfrm>
        </p:spPr>
        <p:txBody>
          <a:bodyPr/>
          <a:lstStyle/>
          <a:p>
            <a:pPr algn="l"/>
            <a:r>
              <a:rPr lang="en-US" altLang="en-US" b="1" dirty="0" smtClean="0">
                <a:solidFill>
                  <a:schemeClr val="tx1"/>
                </a:solidFill>
              </a:rPr>
              <a:t>The Module</a:t>
            </a:r>
            <a:endParaRPr lang="en-US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71600" y="0"/>
            <a:ext cx="3672408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bg1"/>
              </a:gs>
              <a:gs pos="36000">
                <a:srgbClr val="ECEDB9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8229600" cy="1143000"/>
          </a:xfrm>
        </p:spPr>
        <p:txBody>
          <a:bodyPr/>
          <a:lstStyle/>
          <a:p>
            <a:pPr algn="l"/>
            <a:r>
              <a:rPr lang="en-GB" sz="3600" b="1" dirty="0" smtClean="0"/>
              <a:t>Module Setup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00200"/>
            <a:ext cx="3672408" cy="4525963"/>
          </a:xfrm>
        </p:spPr>
        <p:txBody>
          <a:bodyPr/>
          <a:lstStyle/>
          <a:p>
            <a:r>
              <a:rPr lang="en-GB" sz="2800" dirty="0" smtClean="0"/>
              <a:t>Two main Wikis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GB" sz="2400" dirty="0" smtClean="0"/>
              <a:t>Course Wiki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000" dirty="0" smtClean="0"/>
              <a:t>On Blackboard from start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000" dirty="0" smtClean="0"/>
              <a:t>All course and lecture material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GB" sz="2400" dirty="0" smtClean="0"/>
              <a:t>Team Wiki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800" dirty="0" smtClean="0"/>
              <a:t>Every team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800" dirty="0" smtClean="0"/>
              <a:t>On Blackboard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800" dirty="0" smtClean="0"/>
              <a:t>Separate to Course Wiki</a:t>
            </a:r>
            <a:endParaRPr lang="en-GB" sz="18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800" dirty="0" smtClean="0"/>
              <a:t>Each student can create and edit pages</a:t>
            </a:r>
            <a:endParaRPr lang="en-GB" sz="18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4644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86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arning and Teaching 2014 pechakucha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Learning and Teaching 2014 pechakucha</Template>
  <TotalTime>484</TotalTime>
  <Words>811</Words>
  <Application>Microsoft Office PowerPoint</Application>
  <PresentationFormat>On-screen Show (4:3)</PresentationFormat>
  <Paragraphs>175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Cambria Math</vt:lpstr>
      <vt:lpstr>Learning and Teaching 2014 pechakucha</vt:lpstr>
      <vt:lpstr>The Blackboard Wiki for Learning</vt:lpstr>
      <vt:lpstr>The Problem</vt:lpstr>
      <vt:lpstr>Aims</vt:lpstr>
      <vt:lpstr>Wiki ≠ Wikipedia</vt:lpstr>
      <vt:lpstr>Collaboration</vt:lpstr>
      <vt:lpstr>Team Learning</vt:lpstr>
      <vt:lpstr>Graduate Capabilities</vt:lpstr>
      <vt:lpstr>The Module</vt:lpstr>
      <vt:lpstr>Module Setup</vt:lpstr>
      <vt:lpstr>Lecture Material</vt:lpstr>
      <vt:lpstr>PowerPoint Presentation</vt:lpstr>
      <vt:lpstr>The Blackboard Wiki</vt:lpstr>
      <vt:lpstr>PowerPoint Presentation</vt:lpstr>
      <vt:lpstr>PowerPoint Presentation</vt:lpstr>
      <vt:lpstr>A‘Sandbox’</vt:lpstr>
      <vt:lpstr>Team Wiki</vt:lpstr>
      <vt:lpstr>Seminar Work</vt:lpstr>
      <vt:lpstr>A Task</vt:lpstr>
      <vt:lpstr>Blackboard Wiki</vt:lpstr>
      <vt:lpstr>Conclusions (1)</vt:lpstr>
      <vt:lpstr>Conclusions (2)</vt:lpstr>
      <vt:lpstr>References</vt:lpstr>
      <vt:lpstr>PowerPoint Presentation</vt:lpstr>
      <vt:lpstr>Just One More Thing…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Blackboard Wiki for Learning</dc:title>
  <dc:creator>Mikey</dc:creator>
  <cp:lastModifiedBy>Michael Reynolds</cp:lastModifiedBy>
  <cp:revision>39</cp:revision>
  <dcterms:created xsi:type="dcterms:W3CDTF">2014-07-03T19:21:54Z</dcterms:created>
  <dcterms:modified xsi:type="dcterms:W3CDTF">2015-09-10T10:40:01Z</dcterms:modified>
</cp:coreProperties>
</file>