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68" r:id="rId2"/>
    <p:sldId id="435" r:id="rId3"/>
    <p:sldId id="466" r:id="rId4"/>
    <p:sldId id="488" r:id="rId5"/>
    <p:sldId id="489" r:id="rId6"/>
    <p:sldId id="490" r:id="rId7"/>
    <p:sldId id="491" r:id="rId8"/>
    <p:sldId id="492" r:id="rId9"/>
    <p:sldId id="493" r:id="rId10"/>
    <p:sldId id="379" r:id="rId11"/>
    <p:sldId id="518" r:id="rId12"/>
    <p:sldId id="517" r:id="rId13"/>
    <p:sldId id="516" r:id="rId14"/>
    <p:sldId id="455" r:id="rId15"/>
    <p:sldId id="458" r:id="rId16"/>
    <p:sldId id="520" r:id="rId17"/>
    <p:sldId id="528" r:id="rId18"/>
    <p:sldId id="502" r:id="rId19"/>
    <p:sldId id="529" r:id="rId20"/>
    <p:sldId id="530" r:id="rId21"/>
    <p:sldId id="524" r:id="rId22"/>
    <p:sldId id="531" r:id="rId23"/>
    <p:sldId id="526" r:id="rId24"/>
    <p:sldId id="462" r:id="rId25"/>
    <p:sldId id="527" r:id="rId26"/>
    <p:sldId id="463" r:id="rId27"/>
    <p:sldId id="480" r:id="rId28"/>
    <p:sldId id="532" r:id="rId29"/>
  </p:sldIdLst>
  <p:sldSz cx="9144000" cy="6858000" type="screen4x3"/>
  <p:notesSz cx="7104063" cy="10234613"/>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67"/>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80" autoAdjust="0"/>
  </p:normalViewPr>
  <p:slideViewPr>
    <p:cSldViewPr showGuides="1">
      <p:cViewPr varScale="1">
        <p:scale>
          <a:sx n="113" d="100"/>
          <a:sy n="113" d="100"/>
        </p:scale>
        <p:origin x="1224" y="96"/>
      </p:cViewPr>
      <p:guideLst>
        <p:guide orient="horz" pos="1117"/>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kcr15uuu\Dropbox\DATA%20ANALYSIS\ECO%202017\CLICKER%20DATA\WORKSHOPS\ECO\Excel\Pooled%20LG-CG.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cr15uuu\Dropbox\DATA%20ANALYSIS\ECO%202017\CLICKER%20DATA\WORKSHOPS\ECO\Excel\Pooled%20LG-C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96BA-48D7-A4A1-AE98DA055DF8}"/>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96BA-48D7-A4A1-AE98DA055DF8}"/>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96BA-48D7-A4A1-AE98DA055DF8}"/>
            </c:ext>
          </c:extLst>
        </c:ser>
        <c:dLbls>
          <c:showLegendKey val="0"/>
          <c:showVal val="0"/>
          <c:showCatName val="0"/>
          <c:showSerName val="0"/>
          <c:showPercent val="0"/>
          <c:showBubbleSize val="0"/>
        </c:dLbls>
        <c:gapWidth val="150"/>
        <c:shape val="box"/>
        <c:axId val="244362464"/>
        <c:axId val="244360896"/>
        <c:axId val="220087712"/>
      </c:bar3DChart>
      <c:catAx>
        <c:axId val="244362464"/>
        <c:scaling>
          <c:orientation val="minMax"/>
        </c:scaling>
        <c:delete val="0"/>
        <c:axPos val="b"/>
        <c:numFmt formatCode="General" sourceLinked="1"/>
        <c:majorTickMark val="out"/>
        <c:minorTickMark val="none"/>
        <c:tickLblPos val="nextTo"/>
        <c:crossAx val="244360896"/>
        <c:crosses val="autoZero"/>
        <c:auto val="1"/>
        <c:lblAlgn val="ctr"/>
        <c:lblOffset val="100"/>
        <c:noMultiLvlLbl val="0"/>
      </c:catAx>
      <c:valAx>
        <c:axId val="244360896"/>
        <c:scaling>
          <c:orientation val="minMax"/>
        </c:scaling>
        <c:delete val="0"/>
        <c:axPos val="l"/>
        <c:majorGridlines/>
        <c:numFmt formatCode="General" sourceLinked="1"/>
        <c:majorTickMark val="out"/>
        <c:minorTickMark val="none"/>
        <c:tickLblPos val="nextTo"/>
        <c:crossAx val="244362464"/>
        <c:crosses val="autoZero"/>
        <c:crossBetween val="between"/>
      </c:valAx>
      <c:serAx>
        <c:axId val="220087712"/>
        <c:scaling>
          <c:orientation val="minMax"/>
        </c:scaling>
        <c:delete val="0"/>
        <c:axPos val="b"/>
        <c:majorTickMark val="out"/>
        <c:minorTickMark val="none"/>
        <c:tickLblPos val="nextTo"/>
        <c:crossAx val="2443608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t>2016:</a:t>
            </a:r>
            <a:r>
              <a:rPr lang="en-GB" sz="1600" b="1" baseline="0" dirty="0"/>
              <a:t> only VES</a:t>
            </a:r>
            <a:endParaRPr lang="en-GB" sz="16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Statistics'!$D$3</c:f>
              <c:strCache>
                <c:ptCount val="1"/>
                <c:pt idx="0">
                  <c:v>C.score</c:v>
                </c:pt>
              </c:strCache>
            </c:strRef>
          </c:tx>
          <c:spPr>
            <a:solidFill>
              <a:schemeClr val="accent6"/>
            </a:solidFill>
            <a:ln>
              <a:noFill/>
            </a:ln>
            <a:effectLst/>
          </c:spPr>
          <c:invertIfNegative val="0"/>
          <c:cat>
            <c:numRef>
              <c:f>'Summary Statistics'!$A$34:$A$41</c:f>
              <c:numCache>
                <c:formatCode>General</c:formatCode>
                <c:ptCount val="8"/>
                <c:pt idx="0">
                  <c:v>1</c:v>
                </c:pt>
                <c:pt idx="1">
                  <c:v>3</c:v>
                </c:pt>
                <c:pt idx="2">
                  <c:v>5</c:v>
                </c:pt>
                <c:pt idx="3">
                  <c:v>7</c:v>
                </c:pt>
                <c:pt idx="4">
                  <c:v>2</c:v>
                </c:pt>
                <c:pt idx="5">
                  <c:v>4</c:v>
                </c:pt>
                <c:pt idx="6">
                  <c:v>6</c:v>
                </c:pt>
                <c:pt idx="7">
                  <c:v>8</c:v>
                </c:pt>
              </c:numCache>
            </c:numRef>
          </c:cat>
          <c:val>
            <c:numRef>
              <c:f>'Summary Statistics'!$D$34:$D$41</c:f>
              <c:numCache>
                <c:formatCode>0.00%</c:formatCode>
                <c:ptCount val="8"/>
                <c:pt idx="0">
                  <c:v>0.60545023696682465</c:v>
                </c:pt>
                <c:pt idx="1">
                  <c:v>0.64648648648648688</c:v>
                </c:pt>
                <c:pt idx="2">
                  <c:v>0.42678571428571416</c:v>
                </c:pt>
                <c:pt idx="3">
                  <c:v>0.49276859504132231</c:v>
                </c:pt>
                <c:pt idx="4">
                  <c:v>0.46811224489795916</c:v>
                </c:pt>
                <c:pt idx="5">
                  <c:v>0.4295977011494253</c:v>
                </c:pt>
                <c:pt idx="6">
                  <c:v>0.48023952095808409</c:v>
                </c:pt>
                <c:pt idx="7">
                  <c:v>0.47028688524590162</c:v>
                </c:pt>
              </c:numCache>
            </c:numRef>
          </c:val>
          <c:extLst xmlns:c16r2="http://schemas.microsoft.com/office/drawing/2015/06/chart">
            <c:ext xmlns:c16="http://schemas.microsoft.com/office/drawing/2014/chart" uri="{C3380CC4-5D6E-409C-BE32-E72D297353CC}">
              <c16:uniqueId val="{00000000-F506-461A-BA8A-CF213FB16B6B}"/>
            </c:ext>
          </c:extLst>
        </c:ser>
        <c:ser>
          <c:idx val="1"/>
          <c:order val="1"/>
          <c:tx>
            <c:strRef>
              <c:f>'Summary Statistics'!$E$3</c:f>
              <c:strCache>
                <c:ptCount val="1"/>
                <c:pt idx="0">
                  <c:v>K.score</c:v>
                </c:pt>
              </c:strCache>
            </c:strRef>
          </c:tx>
          <c:spPr>
            <a:solidFill>
              <a:schemeClr val="accent5"/>
            </a:solidFill>
            <a:ln>
              <a:noFill/>
            </a:ln>
            <a:effectLst/>
          </c:spPr>
          <c:invertIfNegative val="0"/>
          <c:cat>
            <c:numRef>
              <c:f>'Summary Statistics'!$A$34:$A$41</c:f>
              <c:numCache>
                <c:formatCode>General</c:formatCode>
                <c:ptCount val="8"/>
                <c:pt idx="0">
                  <c:v>1</c:v>
                </c:pt>
                <c:pt idx="1">
                  <c:v>3</c:v>
                </c:pt>
                <c:pt idx="2">
                  <c:v>5</c:v>
                </c:pt>
                <c:pt idx="3">
                  <c:v>7</c:v>
                </c:pt>
                <c:pt idx="4">
                  <c:v>2</c:v>
                </c:pt>
                <c:pt idx="5">
                  <c:v>4</c:v>
                </c:pt>
                <c:pt idx="6">
                  <c:v>6</c:v>
                </c:pt>
                <c:pt idx="7">
                  <c:v>8</c:v>
                </c:pt>
              </c:numCache>
            </c:numRef>
          </c:cat>
          <c:val>
            <c:numRef>
              <c:f>'Summary Statistics'!$E$34:$E$41</c:f>
              <c:numCache>
                <c:formatCode>0.00%</c:formatCode>
                <c:ptCount val="8"/>
                <c:pt idx="0">
                  <c:v>0.77488151658767768</c:v>
                </c:pt>
                <c:pt idx="1">
                  <c:v>0.79837837837837833</c:v>
                </c:pt>
                <c:pt idx="2">
                  <c:v>0.80833333333333357</c:v>
                </c:pt>
                <c:pt idx="3">
                  <c:v>0.79132231404958675</c:v>
                </c:pt>
                <c:pt idx="4">
                  <c:v>0.75318877551020413</c:v>
                </c:pt>
                <c:pt idx="5">
                  <c:v>0.73922413793103448</c:v>
                </c:pt>
                <c:pt idx="6">
                  <c:v>0.75628742514970093</c:v>
                </c:pt>
                <c:pt idx="7">
                  <c:v>0.81147540983606559</c:v>
                </c:pt>
              </c:numCache>
            </c:numRef>
          </c:val>
          <c:extLst xmlns:c16r2="http://schemas.microsoft.com/office/drawing/2015/06/chart">
            <c:ext xmlns:c16="http://schemas.microsoft.com/office/drawing/2014/chart" uri="{C3380CC4-5D6E-409C-BE32-E72D297353CC}">
              <c16:uniqueId val="{00000001-F506-461A-BA8A-CF213FB16B6B}"/>
            </c:ext>
          </c:extLst>
        </c:ser>
        <c:dLbls>
          <c:showLegendKey val="0"/>
          <c:showVal val="0"/>
          <c:showCatName val="0"/>
          <c:showSerName val="0"/>
          <c:showPercent val="0"/>
          <c:showBubbleSize val="0"/>
        </c:dLbls>
        <c:gapWidth val="219"/>
        <c:overlap val="-27"/>
        <c:axId val="312827008"/>
        <c:axId val="312827400"/>
      </c:barChart>
      <c:catAx>
        <c:axId val="312827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b="1" dirty="0"/>
                  <a:t>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12827400"/>
        <c:crosses val="autoZero"/>
        <c:auto val="1"/>
        <c:lblAlgn val="ctr"/>
        <c:lblOffset val="100"/>
        <c:noMultiLvlLbl val="0"/>
      </c:catAx>
      <c:valAx>
        <c:axId val="312827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12827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a:t>2017:</a:t>
            </a:r>
            <a:r>
              <a:rPr lang="en-GB" sz="1600" b="1" baseline="0" dirty="0"/>
              <a:t> VES &amp; MES</a:t>
            </a:r>
            <a:endParaRPr lang="en-GB"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Statistics'!$D$3</c:f>
              <c:strCache>
                <c:ptCount val="1"/>
                <c:pt idx="0">
                  <c:v>C.score</c:v>
                </c:pt>
              </c:strCache>
            </c:strRef>
          </c:tx>
          <c:spPr>
            <a:solidFill>
              <a:schemeClr val="accent6"/>
            </a:solidFill>
            <a:ln>
              <a:noFill/>
            </a:ln>
            <a:effectLst/>
          </c:spPr>
          <c:invertIfNegative val="0"/>
          <c:cat>
            <c:numRef>
              <c:f>'Summary Statistics'!$A$4:$A$11</c:f>
              <c:numCache>
                <c:formatCode>General</c:formatCode>
                <c:ptCount val="8"/>
                <c:pt idx="0">
                  <c:v>1</c:v>
                </c:pt>
                <c:pt idx="1">
                  <c:v>3</c:v>
                </c:pt>
                <c:pt idx="2">
                  <c:v>5</c:v>
                </c:pt>
                <c:pt idx="3">
                  <c:v>7</c:v>
                </c:pt>
                <c:pt idx="4">
                  <c:v>2</c:v>
                </c:pt>
                <c:pt idx="5">
                  <c:v>4</c:v>
                </c:pt>
                <c:pt idx="6">
                  <c:v>6</c:v>
                </c:pt>
                <c:pt idx="7">
                  <c:v>8</c:v>
                </c:pt>
              </c:numCache>
            </c:numRef>
          </c:cat>
          <c:val>
            <c:numRef>
              <c:f>'Summary Statistics'!$D$4:$D$11</c:f>
              <c:numCache>
                <c:formatCode>0.0%</c:formatCode>
                <c:ptCount val="8"/>
                <c:pt idx="0">
                  <c:v>0.62812500000000004</c:v>
                </c:pt>
                <c:pt idx="1">
                  <c:v>0.658988764044944</c:v>
                </c:pt>
                <c:pt idx="2">
                  <c:v>0.39535714285714285</c:v>
                </c:pt>
                <c:pt idx="3">
                  <c:v>0.46568627450980393</c:v>
                </c:pt>
                <c:pt idx="4">
                  <c:v>0.52083333333333337</c:v>
                </c:pt>
                <c:pt idx="5">
                  <c:v>0.44092465753424659</c:v>
                </c:pt>
                <c:pt idx="6">
                  <c:v>0.52393617021276595</c:v>
                </c:pt>
                <c:pt idx="7">
                  <c:v>0.41630434782608694</c:v>
                </c:pt>
              </c:numCache>
            </c:numRef>
          </c:val>
          <c:extLst xmlns:c16r2="http://schemas.microsoft.com/office/drawing/2015/06/chart">
            <c:ext xmlns:c16="http://schemas.microsoft.com/office/drawing/2014/chart" uri="{C3380CC4-5D6E-409C-BE32-E72D297353CC}">
              <c16:uniqueId val="{00000000-FA92-4C82-9FEB-294DC347883F}"/>
            </c:ext>
          </c:extLst>
        </c:ser>
        <c:ser>
          <c:idx val="1"/>
          <c:order val="1"/>
          <c:tx>
            <c:strRef>
              <c:f>'Summary Statistics'!$E$3</c:f>
              <c:strCache>
                <c:ptCount val="1"/>
                <c:pt idx="0">
                  <c:v>K.score</c:v>
                </c:pt>
              </c:strCache>
            </c:strRef>
          </c:tx>
          <c:spPr>
            <a:solidFill>
              <a:schemeClr val="accent5"/>
            </a:solidFill>
            <a:ln>
              <a:noFill/>
            </a:ln>
            <a:effectLst/>
          </c:spPr>
          <c:invertIfNegative val="0"/>
          <c:cat>
            <c:numRef>
              <c:f>'Summary Statistics'!$A$4:$A$11</c:f>
              <c:numCache>
                <c:formatCode>General</c:formatCode>
                <c:ptCount val="8"/>
                <c:pt idx="0">
                  <c:v>1</c:v>
                </c:pt>
                <c:pt idx="1">
                  <c:v>3</c:v>
                </c:pt>
                <c:pt idx="2">
                  <c:v>5</c:v>
                </c:pt>
                <c:pt idx="3">
                  <c:v>7</c:v>
                </c:pt>
                <c:pt idx="4">
                  <c:v>2</c:v>
                </c:pt>
                <c:pt idx="5">
                  <c:v>4</c:v>
                </c:pt>
                <c:pt idx="6">
                  <c:v>6</c:v>
                </c:pt>
                <c:pt idx="7">
                  <c:v>8</c:v>
                </c:pt>
              </c:numCache>
            </c:numRef>
          </c:cat>
          <c:val>
            <c:numRef>
              <c:f>'Summary Statistics'!$E$4:$E$11</c:f>
              <c:numCache>
                <c:formatCode>0.0%</c:formatCode>
                <c:ptCount val="8"/>
                <c:pt idx="0">
                  <c:v>0.75062499999999999</c:v>
                </c:pt>
                <c:pt idx="1">
                  <c:v>0.77022471910112389</c:v>
                </c:pt>
                <c:pt idx="2">
                  <c:v>0.6273214285714287</c:v>
                </c:pt>
                <c:pt idx="3">
                  <c:v>0.67156862745098034</c:v>
                </c:pt>
                <c:pt idx="4">
                  <c:v>0.59635416666666663</c:v>
                </c:pt>
                <c:pt idx="5">
                  <c:v>0.50513698630136983</c:v>
                </c:pt>
                <c:pt idx="6">
                  <c:v>0.57579787234042556</c:v>
                </c:pt>
                <c:pt idx="7">
                  <c:v>0.45760869565217394</c:v>
                </c:pt>
              </c:numCache>
            </c:numRef>
          </c:val>
          <c:extLst xmlns:c16r2="http://schemas.microsoft.com/office/drawing/2015/06/chart">
            <c:ext xmlns:c16="http://schemas.microsoft.com/office/drawing/2014/chart" uri="{C3380CC4-5D6E-409C-BE32-E72D297353CC}">
              <c16:uniqueId val="{00000001-FA92-4C82-9FEB-294DC347883F}"/>
            </c:ext>
          </c:extLst>
        </c:ser>
        <c:dLbls>
          <c:showLegendKey val="0"/>
          <c:showVal val="0"/>
          <c:showCatName val="0"/>
          <c:showSerName val="0"/>
          <c:showPercent val="0"/>
          <c:showBubbleSize val="0"/>
        </c:dLbls>
        <c:gapWidth val="219"/>
        <c:overlap val="-27"/>
        <c:axId val="312828184"/>
        <c:axId val="312828576"/>
      </c:barChart>
      <c:catAx>
        <c:axId val="3128281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1600" b="1"/>
                  <a:t>Week</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12828576"/>
        <c:crosses val="autoZero"/>
        <c:auto val="1"/>
        <c:lblAlgn val="ctr"/>
        <c:lblOffset val="100"/>
        <c:noMultiLvlLbl val="0"/>
      </c:catAx>
      <c:valAx>
        <c:axId val="3128285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12828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3B7E77AB-CBA3-4B7D-8B25-B2774F1CF0D1}" type="datetimeFigureOut">
              <a:rPr lang="en-GB" smtClean="0"/>
              <a:t>25/09/2017</a:t>
            </a:fld>
            <a:endParaRPr lang="en-GB"/>
          </a:p>
        </p:txBody>
      </p:sp>
      <p:sp>
        <p:nvSpPr>
          <p:cNvPr id="4" name="Footer Placeholder 3"/>
          <p:cNvSpPr>
            <a:spLocks noGrp="1"/>
          </p:cNvSpPr>
          <p:nvPr>
            <p:ph type="ftr" sz="quarter" idx="2"/>
          </p:nvPr>
        </p:nvSpPr>
        <p:spPr>
          <a:xfrm>
            <a:off x="0" y="9720673"/>
            <a:ext cx="3079202" cy="512303"/>
          </a:xfrm>
          <a:prstGeom prst="rect">
            <a:avLst/>
          </a:prstGeom>
        </p:spPr>
        <p:txBody>
          <a:bodyPr vert="horz" lIns="94796" tIns="47398" rIns="94796" bIns="47398" rtlCol="0" anchor="b"/>
          <a:lstStyle>
            <a:lvl1pPr algn="l">
              <a:defRPr sz="1200"/>
            </a:lvl1pPr>
          </a:lstStyle>
          <a:p>
            <a:endParaRPr lang="en-GB"/>
          </a:p>
        </p:txBody>
      </p:sp>
      <p:sp>
        <p:nvSpPr>
          <p:cNvPr id="5" name="Slide Number Placeholder 4"/>
          <p:cNvSpPr>
            <a:spLocks noGrp="1"/>
          </p:cNvSpPr>
          <p:nvPr>
            <p:ph type="sldNum" sz="quarter" idx="3"/>
          </p:nvPr>
        </p:nvSpPr>
        <p:spPr>
          <a:xfrm>
            <a:off x="4023203" y="9720673"/>
            <a:ext cx="3079202" cy="512303"/>
          </a:xfrm>
          <a:prstGeom prst="rect">
            <a:avLst/>
          </a:prstGeom>
        </p:spPr>
        <p:txBody>
          <a:bodyPr vert="horz" lIns="94796" tIns="47398" rIns="94796" bIns="47398" rtlCol="0" anchor="b"/>
          <a:lstStyle>
            <a:lvl1pPr algn="r">
              <a:defRPr sz="1200"/>
            </a:lvl1pPr>
          </a:lstStyle>
          <a:p>
            <a:fld id="{CF3254A0-6E0E-4EE0-AFB2-9E88303952F9}" type="slidenum">
              <a:rPr lang="en-GB" smtClean="0"/>
              <a:t>‹#›</a:t>
            </a:fld>
            <a:endParaRPr lang="en-GB"/>
          </a:p>
        </p:txBody>
      </p:sp>
    </p:spTree>
    <p:extLst>
      <p:ext uri="{BB962C8B-B14F-4D97-AF65-F5344CB8AC3E}">
        <p14:creationId xmlns:p14="http://schemas.microsoft.com/office/powerpoint/2010/main" val="1060590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idx="1"/>
          </p:nvPr>
        </p:nvSpPr>
        <p:spPr>
          <a:xfrm>
            <a:off x="4023203" y="0"/>
            <a:ext cx="3079202" cy="512304"/>
          </a:xfrm>
          <a:prstGeom prst="rect">
            <a:avLst/>
          </a:prstGeom>
        </p:spPr>
        <p:txBody>
          <a:bodyPr vert="horz" lIns="94796" tIns="47398" rIns="94796" bIns="47398" rtlCol="0"/>
          <a:lstStyle>
            <a:lvl1pPr algn="r">
              <a:defRPr sz="1200"/>
            </a:lvl1pPr>
          </a:lstStyle>
          <a:p>
            <a:fld id="{734404B5-7C57-4C97-A100-D11AE6AC1E69}" type="datetimeFigureOut">
              <a:rPr lang="en-GB" smtClean="0"/>
              <a:t>25/09/2017</a:t>
            </a:fld>
            <a:endParaRPr lang="en-GB"/>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endParaRPr lang="en-GB"/>
          </a:p>
        </p:txBody>
      </p:sp>
      <p:sp>
        <p:nvSpPr>
          <p:cNvPr id="5" name="Notes Placeholder 4"/>
          <p:cNvSpPr>
            <a:spLocks noGrp="1"/>
          </p:cNvSpPr>
          <p:nvPr>
            <p:ph type="body" sz="quarter" idx="3"/>
          </p:nvPr>
        </p:nvSpPr>
        <p:spPr>
          <a:xfrm>
            <a:off x="710075" y="4861155"/>
            <a:ext cx="5683914" cy="4605821"/>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673"/>
            <a:ext cx="3079202" cy="512303"/>
          </a:xfrm>
          <a:prstGeom prst="rect">
            <a:avLst/>
          </a:prstGeom>
        </p:spPr>
        <p:txBody>
          <a:bodyPr vert="horz" lIns="94796" tIns="47398" rIns="94796" bIns="47398" rtlCol="0" anchor="b"/>
          <a:lstStyle>
            <a:lvl1pPr algn="l">
              <a:defRPr sz="1200"/>
            </a:lvl1pPr>
          </a:lstStyle>
          <a:p>
            <a:endParaRPr lang="en-GB"/>
          </a:p>
        </p:txBody>
      </p:sp>
      <p:sp>
        <p:nvSpPr>
          <p:cNvPr id="7" name="Slide Number Placeholder 6"/>
          <p:cNvSpPr>
            <a:spLocks noGrp="1"/>
          </p:cNvSpPr>
          <p:nvPr>
            <p:ph type="sldNum" sz="quarter" idx="5"/>
          </p:nvPr>
        </p:nvSpPr>
        <p:spPr>
          <a:xfrm>
            <a:off x="4023203" y="9720673"/>
            <a:ext cx="3079202" cy="512303"/>
          </a:xfrm>
          <a:prstGeom prst="rect">
            <a:avLst/>
          </a:prstGeom>
        </p:spPr>
        <p:txBody>
          <a:bodyPr vert="horz" lIns="94796" tIns="47398" rIns="94796" bIns="47398" rtlCol="0" anchor="b"/>
          <a:lstStyle>
            <a:lvl1pPr algn="r">
              <a:defRPr sz="1200"/>
            </a:lvl1pPr>
          </a:lstStyle>
          <a:p>
            <a:fld id="{CC33BF78-E226-4B8E-9EE4-1C86114D48A2}" type="slidenum">
              <a:rPr lang="en-GB" smtClean="0"/>
              <a:t>‹#›</a:t>
            </a:fld>
            <a:endParaRPr lang="en-GB"/>
          </a:p>
        </p:txBody>
      </p:sp>
    </p:spTree>
    <p:extLst>
      <p:ext uri="{BB962C8B-B14F-4D97-AF65-F5344CB8AC3E}">
        <p14:creationId xmlns:p14="http://schemas.microsoft.com/office/powerpoint/2010/main" val="7224876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33BF78-E226-4B8E-9EE4-1C86114D48A2}" type="slidenum">
              <a:rPr lang="en-GB" smtClean="0"/>
              <a:t>1</a:t>
            </a:fld>
            <a:endParaRPr lang="en-GB"/>
          </a:p>
        </p:txBody>
      </p:sp>
    </p:spTree>
    <p:extLst>
      <p:ext uri="{BB962C8B-B14F-4D97-AF65-F5344CB8AC3E}">
        <p14:creationId xmlns:p14="http://schemas.microsoft.com/office/powerpoint/2010/main" val="374397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33BF78-E226-4B8E-9EE4-1C86114D48A2}" type="slidenum">
              <a:rPr lang="en-GB" smtClean="0"/>
              <a:t>28</a:t>
            </a:fld>
            <a:endParaRPr lang="en-GB"/>
          </a:p>
        </p:txBody>
      </p:sp>
    </p:spTree>
    <p:extLst>
      <p:ext uri="{BB962C8B-B14F-4D97-AF65-F5344CB8AC3E}">
        <p14:creationId xmlns:p14="http://schemas.microsoft.com/office/powerpoint/2010/main" val="7830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97F16D-0DDE-43BB-83EE-F0A45A5D87ED}" type="datetime1">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105536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CE022-4F20-4031-B183-0D336083F5EC}" type="datetime1">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416197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F089DB-7F0A-44DA-90EC-55E862F3FDF1}" type="datetime1">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132617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E3EB2E-098B-4D59-8D7D-AAF698525082}" type="datetime1">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662546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E3EB2E-098B-4D59-8D7D-AAF698525082}" type="datetime1">
              <a:rPr lang="en-GB" smtClean="0"/>
              <a:t>25/09/2017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0494F5-D393-4806-A1F1-4316D8AA4F18}" type="slidenum">
              <a:rPr lang="en-GB" smtClean="0"/>
              <a:t>‹#›</a:t>
            </a:fld>
            <a:endParaRPr lang="en-GB"/>
          </a:p>
        </p:txBody>
      </p:sp>
      <p:graphicFrame>
        <p:nvGraphicFramePr>
          <p:cNvPr id="6" name="TPChart" hidden="1"/>
          <p:cNvGraphicFramePr/>
          <p:nvPr userDrawn="1">
            <p:extLst>
              <p:ext uri="{D42A27DB-BD31-4B8C-83A1-F6EECF244321}">
                <p14:modId xmlns:p14="http://schemas.microsoft.com/office/powerpoint/2010/main" val="170895668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61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E466AC-BD10-4C9A-910A-B1E1AC6B2EF6}" type="datetime1">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338268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87CB36-CD39-462D-9708-ACF1278CC4E6}" type="datetime1">
              <a:rPr lang="en-GB" smtClean="0"/>
              <a:t>25/09/2017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84761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B420B2-BE00-43D8-A164-0E4842D4D3C0}" type="datetime1">
              <a:rPr lang="en-GB" smtClean="0"/>
              <a:t>25/09/2017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79413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C35E54-85F8-407F-B9CE-8CCA176BA7BE}" type="datetime1">
              <a:rPr lang="en-GB" smtClean="0"/>
              <a:t>25/09/2017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19557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C56EFD-A68D-47F3-9CDD-80DF39CD4CDD}" type="datetime1">
              <a:rPr lang="en-GB" smtClean="0"/>
              <a:t>25/09/2017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116008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28A43-4A58-4A49-A611-5275B892CEEE}" type="datetime1">
              <a:rPr lang="en-GB" smtClean="0"/>
              <a:t>25/09/2017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211279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5403A-525B-48A7-9A29-56C5A3328FFC}" type="datetime1">
              <a:rPr lang="en-GB" smtClean="0"/>
              <a:t>25/09/2017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114757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A97A5-81B8-4F9F-BBE0-0BDA2C7E8378}" type="datetime1">
              <a:rPr lang="en-GB" smtClean="0"/>
              <a:t>25/09/2017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494F5-D393-4806-A1F1-4316D8AA4F18}" type="slidenum">
              <a:rPr lang="en-GB" smtClean="0"/>
              <a:t>‹#›</a:t>
            </a:fld>
            <a:endParaRPr lang="en-GB"/>
          </a:p>
        </p:txBody>
      </p:sp>
    </p:spTree>
    <p:extLst>
      <p:ext uri="{BB962C8B-B14F-4D97-AF65-F5344CB8AC3E}">
        <p14:creationId xmlns:p14="http://schemas.microsoft.com/office/powerpoint/2010/main" val="36070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3EB2E-098B-4D59-8D7D-AAF698525082}" type="datetime1">
              <a:rPr lang="en-GB" smtClean="0"/>
              <a:t>25/09/2017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494F5-D393-4806-A1F1-4316D8AA4F18}" type="slidenum">
              <a:rPr lang="en-GB" smtClean="0"/>
              <a:t>‹#›</a:t>
            </a:fld>
            <a:endParaRPr lang="en-GB"/>
          </a:p>
        </p:txBody>
      </p:sp>
    </p:spTree>
    <p:extLst>
      <p:ext uri="{BB962C8B-B14F-4D97-AF65-F5344CB8AC3E}">
        <p14:creationId xmlns:p14="http://schemas.microsoft.com/office/powerpoint/2010/main" val="983983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Rectangle 5"/>
          <p:cNvSpPr/>
          <p:nvPr/>
        </p:nvSpPr>
        <p:spPr>
          <a:xfrm>
            <a:off x="0" y="5503686"/>
            <a:ext cx="9144000" cy="135431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7" name="TextBox 6"/>
          <p:cNvSpPr txBox="1"/>
          <p:nvPr/>
        </p:nvSpPr>
        <p:spPr>
          <a:xfrm>
            <a:off x="107504" y="1059647"/>
            <a:ext cx="9036496" cy="1708160"/>
          </a:xfrm>
          <a:prstGeom prst="rect">
            <a:avLst/>
          </a:prstGeom>
          <a:noFill/>
        </p:spPr>
        <p:txBody>
          <a:bodyPr wrap="square" rtlCol="0">
            <a:spAutoFit/>
          </a:bodyPr>
          <a:lstStyle/>
          <a:p>
            <a:pPr defTabSz="5883275"/>
            <a:r>
              <a:rPr lang="en-GB" sz="4000" dirty="0">
                <a:solidFill>
                  <a:srgbClr val="C00000"/>
                </a:solidFill>
                <a:latin typeface="Arial Rounded MT Bold" pitchFamily="34" charset="0"/>
              </a:rPr>
              <a:t> </a:t>
            </a:r>
            <a:r>
              <a:rPr lang="en-GB" sz="3000" dirty="0">
                <a:solidFill>
                  <a:schemeClr val="accent6">
                    <a:lumMod val="75000"/>
                  </a:schemeClr>
                </a:solidFill>
                <a:latin typeface="Arial Rounded MT Bold" pitchFamily="34" charset="0"/>
              </a:rPr>
              <a:t>Learning Gain and Confidence Gain</a:t>
            </a:r>
            <a:br>
              <a:rPr lang="en-GB" sz="3000" dirty="0">
                <a:solidFill>
                  <a:schemeClr val="accent6">
                    <a:lumMod val="75000"/>
                  </a:schemeClr>
                </a:solidFill>
                <a:latin typeface="Arial Rounded MT Bold" pitchFamily="34" charset="0"/>
              </a:rPr>
            </a:br>
            <a:r>
              <a:rPr lang="en-GB" sz="3000" dirty="0">
                <a:solidFill>
                  <a:schemeClr val="accent6">
                    <a:lumMod val="75000"/>
                  </a:schemeClr>
                </a:solidFill>
                <a:latin typeface="Arial Rounded MT Bold" pitchFamily="34" charset="0"/>
              </a:rPr>
              <a:t> as Metrics for Pedagogical</a:t>
            </a:r>
          </a:p>
          <a:p>
            <a:pPr defTabSz="5883275"/>
            <a:r>
              <a:rPr lang="en-GB" sz="3000" dirty="0">
                <a:solidFill>
                  <a:schemeClr val="accent6">
                    <a:lumMod val="75000"/>
                  </a:schemeClr>
                </a:solidFill>
                <a:latin typeface="Arial Rounded MT Bold" pitchFamily="34" charset="0"/>
              </a:rPr>
              <a:t> Effectiveness </a:t>
            </a:r>
            <a:r>
              <a:rPr lang="en-GB" sz="500" dirty="0">
                <a:solidFill>
                  <a:schemeClr val="accent6">
                    <a:lumMod val="75000"/>
                  </a:schemeClr>
                </a:solidFill>
                <a:latin typeface="Arial Rounded MT Bold" pitchFamily="34" charset="0"/>
              </a:rPr>
              <a:t/>
            </a:r>
            <a:br>
              <a:rPr lang="en-GB" sz="500" dirty="0">
                <a:solidFill>
                  <a:schemeClr val="accent6">
                    <a:lumMod val="75000"/>
                  </a:schemeClr>
                </a:solidFill>
                <a:latin typeface="Arial Rounded MT Bold" pitchFamily="34" charset="0"/>
              </a:rPr>
            </a:br>
            <a:endParaRPr lang="en-GB" sz="500" dirty="0">
              <a:solidFill>
                <a:schemeClr val="accent6">
                  <a:lumMod val="75000"/>
                </a:schemeClr>
              </a:solidFill>
              <a:latin typeface="Arial Rounded MT Bold" pitchFamily="34" charset="0"/>
            </a:endParaRPr>
          </a:p>
        </p:txBody>
      </p:sp>
      <p:sp>
        <p:nvSpPr>
          <p:cNvPr id="10" name="TextBox 9"/>
          <p:cNvSpPr txBox="1"/>
          <p:nvPr/>
        </p:nvSpPr>
        <p:spPr>
          <a:xfrm>
            <a:off x="372290" y="3138551"/>
            <a:ext cx="3960688" cy="1569660"/>
          </a:xfrm>
          <a:prstGeom prst="rect">
            <a:avLst/>
          </a:prstGeom>
          <a:noFill/>
        </p:spPr>
        <p:txBody>
          <a:bodyPr wrap="square" rtlCol="0">
            <a:spAutoFit/>
          </a:bodyPr>
          <a:lstStyle/>
          <a:p>
            <a:r>
              <a:rPr lang="en-GB" sz="2400" dirty="0">
                <a:latin typeface="Arial Rounded MT Bold" pitchFamily="34" charset="0"/>
              </a:rPr>
              <a:t>Fabio R. Aricò</a:t>
            </a:r>
            <a:br>
              <a:rPr lang="en-GB" sz="2400" dirty="0">
                <a:latin typeface="Arial Rounded MT Bold" pitchFamily="34" charset="0"/>
              </a:rPr>
            </a:br>
            <a:r>
              <a:rPr lang="en-GB" sz="2400" dirty="0">
                <a:latin typeface="Arial Rounded MT Bold" pitchFamily="34" charset="0"/>
              </a:rPr>
              <a:t>Jake Patterson</a:t>
            </a:r>
          </a:p>
          <a:p>
            <a:r>
              <a:rPr lang="en-GB" sz="2400" dirty="0">
                <a:latin typeface="Arial Rounded MT Bold" pitchFamily="34" charset="0"/>
              </a:rPr>
              <a:t>Jacob Shilling</a:t>
            </a:r>
            <a:br>
              <a:rPr lang="en-GB" sz="2400" dirty="0">
                <a:latin typeface="Arial Rounded MT Bold" pitchFamily="34" charset="0"/>
              </a:rPr>
            </a:br>
            <a:endParaRPr lang="en-GB" sz="2400" dirty="0">
              <a:latin typeface="Arial Rounded MT Bold" pitchFamily="34" charset="0"/>
            </a:endParaRPr>
          </a:p>
        </p:txBody>
      </p:sp>
      <p:sp>
        <p:nvSpPr>
          <p:cNvPr id="11" name="TextBox 10"/>
          <p:cNvSpPr txBox="1"/>
          <p:nvPr/>
        </p:nvSpPr>
        <p:spPr>
          <a:xfrm>
            <a:off x="323528" y="4401740"/>
            <a:ext cx="5099680" cy="830997"/>
          </a:xfrm>
          <a:prstGeom prst="rect">
            <a:avLst/>
          </a:prstGeom>
          <a:noFill/>
        </p:spPr>
        <p:txBody>
          <a:bodyPr wrap="square" rtlCol="0">
            <a:spAutoFit/>
          </a:bodyPr>
          <a:lstStyle/>
          <a:p>
            <a:r>
              <a:rPr lang="en-GB" sz="2400" dirty="0">
                <a:solidFill>
                  <a:srgbClr val="C00000"/>
                </a:solidFill>
                <a:latin typeface="Arial Rounded MT Bold" pitchFamily="34" charset="0"/>
              </a:rPr>
              <a:t/>
            </a:r>
            <a:br>
              <a:rPr lang="en-GB" sz="2400" dirty="0">
                <a:solidFill>
                  <a:srgbClr val="C00000"/>
                </a:solidFill>
                <a:latin typeface="Arial Rounded MT Bold" pitchFamily="34" charset="0"/>
              </a:rPr>
            </a:br>
            <a:r>
              <a:rPr lang="en-GB" sz="2400" dirty="0">
                <a:solidFill>
                  <a:schemeClr val="accent6">
                    <a:lumMod val="75000"/>
                  </a:schemeClr>
                </a:solidFill>
                <a:latin typeface="Arial Rounded MT Bold" pitchFamily="34" charset="0"/>
              </a:rPr>
              <a:t>DEE – Sep 2017</a:t>
            </a:r>
          </a:p>
        </p:txBody>
      </p:sp>
      <p:pic>
        <p:nvPicPr>
          <p:cNvPr id="14" name="Picture 13"/>
          <p:cNvPicPr>
            <a:picLocks noChangeAspect="1"/>
          </p:cNvPicPr>
          <p:nvPr/>
        </p:nvPicPr>
        <p:blipFill>
          <a:blip r:embed="rId3"/>
          <a:stretch>
            <a:fillRect/>
          </a:stretch>
        </p:blipFill>
        <p:spPr>
          <a:xfrm>
            <a:off x="3789315" y="2460946"/>
            <a:ext cx="2239454" cy="2061111"/>
          </a:xfrm>
          <a:prstGeom prst="rect">
            <a:avLst/>
          </a:prstGeom>
          <a:ln w="38100">
            <a:solidFill>
              <a:schemeClr val="tx1"/>
            </a:solid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930549"/>
            <a:ext cx="2143451" cy="2001557"/>
          </a:xfrm>
          <a:prstGeom prst="rect">
            <a:avLst/>
          </a:prstGeom>
          <a:ln w="38100">
            <a:solidFill>
              <a:schemeClr val="tx1"/>
            </a:solidFill>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3837196"/>
            <a:ext cx="2768821" cy="1557462"/>
          </a:xfrm>
          <a:prstGeom prst="rect">
            <a:avLst/>
          </a:prstGeom>
          <a:ln w="38100">
            <a:solidFill>
              <a:schemeClr val="tx1"/>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232644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0171"/>
            <a:ext cx="6841008"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ACTIVE LEARNING ENVIRONMENT</a:t>
            </a:r>
          </a:p>
        </p:txBody>
      </p:sp>
      <p:sp>
        <p:nvSpPr>
          <p:cNvPr id="6" name="TextBox 5"/>
          <p:cNvSpPr txBox="1"/>
          <p:nvPr/>
        </p:nvSpPr>
        <p:spPr>
          <a:xfrm>
            <a:off x="389810" y="1700808"/>
            <a:ext cx="8610782" cy="5524589"/>
          </a:xfrm>
          <a:prstGeom prst="rect">
            <a:avLst/>
          </a:prstGeom>
          <a:noFill/>
          <a:ln w="25400">
            <a:noFill/>
          </a:ln>
        </p:spPr>
        <p:txBody>
          <a:bodyPr wrap="square" rtlCol="0">
            <a:spAutoFit/>
          </a:bodyPr>
          <a:lstStyle/>
          <a:p>
            <a:r>
              <a:rPr lang="en-GB" sz="2200" dirty="0">
                <a:sym typeface="Symbol"/>
              </a:rPr>
              <a:t> Introductory Macroeconomics   (2015-16 &amp; 2016-17)</a:t>
            </a:r>
          </a:p>
          <a:p>
            <a:endParaRPr lang="en-GB" sz="2200" dirty="0">
              <a:sym typeface="Symbol"/>
            </a:endParaRPr>
          </a:p>
          <a:p>
            <a:pPr marL="800100" lvl="1" indent="-342900">
              <a:spcAft>
                <a:spcPts val="600"/>
              </a:spcAft>
              <a:buFont typeface="Arial" panose="020B0604020202020204" pitchFamily="34" charset="0"/>
              <a:buChar char="•"/>
            </a:pPr>
            <a:r>
              <a:rPr lang="en-GB" sz="2200" dirty="0">
                <a:sym typeface="Symbol"/>
              </a:rPr>
              <a:t>year-long module	(compulsory 1</a:t>
            </a:r>
            <a:r>
              <a:rPr lang="en-GB" sz="2200" baseline="30000" dirty="0">
                <a:sym typeface="Symbol"/>
              </a:rPr>
              <a:t>st</a:t>
            </a:r>
            <a:r>
              <a:rPr lang="en-GB" sz="2200" dirty="0">
                <a:sym typeface="Symbol"/>
              </a:rPr>
              <a:t> year)</a:t>
            </a:r>
          </a:p>
          <a:p>
            <a:pPr marL="800100" lvl="1" indent="-342900">
              <a:spcAft>
                <a:spcPts val="600"/>
              </a:spcAft>
              <a:buFont typeface="Arial" panose="020B0604020202020204" pitchFamily="34" charset="0"/>
              <a:buChar char="•"/>
            </a:pPr>
            <a:r>
              <a:rPr lang="en-GB" sz="2200" dirty="0">
                <a:sym typeface="Symbol"/>
              </a:rPr>
              <a:t>250 	students	(about 250 over past 2 years)</a:t>
            </a:r>
          </a:p>
          <a:p>
            <a:pPr marL="800100" lvl="1" indent="-342900">
              <a:spcAft>
                <a:spcPts val="600"/>
              </a:spcAft>
              <a:buFont typeface="Arial" panose="020B0604020202020204" pitchFamily="34" charset="0"/>
              <a:buChar char="•"/>
            </a:pPr>
            <a:r>
              <a:rPr lang="en-GB" sz="2200" dirty="0">
                <a:sym typeface="Symbol"/>
              </a:rPr>
              <a:t>22 	lectures 	(2hrs per week)</a:t>
            </a:r>
          </a:p>
          <a:p>
            <a:pPr marL="800100" lvl="1" indent="-342900">
              <a:spcAft>
                <a:spcPts val="600"/>
              </a:spcAft>
              <a:buFont typeface="Arial" panose="020B0604020202020204" pitchFamily="34" charset="0"/>
              <a:buChar char="•"/>
            </a:pPr>
            <a:r>
              <a:rPr lang="en-GB" sz="2200" dirty="0">
                <a:sym typeface="Symbol"/>
              </a:rPr>
              <a:t>8 	seminars 	(every second week, even)</a:t>
            </a:r>
          </a:p>
          <a:p>
            <a:pPr marL="800100" lvl="1" indent="-342900">
              <a:spcAft>
                <a:spcPts val="600"/>
              </a:spcAft>
              <a:buFont typeface="Arial" panose="020B0604020202020204" pitchFamily="34" charset="0"/>
              <a:buChar char="•"/>
            </a:pPr>
            <a:r>
              <a:rPr lang="en-GB" sz="2200" dirty="0">
                <a:sym typeface="Symbol"/>
              </a:rPr>
              <a:t>8 	workshops 	(every second week, odd)</a:t>
            </a:r>
          </a:p>
          <a:p>
            <a:pPr marL="342900" indent="-342900">
              <a:spcAft>
                <a:spcPts val="600"/>
              </a:spcAft>
              <a:buFont typeface="Arial" panose="020B0604020202020204" pitchFamily="34" charset="0"/>
              <a:buChar char="•"/>
            </a:pPr>
            <a:endParaRPr lang="en-GB" sz="2200" dirty="0">
              <a:sym typeface="Symbol"/>
            </a:endParaRPr>
          </a:p>
          <a:p>
            <a:pPr>
              <a:spcAft>
                <a:spcPts val="600"/>
              </a:spcAft>
            </a:pPr>
            <a:r>
              <a:rPr lang="en-GB" sz="2200" dirty="0">
                <a:sym typeface="Symbol"/>
              </a:rPr>
              <a:t>Students endowed with individual Audience Response Systems (clickers)</a:t>
            </a:r>
          </a:p>
          <a:p>
            <a:pPr>
              <a:spcAft>
                <a:spcPts val="600"/>
              </a:spcAft>
            </a:pPr>
            <a:r>
              <a:rPr lang="en-GB" sz="2200" dirty="0">
                <a:sym typeface="Symbol"/>
              </a:rPr>
              <a:t> continuous data collection facilitated by technology; </a:t>
            </a:r>
            <a:br>
              <a:rPr lang="en-GB" sz="2200" dirty="0">
                <a:sym typeface="Symbol"/>
              </a:rPr>
            </a:br>
            <a:r>
              <a:rPr lang="en-GB" sz="2200" dirty="0">
                <a:sym typeface="Symbol"/>
              </a:rPr>
              <a:t> comprehensive ethical approval obtained beforehand.</a:t>
            </a:r>
          </a:p>
          <a:p>
            <a:pPr>
              <a:spcAft>
                <a:spcPts val="600"/>
              </a:spcAft>
            </a:pPr>
            <a:endParaRPr lang="en-GB" sz="2200" dirty="0">
              <a:sym typeface="Symbol"/>
            </a:endParaRPr>
          </a:p>
          <a:p>
            <a:endParaRPr lang="en-GB" sz="2200" dirty="0">
              <a:sym typeface="Symbol"/>
            </a:endParaRPr>
          </a:p>
          <a:p>
            <a:endParaRPr lang="en-GB" sz="2200" dirty="0">
              <a:sym typeface="Symbo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10</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906526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WORKSHOPS – teaching algorithm</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11</a:t>
            </a:fld>
            <a:endParaRPr lang="en-GB"/>
          </a:p>
        </p:txBody>
      </p:sp>
      <p:sp>
        <p:nvSpPr>
          <p:cNvPr id="13" name="TextBox 12"/>
          <p:cNvSpPr txBox="1"/>
          <p:nvPr/>
        </p:nvSpPr>
        <p:spPr>
          <a:xfrm>
            <a:off x="467544" y="3162932"/>
            <a:ext cx="2160488" cy="1477328"/>
          </a:xfrm>
          <a:prstGeom prst="rect">
            <a:avLst/>
          </a:prstGeom>
          <a:noFill/>
        </p:spPr>
        <p:txBody>
          <a:bodyPr wrap="square" rtlCol="0">
            <a:spAutoFit/>
          </a:bodyPr>
          <a:lstStyle/>
          <a:p>
            <a:r>
              <a:rPr lang="en-GB" b="1" dirty="0">
                <a:solidFill>
                  <a:schemeClr val="accent6">
                    <a:lumMod val="50000"/>
                  </a:schemeClr>
                </a:solidFill>
              </a:rPr>
              <a:t>Round 1</a:t>
            </a:r>
            <a:r>
              <a:rPr lang="en-GB" dirty="0"/>
              <a:t/>
            </a:r>
            <a:br>
              <a:rPr lang="en-GB" dirty="0"/>
            </a:br>
            <a:r>
              <a:rPr lang="en-GB" dirty="0"/>
              <a:t>- formative question</a:t>
            </a:r>
          </a:p>
          <a:p>
            <a:r>
              <a:rPr lang="en-GB" dirty="0"/>
              <a:t>- 4 choices</a:t>
            </a:r>
          </a:p>
          <a:p>
            <a:r>
              <a:rPr lang="en-GB" dirty="0"/>
              <a:t>- no information</a:t>
            </a:r>
          </a:p>
          <a:p>
            <a:r>
              <a:rPr lang="en-GB" dirty="0"/>
              <a:t>- no answer</a:t>
            </a:r>
          </a:p>
        </p:txBody>
      </p:sp>
      <p:sp>
        <p:nvSpPr>
          <p:cNvPr id="14" name="TextBox 13"/>
          <p:cNvSpPr txBox="1"/>
          <p:nvPr/>
        </p:nvSpPr>
        <p:spPr>
          <a:xfrm>
            <a:off x="1721075" y="4574003"/>
            <a:ext cx="2241057" cy="1200329"/>
          </a:xfrm>
          <a:prstGeom prst="rect">
            <a:avLst/>
          </a:prstGeom>
          <a:noFill/>
        </p:spPr>
        <p:txBody>
          <a:bodyPr wrap="square" rtlCol="0">
            <a:spAutoFit/>
          </a:bodyPr>
          <a:lstStyle/>
          <a:p>
            <a:r>
              <a:rPr lang="en-GB" b="1" dirty="0">
                <a:solidFill>
                  <a:schemeClr val="accent6">
                    <a:lumMod val="50000"/>
                  </a:schemeClr>
                </a:solidFill>
              </a:rPr>
              <a:t>Self-Assessment  1</a:t>
            </a:r>
            <a:r>
              <a:rPr lang="en-GB" dirty="0"/>
              <a:t/>
            </a:r>
            <a:br>
              <a:rPr lang="en-GB" dirty="0"/>
            </a:br>
            <a:r>
              <a:rPr lang="en-GB" dirty="0"/>
              <a:t>- confidence question</a:t>
            </a:r>
          </a:p>
          <a:p>
            <a:r>
              <a:rPr lang="en-GB" dirty="0"/>
              <a:t>- 4 level Likert-scale</a:t>
            </a:r>
          </a:p>
          <a:p>
            <a:r>
              <a:rPr lang="en-GB" dirty="0"/>
              <a:t>- information shared</a:t>
            </a:r>
          </a:p>
        </p:txBody>
      </p:sp>
      <p:sp>
        <p:nvSpPr>
          <p:cNvPr id="15" name="TextBox 14"/>
          <p:cNvSpPr txBox="1"/>
          <p:nvPr/>
        </p:nvSpPr>
        <p:spPr>
          <a:xfrm>
            <a:off x="2915816" y="3170434"/>
            <a:ext cx="2160488" cy="1200329"/>
          </a:xfrm>
          <a:prstGeom prst="rect">
            <a:avLst/>
          </a:prstGeom>
          <a:noFill/>
        </p:spPr>
        <p:txBody>
          <a:bodyPr wrap="square" rtlCol="0">
            <a:spAutoFit/>
          </a:bodyPr>
          <a:lstStyle/>
          <a:p>
            <a:r>
              <a:rPr lang="en-GB" b="1" dirty="0">
                <a:solidFill>
                  <a:schemeClr val="accent6">
                    <a:lumMod val="50000"/>
                  </a:schemeClr>
                </a:solidFill>
              </a:rPr>
              <a:t>Peer-Instruction</a:t>
            </a:r>
            <a:r>
              <a:rPr lang="en-GB" dirty="0"/>
              <a:t/>
            </a:r>
            <a:br>
              <a:rPr lang="en-GB" dirty="0"/>
            </a:br>
            <a:r>
              <a:rPr lang="en-GB" dirty="0"/>
              <a:t>- students talk</a:t>
            </a:r>
          </a:p>
          <a:p>
            <a:r>
              <a:rPr lang="en-GB" dirty="0"/>
              <a:t>- compare answers</a:t>
            </a:r>
          </a:p>
          <a:p>
            <a:r>
              <a:rPr lang="en-GB" dirty="0"/>
              <a:t>- explain each other</a:t>
            </a:r>
          </a:p>
        </p:txBody>
      </p:sp>
      <p:sp>
        <p:nvSpPr>
          <p:cNvPr id="16" name="TextBox 15"/>
          <p:cNvSpPr txBox="1"/>
          <p:nvPr/>
        </p:nvSpPr>
        <p:spPr>
          <a:xfrm>
            <a:off x="4730546" y="4557409"/>
            <a:ext cx="2145710" cy="1477328"/>
          </a:xfrm>
          <a:prstGeom prst="rect">
            <a:avLst/>
          </a:prstGeom>
          <a:noFill/>
        </p:spPr>
        <p:txBody>
          <a:bodyPr wrap="square" rtlCol="0">
            <a:spAutoFit/>
          </a:bodyPr>
          <a:lstStyle/>
          <a:p>
            <a:r>
              <a:rPr lang="en-GB" b="1" dirty="0">
                <a:solidFill>
                  <a:schemeClr val="accent6">
                    <a:lumMod val="50000"/>
                  </a:schemeClr>
                </a:solidFill>
              </a:rPr>
              <a:t>Round 2</a:t>
            </a:r>
            <a:r>
              <a:rPr lang="en-GB" dirty="0"/>
              <a:t/>
            </a:r>
            <a:br>
              <a:rPr lang="en-GB" dirty="0"/>
            </a:br>
            <a:r>
              <a:rPr lang="en-GB" dirty="0"/>
              <a:t>- formative question</a:t>
            </a:r>
          </a:p>
          <a:p>
            <a:r>
              <a:rPr lang="en-GB" dirty="0"/>
              <a:t>- Identical to R1</a:t>
            </a:r>
          </a:p>
          <a:p>
            <a:r>
              <a:rPr lang="en-GB" dirty="0"/>
              <a:t>- information shared</a:t>
            </a:r>
          </a:p>
          <a:p>
            <a:r>
              <a:rPr lang="en-GB" dirty="0"/>
              <a:t>- correct answer</a:t>
            </a:r>
          </a:p>
        </p:txBody>
      </p:sp>
      <p:cxnSp>
        <p:nvCxnSpPr>
          <p:cNvPr id="7" name="Straight Arrow Connector 6"/>
          <p:cNvCxnSpPr/>
          <p:nvPr/>
        </p:nvCxnSpPr>
        <p:spPr>
          <a:xfrm>
            <a:off x="402182" y="2212564"/>
            <a:ext cx="8443716" cy="27201"/>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2160" y="3238074"/>
            <a:ext cx="2241057" cy="1200329"/>
          </a:xfrm>
          <a:prstGeom prst="rect">
            <a:avLst/>
          </a:prstGeom>
          <a:noFill/>
        </p:spPr>
        <p:txBody>
          <a:bodyPr wrap="square" rtlCol="0">
            <a:spAutoFit/>
          </a:bodyPr>
          <a:lstStyle/>
          <a:p>
            <a:r>
              <a:rPr lang="en-GB" b="1" dirty="0">
                <a:solidFill>
                  <a:schemeClr val="accent6">
                    <a:lumMod val="50000"/>
                  </a:schemeClr>
                </a:solidFill>
              </a:rPr>
              <a:t>Self-Assessment 2</a:t>
            </a:r>
            <a:r>
              <a:rPr lang="en-GB" dirty="0"/>
              <a:t/>
            </a:r>
            <a:br>
              <a:rPr lang="en-GB" dirty="0"/>
            </a:br>
            <a:r>
              <a:rPr lang="en-GB" dirty="0"/>
              <a:t>- confidence question</a:t>
            </a:r>
          </a:p>
          <a:p>
            <a:r>
              <a:rPr lang="en-GB" dirty="0"/>
              <a:t>- 4 level Likert-scale</a:t>
            </a:r>
          </a:p>
          <a:p>
            <a:r>
              <a:rPr lang="en-GB" dirty="0"/>
              <a:t>- information shared</a:t>
            </a:r>
          </a:p>
        </p:txBody>
      </p:sp>
      <p:cxnSp>
        <p:nvCxnSpPr>
          <p:cNvPr id="26" name="Straight Connector 25"/>
          <p:cNvCxnSpPr/>
          <p:nvPr/>
        </p:nvCxnSpPr>
        <p:spPr>
          <a:xfrm>
            <a:off x="899592" y="1998024"/>
            <a:ext cx="0" cy="122413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7904" y="2025225"/>
            <a:ext cx="0" cy="122413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76256" y="2013938"/>
            <a:ext cx="0" cy="122413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99792" y="1998024"/>
            <a:ext cx="0" cy="25759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92080" y="2025225"/>
            <a:ext cx="0" cy="25759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2298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0171"/>
            <a:ext cx="6841008"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RESEARCH QUESTIONS</a:t>
            </a:r>
          </a:p>
        </p:txBody>
      </p:sp>
      <p:sp>
        <p:nvSpPr>
          <p:cNvPr id="6" name="TextBox 5"/>
          <p:cNvSpPr txBox="1"/>
          <p:nvPr/>
        </p:nvSpPr>
        <p:spPr>
          <a:xfrm>
            <a:off x="389810" y="1700808"/>
            <a:ext cx="8610782" cy="1184940"/>
          </a:xfrm>
          <a:prstGeom prst="rect">
            <a:avLst/>
          </a:prstGeom>
          <a:noFill/>
          <a:ln w="25400">
            <a:noFill/>
          </a:ln>
        </p:spPr>
        <p:txBody>
          <a:bodyPr wrap="square" rtlCol="0">
            <a:spAutoFit/>
          </a:bodyPr>
          <a:lstStyle/>
          <a:p>
            <a:pPr>
              <a:spcAft>
                <a:spcPts val="600"/>
              </a:spcAft>
            </a:pPr>
            <a:endParaRPr lang="en-GB" sz="2200" dirty="0">
              <a:sym typeface="Symbol"/>
            </a:endParaRPr>
          </a:p>
          <a:p>
            <a:endParaRPr lang="en-GB" sz="2200" dirty="0">
              <a:sym typeface="Symbol"/>
            </a:endParaRPr>
          </a:p>
          <a:p>
            <a:endParaRPr lang="en-GB" sz="2200" dirty="0">
              <a:sym typeface="Symbo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12</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
        <p:nvSpPr>
          <p:cNvPr id="10" name="TextBox 9"/>
          <p:cNvSpPr txBox="1"/>
          <p:nvPr/>
        </p:nvSpPr>
        <p:spPr>
          <a:xfrm>
            <a:off x="389810" y="1700808"/>
            <a:ext cx="8610782" cy="5816977"/>
          </a:xfrm>
          <a:prstGeom prst="rect">
            <a:avLst/>
          </a:prstGeom>
          <a:noFill/>
          <a:ln w="25400">
            <a:noFill/>
          </a:ln>
        </p:spPr>
        <p:txBody>
          <a:bodyPr wrap="square" rtlCol="0">
            <a:spAutoFit/>
          </a:bodyPr>
          <a:lstStyle/>
          <a:p>
            <a:pPr marL="457200" indent="-457200">
              <a:buFont typeface="+mj-lt"/>
              <a:buAutoNum type="arabicPeriod"/>
            </a:pPr>
            <a:r>
              <a:rPr lang="en-GB" sz="2200" dirty="0">
                <a:sym typeface="Symbol"/>
              </a:rPr>
              <a:t>Is the pedagogy developing good </a:t>
            </a:r>
            <a:r>
              <a:rPr lang="en-GB" sz="2200" b="1" dirty="0">
                <a:sym typeface="Symbol"/>
              </a:rPr>
              <a:t>self-assessment skills</a:t>
            </a:r>
            <a:r>
              <a:rPr lang="en-GB" sz="2200" dirty="0">
                <a:sym typeface="Symbol"/>
              </a:rPr>
              <a:t>?</a:t>
            </a:r>
            <a:br>
              <a:rPr lang="en-GB" sz="2200" dirty="0">
                <a:sym typeface="Symbol"/>
              </a:rPr>
            </a:br>
            <a:r>
              <a:rPr lang="en-GB" sz="2200" dirty="0">
                <a:sym typeface="Symbol"/>
              </a:rPr>
              <a:t>Are students self-assessing correctly over Round 1/2?</a:t>
            </a:r>
            <a:br>
              <a:rPr lang="en-GB" sz="2200" dirty="0">
                <a:sym typeface="Symbol"/>
              </a:rPr>
            </a:br>
            <a:endParaRPr lang="en-GB" sz="2200" dirty="0">
              <a:sym typeface="Symbol"/>
            </a:endParaRPr>
          </a:p>
          <a:p>
            <a:pPr marL="457200" indent="-457200">
              <a:buFont typeface="+mj-lt"/>
              <a:buAutoNum type="arabicPeriod"/>
            </a:pPr>
            <a:r>
              <a:rPr lang="en-GB" sz="2200" dirty="0">
                <a:sym typeface="Symbol"/>
              </a:rPr>
              <a:t>Is peer-instruction able to generate </a:t>
            </a:r>
            <a:r>
              <a:rPr lang="en-GB" sz="2200" b="1" dirty="0">
                <a:sym typeface="Symbol"/>
              </a:rPr>
              <a:t>learning/confidence gain</a:t>
            </a:r>
            <a:r>
              <a:rPr lang="en-GB" sz="2200" dirty="0">
                <a:sym typeface="Symbol"/>
              </a:rPr>
              <a:t>?</a:t>
            </a:r>
            <a:br>
              <a:rPr lang="en-GB" sz="2200" dirty="0">
                <a:sym typeface="Symbol"/>
              </a:rPr>
            </a:br>
            <a:r>
              <a:rPr lang="en-GB" sz="2200" dirty="0">
                <a:sym typeface="Symbol"/>
              </a:rPr>
              <a:t>How does learning/confidence gain relate to initial </a:t>
            </a:r>
            <a:br>
              <a:rPr lang="en-GB" sz="2200" dirty="0">
                <a:sym typeface="Symbol"/>
              </a:rPr>
            </a:br>
            <a:r>
              <a:rPr lang="en-GB" sz="2200" dirty="0">
                <a:sym typeface="Symbol"/>
              </a:rPr>
              <a:t>knowledge/confidence levels (Round 1)?</a:t>
            </a:r>
            <a:br>
              <a:rPr lang="en-GB" sz="2200" dirty="0">
                <a:sym typeface="Symbol"/>
              </a:rPr>
            </a:br>
            <a:endParaRPr lang="en-GB" sz="2200" dirty="0">
              <a:sym typeface="Symbol"/>
            </a:endParaRPr>
          </a:p>
          <a:p>
            <a:pPr marL="457200" indent="-457200">
              <a:buFont typeface="+mj-lt"/>
              <a:buAutoNum type="arabicPeriod"/>
            </a:pPr>
            <a:r>
              <a:rPr lang="en-GB" sz="2200" dirty="0">
                <a:sym typeface="Symbol"/>
              </a:rPr>
              <a:t>Is </a:t>
            </a:r>
            <a:r>
              <a:rPr lang="en-GB" sz="2200" b="1" dirty="0">
                <a:sym typeface="Symbol"/>
              </a:rPr>
              <a:t>learning gain </a:t>
            </a:r>
            <a:r>
              <a:rPr lang="en-GB" sz="2200" dirty="0">
                <a:sym typeface="Symbol"/>
              </a:rPr>
              <a:t>associated</a:t>
            </a:r>
            <a:r>
              <a:rPr lang="en-GB" sz="2200" b="1" dirty="0">
                <a:sym typeface="Symbol"/>
              </a:rPr>
              <a:t> </a:t>
            </a:r>
            <a:r>
              <a:rPr lang="en-GB" sz="2200" dirty="0">
                <a:sym typeface="Symbol"/>
              </a:rPr>
              <a:t>to </a:t>
            </a:r>
            <a:r>
              <a:rPr lang="en-GB" sz="2200" b="1" dirty="0">
                <a:sym typeface="Symbol"/>
              </a:rPr>
              <a:t>confidence gain</a:t>
            </a:r>
            <a:r>
              <a:rPr lang="en-GB" sz="2200" dirty="0">
                <a:sym typeface="Symbol"/>
              </a:rPr>
              <a:t>?</a:t>
            </a:r>
            <a:br>
              <a:rPr lang="en-GB" sz="2200" dirty="0">
                <a:sym typeface="Symbol"/>
              </a:rPr>
            </a:br>
            <a:r>
              <a:rPr lang="en-GB" sz="2200" dirty="0">
                <a:sym typeface="Symbol"/>
              </a:rPr>
              <a:t>Does the structure of the algorithm affect this relationship?</a:t>
            </a:r>
            <a:br>
              <a:rPr lang="en-GB" sz="2200" dirty="0">
                <a:sym typeface="Symbol"/>
              </a:rPr>
            </a:br>
            <a:r>
              <a:rPr lang="en-GB" sz="1000" dirty="0">
                <a:sym typeface="Symbol"/>
              </a:rPr>
              <a:t/>
            </a:r>
            <a:br>
              <a:rPr lang="en-GB" sz="1000" dirty="0">
                <a:sym typeface="Symbol"/>
              </a:rPr>
            </a:br>
            <a:r>
              <a:rPr lang="en-GB" sz="2200" dirty="0">
                <a:sym typeface="Symbol"/>
              </a:rPr>
              <a:t>2016	Vicarious of Experience Scenario (VES)</a:t>
            </a:r>
          </a:p>
          <a:p>
            <a:endParaRPr lang="en-GB" sz="1000" dirty="0">
              <a:sym typeface="Symbol"/>
            </a:endParaRPr>
          </a:p>
          <a:p>
            <a:r>
              <a:rPr lang="en-GB" sz="2200" dirty="0">
                <a:sym typeface="Symbol"/>
              </a:rPr>
              <a:t>       2017	Mastery  of Experience Scenario (MES) only</a:t>
            </a:r>
            <a:br>
              <a:rPr lang="en-GB" sz="2200" dirty="0">
                <a:sym typeface="Symbol"/>
              </a:rPr>
            </a:br>
            <a:r>
              <a:rPr lang="en-GB" sz="2200" dirty="0">
                <a:sym typeface="Symbol"/>
              </a:rPr>
              <a:t>		contrasted with VES (4 sessions each).</a:t>
            </a:r>
          </a:p>
          <a:p>
            <a:endParaRPr lang="en-GB" sz="2200" dirty="0">
              <a:sym typeface="Symbol"/>
            </a:endParaRPr>
          </a:p>
          <a:p>
            <a:endParaRPr lang="en-GB" sz="2200" dirty="0">
              <a:sym typeface="Symbol"/>
            </a:endParaRPr>
          </a:p>
          <a:p>
            <a:endParaRPr lang="en-GB" sz="2200" dirty="0">
              <a:sym typeface="Symbol"/>
            </a:endParaRPr>
          </a:p>
          <a:p>
            <a:endParaRPr lang="en-GB" sz="2200" dirty="0">
              <a:sym typeface="Symbol"/>
            </a:endParaRPr>
          </a:p>
        </p:txBody>
      </p:sp>
    </p:spTree>
    <p:extLst>
      <p:ext uri="{BB962C8B-B14F-4D97-AF65-F5344CB8AC3E}">
        <p14:creationId xmlns:p14="http://schemas.microsoft.com/office/powerpoint/2010/main" val="38179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WORKSHOPS – contrast 2 teaching algorithms</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13</a:t>
            </a:fld>
            <a:endParaRPr lang="en-GB"/>
          </a:p>
        </p:txBody>
      </p:sp>
      <p:sp>
        <p:nvSpPr>
          <p:cNvPr id="13" name="TextBox 12"/>
          <p:cNvSpPr txBox="1"/>
          <p:nvPr/>
        </p:nvSpPr>
        <p:spPr>
          <a:xfrm>
            <a:off x="467544" y="3162932"/>
            <a:ext cx="2160488" cy="1477328"/>
          </a:xfrm>
          <a:prstGeom prst="rect">
            <a:avLst/>
          </a:prstGeom>
          <a:noFill/>
        </p:spPr>
        <p:txBody>
          <a:bodyPr wrap="square" rtlCol="0">
            <a:spAutoFit/>
          </a:bodyPr>
          <a:lstStyle/>
          <a:p>
            <a:r>
              <a:rPr lang="en-GB" b="1" dirty="0">
                <a:solidFill>
                  <a:schemeClr val="accent6">
                    <a:lumMod val="50000"/>
                  </a:schemeClr>
                </a:solidFill>
              </a:rPr>
              <a:t>Round 1</a:t>
            </a:r>
            <a:r>
              <a:rPr lang="en-GB" dirty="0"/>
              <a:t/>
            </a:r>
            <a:br>
              <a:rPr lang="en-GB" dirty="0"/>
            </a:br>
            <a:r>
              <a:rPr lang="en-GB" dirty="0"/>
              <a:t>- formative question</a:t>
            </a:r>
          </a:p>
          <a:p>
            <a:r>
              <a:rPr lang="en-GB" dirty="0"/>
              <a:t>- 4 choices</a:t>
            </a:r>
          </a:p>
          <a:p>
            <a:r>
              <a:rPr lang="en-GB" dirty="0"/>
              <a:t>- no information</a:t>
            </a:r>
          </a:p>
          <a:p>
            <a:r>
              <a:rPr lang="en-GB" dirty="0"/>
              <a:t>- no answer</a:t>
            </a:r>
          </a:p>
        </p:txBody>
      </p:sp>
      <p:sp>
        <p:nvSpPr>
          <p:cNvPr id="14" name="TextBox 13"/>
          <p:cNvSpPr txBox="1"/>
          <p:nvPr/>
        </p:nvSpPr>
        <p:spPr>
          <a:xfrm>
            <a:off x="1721075" y="4574003"/>
            <a:ext cx="2241057" cy="1200329"/>
          </a:xfrm>
          <a:prstGeom prst="rect">
            <a:avLst/>
          </a:prstGeom>
          <a:noFill/>
        </p:spPr>
        <p:txBody>
          <a:bodyPr wrap="square" rtlCol="0">
            <a:spAutoFit/>
          </a:bodyPr>
          <a:lstStyle/>
          <a:p>
            <a:r>
              <a:rPr lang="en-GB" b="1" dirty="0">
                <a:solidFill>
                  <a:schemeClr val="accent6">
                    <a:lumMod val="50000"/>
                  </a:schemeClr>
                </a:solidFill>
              </a:rPr>
              <a:t>Self-Assessment  1</a:t>
            </a:r>
            <a:r>
              <a:rPr lang="en-GB" dirty="0"/>
              <a:t/>
            </a:r>
            <a:br>
              <a:rPr lang="en-GB" dirty="0"/>
            </a:br>
            <a:r>
              <a:rPr lang="en-GB" dirty="0"/>
              <a:t>- confidence question</a:t>
            </a:r>
          </a:p>
          <a:p>
            <a:r>
              <a:rPr lang="en-GB" dirty="0"/>
              <a:t>- 4 level Likert-scale</a:t>
            </a:r>
          </a:p>
          <a:p>
            <a:r>
              <a:rPr lang="en-GB" dirty="0"/>
              <a:t>- information shared</a:t>
            </a:r>
          </a:p>
        </p:txBody>
      </p:sp>
      <p:sp>
        <p:nvSpPr>
          <p:cNvPr id="15" name="TextBox 14"/>
          <p:cNvSpPr txBox="1"/>
          <p:nvPr/>
        </p:nvSpPr>
        <p:spPr>
          <a:xfrm>
            <a:off x="2915816" y="3170434"/>
            <a:ext cx="2160488" cy="1200329"/>
          </a:xfrm>
          <a:prstGeom prst="rect">
            <a:avLst/>
          </a:prstGeom>
          <a:noFill/>
        </p:spPr>
        <p:txBody>
          <a:bodyPr wrap="square" rtlCol="0">
            <a:spAutoFit/>
          </a:bodyPr>
          <a:lstStyle/>
          <a:p>
            <a:r>
              <a:rPr lang="en-GB" b="1" dirty="0">
                <a:solidFill>
                  <a:schemeClr val="accent6">
                    <a:lumMod val="50000"/>
                  </a:schemeClr>
                </a:solidFill>
              </a:rPr>
              <a:t>Peer-Instruction</a:t>
            </a:r>
            <a:r>
              <a:rPr lang="en-GB" dirty="0"/>
              <a:t/>
            </a:r>
            <a:br>
              <a:rPr lang="en-GB" dirty="0"/>
            </a:br>
            <a:r>
              <a:rPr lang="en-GB" dirty="0"/>
              <a:t>- students talk</a:t>
            </a:r>
          </a:p>
          <a:p>
            <a:r>
              <a:rPr lang="en-GB" dirty="0"/>
              <a:t>- compare answers</a:t>
            </a:r>
          </a:p>
          <a:p>
            <a:r>
              <a:rPr lang="en-GB" dirty="0"/>
              <a:t>- explain each other</a:t>
            </a:r>
          </a:p>
        </p:txBody>
      </p:sp>
      <p:sp>
        <p:nvSpPr>
          <p:cNvPr id="16" name="TextBox 15"/>
          <p:cNvSpPr txBox="1"/>
          <p:nvPr/>
        </p:nvSpPr>
        <p:spPr>
          <a:xfrm>
            <a:off x="4730546" y="4557409"/>
            <a:ext cx="2145710" cy="1477328"/>
          </a:xfrm>
          <a:prstGeom prst="rect">
            <a:avLst/>
          </a:prstGeom>
          <a:noFill/>
        </p:spPr>
        <p:txBody>
          <a:bodyPr wrap="square" rtlCol="0">
            <a:spAutoFit/>
          </a:bodyPr>
          <a:lstStyle/>
          <a:p>
            <a:r>
              <a:rPr lang="en-GB" b="1" dirty="0">
                <a:solidFill>
                  <a:schemeClr val="accent6">
                    <a:lumMod val="50000"/>
                  </a:schemeClr>
                </a:solidFill>
              </a:rPr>
              <a:t>Round 2</a:t>
            </a:r>
            <a:r>
              <a:rPr lang="en-GB" dirty="0"/>
              <a:t/>
            </a:r>
            <a:br>
              <a:rPr lang="en-GB" dirty="0"/>
            </a:br>
            <a:r>
              <a:rPr lang="en-GB" dirty="0"/>
              <a:t>- formative question</a:t>
            </a:r>
          </a:p>
          <a:p>
            <a:r>
              <a:rPr lang="en-GB" dirty="0"/>
              <a:t>- Identical to R1</a:t>
            </a:r>
          </a:p>
          <a:p>
            <a:r>
              <a:rPr lang="en-GB" dirty="0"/>
              <a:t>- information shared</a:t>
            </a:r>
          </a:p>
          <a:p>
            <a:r>
              <a:rPr lang="en-GB" dirty="0"/>
              <a:t>- correct answer</a:t>
            </a:r>
          </a:p>
        </p:txBody>
      </p:sp>
      <p:cxnSp>
        <p:nvCxnSpPr>
          <p:cNvPr id="7" name="Straight Arrow Connector 6"/>
          <p:cNvCxnSpPr/>
          <p:nvPr/>
        </p:nvCxnSpPr>
        <p:spPr>
          <a:xfrm>
            <a:off x="402182" y="2212564"/>
            <a:ext cx="8443716" cy="27201"/>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2160" y="3238074"/>
            <a:ext cx="2241057" cy="1200329"/>
          </a:xfrm>
          <a:prstGeom prst="rect">
            <a:avLst/>
          </a:prstGeom>
          <a:noFill/>
        </p:spPr>
        <p:txBody>
          <a:bodyPr wrap="square" rtlCol="0">
            <a:spAutoFit/>
          </a:bodyPr>
          <a:lstStyle/>
          <a:p>
            <a:r>
              <a:rPr lang="en-GB" b="1" dirty="0">
                <a:solidFill>
                  <a:schemeClr val="accent6">
                    <a:lumMod val="50000"/>
                  </a:schemeClr>
                </a:solidFill>
              </a:rPr>
              <a:t>Self-Assessment 2</a:t>
            </a:r>
            <a:r>
              <a:rPr lang="en-GB" dirty="0"/>
              <a:t/>
            </a:r>
            <a:br>
              <a:rPr lang="en-GB" dirty="0"/>
            </a:br>
            <a:r>
              <a:rPr lang="en-GB" dirty="0"/>
              <a:t>- confidence question</a:t>
            </a:r>
          </a:p>
          <a:p>
            <a:r>
              <a:rPr lang="en-GB" dirty="0"/>
              <a:t>- 4 level Likert-scale</a:t>
            </a:r>
          </a:p>
          <a:p>
            <a:r>
              <a:rPr lang="en-GB" dirty="0"/>
              <a:t>- information shared</a:t>
            </a:r>
          </a:p>
        </p:txBody>
      </p:sp>
      <p:cxnSp>
        <p:nvCxnSpPr>
          <p:cNvPr id="26" name="Straight Connector 25"/>
          <p:cNvCxnSpPr/>
          <p:nvPr/>
        </p:nvCxnSpPr>
        <p:spPr>
          <a:xfrm>
            <a:off x="899592" y="1998024"/>
            <a:ext cx="0" cy="122413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7904" y="2025225"/>
            <a:ext cx="0" cy="122413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76256" y="2013938"/>
            <a:ext cx="0" cy="122413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99792" y="1998024"/>
            <a:ext cx="0" cy="25759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92080" y="2025225"/>
            <a:ext cx="0" cy="25759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
        <p:nvSpPr>
          <p:cNvPr id="19" name="TextBox 18"/>
          <p:cNvSpPr txBox="1"/>
          <p:nvPr/>
        </p:nvSpPr>
        <p:spPr>
          <a:xfrm>
            <a:off x="5803401" y="1619573"/>
            <a:ext cx="864220" cy="461665"/>
          </a:xfrm>
          <a:prstGeom prst="rect">
            <a:avLst/>
          </a:prstGeom>
          <a:noFill/>
        </p:spPr>
        <p:txBody>
          <a:bodyPr wrap="square" rtlCol="0">
            <a:spAutoFit/>
          </a:bodyPr>
          <a:lstStyle/>
          <a:p>
            <a:r>
              <a:rPr lang="en-GB" sz="2400" b="1" dirty="0">
                <a:solidFill>
                  <a:srgbClr val="FF0000"/>
                </a:solidFill>
              </a:rPr>
              <a:t>VES</a:t>
            </a:r>
            <a:endParaRPr lang="en-GB" sz="2400" dirty="0">
              <a:solidFill>
                <a:srgbClr val="FF0000"/>
              </a:solidFill>
            </a:endParaRPr>
          </a:p>
        </p:txBody>
      </p:sp>
      <p:sp>
        <p:nvSpPr>
          <p:cNvPr id="20" name="TextBox 19"/>
          <p:cNvSpPr txBox="1"/>
          <p:nvPr/>
        </p:nvSpPr>
        <p:spPr>
          <a:xfrm>
            <a:off x="7220331" y="1606771"/>
            <a:ext cx="864220" cy="461665"/>
          </a:xfrm>
          <a:prstGeom prst="rect">
            <a:avLst/>
          </a:prstGeom>
          <a:noFill/>
        </p:spPr>
        <p:txBody>
          <a:bodyPr wrap="square" rtlCol="0">
            <a:spAutoFit/>
          </a:bodyPr>
          <a:lstStyle/>
          <a:p>
            <a:r>
              <a:rPr lang="en-GB" sz="2400" b="1" dirty="0">
                <a:solidFill>
                  <a:srgbClr val="FF0000"/>
                </a:solidFill>
              </a:rPr>
              <a:t>MES</a:t>
            </a:r>
            <a:endParaRPr lang="en-GB" sz="2400" dirty="0">
              <a:solidFill>
                <a:srgbClr val="FF0000"/>
              </a:solidFill>
            </a:endParaRPr>
          </a:p>
        </p:txBody>
      </p:sp>
    </p:spTree>
    <p:extLst>
      <p:ext uri="{BB962C8B-B14F-4D97-AF65-F5344CB8AC3E}">
        <p14:creationId xmlns:p14="http://schemas.microsoft.com/office/powerpoint/2010/main" val="33688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2"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DATASETS AND CODING</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cxnSp>
        <p:nvCxnSpPr>
          <p:cNvPr id="6" name="Straight Connector 5"/>
          <p:cNvCxnSpPr/>
          <p:nvPr/>
        </p:nvCxnSpPr>
        <p:spPr>
          <a:xfrm>
            <a:off x="1331640" y="1773238"/>
            <a:ext cx="0" cy="359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23882" y="2348880"/>
            <a:ext cx="0" cy="556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9712" y="1773238"/>
            <a:ext cx="0" cy="35999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22486" y="1773238"/>
            <a:ext cx="0" cy="35999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5856" y="1773238"/>
            <a:ext cx="0" cy="35999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23928" y="1773238"/>
            <a:ext cx="0" cy="35999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0" y="1773238"/>
            <a:ext cx="0" cy="35999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23882" y="1773238"/>
            <a:ext cx="0" cy="359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5288" y="2348880"/>
            <a:ext cx="554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5288" y="2924522"/>
            <a:ext cx="55448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5288" y="3500164"/>
            <a:ext cx="55448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5288" y="4075806"/>
            <a:ext cx="55448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5288" y="1773238"/>
            <a:ext cx="5544864" cy="369332"/>
          </a:xfrm>
          <a:prstGeom prst="rect">
            <a:avLst/>
          </a:prstGeom>
          <a:noFill/>
        </p:spPr>
        <p:txBody>
          <a:bodyPr wrap="square" rtlCol="0">
            <a:spAutoFit/>
          </a:bodyPr>
          <a:lstStyle/>
          <a:p>
            <a:r>
              <a:rPr lang="en-GB" b="1" dirty="0"/>
              <a:t>Student     Q1        Q2      Q3         …                                   </a:t>
            </a:r>
            <a:r>
              <a:rPr lang="en-GB" b="1" dirty="0">
                <a:sym typeface="Symbol"/>
              </a:rPr>
              <a:t></a:t>
            </a:r>
            <a:endParaRPr lang="en-GB" b="1" dirty="0"/>
          </a:p>
        </p:txBody>
      </p:sp>
      <p:sp>
        <p:nvSpPr>
          <p:cNvPr id="32" name="TextBox 31"/>
          <p:cNvSpPr txBox="1"/>
          <p:nvPr/>
        </p:nvSpPr>
        <p:spPr>
          <a:xfrm>
            <a:off x="394192" y="2352254"/>
            <a:ext cx="3529736" cy="3247043"/>
          </a:xfrm>
          <a:prstGeom prst="rect">
            <a:avLst/>
          </a:prstGeom>
          <a:noFill/>
        </p:spPr>
        <p:txBody>
          <a:bodyPr wrap="square" rtlCol="0">
            <a:spAutoFit/>
          </a:bodyPr>
          <a:lstStyle/>
          <a:p>
            <a:endParaRPr lang="en-GB" sz="500" dirty="0"/>
          </a:p>
          <a:p>
            <a:r>
              <a:rPr lang="en-GB" dirty="0"/>
              <a:t>      </a:t>
            </a:r>
            <a:r>
              <a:rPr lang="en-GB" b="1" dirty="0"/>
              <a:t>1             </a:t>
            </a:r>
            <a:r>
              <a:rPr lang="en-GB" dirty="0"/>
              <a:t>0          1          1</a:t>
            </a:r>
          </a:p>
          <a:p>
            <a:endParaRPr lang="en-GB" b="1" dirty="0"/>
          </a:p>
          <a:p>
            <a:endParaRPr lang="en-GB" sz="500" b="1" dirty="0"/>
          </a:p>
          <a:p>
            <a:r>
              <a:rPr lang="en-GB" b="1" dirty="0"/>
              <a:t>      2             </a:t>
            </a:r>
            <a:r>
              <a:rPr lang="en-GB" dirty="0"/>
              <a:t>1          0          0</a:t>
            </a:r>
          </a:p>
          <a:p>
            <a:endParaRPr lang="en-GB" b="1" dirty="0"/>
          </a:p>
          <a:p>
            <a:r>
              <a:rPr lang="en-GB" b="1" dirty="0"/>
              <a:t>      3             </a:t>
            </a:r>
            <a:r>
              <a:rPr lang="en-GB" dirty="0"/>
              <a:t>1          1          …</a:t>
            </a:r>
          </a:p>
          <a:p>
            <a:endParaRPr lang="en-GB" b="1" dirty="0"/>
          </a:p>
          <a:p>
            <a:r>
              <a:rPr lang="en-GB" b="1" dirty="0"/>
              <a:t>     …</a:t>
            </a:r>
          </a:p>
          <a:p>
            <a:endParaRPr lang="en-GB" b="1" dirty="0"/>
          </a:p>
          <a:p>
            <a:endParaRPr lang="en-GB" sz="500" b="1" dirty="0"/>
          </a:p>
          <a:p>
            <a:endParaRPr lang="en-GB" sz="500" b="1" dirty="0"/>
          </a:p>
          <a:p>
            <a:r>
              <a:rPr lang="en-GB" b="1" dirty="0">
                <a:sym typeface="Symbol"/>
              </a:rPr>
              <a:t>     </a:t>
            </a:r>
            <a:endParaRPr lang="en-GB" b="1" dirty="0"/>
          </a:p>
          <a:p>
            <a:endParaRPr lang="en-GB" sz="500" dirty="0"/>
          </a:p>
          <a:p>
            <a:endParaRPr lang="en-GB" dirty="0"/>
          </a:p>
        </p:txBody>
      </p:sp>
      <p:cxnSp>
        <p:nvCxnSpPr>
          <p:cNvPr id="45" name="Straight Connector 44"/>
          <p:cNvCxnSpPr/>
          <p:nvPr/>
        </p:nvCxnSpPr>
        <p:spPr>
          <a:xfrm>
            <a:off x="394192" y="4651448"/>
            <a:ext cx="554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2472" y="4869160"/>
            <a:ext cx="5328592" cy="646331"/>
          </a:xfrm>
          <a:prstGeom prst="rect">
            <a:avLst/>
          </a:prstGeom>
          <a:noFill/>
        </p:spPr>
        <p:txBody>
          <a:bodyPr wrap="square" rtlCol="0">
            <a:spAutoFit/>
          </a:bodyPr>
          <a:lstStyle/>
          <a:p>
            <a:r>
              <a:rPr lang="en-GB" dirty="0"/>
              <a:t>                          </a:t>
            </a:r>
            <a:r>
              <a:rPr lang="en-GB" b="1" dirty="0"/>
              <a:t>performance per question</a:t>
            </a:r>
          </a:p>
          <a:p>
            <a:r>
              <a:rPr lang="en-GB" b="1" dirty="0"/>
              <a:t>                          confidence by question</a:t>
            </a:r>
          </a:p>
        </p:txBody>
      </p:sp>
      <p:sp>
        <p:nvSpPr>
          <p:cNvPr id="47" name="TextBox 46"/>
          <p:cNvSpPr txBox="1"/>
          <p:nvPr/>
        </p:nvSpPr>
        <p:spPr>
          <a:xfrm>
            <a:off x="5200392" y="1773238"/>
            <a:ext cx="738664" cy="3599978"/>
          </a:xfrm>
          <a:prstGeom prst="rect">
            <a:avLst/>
          </a:prstGeom>
          <a:noFill/>
        </p:spPr>
        <p:txBody>
          <a:bodyPr vert="eaVert" wrap="square" rtlCol="0">
            <a:spAutoFit/>
          </a:bodyPr>
          <a:lstStyle/>
          <a:p>
            <a:r>
              <a:rPr lang="en-GB" dirty="0"/>
              <a:t>            </a:t>
            </a:r>
            <a:r>
              <a:rPr lang="en-GB" b="1" dirty="0"/>
              <a:t>performance per student</a:t>
            </a:r>
          </a:p>
          <a:p>
            <a:r>
              <a:rPr lang="en-GB" b="1" dirty="0"/>
              <a:t>            confidence by student </a:t>
            </a:r>
          </a:p>
        </p:txBody>
      </p:sp>
      <p:sp>
        <p:nvSpPr>
          <p:cNvPr id="2" name="Slide Number Placeholder 1"/>
          <p:cNvSpPr>
            <a:spLocks noGrp="1"/>
          </p:cNvSpPr>
          <p:nvPr>
            <p:ph type="sldNum" sz="quarter" idx="12"/>
          </p:nvPr>
        </p:nvSpPr>
        <p:spPr/>
        <p:txBody>
          <a:bodyPr/>
          <a:lstStyle/>
          <a:p>
            <a:fld id="{D20494F5-D393-4806-A1F1-4316D8AA4F18}" type="slidenum">
              <a:rPr lang="en-GB" smtClean="0"/>
              <a:t>14</a:t>
            </a:fld>
            <a:endParaRPr lang="en-GB"/>
          </a:p>
        </p:txBody>
      </p:sp>
      <p:sp>
        <p:nvSpPr>
          <p:cNvPr id="7" name="TextBox 6"/>
          <p:cNvSpPr txBox="1"/>
          <p:nvPr/>
        </p:nvSpPr>
        <p:spPr>
          <a:xfrm>
            <a:off x="6516216" y="1916832"/>
            <a:ext cx="2484376" cy="2308324"/>
          </a:xfrm>
          <a:prstGeom prst="rect">
            <a:avLst/>
          </a:prstGeom>
          <a:noFill/>
        </p:spPr>
        <p:txBody>
          <a:bodyPr wrap="square" rtlCol="0">
            <a:spAutoFit/>
          </a:bodyPr>
          <a:lstStyle/>
          <a:p>
            <a:r>
              <a:rPr lang="en-GB" b="1" dirty="0"/>
              <a:t>Formative questions</a:t>
            </a:r>
          </a:p>
          <a:p>
            <a:r>
              <a:rPr lang="en-GB" dirty="0"/>
              <a:t>1 = correct </a:t>
            </a:r>
            <a:br>
              <a:rPr lang="en-GB" dirty="0"/>
            </a:br>
            <a:r>
              <a:rPr lang="en-GB" dirty="0"/>
              <a:t>0 = incorrect</a:t>
            </a:r>
          </a:p>
          <a:p>
            <a:endParaRPr lang="en-GB" dirty="0"/>
          </a:p>
          <a:p>
            <a:endParaRPr lang="en-GB" dirty="0"/>
          </a:p>
          <a:p>
            <a:r>
              <a:rPr lang="en-GB" b="1" dirty="0"/>
              <a:t>Confidence questions</a:t>
            </a:r>
          </a:p>
          <a:p>
            <a:r>
              <a:rPr lang="en-GB" dirty="0"/>
              <a:t>1 = strongly/agree</a:t>
            </a:r>
          </a:p>
          <a:p>
            <a:r>
              <a:rPr lang="en-GB" dirty="0"/>
              <a:t>0 = strongly/disagree</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308121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OPERATIONALISING TWO GAINS</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4093428"/>
          </a:xfrm>
          <a:prstGeom prst="rect">
            <a:avLst/>
          </a:prstGeom>
          <a:noFill/>
          <a:ln w="25400">
            <a:noFill/>
          </a:ln>
        </p:spPr>
        <p:txBody>
          <a:bodyPr wrap="square" rtlCol="0">
            <a:spAutoFit/>
          </a:bodyPr>
          <a:lstStyle/>
          <a:p>
            <a:pPr marL="0" lvl="1"/>
            <a:r>
              <a:rPr lang="en-GB" sz="2000" dirty="0">
                <a:sym typeface="Symbol"/>
              </a:rPr>
              <a:t>For each </a:t>
            </a:r>
            <a:r>
              <a:rPr lang="en-GB" sz="2000" b="1" dirty="0">
                <a:sym typeface="Symbol"/>
              </a:rPr>
              <a:t>1</a:t>
            </a:r>
            <a:r>
              <a:rPr lang="en-GB" sz="2000" b="1" baseline="30000" dirty="0">
                <a:sym typeface="Symbol"/>
              </a:rPr>
              <a:t>st</a:t>
            </a:r>
            <a:r>
              <a:rPr lang="en-GB" sz="2000" b="1" dirty="0">
                <a:sym typeface="Symbol"/>
              </a:rPr>
              <a:t> and 2</a:t>
            </a:r>
            <a:r>
              <a:rPr lang="en-GB" sz="2000" b="1" baseline="30000" dirty="0">
                <a:sym typeface="Symbol"/>
              </a:rPr>
              <a:t>nd</a:t>
            </a:r>
            <a:r>
              <a:rPr lang="en-GB" sz="2000" b="1" dirty="0">
                <a:sym typeface="Symbol"/>
              </a:rPr>
              <a:t> response </a:t>
            </a:r>
            <a:r>
              <a:rPr lang="en-GB" sz="2000" dirty="0">
                <a:sym typeface="Symbol"/>
              </a:rPr>
              <a:t>to formative assessment questions:</a:t>
            </a:r>
            <a:br>
              <a:rPr lang="en-GB" sz="2000" dirty="0">
                <a:sym typeface="Symbol"/>
              </a:rPr>
            </a:br>
            <a:r>
              <a:rPr lang="en-GB" sz="2000" dirty="0">
                <a:sym typeface="Symbol"/>
              </a:rPr>
              <a:t/>
            </a:r>
            <a:br>
              <a:rPr lang="en-GB" sz="2000" dirty="0">
                <a:sym typeface="Symbol"/>
              </a:rPr>
            </a:br>
            <a:r>
              <a:rPr lang="en-GB" sz="1000" dirty="0">
                <a:sym typeface="Symbol"/>
              </a:rPr>
              <a:t/>
            </a:r>
            <a:br>
              <a:rPr lang="en-GB" sz="1000" dirty="0">
                <a:sym typeface="Symbol"/>
              </a:rPr>
            </a:br>
            <a:r>
              <a:rPr lang="en-GB" sz="2000" dirty="0">
                <a:sym typeface="Symbol"/>
              </a:rPr>
              <a:t>                                                                           </a:t>
            </a:r>
            <a:r>
              <a:rPr lang="en-GB" sz="2000" b="1" dirty="0">
                <a:sym typeface="Symbol"/>
              </a:rPr>
              <a:t>% correct R2 </a:t>
            </a:r>
            <a:r>
              <a:rPr lang="en-GB" sz="2000" b="1" dirty="0">
                <a:sym typeface="Symbol" panose="05050102010706020507" pitchFamily="18" charset="2"/>
              </a:rPr>
              <a:t> % correct R1</a:t>
            </a:r>
            <a:endParaRPr lang="en-GB" sz="2000" dirty="0">
              <a:sym typeface="Symbol"/>
            </a:endParaRPr>
          </a:p>
          <a:p>
            <a:pPr marL="0" lvl="1"/>
            <a:r>
              <a:rPr lang="en-GB" sz="2000" b="1" dirty="0">
                <a:sym typeface="Symbol"/>
              </a:rPr>
              <a:t>         Normalised Learning Gain (NLG) = </a:t>
            </a:r>
          </a:p>
          <a:p>
            <a:pPr marL="0" lvl="1"/>
            <a:r>
              <a:rPr lang="en-GB" sz="2000" b="1" dirty="0">
                <a:sym typeface="Symbol"/>
              </a:rPr>
              <a:t>                                                                                 100% </a:t>
            </a:r>
            <a:r>
              <a:rPr lang="en-GB" sz="2000" b="1" dirty="0">
                <a:sym typeface="Symbol" panose="05050102010706020507" pitchFamily="18" charset="2"/>
              </a:rPr>
              <a:t> % correct R1</a:t>
            </a:r>
          </a:p>
          <a:p>
            <a:pPr marL="0" lvl="1"/>
            <a:r>
              <a:rPr lang="en-GB" sz="2000" dirty="0">
                <a:sym typeface="Symbol"/>
              </a:rPr>
              <a:t/>
            </a:r>
            <a:br>
              <a:rPr lang="en-GB" sz="2000" dirty="0">
                <a:sym typeface="Symbol"/>
              </a:rPr>
            </a:br>
            <a:endParaRPr lang="en-GB" sz="2000" dirty="0">
              <a:sym typeface="Symbol"/>
            </a:endParaRPr>
          </a:p>
          <a:p>
            <a:pPr marL="0" lvl="1"/>
            <a:r>
              <a:rPr lang="en-GB" sz="2000" dirty="0">
                <a:sym typeface="Symbol"/>
              </a:rPr>
              <a:t>For each </a:t>
            </a:r>
            <a:r>
              <a:rPr lang="en-GB" sz="2000" b="1" dirty="0">
                <a:sym typeface="Symbol"/>
              </a:rPr>
              <a:t>1</a:t>
            </a:r>
            <a:r>
              <a:rPr lang="en-GB" sz="2000" b="1" baseline="30000" dirty="0">
                <a:sym typeface="Symbol"/>
              </a:rPr>
              <a:t>st</a:t>
            </a:r>
            <a:r>
              <a:rPr lang="en-GB" sz="2000" b="1" dirty="0">
                <a:sym typeface="Symbol"/>
              </a:rPr>
              <a:t> and 2</a:t>
            </a:r>
            <a:r>
              <a:rPr lang="en-GB" sz="2000" b="1" baseline="30000" dirty="0">
                <a:sym typeface="Symbol"/>
              </a:rPr>
              <a:t>nd</a:t>
            </a:r>
            <a:r>
              <a:rPr lang="en-GB" sz="2000" b="1" dirty="0">
                <a:sym typeface="Symbol"/>
              </a:rPr>
              <a:t> response </a:t>
            </a:r>
            <a:r>
              <a:rPr lang="en-GB" sz="2000" dirty="0">
                <a:sym typeface="Symbol"/>
              </a:rPr>
              <a:t>to self-assessment questions:</a:t>
            </a:r>
            <a:br>
              <a:rPr lang="en-GB" sz="2000" dirty="0">
                <a:sym typeface="Symbol"/>
              </a:rPr>
            </a:br>
            <a:r>
              <a:rPr lang="en-GB" sz="2000" dirty="0">
                <a:sym typeface="Symbol"/>
              </a:rPr>
              <a:t/>
            </a:r>
            <a:br>
              <a:rPr lang="en-GB" sz="2000" dirty="0">
                <a:sym typeface="Symbol"/>
              </a:rPr>
            </a:br>
            <a:r>
              <a:rPr lang="en-GB" sz="1000" dirty="0">
                <a:sym typeface="Symbol"/>
              </a:rPr>
              <a:t/>
            </a:r>
            <a:br>
              <a:rPr lang="en-GB" sz="1000" dirty="0">
                <a:sym typeface="Symbol"/>
              </a:rPr>
            </a:br>
            <a:r>
              <a:rPr lang="en-GB" sz="2000" dirty="0">
                <a:sym typeface="Symbol"/>
              </a:rPr>
              <a:t>                                                                                 </a:t>
            </a:r>
            <a:r>
              <a:rPr lang="en-GB" sz="2000" b="1" dirty="0">
                <a:sym typeface="Symbol"/>
              </a:rPr>
              <a:t>% confident R2 </a:t>
            </a:r>
            <a:r>
              <a:rPr lang="en-GB" sz="2000" b="1" dirty="0">
                <a:sym typeface="Symbol" panose="05050102010706020507" pitchFamily="18" charset="2"/>
              </a:rPr>
              <a:t> % confident R1</a:t>
            </a:r>
            <a:endParaRPr lang="en-GB" sz="2000" dirty="0">
              <a:sym typeface="Symbol"/>
            </a:endParaRPr>
          </a:p>
          <a:p>
            <a:pPr marL="0" lvl="1"/>
            <a:r>
              <a:rPr lang="en-GB" sz="2000" b="1" dirty="0">
                <a:sym typeface="Symbol"/>
              </a:rPr>
              <a:t>         Normalised Confidence Gain (NCG) = </a:t>
            </a:r>
          </a:p>
          <a:p>
            <a:pPr marL="0" lvl="1"/>
            <a:r>
              <a:rPr lang="en-GB" sz="2000" b="1" dirty="0">
                <a:sym typeface="Symbol"/>
              </a:rPr>
              <a:t>                                                                                           100% </a:t>
            </a:r>
            <a:r>
              <a:rPr lang="en-GB" sz="2000" b="1" dirty="0">
                <a:sym typeface="Symbol" panose="05050102010706020507" pitchFamily="18" charset="2"/>
              </a:rPr>
              <a:t> % confident R1</a:t>
            </a:r>
          </a:p>
        </p:txBody>
      </p:sp>
      <p:sp>
        <p:nvSpPr>
          <p:cNvPr id="2" name="Slide Number Placeholder 1"/>
          <p:cNvSpPr>
            <a:spLocks noGrp="1"/>
          </p:cNvSpPr>
          <p:nvPr>
            <p:ph type="sldNum" sz="quarter" idx="12"/>
          </p:nvPr>
        </p:nvSpPr>
        <p:spPr/>
        <p:txBody>
          <a:bodyPr/>
          <a:lstStyle/>
          <a:p>
            <a:fld id="{D20494F5-D393-4806-A1F1-4316D8AA4F18}" type="slidenum">
              <a:rPr lang="en-GB" smtClean="0"/>
              <a:t>15</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cxnSp>
        <p:nvCxnSpPr>
          <p:cNvPr id="7" name="Straight Connector 6"/>
          <p:cNvCxnSpPr/>
          <p:nvPr/>
        </p:nvCxnSpPr>
        <p:spPr>
          <a:xfrm>
            <a:off x="4644008" y="3068960"/>
            <a:ext cx="32403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4392" y="5301208"/>
            <a:ext cx="3672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2923877"/>
          </a:xfrm>
          <a:prstGeom prst="rect">
            <a:avLst/>
          </a:prstGeom>
          <a:noFill/>
          <a:ln w="25400">
            <a:noFill/>
          </a:ln>
        </p:spPr>
        <p:txBody>
          <a:bodyPr wrap="square" rtlCol="0">
            <a:spAutoFit/>
          </a:bodyPr>
          <a:lstStyle/>
          <a:p>
            <a:endParaRPr lang="en-GB" sz="2000" dirty="0"/>
          </a:p>
          <a:p>
            <a:r>
              <a:rPr lang="en-GB" sz="2400" dirty="0"/>
              <a:t>  </a:t>
            </a:r>
            <a:r>
              <a:rPr lang="en-GB" sz="4800" b="1" dirty="0">
                <a:solidFill>
                  <a:schemeClr val="accent6">
                    <a:lumMod val="75000"/>
                  </a:schemeClr>
                </a:solidFill>
              </a:rPr>
              <a:t>3. Empirical methodology</a:t>
            </a:r>
            <a:br>
              <a:rPr lang="en-GB" sz="4800" b="1" dirty="0">
                <a:solidFill>
                  <a:schemeClr val="accent6">
                    <a:lumMod val="75000"/>
                  </a:schemeClr>
                </a:solidFill>
              </a:rPr>
            </a:br>
            <a:r>
              <a:rPr lang="en-GB" sz="4800" b="1" dirty="0">
                <a:solidFill>
                  <a:schemeClr val="accent6">
                    <a:lumMod val="75000"/>
                  </a:schemeClr>
                </a:solidFill>
              </a:rPr>
              <a:t>     and Results</a:t>
            </a:r>
            <a:br>
              <a:rPr lang="en-GB" sz="4800" b="1" dirty="0">
                <a:solidFill>
                  <a:schemeClr val="accent6">
                    <a:lumMod val="75000"/>
                  </a:schemeClr>
                </a:solidFill>
              </a:rPr>
            </a:br>
            <a:r>
              <a:rPr lang="en-GB" sz="2000" b="1" dirty="0">
                <a:solidFill>
                  <a:schemeClr val="accent6">
                    <a:lumMod val="75000"/>
                  </a:schemeClr>
                </a:solidFill>
              </a:rPr>
              <a:t/>
            </a:r>
            <a:br>
              <a:rPr lang="en-GB" sz="2000" b="1" dirty="0">
                <a:solidFill>
                  <a:schemeClr val="accent6">
                    <a:lumMod val="75000"/>
                  </a:schemeClr>
                </a:solidFill>
              </a:rPr>
            </a:br>
            <a:endParaRPr lang="en-GB" sz="4800" b="1" dirty="0">
              <a:solidFill>
                <a:schemeClr val="accent6">
                  <a:lumMod val="75000"/>
                </a:schemeClr>
              </a:solidFil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16</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22156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CHANGE IN CONFIDENCE: rough </a:t>
            </a:r>
            <a:r>
              <a:rPr lang="en-GB" sz="2800" dirty="0" err="1">
                <a:solidFill>
                  <a:schemeClr val="accent6">
                    <a:lumMod val="75000"/>
                  </a:schemeClr>
                </a:solidFill>
                <a:latin typeface="Arial Rounded MT Bold" pitchFamily="34" charset="0"/>
              </a:rPr>
              <a:t>descriptives</a:t>
            </a:r>
            <a:endParaRPr lang="en-GB" sz="2800" dirty="0">
              <a:solidFill>
                <a:schemeClr val="accent6">
                  <a:lumMod val="75000"/>
                </a:schemeClr>
              </a:solidFill>
              <a:latin typeface="Arial Rounded MT Bold" pitchFamily="34" charset="0"/>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17</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graphicFrame>
        <p:nvGraphicFramePr>
          <p:cNvPr id="10" name="Chart 9">
            <a:extLst>
              <a:ext uri="{FF2B5EF4-FFF2-40B4-BE49-F238E27FC236}">
                <a16:creationId xmlns:a16="http://schemas.microsoft.com/office/drawing/2014/main" xmlns="" id="{D906694C-126E-4330-914A-1844F5BD9F2D}"/>
              </a:ext>
            </a:extLst>
          </p:cNvPr>
          <p:cNvGraphicFramePr/>
          <p:nvPr>
            <p:extLst>
              <p:ext uri="{D42A27DB-BD31-4B8C-83A1-F6EECF244321}">
                <p14:modId xmlns:p14="http://schemas.microsoft.com/office/powerpoint/2010/main" val="3949392081"/>
              </p:ext>
            </p:extLst>
          </p:nvPr>
        </p:nvGraphicFramePr>
        <p:xfrm>
          <a:off x="251520" y="1636550"/>
          <a:ext cx="4598035" cy="267525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83968" y="1531541"/>
            <a:ext cx="864096" cy="2925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xmlns="" id="{D906694C-126E-4330-914A-1844F5BD9F2D}"/>
              </a:ext>
            </a:extLst>
          </p:cNvPr>
          <p:cNvGraphicFramePr/>
          <p:nvPr>
            <p:extLst>
              <p:ext uri="{D42A27DB-BD31-4B8C-83A1-F6EECF244321}">
                <p14:modId xmlns:p14="http://schemas.microsoft.com/office/powerpoint/2010/main" val="2313461058"/>
              </p:ext>
            </p:extLst>
          </p:nvPr>
        </p:nvGraphicFramePr>
        <p:xfrm>
          <a:off x="4282226" y="1636550"/>
          <a:ext cx="4594860" cy="267525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6516216" y="1988840"/>
            <a:ext cx="0" cy="172819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8388425" y="2871931"/>
            <a:ext cx="425654" cy="538609"/>
          </a:xfrm>
          <a:prstGeom prst="rect">
            <a:avLst/>
          </a:prstGeom>
          <a:solidFill>
            <a:schemeClr val="bg1"/>
          </a:solidFill>
        </p:spPr>
        <p:txBody>
          <a:bodyPr wrap="square" rtlCol="0">
            <a:spAutoFit/>
          </a:bodyPr>
          <a:lstStyle/>
          <a:p>
            <a:endParaRPr lang="en-GB" sz="100" b="1" dirty="0"/>
          </a:p>
          <a:p>
            <a:endParaRPr lang="en-GB" sz="100" b="1" dirty="0"/>
          </a:p>
          <a:p>
            <a:endParaRPr lang="en-GB" sz="100" b="1" dirty="0"/>
          </a:p>
          <a:p>
            <a:endParaRPr lang="en-GB" sz="100" b="1" dirty="0"/>
          </a:p>
          <a:p>
            <a:r>
              <a:rPr lang="en-GB" sz="1200" b="1" dirty="0"/>
              <a:t>1</a:t>
            </a:r>
            <a:r>
              <a:rPr lang="en-GB" sz="1200" b="1" baseline="30000" dirty="0"/>
              <a:t>st</a:t>
            </a:r>
            <a:endParaRPr lang="en-GB" sz="1200" b="1" dirty="0"/>
          </a:p>
          <a:p>
            <a:r>
              <a:rPr lang="en-GB" sz="1200" b="1" dirty="0"/>
              <a:t>2</a:t>
            </a:r>
            <a:r>
              <a:rPr lang="en-GB" sz="1200" b="1" baseline="30000" dirty="0"/>
              <a:t>nd</a:t>
            </a:r>
            <a:r>
              <a:rPr lang="en-GB" sz="1200" b="1" dirty="0"/>
              <a:t> </a:t>
            </a:r>
          </a:p>
        </p:txBody>
      </p:sp>
      <p:sp>
        <p:nvSpPr>
          <p:cNvPr id="14" name="TextBox 13"/>
          <p:cNvSpPr txBox="1"/>
          <p:nvPr/>
        </p:nvSpPr>
        <p:spPr>
          <a:xfrm>
            <a:off x="6903501" y="3893935"/>
            <a:ext cx="1080120" cy="369332"/>
          </a:xfrm>
          <a:prstGeom prst="rect">
            <a:avLst/>
          </a:prstGeom>
          <a:noFill/>
        </p:spPr>
        <p:txBody>
          <a:bodyPr wrap="square" rtlCol="0">
            <a:spAutoFit/>
          </a:bodyPr>
          <a:lstStyle/>
          <a:p>
            <a:r>
              <a:rPr lang="en-GB" dirty="0">
                <a:solidFill>
                  <a:srgbClr val="C00000"/>
                </a:solidFill>
              </a:rPr>
              <a:t>     MES</a:t>
            </a:r>
          </a:p>
        </p:txBody>
      </p:sp>
      <p:sp>
        <p:nvSpPr>
          <p:cNvPr id="15" name="TextBox 14"/>
          <p:cNvSpPr txBox="1"/>
          <p:nvPr/>
        </p:nvSpPr>
        <p:spPr>
          <a:xfrm>
            <a:off x="5187213" y="3893935"/>
            <a:ext cx="1080120" cy="369332"/>
          </a:xfrm>
          <a:prstGeom prst="rect">
            <a:avLst/>
          </a:prstGeom>
          <a:noFill/>
        </p:spPr>
        <p:txBody>
          <a:bodyPr wrap="square" rtlCol="0">
            <a:spAutoFit/>
          </a:bodyPr>
          <a:lstStyle/>
          <a:p>
            <a:r>
              <a:rPr lang="en-GB" dirty="0">
                <a:solidFill>
                  <a:srgbClr val="C00000"/>
                </a:solidFill>
              </a:rPr>
              <a:t>     VES</a:t>
            </a:r>
          </a:p>
        </p:txBody>
      </p:sp>
      <p:sp>
        <p:nvSpPr>
          <p:cNvPr id="16" name="TextBox 15"/>
          <p:cNvSpPr txBox="1"/>
          <p:nvPr/>
        </p:nvSpPr>
        <p:spPr>
          <a:xfrm>
            <a:off x="402182" y="4645921"/>
            <a:ext cx="7986243" cy="1077218"/>
          </a:xfrm>
          <a:prstGeom prst="rect">
            <a:avLst/>
          </a:prstGeom>
          <a:noFill/>
        </p:spPr>
        <p:txBody>
          <a:bodyPr wrap="square" rtlCol="0">
            <a:spAutoFit/>
          </a:bodyPr>
          <a:lstStyle/>
          <a:p>
            <a:pPr>
              <a:spcAft>
                <a:spcPts val="600"/>
              </a:spcAft>
            </a:pPr>
            <a:r>
              <a:rPr lang="en-GB" b="1" dirty="0"/>
              <a:t>Average confidence levels per session</a:t>
            </a:r>
          </a:p>
          <a:p>
            <a:pPr marL="285750" indent="-285750">
              <a:spcAft>
                <a:spcPts val="600"/>
              </a:spcAft>
              <a:buFont typeface="Symbol" panose="05050102010706020507" pitchFamily="18" charset="2"/>
              <a:buChar char="®"/>
            </a:pPr>
            <a:r>
              <a:rPr lang="en-GB" b="1" dirty="0"/>
              <a:t>Confidence gain is always positive</a:t>
            </a:r>
          </a:p>
          <a:p>
            <a:pPr marL="285750" indent="-285750">
              <a:spcAft>
                <a:spcPts val="600"/>
              </a:spcAft>
              <a:buFont typeface="Symbol" panose="05050102010706020507" pitchFamily="18" charset="2"/>
              <a:buChar char="®"/>
            </a:pPr>
            <a:r>
              <a:rPr lang="en-GB" b="1" dirty="0"/>
              <a:t>Confidence gain higher with VES (vicarious) and lower with MES (mastery)</a:t>
            </a:r>
          </a:p>
        </p:txBody>
      </p:sp>
    </p:spTree>
    <p:extLst>
      <p:ext uri="{BB962C8B-B14F-4D97-AF65-F5344CB8AC3E}">
        <p14:creationId xmlns:p14="http://schemas.microsoft.com/office/powerpoint/2010/main" val="15645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Graphic spid="11" grpId="0">
        <p:bldAsOne/>
      </p:bldGraphic>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EMPIRICAL METHODOLOGY</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687703"/>
            <a:ext cx="8610782" cy="5016758"/>
          </a:xfrm>
          <a:prstGeom prst="rect">
            <a:avLst/>
          </a:prstGeom>
          <a:noFill/>
          <a:ln w="25400">
            <a:noFill/>
          </a:ln>
        </p:spPr>
        <p:txBody>
          <a:bodyPr wrap="square" rtlCol="0">
            <a:spAutoFit/>
          </a:bodyPr>
          <a:lstStyle/>
          <a:p>
            <a:pPr marL="0" lvl="1"/>
            <a:r>
              <a:rPr lang="en-GB" sz="2000" dirty="0">
                <a:sym typeface="Symbol"/>
              </a:rPr>
              <a:t>Regression analysis at class-level     N=140 (2016) and N=136 (2017)</a:t>
            </a:r>
          </a:p>
          <a:p>
            <a:pPr marL="0" lvl="1"/>
            <a:endParaRPr lang="en-GB" sz="2000" dirty="0">
              <a:sym typeface="Symbol"/>
            </a:endParaRPr>
          </a:p>
          <a:p>
            <a:pPr marL="0" lvl="1"/>
            <a:r>
              <a:rPr lang="en-GB" sz="2000" dirty="0">
                <a:sym typeface="Symbol"/>
              </a:rPr>
              <a:t>      Dependent variables:		%confident responses, NLG, NCG</a:t>
            </a:r>
          </a:p>
          <a:p>
            <a:pPr marL="0" lvl="1">
              <a:spcAft>
                <a:spcPts val="600"/>
              </a:spcAft>
            </a:pPr>
            <a:endParaRPr lang="en-GB" sz="2000" dirty="0">
              <a:sym typeface="Symbol"/>
            </a:endParaRPr>
          </a:p>
          <a:p>
            <a:pPr marL="0" lvl="1">
              <a:spcAft>
                <a:spcPts val="600"/>
              </a:spcAft>
            </a:pPr>
            <a:r>
              <a:rPr lang="en-GB" sz="2000" dirty="0">
                <a:sym typeface="Symbol"/>
              </a:rPr>
              <a:t>      Independent variables:		%correct responses, NLG</a:t>
            </a:r>
            <a:br>
              <a:rPr lang="en-GB" sz="2000" dirty="0">
                <a:sym typeface="Symbol"/>
              </a:rPr>
            </a:br>
            <a:r>
              <a:rPr lang="en-GB" sz="2000" dirty="0">
                <a:sym typeface="Symbol"/>
              </a:rPr>
              <a:t>				Workshop Group		dummy for 2</a:t>
            </a:r>
          </a:p>
          <a:p>
            <a:pPr marL="0" lvl="1">
              <a:spcAft>
                <a:spcPts val="600"/>
              </a:spcAft>
            </a:pPr>
            <a:r>
              <a:rPr lang="en-GB" sz="2000" dirty="0">
                <a:sym typeface="Symbol"/>
              </a:rPr>
              <a:t>				Workshop Session	dummy for 8</a:t>
            </a:r>
          </a:p>
          <a:p>
            <a:pPr marL="0" lvl="1">
              <a:spcAft>
                <a:spcPts val="600"/>
              </a:spcAft>
            </a:pPr>
            <a:r>
              <a:rPr lang="en-GB" sz="2000" dirty="0">
                <a:sym typeface="Symbol"/>
              </a:rPr>
              <a:t>				VES/MES Scenario	dummy for 2</a:t>
            </a:r>
          </a:p>
          <a:p>
            <a:pPr marL="0" lvl="1"/>
            <a:endParaRPr lang="en-GB" sz="2000" dirty="0">
              <a:sym typeface="Symbol"/>
            </a:endParaRPr>
          </a:p>
          <a:p>
            <a:pPr marL="0" lvl="1"/>
            <a:r>
              <a:rPr lang="en-GB" sz="2000" dirty="0">
                <a:sym typeface="Symbol"/>
              </a:rPr>
              <a:t>      Functional form:		checking for polynomial function</a:t>
            </a:r>
          </a:p>
          <a:p>
            <a:pPr marL="0" lvl="1"/>
            <a:endParaRPr lang="en-GB" sz="2000" dirty="0">
              <a:sym typeface="Symbol"/>
            </a:endParaRPr>
          </a:p>
          <a:p>
            <a:pPr marL="0" lvl="1"/>
            <a:r>
              <a:rPr lang="en-GB" sz="2000" dirty="0">
                <a:sym typeface="Symbol"/>
              </a:rPr>
              <a:t>      Robustness checks:		Robust-regression with White-correction</a:t>
            </a:r>
            <a:br>
              <a:rPr lang="en-GB" sz="2000" dirty="0">
                <a:sym typeface="Symbol"/>
              </a:rPr>
            </a:br>
            <a:r>
              <a:rPr lang="en-GB" sz="2000" dirty="0">
                <a:sym typeface="Symbol"/>
              </a:rPr>
              <a:t>				(ML estimation of standard errors)</a:t>
            </a:r>
          </a:p>
          <a:p>
            <a:pPr marL="0" lvl="1"/>
            <a:endParaRPr lang="en-GB" sz="2000" dirty="0">
              <a:sym typeface="Symbol"/>
            </a:endParaRPr>
          </a:p>
          <a:p>
            <a:pPr marL="0" lvl="1"/>
            <a:r>
              <a:rPr lang="en-GB" sz="2000" dirty="0">
                <a:sym typeface="Symbol"/>
              </a:rPr>
              <a:t>				</a:t>
            </a:r>
          </a:p>
        </p:txBody>
      </p:sp>
      <p:sp>
        <p:nvSpPr>
          <p:cNvPr id="2" name="Slide Number Placeholder 1"/>
          <p:cNvSpPr>
            <a:spLocks noGrp="1"/>
          </p:cNvSpPr>
          <p:nvPr>
            <p:ph type="sldNum" sz="quarter" idx="12"/>
          </p:nvPr>
        </p:nvSpPr>
        <p:spPr/>
        <p:txBody>
          <a:bodyPr/>
          <a:lstStyle/>
          <a:p>
            <a:fld id="{D20494F5-D393-4806-A1F1-4316D8AA4F18}" type="slidenum">
              <a:rPr lang="en-GB" smtClean="0"/>
              <a:t>18</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352486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19</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cxnSp>
        <p:nvCxnSpPr>
          <p:cNvPr id="7" name="Straight Arrow Connector 6"/>
          <p:cNvCxnSpPr/>
          <p:nvPr/>
        </p:nvCxnSpPr>
        <p:spPr>
          <a:xfrm flipV="1">
            <a:off x="1367648" y="1980531"/>
            <a:ext cx="0" cy="288032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V="1">
            <a:off x="4085648" y="2151160"/>
            <a:ext cx="0" cy="54360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542" y="1965659"/>
            <a:ext cx="2706110" cy="707886"/>
          </a:xfrm>
          <a:prstGeom prst="rect">
            <a:avLst/>
          </a:prstGeom>
          <a:noFill/>
        </p:spPr>
        <p:txBody>
          <a:bodyPr wrap="square" rtlCol="0">
            <a:spAutoFit/>
          </a:bodyPr>
          <a:lstStyle/>
          <a:p>
            <a:r>
              <a:rPr lang="en-GB" sz="2000" b="1" dirty="0"/>
              <a:t>% confident </a:t>
            </a:r>
          </a:p>
          <a:p>
            <a:r>
              <a:rPr lang="en-GB" sz="2000" b="1" dirty="0"/>
              <a:t>   Round 1</a:t>
            </a:r>
          </a:p>
        </p:txBody>
      </p:sp>
      <p:sp>
        <p:nvSpPr>
          <p:cNvPr id="14" name="TextBox 13"/>
          <p:cNvSpPr txBox="1"/>
          <p:nvPr/>
        </p:nvSpPr>
        <p:spPr>
          <a:xfrm>
            <a:off x="5076056" y="4946051"/>
            <a:ext cx="3239380" cy="400110"/>
          </a:xfrm>
          <a:prstGeom prst="rect">
            <a:avLst/>
          </a:prstGeom>
          <a:noFill/>
        </p:spPr>
        <p:txBody>
          <a:bodyPr wrap="square" rtlCol="0">
            <a:spAutoFit/>
          </a:bodyPr>
          <a:lstStyle/>
          <a:p>
            <a:r>
              <a:rPr lang="en-GB" sz="2000" b="1" dirty="0"/>
              <a:t>     % correct Round 1</a:t>
            </a:r>
          </a:p>
        </p:txBody>
      </p:sp>
      <p:cxnSp>
        <p:nvCxnSpPr>
          <p:cNvPr id="6" name="Straight Connector 5"/>
          <p:cNvCxnSpPr/>
          <p:nvPr/>
        </p:nvCxnSpPr>
        <p:spPr>
          <a:xfrm flipV="1">
            <a:off x="1367648" y="2164962"/>
            <a:ext cx="4290495" cy="211651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RESULT  –  Self-assessment Skills Round 1</a:t>
            </a:r>
          </a:p>
        </p:txBody>
      </p:sp>
      <p:cxnSp>
        <p:nvCxnSpPr>
          <p:cNvPr id="25" name="Straight Connector 24"/>
          <p:cNvCxnSpPr/>
          <p:nvPr/>
        </p:nvCxnSpPr>
        <p:spPr>
          <a:xfrm flipV="1">
            <a:off x="1373724" y="2544566"/>
            <a:ext cx="4242282" cy="950513"/>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04288" y="1828382"/>
            <a:ext cx="4404216" cy="400110"/>
          </a:xfrm>
          <a:prstGeom prst="rect">
            <a:avLst/>
          </a:prstGeom>
          <a:noFill/>
        </p:spPr>
        <p:txBody>
          <a:bodyPr wrap="square" rtlCol="0">
            <a:spAutoFit/>
          </a:bodyPr>
          <a:lstStyle/>
          <a:p>
            <a:r>
              <a:rPr lang="en-GB" sz="2000" b="1" dirty="0"/>
              <a:t>                 </a:t>
            </a:r>
            <a:r>
              <a:rPr lang="en-GB" sz="2000" dirty="0">
                <a:solidFill>
                  <a:schemeClr val="tx2">
                    <a:lumMod val="75000"/>
                  </a:schemeClr>
                </a:solidFill>
              </a:rPr>
              <a:t>2016 VES  </a:t>
            </a:r>
            <a:r>
              <a:rPr lang="en-GB" sz="2000" dirty="0">
                <a:solidFill>
                  <a:schemeClr val="tx2">
                    <a:lumMod val="75000"/>
                  </a:schemeClr>
                </a:solidFill>
                <a:sym typeface="Symbol" panose="05050102010706020507" pitchFamily="18" charset="2"/>
              </a:rPr>
              <a:t>=</a:t>
            </a:r>
            <a:r>
              <a:rPr lang="en-GB" sz="2000" dirty="0">
                <a:solidFill>
                  <a:schemeClr val="tx2">
                    <a:lumMod val="75000"/>
                  </a:schemeClr>
                </a:solidFill>
                <a:sym typeface="Symbol"/>
              </a:rPr>
              <a:t>0.429***  R²=0.56</a:t>
            </a:r>
            <a:endParaRPr lang="en-GB" sz="2000" dirty="0">
              <a:solidFill>
                <a:schemeClr val="tx2">
                  <a:lumMod val="75000"/>
                </a:schemeClr>
              </a:solidFill>
            </a:endParaRPr>
          </a:p>
        </p:txBody>
      </p:sp>
      <p:sp>
        <p:nvSpPr>
          <p:cNvPr id="18" name="TextBox 17"/>
          <p:cNvSpPr txBox="1"/>
          <p:nvPr/>
        </p:nvSpPr>
        <p:spPr>
          <a:xfrm>
            <a:off x="604653" y="4088383"/>
            <a:ext cx="1721786" cy="400110"/>
          </a:xfrm>
          <a:prstGeom prst="rect">
            <a:avLst/>
          </a:prstGeom>
          <a:noFill/>
        </p:spPr>
        <p:txBody>
          <a:bodyPr wrap="square" rtlCol="0">
            <a:spAutoFit/>
          </a:bodyPr>
          <a:lstStyle/>
          <a:p>
            <a:r>
              <a:rPr lang="en-GB" sz="2000" b="1" dirty="0"/>
              <a:t> </a:t>
            </a:r>
            <a:r>
              <a:rPr lang="en-GB" sz="2000" dirty="0"/>
              <a:t> 0.33</a:t>
            </a:r>
          </a:p>
        </p:txBody>
      </p:sp>
      <p:sp>
        <p:nvSpPr>
          <p:cNvPr id="22" name="TextBox 21"/>
          <p:cNvSpPr txBox="1"/>
          <p:nvPr/>
        </p:nvSpPr>
        <p:spPr>
          <a:xfrm>
            <a:off x="604653" y="3196961"/>
            <a:ext cx="1721786" cy="400110"/>
          </a:xfrm>
          <a:prstGeom prst="rect">
            <a:avLst/>
          </a:prstGeom>
          <a:noFill/>
        </p:spPr>
        <p:txBody>
          <a:bodyPr wrap="square" rtlCol="0">
            <a:spAutoFit/>
          </a:bodyPr>
          <a:lstStyle/>
          <a:p>
            <a:r>
              <a:rPr lang="en-GB" sz="2000" b="1" dirty="0"/>
              <a:t> </a:t>
            </a:r>
            <a:r>
              <a:rPr lang="en-GB" sz="2000" dirty="0"/>
              <a:t> 0.44</a:t>
            </a:r>
          </a:p>
        </p:txBody>
      </p:sp>
      <p:sp>
        <p:nvSpPr>
          <p:cNvPr id="23" name="TextBox 22"/>
          <p:cNvSpPr txBox="1"/>
          <p:nvPr/>
        </p:nvSpPr>
        <p:spPr>
          <a:xfrm>
            <a:off x="4704288" y="2344511"/>
            <a:ext cx="4404216" cy="400110"/>
          </a:xfrm>
          <a:prstGeom prst="rect">
            <a:avLst/>
          </a:prstGeom>
          <a:noFill/>
        </p:spPr>
        <p:txBody>
          <a:bodyPr wrap="square" rtlCol="0">
            <a:spAutoFit/>
          </a:bodyPr>
          <a:lstStyle/>
          <a:p>
            <a:r>
              <a:rPr lang="en-GB" sz="2000" b="1" dirty="0"/>
              <a:t>                 </a:t>
            </a:r>
            <a:r>
              <a:rPr lang="en-GB" sz="2000" dirty="0">
                <a:solidFill>
                  <a:schemeClr val="accent3">
                    <a:lumMod val="75000"/>
                  </a:schemeClr>
                </a:solidFill>
              </a:rPr>
              <a:t>2017 VES  </a:t>
            </a:r>
            <a:r>
              <a:rPr lang="en-GB" sz="2000" dirty="0">
                <a:solidFill>
                  <a:schemeClr val="accent3">
                    <a:lumMod val="75000"/>
                  </a:schemeClr>
                </a:solidFill>
                <a:sym typeface="Symbol" panose="05050102010706020507" pitchFamily="18" charset="2"/>
              </a:rPr>
              <a:t>=</a:t>
            </a:r>
            <a:r>
              <a:rPr lang="en-GB" sz="2000" dirty="0">
                <a:solidFill>
                  <a:schemeClr val="accent3">
                    <a:lumMod val="75000"/>
                  </a:schemeClr>
                </a:solidFill>
                <a:sym typeface="Symbol"/>
              </a:rPr>
              <a:t>0.367***  R²=0.59</a:t>
            </a:r>
            <a:endParaRPr lang="en-GB" sz="2000" dirty="0">
              <a:solidFill>
                <a:schemeClr val="accent3">
                  <a:lumMod val="75000"/>
                </a:schemeClr>
              </a:solidFill>
            </a:endParaRPr>
          </a:p>
        </p:txBody>
      </p:sp>
      <p:cxnSp>
        <p:nvCxnSpPr>
          <p:cNvPr id="28" name="Straight Connector 27"/>
          <p:cNvCxnSpPr/>
          <p:nvPr/>
        </p:nvCxnSpPr>
        <p:spPr>
          <a:xfrm flipV="1">
            <a:off x="1387315" y="2967317"/>
            <a:ext cx="4242282" cy="950513"/>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04288" y="2781711"/>
            <a:ext cx="4404216" cy="400110"/>
          </a:xfrm>
          <a:prstGeom prst="rect">
            <a:avLst/>
          </a:prstGeom>
          <a:noFill/>
        </p:spPr>
        <p:txBody>
          <a:bodyPr wrap="square" rtlCol="0">
            <a:spAutoFit/>
          </a:bodyPr>
          <a:lstStyle/>
          <a:p>
            <a:r>
              <a:rPr lang="en-GB" sz="2000" b="1" dirty="0"/>
              <a:t>                 </a:t>
            </a:r>
            <a:r>
              <a:rPr lang="en-GB" sz="2000" dirty="0">
                <a:solidFill>
                  <a:schemeClr val="bg1"/>
                </a:solidFill>
              </a:rPr>
              <a:t>2017</a:t>
            </a:r>
            <a:r>
              <a:rPr lang="en-GB" sz="2000" dirty="0">
                <a:solidFill>
                  <a:schemeClr val="accent3">
                    <a:lumMod val="75000"/>
                  </a:schemeClr>
                </a:solidFill>
              </a:rPr>
              <a:t> MES  </a:t>
            </a:r>
            <a:r>
              <a:rPr lang="en-GB" sz="2000" dirty="0">
                <a:solidFill>
                  <a:schemeClr val="accent3">
                    <a:lumMod val="75000"/>
                  </a:schemeClr>
                </a:solidFill>
                <a:sym typeface="Symbol" panose="05050102010706020507" pitchFamily="18" charset="2"/>
              </a:rPr>
              <a:t>=0.09</a:t>
            </a:r>
            <a:r>
              <a:rPr lang="en-GB" sz="2000" dirty="0">
                <a:solidFill>
                  <a:schemeClr val="accent3">
                    <a:lumMod val="75000"/>
                  </a:schemeClr>
                </a:solidFill>
                <a:sym typeface="Symbol"/>
              </a:rPr>
              <a:t>*** </a:t>
            </a:r>
            <a:endParaRPr lang="en-GB" sz="2000" dirty="0">
              <a:solidFill>
                <a:schemeClr val="accent3">
                  <a:lumMod val="75000"/>
                </a:schemeClr>
              </a:solidFill>
            </a:endParaRPr>
          </a:p>
        </p:txBody>
      </p:sp>
    </p:spTree>
    <p:extLst>
      <p:ext uri="{BB962C8B-B14F-4D97-AF65-F5344CB8AC3E}">
        <p14:creationId xmlns:p14="http://schemas.microsoft.com/office/powerpoint/2010/main" val="22776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0322" y="750171"/>
            <a:ext cx="74864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YOUR PRESENTER</a:t>
            </a:r>
          </a:p>
        </p:txBody>
      </p:sp>
      <p:sp>
        <p:nvSpPr>
          <p:cNvPr id="6" name="TextBox 5"/>
          <p:cNvSpPr txBox="1"/>
          <p:nvPr/>
        </p:nvSpPr>
        <p:spPr>
          <a:xfrm>
            <a:off x="389810" y="1773238"/>
            <a:ext cx="8610782" cy="4154984"/>
          </a:xfrm>
          <a:prstGeom prst="rect">
            <a:avLst/>
          </a:prstGeom>
          <a:noFill/>
          <a:ln w="25400">
            <a:noFill/>
          </a:ln>
        </p:spPr>
        <p:txBody>
          <a:bodyPr wrap="square" rtlCol="0">
            <a:spAutoFit/>
          </a:bodyPr>
          <a:lstStyle/>
          <a:p>
            <a:r>
              <a:rPr lang="en-GB" sz="2400" b="1" dirty="0"/>
              <a:t>Fabio Aricò</a:t>
            </a:r>
          </a:p>
          <a:p>
            <a:r>
              <a:rPr lang="en-GB" sz="2400" dirty="0">
                <a:sym typeface="Symbol"/>
              </a:rPr>
              <a:t>National Teaching Fellow </a:t>
            </a:r>
            <a:br>
              <a:rPr lang="en-GB" sz="2400" dirty="0">
                <a:sym typeface="Symbol"/>
              </a:rPr>
            </a:br>
            <a:r>
              <a:rPr lang="en-GB" sz="2400" dirty="0">
                <a:sym typeface="Symbol"/>
              </a:rPr>
              <a:t>Senior Lecturer in Macroeconomics</a:t>
            </a:r>
            <a:br>
              <a:rPr lang="en-GB" sz="2400" dirty="0">
                <a:sym typeface="Symbol"/>
              </a:rPr>
            </a:br>
            <a:r>
              <a:rPr lang="en-GB" sz="2400" dirty="0">
                <a:sym typeface="Symbol"/>
              </a:rPr>
              <a:t>School of Economics – University of East Anglia, UK</a:t>
            </a:r>
          </a:p>
          <a:p>
            <a:endParaRPr lang="en-GB" sz="2400" dirty="0">
              <a:sym typeface="Symbol"/>
            </a:endParaRPr>
          </a:p>
          <a:p>
            <a:r>
              <a:rPr lang="en-GB" sz="2400" b="1" dirty="0">
                <a:sym typeface="Symbol"/>
              </a:rPr>
              <a:t>Research fields</a:t>
            </a:r>
          </a:p>
          <a:p>
            <a:pPr marL="342900" indent="-342900">
              <a:buFont typeface="Arial" panose="020B0604020202020204" pitchFamily="34" charset="0"/>
              <a:buChar char="•"/>
            </a:pPr>
            <a:r>
              <a:rPr lang="en-GB" sz="2400" dirty="0">
                <a:sym typeface="Symbol"/>
              </a:rPr>
              <a:t>Higher Education policy and practice (widen. access, satisfaction)</a:t>
            </a:r>
          </a:p>
          <a:p>
            <a:pPr marL="342900" indent="-342900">
              <a:buFont typeface="Arial" panose="020B0604020202020204" pitchFamily="34" charset="0"/>
              <a:buChar char="•"/>
            </a:pPr>
            <a:r>
              <a:rPr lang="en-GB" sz="2400" dirty="0">
                <a:sym typeface="Symbol"/>
              </a:rPr>
              <a:t>Technology Enhanced Learning</a:t>
            </a:r>
          </a:p>
          <a:p>
            <a:pPr marL="342900" indent="-342900">
              <a:buFont typeface="Arial" panose="020B0604020202020204" pitchFamily="34" charset="0"/>
              <a:buChar char="•"/>
            </a:pPr>
            <a:r>
              <a:rPr lang="en-GB" sz="2400" dirty="0">
                <a:sym typeface="Symbol"/>
              </a:rPr>
              <a:t>Self-Assessment and Academic Self-Efficacy</a:t>
            </a:r>
          </a:p>
          <a:p>
            <a:pPr marL="342900" indent="-342900">
              <a:buFont typeface="Arial" panose="020B0604020202020204" pitchFamily="34" charset="0"/>
              <a:buChar char="•"/>
            </a:pPr>
            <a:endParaRPr lang="en-GB" sz="2400" dirty="0">
              <a:sym typeface="Symbol"/>
            </a:endParaRPr>
          </a:p>
          <a:p>
            <a:r>
              <a:rPr lang="en-GB" sz="2400" b="1" dirty="0">
                <a:sym typeface="Symbol"/>
              </a:rPr>
              <a:t>Twitter</a:t>
            </a:r>
            <a:r>
              <a:rPr lang="en-GB" sz="2400" dirty="0">
                <a:sym typeface="Symbol"/>
              </a:rPr>
              <a:t>: @</a:t>
            </a:r>
            <a:r>
              <a:rPr lang="en-GB" sz="2400" dirty="0" err="1">
                <a:sym typeface="Symbol"/>
              </a:rPr>
              <a:t>FabioArico</a:t>
            </a:r>
            <a:endParaRPr lang="en-GB" sz="2400" dirty="0">
              <a:sym typeface="Symbo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1979270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20</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cxnSp>
        <p:nvCxnSpPr>
          <p:cNvPr id="7" name="Straight Arrow Connector 6"/>
          <p:cNvCxnSpPr/>
          <p:nvPr/>
        </p:nvCxnSpPr>
        <p:spPr>
          <a:xfrm flipV="1">
            <a:off x="1367648" y="1980531"/>
            <a:ext cx="0" cy="288032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V="1">
            <a:off x="4085648" y="2151160"/>
            <a:ext cx="0" cy="54360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542" y="1965659"/>
            <a:ext cx="2706110" cy="707886"/>
          </a:xfrm>
          <a:prstGeom prst="rect">
            <a:avLst/>
          </a:prstGeom>
          <a:noFill/>
        </p:spPr>
        <p:txBody>
          <a:bodyPr wrap="square" rtlCol="0">
            <a:spAutoFit/>
          </a:bodyPr>
          <a:lstStyle/>
          <a:p>
            <a:r>
              <a:rPr lang="en-GB" sz="2000" b="1" dirty="0"/>
              <a:t>% confident </a:t>
            </a:r>
          </a:p>
          <a:p>
            <a:r>
              <a:rPr lang="en-GB" sz="2000" b="1" dirty="0"/>
              <a:t>   Round 2</a:t>
            </a:r>
          </a:p>
        </p:txBody>
      </p:sp>
      <p:sp>
        <p:nvSpPr>
          <p:cNvPr id="14" name="TextBox 13"/>
          <p:cNvSpPr txBox="1"/>
          <p:nvPr/>
        </p:nvSpPr>
        <p:spPr>
          <a:xfrm>
            <a:off x="5076056" y="4946051"/>
            <a:ext cx="3239380" cy="400110"/>
          </a:xfrm>
          <a:prstGeom prst="rect">
            <a:avLst/>
          </a:prstGeom>
          <a:noFill/>
        </p:spPr>
        <p:txBody>
          <a:bodyPr wrap="square" rtlCol="0">
            <a:spAutoFit/>
          </a:bodyPr>
          <a:lstStyle/>
          <a:p>
            <a:r>
              <a:rPr lang="en-GB" sz="2000" b="1" dirty="0"/>
              <a:t>     % correct Round 2</a:t>
            </a:r>
          </a:p>
        </p:txBody>
      </p:sp>
      <p:cxnSp>
        <p:nvCxnSpPr>
          <p:cNvPr id="6" name="Straight Connector 5"/>
          <p:cNvCxnSpPr/>
          <p:nvPr/>
        </p:nvCxnSpPr>
        <p:spPr>
          <a:xfrm flipV="1">
            <a:off x="1362055" y="2305382"/>
            <a:ext cx="4253951" cy="69865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RESULT  –  Self-assessment Skills Round 2</a:t>
            </a:r>
          </a:p>
        </p:txBody>
      </p:sp>
      <p:cxnSp>
        <p:nvCxnSpPr>
          <p:cNvPr id="25" name="Straight Connector 24"/>
          <p:cNvCxnSpPr/>
          <p:nvPr/>
        </p:nvCxnSpPr>
        <p:spPr>
          <a:xfrm flipV="1">
            <a:off x="1373724" y="2544566"/>
            <a:ext cx="4242282" cy="950513"/>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04288" y="1923196"/>
            <a:ext cx="4404216" cy="400110"/>
          </a:xfrm>
          <a:prstGeom prst="rect">
            <a:avLst/>
          </a:prstGeom>
          <a:noFill/>
        </p:spPr>
        <p:txBody>
          <a:bodyPr wrap="square" rtlCol="0">
            <a:spAutoFit/>
          </a:bodyPr>
          <a:lstStyle/>
          <a:p>
            <a:r>
              <a:rPr lang="en-GB" sz="2000" b="1" dirty="0"/>
              <a:t>                 </a:t>
            </a:r>
            <a:r>
              <a:rPr lang="en-GB" sz="2000" dirty="0">
                <a:solidFill>
                  <a:schemeClr val="tx2">
                    <a:lumMod val="75000"/>
                  </a:schemeClr>
                </a:solidFill>
              </a:rPr>
              <a:t>2016 VES  </a:t>
            </a:r>
            <a:r>
              <a:rPr lang="en-GB" sz="2000" dirty="0">
                <a:solidFill>
                  <a:schemeClr val="tx2">
                    <a:lumMod val="75000"/>
                  </a:schemeClr>
                </a:solidFill>
                <a:sym typeface="Symbol" panose="05050102010706020507" pitchFamily="18" charset="2"/>
              </a:rPr>
              <a:t>=</a:t>
            </a:r>
            <a:r>
              <a:rPr lang="en-GB" sz="2000" dirty="0">
                <a:solidFill>
                  <a:schemeClr val="tx2">
                    <a:lumMod val="75000"/>
                  </a:schemeClr>
                </a:solidFill>
                <a:sym typeface="Symbol"/>
              </a:rPr>
              <a:t>0.282***  R²=0.26</a:t>
            </a:r>
            <a:endParaRPr lang="en-GB" sz="2000" dirty="0">
              <a:solidFill>
                <a:schemeClr val="tx2">
                  <a:lumMod val="75000"/>
                </a:schemeClr>
              </a:solidFill>
            </a:endParaRPr>
          </a:p>
        </p:txBody>
      </p:sp>
      <p:sp>
        <p:nvSpPr>
          <p:cNvPr id="18" name="TextBox 17"/>
          <p:cNvSpPr txBox="1"/>
          <p:nvPr/>
        </p:nvSpPr>
        <p:spPr>
          <a:xfrm>
            <a:off x="604653" y="3293596"/>
            <a:ext cx="1721786" cy="400110"/>
          </a:xfrm>
          <a:prstGeom prst="rect">
            <a:avLst/>
          </a:prstGeom>
          <a:noFill/>
        </p:spPr>
        <p:txBody>
          <a:bodyPr wrap="square" rtlCol="0">
            <a:spAutoFit/>
          </a:bodyPr>
          <a:lstStyle/>
          <a:p>
            <a:r>
              <a:rPr lang="en-GB" sz="2000" b="1" dirty="0"/>
              <a:t> </a:t>
            </a:r>
            <a:r>
              <a:rPr lang="en-GB" sz="2000" dirty="0"/>
              <a:t> 0.57</a:t>
            </a:r>
          </a:p>
        </p:txBody>
      </p:sp>
      <p:sp>
        <p:nvSpPr>
          <p:cNvPr id="22" name="TextBox 21"/>
          <p:cNvSpPr txBox="1"/>
          <p:nvPr/>
        </p:nvSpPr>
        <p:spPr>
          <a:xfrm>
            <a:off x="604653" y="2803980"/>
            <a:ext cx="1721786" cy="400110"/>
          </a:xfrm>
          <a:prstGeom prst="rect">
            <a:avLst/>
          </a:prstGeom>
          <a:noFill/>
        </p:spPr>
        <p:txBody>
          <a:bodyPr wrap="square" rtlCol="0">
            <a:spAutoFit/>
          </a:bodyPr>
          <a:lstStyle/>
          <a:p>
            <a:r>
              <a:rPr lang="en-GB" sz="2000" b="1" dirty="0"/>
              <a:t> </a:t>
            </a:r>
            <a:r>
              <a:rPr lang="en-GB" sz="2000" dirty="0"/>
              <a:t> 0.60</a:t>
            </a:r>
          </a:p>
        </p:txBody>
      </p:sp>
      <p:sp>
        <p:nvSpPr>
          <p:cNvPr id="23" name="TextBox 22"/>
          <p:cNvSpPr txBox="1"/>
          <p:nvPr/>
        </p:nvSpPr>
        <p:spPr>
          <a:xfrm>
            <a:off x="4704288" y="2344511"/>
            <a:ext cx="4404216" cy="400110"/>
          </a:xfrm>
          <a:prstGeom prst="rect">
            <a:avLst/>
          </a:prstGeom>
          <a:noFill/>
        </p:spPr>
        <p:txBody>
          <a:bodyPr wrap="square" rtlCol="0">
            <a:spAutoFit/>
          </a:bodyPr>
          <a:lstStyle/>
          <a:p>
            <a:r>
              <a:rPr lang="en-GB" sz="2000" b="1" dirty="0"/>
              <a:t>                 </a:t>
            </a:r>
            <a:r>
              <a:rPr lang="en-GB" sz="2000" dirty="0">
                <a:solidFill>
                  <a:schemeClr val="accent3">
                    <a:lumMod val="75000"/>
                  </a:schemeClr>
                </a:solidFill>
              </a:rPr>
              <a:t>2017 VES  </a:t>
            </a:r>
            <a:r>
              <a:rPr lang="en-GB" sz="2000" dirty="0">
                <a:solidFill>
                  <a:schemeClr val="accent3">
                    <a:lumMod val="75000"/>
                  </a:schemeClr>
                </a:solidFill>
                <a:sym typeface="Symbol" panose="05050102010706020507" pitchFamily="18" charset="2"/>
              </a:rPr>
              <a:t>=</a:t>
            </a:r>
            <a:r>
              <a:rPr lang="en-GB" sz="2000" dirty="0">
                <a:solidFill>
                  <a:schemeClr val="accent3">
                    <a:lumMod val="75000"/>
                  </a:schemeClr>
                </a:solidFill>
                <a:sym typeface="Symbol"/>
              </a:rPr>
              <a:t>0.322***  R²=0.64</a:t>
            </a:r>
            <a:endParaRPr lang="en-GB" sz="2000" dirty="0">
              <a:solidFill>
                <a:schemeClr val="accent3">
                  <a:lumMod val="75000"/>
                </a:schemeClr>
              </a:solidFill>
            </a:endParaRPr>
          </a:p>
        </p:txBody>
      </p:sp>
      <p:sp>
        <p:nvSpPr>
          <p:cNvPr id="29" name="TextBox 28"/>
          <p:cNvSpPr txBox="1"/>
          <p:nvPr/>
        </p:nvSpPr>
        <p:spPr>
          <a:xfrm>
            <a:off x="4704288" y="2992019"/>
            <a:ext cx="4404216" cy="400110"/>
          </a:xfrm>
          <a:prstGeom prst="rect">
            <a:avLst/>
          </a:prstGeom>
          <a:noFill/>
        </p:spPr>
        <p:txBody>
          <a:bodyPr wrap="square" rtlCol="0">
            <a:spAutoFit/>
          </a:bodyPr>
          <a:lstStyle/>
          <a:p>
            <a:r>
              <a:rPr lang="en-GB" sz="2000" b="1" dirty="0"/>
              <a:t>                 </a:t>
            </a:r>
            <a:r>
              <a:rPr lang="en-GB" sz="2000" dirty="0">
                <a:solidFill>
                  <a:schemeClr val="bg1"/>
                </a:solidFill>
              </a:rPr>
              <a:t>2017</a:t>
            </a:r>
            <a:r>
              <a:rPr lang="en-GB" sz="2000" dirty="0">
                <a:solidFill>
                  <a:schemeClr val="accent3">
                    <a:lumMod val="75000"/>
                  </a:schemeClr>
                </a:solidFill>
              </a:rPr>
              <a:t> MES  </a:t>
            </a:r>
            <a:r>
              <a:rPr lang="en-GB" sz="2000" dirty="0">
                <a:solidFill>
                  <a:schemeClr val="accent3">
                    <a:lumMod val="75000"/>
                  </a:schemeClr>
                </a:solidFill>
                <a:sym typeface="Symbol" panose="05050102010706020507" pitchFamily="18" charset="2"/>
              </a:rPr>
              <a:t>=1.44</a:t>
            </a:r>
            <a:r>
              <a:rPr lang="en-GB" sz="2000" dirty="0">
                <a:solidFill>
                  <a:schemeClr val="accent3">
                    <a:lumMod val="75000"/>
                  </a:schemeClr>
                </a:solidFill>
                <a:sym typeface="Symbol"/>
              </a:rPr>
              <a:t>*** </a:t>
            </a:r>
            <a:endParaRPr lang="en-GB" sz="2000" dirty="0">
              <a:solidFill>
                <a:schemeClr val="accent3">
                  <a:lumMod val="75000"/>
                </a:schemeClr>
              </a:solidFill>
            </a:endParaRPr>
          </a:p>
        </p:txBody>
      </p:sp>
      <p:cxnSp>
        <p:nvCxnSpPr>
          <p:cNvPr id="26" name="Straight Connector 25"/>
          <p:cNvCxnSpPr/>
          <p:nvPr/>
        </p:nvCxnSpPr>
        <p:spPr>
          <a:xfrm flipV="1">
            <a:off x="1409565" y="3189568"/>
            <a:ext cx="4242282" cy="950513"/>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RESULT –  Normalised Gains in 2016</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21</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cxnSp>
        <p:nvCxnSpPr>
          <p:cNvPr id="7" name="Straight Arrow Connector 6"/>
          <p:cNvCxnSpPr/>
          <p:nvPr/>
        </p:nvCxnSpPr>
        <p:spPr>
          <a:xfrm flipV="1">
            <a:off x="1403648" y="1988840"/>
            <a:ext cx="0" cy="288032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V="1">
            <a:off x="4103648" y="2169160"/>
            <a:ext cx="0" cy="54000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28986" y="3429000"/>
            <a:ext cx="648072" cy="400110"/>
          </a:xfrm>
          <a:prstGeom prst="rect">
            <a:avLst/>
          </a:prstGeom>
          <a:noFill/>
        </p:spPr>
        <p:txBody>
          <a:bodyPr wrap="square" rtlCol="0">
            <a:spAutoFit/>
          </a:bodyPr>
          <a:lstStyle/>
          <a:p>
            <a:r>
              <a:rPr lang="en-GB" sz="2000" b="1" dirty="0">
                <a:solidFill>
                  <a:schemeClr val="tx2">
                    <a:lumMod val="60000"/>
                    <a:lumOff val="40000"/>
                  </a:schemeClr>
                </a:solidFill>
              </a:rPr>
              <a:t>NLG</a:t>
            </a:r>
          </a:p>
        </p:txBody>
      </p:sp>
      <p:sp>
        <p:nvSpPr>
          <p:cNvPr id="14" name="TextBox 13"/>
          <p:cNvSpPr txBox="1"/>
          <p:nvPr/>
        </p:nvSpPr>
        <p:spPr>
          <a:xfrm>
            <a:off x="5940152" y="4946051"/>
            <a:ext cx="2375284" cy="707886"/>
          </a:xfrm>
          <a:prstGeom prst="rect">
            <a:avLst/>
          </a:prstGeom>
          <a:noFill/>
        </p:spPr>
        <p:txBody>
          <a:bodyPr wrap="square" rtlCol="0">
            <a:spAutoFit/>
          </a:bodyPr>
          <a:lstStyle/>
          <a:p>
            <a:r>
              <a:rPr lang="en-GB" sz="2000" b="1" dirty="0"/>
              <a:t>% </a:t>
            </a:r>
            <a:r>
              <a:rPr lang="en-GB" sz="2000" b="1" dirty="0">
                <a:solidFill>
                  <a:schemeClr val="tx2">
                    <a:lumMod val="60000"/>
                    <a:lumOff val="40000"/>
                  </a:schemeClr>
                </a:solidFill>
              </a:rPr>
              <a:t>Correct</a:t>
            </a:r>
            <a:r>
              <a:rPr lang="en-GB" sz="2000" b="1" dirty="0"/>
              <a:t>/</a:t>
            </a:r>
            <a:r>
              <a:rPr lang="en-GB" sz="2000" b="1" dirty="0">
                <a:solidFill>
                  <a:schemeClr val="accent2">
                    <a:lumMod val="75000"/>
                  </a:schemeClr>
                </a:solidFill>
              </a:rPr>
              <a:t>Confident</a:t>
            </a:r>
            <a:r>
              <a:rPr lang="en-GB" sz="2000" b="1" dirty="0"/>
              <a:t>   </a:t>
            </a:r>
            <a:br>
              <a:rPr lang="en-GB" sz="2000" b="1" dirty="0"/>
            </a:br>
            <a:r>
              <a:rPr lang="en-GB" sz="2000" b="1" dirty="0"/>
              <a:t>    in Round 1</a:t>
            </a:r>
          </a:p>
        </p:txBody>
      </p:sp>
      <p:sp>
        <p:nvSpPr>
          <p:cNvPr id="15" name="Arc 14"/>
          <p:cNvSpPr/>
          <p:nvPr/>
        </p:nvSpPr>
        <p:spPr>
          <a:xfrm rot="16200000">
            <a:off x="1508002" y="3159105"/>
            <a:ext cx="4011689" cy="4248474"/>
          </a:xfrm>
          <a:prstGeom prst="arc">
            <a:avLst>
              <a:gd name="adj1" fmla="val 16893316"/>
              <a:gd name="adj2" fmla="val 4687751"/>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Connector 16"/>
          <p:cNvCxnSpPr/>
          <p:nvPr/>
        </p:nvCxnSpPr>
        <p:spPr>
          <a:xfrm>
            <a:off x="2987825" y="2435752"/>
            <a:ext cx="0" cy="2427512"/>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89608" y="4869160"/>
            <a:ext cx="3950984" cy="707886"/>
          </a:xfrm>
          <a:prstGeom prst="rect">
            <a:avLst/>
          </a:prstGeom>
          <a:noFill/>
        </p:spPr>
        <p:txBody>
          <a:bodyPr wrap="square" rtlCol="0">
            <a:spAutoFit/>
          </a:bodyPr>
          <a:lstStyle/>
          <a:p>
            <a:r>
              <a:rPr lang="en-GB" sz="2000" dirty="0"/>
              <a:t> </a:t>
            </a:r>
            <a:r>
              <a:rPr lang="en-GB" sz="2000" dirty="0">
                <a:solidFill>
                  <a:schemeClr val="bg1"/>
                </a:solidFill>
              </a:rPr>
              <a:t>2016</a:t>
            </a:r>
            <a:r>
              <a:rPr lang="en-GB" sz="2000" dirty="0"/>
              <a:t>           </a:t>
            </a:r>
            <a:r>
              <a:rPr lang="en-GB" sz="2000" dirty="0">
                <a:solidFill>
                  <a:schemeClr val="accent2">
                    <a:lumMod val="75000"/>
                  </a:schemeClr>
                </a:solidFill>
              </a:rPr>
              <a:t>0.37</a:t>
            </a:r>
            <a:r>
              <a:rPr lang="en-GB" sz="2000" dirty="0"/>
              <a:t>     </a:t>
            </a:r>
            <a:r>
              <a:rPr lang="en-GB" sz="2000" dirty="0">
                <a:solidFill>
                  <a:schemeClr val="tx2">
                    <a:lumMod val="60000"/>
                    <a:lumOff val="40000"/>
                  </a:schemeClr>
                </a:solidFill>
              </a:rPr>
              <a:t>0.48</a:t>
            </a:r>
            <a:endParaRPr lang="en-GB" sz="2000" dirty="0"/>
          </a:p>
          <a:p>
            <a:r>
              <a:rPr lang="en-GB" sz="2000" dirty="0"/>
              <a:t>                 </a:t>
            </a:r>
          </a:p>
        </p:txBody>
      </p:sp>
      <p:sp>
        <p:nvSpPr>
          <p:cNvPr id="19" name="Arc 18"/>
          <p:cNvSpPr/>
          <p:nvPr/>
        </p:nvSpPr>
        <p:spPr>
          <a:xfrm rot="16200000">
            <a:off x="574933" y="3279087"/>
            <a:ext cx="4825784" cy="3168354"/>
          </a:xfrm>
          <a:prstGeom prst="arc">
            <a:avLst>
              <a:gd name="adj1" fmla="val 16200000"/>
              <a:gd name="adj2" fmla="val 538509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680734" y="2334282"/>
            <a:ext cx="1721786" cy="400110"/>
          </a:xfrm>
          <a:prstGeom prst="rect">
            <a:avLst/>
          </a:prstGeom>
          <a:noFill/>
        </p:spPr>
        <p:txBody>
          <a:bodyPr wrap="square" rtlCol="0">
            <a:spAutoFit/>
          </a:bodyPr>
          <a:lstStyle/>
          <a:p>
            <a:r>
              <a:rPr lang="en-GB" sz="2000" b="1" dirty="0"/>
              <a:t> </a:t>
            </a:r>
            <a:r>
              <a:rPr lang="en-GB" sz="2000" dirty="0"/>
              <a:t> 0.85</a:t>
            </a:r>
          </a:p>
        </p:txBody>
      </p:sp>
      <p:sp>
        <p:nvSpPr>
          <p:cNvPr id="21" name="TextBox 20"/>
          <p:cNvSpPr txBox="1"/>
          <p:nvPr/>
        </p:nvSpPr>
        <p:spPr>
          <a:xfrm>
            <a:off x="621020" y="3150945"/>
            <a:ext cx="1721786" cy="400110"/>
          </a:xfrm>
          <a:prstGeom prst="rect">
            <a:avLst/>
          </a:prstGeom>
          <a:noFill/>
        </p:spPr>
        <p:txBody>
          <a:bodyPr wrap="square" rtlCol="0">
            <a:spAutoFit/>
          </a:bodyPr>
          <a:lstStyle/>
          <a:p>
            <a:r>
              <a:rPr lang="en-GB" sz="2000" b="1" dirty="0"/>
              <a:t> </a:t>
            </a:r>
            <a:r>
              <a:rPr lang="en-GB" sz="2000" dirty="0"/>
              <a:t>  0.52</a:t>
            </a:r>
          </a:p>
        </p:txBody>
      </p:sp>
      <p:cxnSp>
        <p:nvCxnSpPr>
          <p:cNvPr id="22" name="Straight Connector 21"/>
          <p:cNvCxnSpPr/>
          <p:nvPr/>
        </p:nvCxnSpPr>
        <p:spPr>
          <a:xfrm>
            <a:off x="3513846" y="3279264"/>
            <a:ext cx="0" cy="158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51438" y="2435752"/>
            <a:ext cx="648072" cy="400110"/>
          </a:xfrm>
          <a:prstGeom prst="rect">
            <a:avLst/>
          </a:prstGeom>
          <a:noFill/>
        </p:spPr>
        <p:txBody>
          <a:bodyPr wrap="square" rtlCol="0">
            <a:spAutoFit/>
          </a:bodyPr>
          <a:lstStyle/>
          <a:p>
            <a:r>
              <a:rPr lang="en-GB" sz="2000" b="1" dirty="0">
                <a:solidFill>
                  <a:schemeClr val="accent2">
                    <a:lumMod val="75000"/>
                  </a:schemeClr>
                </a:solidFill>
              </a:rPr>
              <a:t>NCG</a:t>
            </a:r>
          </a:p>
        </p:txBody>
      </p:sp>
      <p:sp>
        <p:nvSpPr>
          <p:cNvPr id="5" name="TextBox 4"/>
          <p:cNvSpPr txBox="1"/>
          <p:nvPr/>
        </p:nvSpPr>
        <p:spPr>
          <a:xfrm>
            <a:off x="5940152" y="2107445"/>
            <a:ext cx="2952328" cy="1323439"/>
          </a:xfrm>
          <a:prstGeom prst="rect">
            <a:avLst/>
          </a:prstGeom>
          <a:noFill/>
        </p:spPr>
        <p:txBody>
          <a:bodyPr wrap="square" rtlCol="0">
            <a:spAutoFit/>
          </a:bodyPr>
          <a:lstStyle/>
          <a:p>
            <a:r>
              <a:rPr lang="en-GB" sz="2000" dirty="0">
                <a:solidFill>
                  <a:schemeClr val="accent2">
                    <a:lumMod val="75000"/>
                  </a:schemeClr>
                </a:solidFill>
              </a:rPr>
              <a:t>NLG   </a:t>
            </a:r>
            <a:r>
              <a:rPr lang="en-GB" sz="2000" dirty="0">
                <a:solidFill>
                  <a:schemeClr val="accent2">
                    <a:lumMod val="75000"/>
                  </a:schemeClr>
                </a:solidFill>
                <a:sym typeface="Symbol"/>
              </a:rPr>
              <a:t>R²=0.39</a:t>
            </a:r>
            <a:br>
              <a:rPr lang="en-GB" sz="2000" dirty="0">
                <a:solidFill>
                  <a:schemeClr val="accent2">
                    <a:lumMod val="75000"/>
                  </a:schemeClr>
                </a:solidFill>
                <a:sym typeface="Symbol"/>
              </a:rPr>
            </a:br>
            <a:endParaRPr lang="en-GB" sz="2000" dirty="0">
              <a:solidFill>
                <a:schemeClr val="accent2">
                  <a:lumMod val="75000"/>
                </a:schemeClr>
              </a:solidFill>
              <a:sym typeface="Symbol"/>
            </a:endParaRPr>
          </a:p>
          <a:p>
            <a:r>
              <a:rPr lang="en-GB" sz="2000" dirty="0">
                <a:solidFill>
                  <a:schemeClr val="tx2">
                    <a:lumMod val="60000"/>
                    <a:lumOff val="40000"/>
                  </a:schemeClr>
                </a:solidFill>
                <a:sym typeface="Symbol"/>
              </a:rPr>
              <a:t>NCG  R²=0.19</a:t>
            </a:r>
          </a:p>
          <a:p>
            <a:endParaRPr lang="en-GB" sz="2000" dirty="0">
              <a:solidFill>
                <a:schemeClr val="tx2">
                  <a:lumMod val="60000"/>
                  <a:lumOff val="40000"/>
                </a:schemeClr>
              </a:solidFill>
            </a:endParaRPr>
          </a:p>
        </p:txBody>
      </p:sp>
    </p:spTree>
    <p:extLst>
      <p:ext uri="{BB962C8B-B14F-4D97-AF65-F5344CB8AC3E}">
        <p14:creationId xmlns:p14="http://schemas.microsoft.com/office/powerpoint/2010/main" val="18798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RESULT –  Normalised Gains in 2017</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22</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cxnSp>
        <p:nvCxnSpPr>
          <p:cNvPr id="7" name="Straight Arrow Connector 6"/>
          <p:cNvCxnSpPr/>
          <p:nvPr/>
        </p:nvCxnSpPr>
        <p:spPr>
          <a:xfrm flipV="1">
            <a:off x="1403648" y="1988840"/>
            <a:ext cx="0" cy="288032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V="1">
            <a:off x="4103648" y="2169160"/>
            <a:ext cx="0" cy="54000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65411" y="3351000"/>
            <a:ext cx="648072" cy="400110"/>
          </a:xfrm>
          <a:prstGeom prst="rect">
            <a:avLst/>
          </a:prstGeom>
          <a:noFill/>
        </p:spPr>
        <p:txBody>
          <a:bodyPr wrap="square" rtlCol="0">
            <a:spAutoFit/>
          </a:bodyPr>
          <a:lstStyle/>
          <a:p>
            <a:r>
              <a:rPr lang="en-GB" sz="2000" b="1" dirty="0">
                <a:solidFill>
                  <a:schemeClr val="tx2">
                    <a:lumMod val="60000"/>
                    <a:lumOff val="40000"/>
                  </a:schemeClr>
                </a:solidFill>
              </a:rPr>
              <a:t>NLG</a:t>
            </a:r>
          </a:p>
        </p:txBody>
      </p:sp>
      <p:sp>
        <p:nvSpPr>
          <p:cNvPr id="14" name="TextBox 13"/>
          <p:cNvSpPr txBox="1"/>
          <p:nvPr/>
        </p:nvSpPr>
        <p:spPr>
          <a:xfrm>
            <a:off x="5940152" y="4946051"/>
            <a:ext cx="2375284" cy="707886"/>
          </a:xfrm>
          <a:prstGeom prst="rect">
            <a:avLst/>
          </a:prstGeom>
          <a:noFill/>
        </p:spPr>
        <p:txBody>
          <a:bodyPr wrap="square" rtlCol="0">
            <a:spAutoFit/>
          </a:bodyPr>
          <a:lstStyle/>
          <a:p>
            <a:r>
              <a:rPr lang="en-GB" sz="2000" b="1" dirty="0"/>
              <a:t>% </a:t>
            </a:r>
            <a:r>
              <a:rPr lang="en-GB" sz="2000" b="1" dirty="0">
                <a:solidFill>
                  <a:schemeClr val="tx2">
                    <a:lumMod val="60000"/>
                    <a:lumOff val="40000"/>
                  </a:schemeClr>
                </a:solidFill>
              </a:rPr>
              <a:t>Correct</a:t>
            </a:r>
            <a:r>
              <a:rPr lang="en-GB" sz="2000" b="1" dirty="0"/>
              <a:t>/</a:t>
            </a:r>
            <a:r>
              <a:rPr lang="en-GB" sz="2000" b="1" dirty="0">
                <a:solidFill>
                  <a:schemeClr val="accent2">
                    <a:lumMod val="75000"/>
                  </a:schemeClr>
                </a:solidFill>
              </a:rPr>
              <a:t>Confident</a:t>
            </a:r>
            <a:r>
              <a:rPr lang="en-GB" sz="2000" b="1" dirty="0"/>
              <a:t>   </a:t>
            </a:r>
            <a:br>
              <a:rPr lang="en-GB" sz="2000" b="1" dirty="0"/>
            </a:br>
            <a:r>
              <a:rPr lang="en-GB" sz="2000" b="1" dirty="0"/>
              <a:t>    in Round 1</a:t>
            </a:r>
          </a:p>
        </p:txBody>
      </p:sp>
      <p:sp>
        <p:nvSpPr>
          <p:cNvPr id="15" name="Arc 14"/>
          <p:cNvSpPr/>
          <p:nvPr/>
        </p:nvSpPr>
        <p:spPr>
          <a:xfrm rot="16200000">
            <a:off x="1287184" y="2938287"/>
            <a:ext cx="4453325" cy="4248474"/>
          </a:xfrm>
          <a:prstGeom prst="arc">
            <a:avLst>
              <a:gd name="adj1" fmla="val 16552160"/>
              <a:gd name="adj2" fmla="val 5048713"/>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Connector 16"/>
          <p:cNvCxnSpPr/>
          <p:nvPr/>
        </p:nvCxnSpPr>
        <p:spPr>
          <a:xfrm>
            <a:off x="2915816" y="2883264"/>
            <a:ext cx="0" cy="198000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89608" y="4869160"/>
            <a:ext cx="3950984" cy="400110"/>
          </a:xfrm>
          <a:prstGeom prst="rect">
            <a:avLst/>
          </a:prstGeom>
          <a:noFill/>
        </p:spPr>
        <p:txBody>
          <a:bodyPr wrap="square" rtlCol="0">
            <a:spAutoFit/>
          </a:bodyPr>
          <a:lstStyle/>
          <a:p>
            <a:r>
              <a:rPr lang="en-GB" sz="2000" dirty="0"/>
              <a:t>                      </a:t>
            </a:r>
            <a:r>
              <a:rPr lang="en-GB" sz="2000" dirty="0">
                <a:solidFill>
                  <a:schemeClr val="accent2">
                    <a:lumMod val="75000"/>
                  </a:schemeClr>
                </a:solidFill>
              </a:rPr>
              <a:t>0.40</a:t>
            </a:r>
            <a:r>
              <a:rPr lang="en-GB" sz="2000" dirty="0"/>
              <a:t>     </a:t>
            </a:r>
            <a:r>
              <a:rPr lang="en-GB" sz="2000" dirty="0">
                <a:solidFill>
                  <a:schemeClr val="tx2">
                    <a:lumMod val="60000"/>
                    <a:lumOff val="40000"/>
                  </a:schemeClr>
                </a:solidFill>
              </a:rPr>
              <a:t>0.42</a:t>
            </a:r>
            <a:endParaRPr lang="en-GB" sz="2000" dirty="0"/>
          </a:p>
        </p:txBody>
      </p:sp>
      <p:sp>
        <p:nvSpPr>
          <p:cNvPr id="19" name="Arc 18"/>
          <p:cNvSpPr/>
          <p:nvPr/>
        </p:nvSpPr>
        <p:spPr>
          <a:xfrm rot="16200000">
            <a:off x="767678" y="3471832"/>
            <a:ext cx="4440294" cy="3168354"/>
          </a:xfrm>
          <a:prstGeom prst="arc">
            <a:avLst>
              <a:gd name="adj1" fmla="val 16585200"/>
              <a:gd name="adj2" fmla="val 5017513"/>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35059" y="2622776"/>
            <a:ext cx="1721786" cy="400110"/>
          </a:xfrm>
          <a:prstGeom prst="rect">
            <a:avLst/>
          </a:prstGeom>
          <a:noFill/>
        </p:spPr>
        <p:txBody>
          <a:bodyPr wrap="square" rtlCol="0">
            <a:spAutoFit/>
          </a:bodyPr>
          <a:lstStyle/>
          <a:p>
            <a:r>
              <a:rPr lang="en-GB" sz="2000" b="1" dirty="0"/>
              <a:t> </a:t>
            </a:r>
            <a:r>
              <a:rPr lang="en-GB" sz="2000" dirty="0"/>
              <a:t>  0.67</a:t>
            </a:r>
          </a:p>
        </p:txBody>
      </p:sp>
      <p:cxnSp>
        <p:nvCxnSpPr>
          <p:cNvPr id="22" name="Straight Connector 21"/>
          <p:cNvCxnSpPr/>
          <p:nvPr/>
        </p:nvCxnSpPr>
        <p:spPr>
          <a:xfrm>
            <a:off x="3563888" y="2883264"/>
            <a:ext cx="0" cy="194400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283" y="2441822"/>
            <a:ext cx="648072" cy="400110"/>
          </a:xfrm>
          <a:prstGeom prst="rect">
            <a:avLst/>
          </a:prstGeom>
          <a:noFill/>
        </p:spPr>
        <p:txBody>
          <a:bodyPr wrap="square" rtlCol="0">
            <a:spAutoFit/>
          </a:bodyPr>
          <a:lstStyle/>
          <a:p>
            <a:r>
              <a:rPr lang="en-GB" sz="2000" b="1" dirty="0">
                <a:solidFill>
                  <a:schemeClr val="accent2">
                    <a:lumMod val="75000"/>
                  </a:schemeClr>
                </a:solidFill>
              </a:rPr>
              <a:t>NCG</a:t>
            </a:r>
          </a:p>
        </p:txBody>
      </p:sp>
      <p:sp>
        <p:nvSpPr>
          <p:cNvPr id="24" name="TextBox 23"/>
          <p:cNvSpPr txBox="1"/>
          <p:nvPr/>
        </p:nvSpPr>
        <p:spPr>
          <a:xfrm>
            <a:off x="5940152" y="2107445"/>
            <a:ext cx="2952328" cy="1631216"/>
          </a:xfrm>
          <a:prstGeom prst="rect">
            <a:avLst/>
          </a:prstGeom>
          <a:noFill/>
        </p:spPr>
        <p:txBody>
          <a:bodyPr wrap="square" rtlCol="0">
            <a:spAutoFit/>
          </a:bodyPr>
          <a:lstStyle/>
          <a:p>
            <a:r>
              <a:rPr lang="en-GB" sz="2000" dirty="0">
                <a:solidFill>
                  <a:schemeClr val="accent2">
                    <a:lumMod val="75000"/>
                  </a:schemeClr>
                </a:solidFill>
              </a:rPr>
              <a:t>NLG   </a:t>
            </a:r>
            <a:r>
              <a:rPr lang="en-GB" sz="2000" dirty="0">
                <a:solidFill>
                  <a:schemeClr val="accent2">
                    <a:lumMod val="75000"/>
                  </a:schemeClr>
                </a:solidFill>
                <a:sym typeface="Symbol"/>
              </a:rPr>
              <a:t>R²=0.21</a:t>
            </a:r>
            <a:br>
              <a:rPr lang="en-GB" sz="2000" dirty="0">
                <a:solidFill>
                  <a:schemeClr val="accent2">
                    <a:lumMod val="75000"/>
                  </a:schemeClr>
                </a:solidFill>
                <a:sym typeface="Symbol"/>
              </a:rPr>
            </a:br>
            <a:endParaRPr lang="en-GB" sz="2000" dirty="0">
              <a:solidFill>
                <a:schemeClr val="accent2">
                  <a:lumMod val="75000"/>
                </a:schemeClr>
              </a:solidFill>
              <a:sym typeface="Symbol"/>
            </a:endParaRPr>
          </a:p>
          <a:p>
            <a:r>
              <a:rPr lang="en-GB" sz="2000" dirty="0">
                <a:solidFill>
                  <a:schemeClr val="tx2">
                    <a:lumMod val="60000"/>
                    <a:lumOff val="40000"/>
                  </a:schemeClr>
                </a:solidFill>
                <a:sym typeface="Symbol"/>
              </a:rPr>
              <a:t>NCG  R²=0.42</a:t>
            </a:r>
            <a:br>
              <a:rPr lang="en-GB" sz="2000" dirty="0">
                <a:solidFill>
                  <a:schemeClr val="tx2">
                    <a:lumMod val="60000"/>
                    <a:lumOff val="40000"/>
                  </a:schemeClr>
                </a:solidFill>
                <a:sym typeface="Symbol"/>
              </a:rPr>
            </a:br>
            <a:r>
              <a:rPr lang="en-GB" sz="2000" dirty="0">
                <a:solidFill>
                  <a:schemeClr val="tx2">
                    <a:lumMod val="60000"/>
                    <a:lumOff val="40000"/>
                  </a:schemeClr>
                </a:solidFill>
                <a:sym typeface="Symbol"/>
              </a:rPr>
              <a:t>          </a:t>
            </a:r>
            <a:r>
              <a:rPr lang="en-GB" sz="2000" dirty="0">
                <a:solidFill>
                  <a:schemeClr val="tx2">
                    <a:lumMod val="60000"/>
                    <a:lumOff val="40000"/>
                  </a:schemeClr>
                </a:solidFill>
                <a:sym typeface="Symbol" panose="05050102010706020507" pitchFamily="18" charset="2"/>
              </a:rPr>
              <a:t>=0.132**</a:t>
            </a:r>
            <a:endParaRPr lang="en-GB" sz="2000" dirty="0">
              <a:solidFill>
                <a:schemeClr val="tx2">
                  <a:lumMod val="60000"/>
                  <a:lumOff val="40000"/>
                </a:schemeClr>
              </a:solidFill>
              <a:sym typeface="Symbol"/>
            </a:endParaRPr>
          </a:p>
          <a:p>
            <a:endParaRPr lang="en-GB" sz="2000" dirty="0">
              <a:solidFill>
                <a:schemeClr val="tx2">
                  <a:lumMod val="60000"/>
                  <a:lumOff val="40000"/>
                </a:schemeClr>
              </a:solidFill>
            </a:endParaRPr>
          </a:p>
        </p:txBody>
      </p:sp>
    </p:spTree>
    <p:extLst>
      <p:ext uri="{BB962C8B-B14F-4D97-AF65-F5344CB8AC3E}">
        <p14:creationId xmlns:p14="http://schemas.microsoft.com/office/powerpoint/2010/main" val="20469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RESULT –  Learning Gain &amp; Confidence Gain</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23</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cxnSp>
        <p:nvCxnSpPr>
          <p:cNvPr id="7" name="Straight Arrow Connector 6"/>
          <p:cNvCxnSpPr/>
          <p:nvPr/>
        </p:nvCxnSpPr>
        <p:spPr>
          <a:xfrm flipV="1">
            <a:off x="3419872" y="1977936"/>
            <a:ext cx="0" cy="288032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V="1">
            <a:off x="3743648" y="1809160"/>
            <a:ext cx="0" cy="61200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9262" y="1971067"/>
            <a:ext cx="648072" cy="400110"/>
          </a:xfrm>
          <a:prstGeom prst="rect">
            <a:avLst/>
          </a:prstGeom>
          <a:noFill/>
        </p:spPr>
        <p:txBody>
          <a:bodyPr wrap="square" rtlCol="0">
            <a:spAutoFit/>
          </a:bodyPr>
          <a:lstStyle/>
          <a:p>
            <a:r>
              <a:rPr lang="en-GB" sz="2000" b="1" dirty="0"/>
              <a:t>NCG</a:t>
            </a:r>
          </a:p>
        </p:txBody>
      </p:sp>
      <p:sp>
        <p:nvSpPr>
          <p:cNvPr id="14" name="TextBox 13"/>
          <p:cNvSpPr txBox="1"/>
          <p:nvPr/>
        </p:nvSpPr>
        <p:spPr>
          <a:xfrm>
            <a:off x="5940152" y="4946051"/>
            <a:ext cx="2375284" cy="400110"/>
          </a:xfrm>
          <a:prstGeom prst="rect">
            <a:avLst/>
          </a:prstGeom>
          <a:noFill/>
        </p:spPr>
        <p:txBody>
          <a:bodyPr wrap="square" rtlCol="0">
            <a:spAutoFit/>
          </a:bodyPr>
          <a:lstStyle/>
          <a:p>
            <a:r>
              <a:rPr lang="en-GB" sz="2000" b="1" dirty="0"/>
              <a:t>     NLG</a:t>
            </a:r>
          </a:p>
        </p:txBody>
      </p:sp>
      <p:sp>
        <p:nvSpPr>
          <p:cNvPr id="15" name="Arc 14"/>
          <p:cNvSpPr/>
          <p:nvPr/>
        </p:nvSpPr>
        <p:spPr>
          <a:xfrm>
            <a:off x="733148" y="-40467"/>
            <a:ext cx="3604005" cy="4517010"/>
          </a:xfrm>
          <a:prstGeom prst="arc">
            <a:avLst>
              <a:gd name="adj1" fmla="val 274695"/>
              <a:gd name="adj2" fmla="val 7290790"/>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p:cNvCxnSpPr/>
          <p:nvPr/>
        </p:nvCxnSpPr>
        <p:spPr>
          <a:xfrm flipV="1">
            <a:off x="3430683" y="2959283"/>
            <a:ext cx="3158585" cy="1474272"/>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434294" y="3421493"/>
            <a:ext cx="3014917" cy="1343451"/>
          </a:xfrm>
          <a:prstGeom prst="line">
            <a:avLst/>
          </a:prstGeom>
          <a:ln w="1905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25075" y="1963019"/>
            <a:ext cx="2375284" cy="400110"/>
          </a:xfrm>
          <a:prstGeom prst="rect">
            <a:avLst/>
          </a:prstGeom>
          <a:noFill/>
        </p:spPr>
        <p:txBody>
          <a:bodyPr wrap="square" rtlCol="0">
            <a:spAutoFit/>
          </a:bodyPr>
          <a:lstStyle/>
          <a:p>
            <a:r>
              <a:rPr lang="en-GB" sz="2000" b="1" dirty="0">
                <a:solidFill>
                  <a:schemeClr val="accent6">
                    <a:lumMod val="50000"/>
                  </a:schemeClr>
                </a:solidFill>
              </a:rPr>
              <a:t>     </a:t>
            </a:r>
            <a:r>
              <a:rPr lang="en-GB" sz="2000" dirty="0">
                <a:solidFill>
                  <a:schemeClr val="accent6">
                    <a:lumMod val="50000"/>
                  </a:schemeClr>
                </a:solidFill>
              </a:rPr>
              <a:t>2016  </a:t>
            </a:r>
            <a:r>
              <a:rPr lang="en-GB" sz="2000" dirty="0">
                <a:solidFill>
                  <a:schemeClr val="accent6">
                    <a:lumMod val="50000"/>
                  </a:schemeClr>
                </a:solidFill>
                <a:sym typeface="Symbol"/>
              </a:rPr>
              <a:t>R²=016</a:t>
            </a:r>
            <a:endParaRPr lang="en-GB" sz="2000" dirty="0">
              <a:solidFill>
                <a:schemeClr val="accent6">
                  <a:lumMod val="50000"/>
                </a:schemeClr>
              </a:solidFill>
            </a:endParaRPr>
          </a:p>
        </p:txBody>
      </p:sp>
      <p:sp>
        <p:nvSpPr>
          <p:cNvPr id="21" name="TextBox 20"/>
          <p:cNvSpPr txBox="1"/>
          <p:nvPr/>
        </p:nvSpPr>
        <p:spPr>
          <a:xfrm>
            <a:off x="5954960" y="3115618"/>
            <a:ext cx="2936558" cy="400110"/>
          </a:xfrm>
          <a:prstGeom prst="rect">
            <a:avLst/>
          </a:prstGeom>
          <a:noFill/>
        </p:spPr>
        <p:txBody>
          <a:bodyPr wrap="square" rtlCol="0">
            <a:spAutoFit/>
          </a:bodyPr>
          <a:lstStyle/>
          <a:p>
            <a:r>
              <a:rPr lang="en-GB" sz="2000" b="1" dirty="0"/>
              <a:t>        </a:t>
            </a:r>
            <a:r>
              <a:rPr lang="en-GB" sz="2000" dirty="0">
                <a:solidFill>
                  <a:schemeClr val="accent3">
                    <a:lumMod val="75000"/>
                  </a:schemeClr>
                </a:solidFill>
              </a:rPr>
              <a:t>MES </a:t>
            </a:r>
            <a:r>
              <a:rPr lang="en-GB" sz="2000" dirty="0">
                <a:solidFill>
                  <a:schemeClr val="accent3">
                    <a:lumMod val="75000"/>
                  </a:schemeClr>
                </a:solidFill>
                <a:sym typeface="Symbol" panose="05050102010706020507" pitchFamily="18" charset="2"/>
              </a:rPr>
              <a:t>=0.125**</a:t>
            </a:r>
            <a:endParaRPr lang="en-GB" sz="2000" dirty="0">
              <a:solidFill>
                <a:schemeClr val="accent3">
                  <a:lumMod val="75000"/>
                </a:schemeClr>
              </a:solidFill>
            </a:endParaRPr>
          </a:p>
        </p:txBody>
      </p:sp>
      <p:cxnSp>
        <p:nvCxnSpPr>
          <p:cNvPr id="22" name="Straight Connector 21"/>
          <p:cNvCxnSpPr/>
          <p:nvPr/>
        </p:nvCxnSpPr>
        <p:spPr>
          <a:xfrm>
            <a:off x="2535150" y="4476543"/>
            <a:ext cx="0" cy="3926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45615" y="4908684"/>
            <a:ext cx="2375284" cy="400110"/>
          </a:xfrm>
          <a:prstGeom prst="rect">
            <a:avLst/>
          </a:prstGeom>
          <a:noFill/>
        </p:spPr>
        <p:txBody>
          <a:bodyPr wrap="square" rtlCol="0">
            <a:spAutoFit/>
          </a:bodyPr>
          <a:lstStyle/>
          <a:p>
            <a:r>
              <a:rPr lang="en-GB" sz="2000" b="1" dirty="0"/>
              <a:t>       </a:t>
            </a:r>
            <a:r>
              <a:rPr lang="en-GB" sz="2000" dirty="0"/>
              <a:t>-1</a:t>
            </a:r>
          </a:p>
        </p:txBody>
      </p:sp>
      <p:sp>
        <p:nvSpPr>
          <p:cNvPr id="24" name="TextBox 23"/>
          <p:cNvSpPr txBox="1"/>
          <p:nvPr/>
        </p:nvSpPr>
        <p:spPr>
          <a:xfrm>
            <a:off x="2687599" y="3940341"/>
            <a:ext cx="1721786" cy="400110"/>
          </a:xfrm>
          <a:prstGeom prst="rect">
            <a:avLst/>
          </a:prstGeom>
          <a:noFill/>
        </p:spPr>
        <p:txBody>
          <a:bodyPr wrap="square" rtlCol="0">
            <a:spAutoFit/>
          </a:bodyPr>
          <a:lstStyle/>
          <a:p>
            <a:r>
              <a:rPr lang="en-GB" sz="2000" b="1" dirty="0"/>
              <a:t> </a:t>
            </a:r>
            <a:r>
              <a:rPr lang="en-GB" sz="2000" dirty="0"/>
              <a:t>  0.31</a:t>
            </a:r>
          </a:p>
        </p:txBody>
      </p:sp>
      <p:sp>
        <p:nvSpPr>
          <p:cNvPr id="25" name="TextBox 24"/>
          <p:cNvSpPr txBox="1"/>
          <p:nvPr/>
        </p:nvSpPr>
        <p:spPr>
          <a:xfrm>
            <a:off x="2676068" y="4266049"/>
            <a:ext cx="1721786" cy="400110"/>
          </a:xfrm>
          <a:prstGeom prst="rect">
            <a:avLst/>
          </a:prstGeom>
          <a:noFill/>
        </p:spPr>
        <p:txBody>
          <a:bodyPr wrap="square" rtlCol="0">
            <a:spAutoFit/>
          </a:bodyPr>
          <a:lstStyle/>
          <a:p>
            <a:r>
              <a:rPr lang="en-GB" sz="2000" b="1" dirty="0"/>
              <a:t> </a:t>
            </a:r>
            <a:r>
              <a:rPr lang="en-GB" sz="2000" dirty="0"/>
              <a:t>  0.28</a:t>
            </a:r>
          </a:p>
        </p:txBody>
      </p:sp>
      <p:sp>
        <p:nvSpPr>
          <p:cNvPr id="26" name="TextBox 25"/>
          <p:cNvSpPr txBox="1"/>
          <p:nvPr/>
        </p:nvSpPr>
        <p:spPr>
          <a:xfrm>
            <a:off x="4739784" y="2562920"/>
            <a:ext cx="4404216" cy="400110"/>
          </a:xfrm>
          <a:prstGeom prst="rect">
            <a:avLst/>
          </a:prstGeom>
          <a:noFill/>
        </p:spPr>
        <p:txBody>
          <a:bodyPr wrap="square" rtlCol="0">
            <a:spAutoFit/>
          </a:bodyPr>
          <a:lstStyle/>
          <a:p>
            <a:r>
              <a:rPr lang="en-GB" sz="2000" b="1" dirty="0"/>
              <a:t>                   </a:t>
            </a:r>
            <a:r>
              <a:rPr lang="en-GB" sz="2000" dirty="0">
                <a:solidFill>
                  <a:schemeClr val="accent3">
                    <a:lumMod val="75000"/>
                  </a:schemeClr>
                </a:solidFill>
              </a:rPr>
              <a:t>2017 VES  </a:t>
            </a:r>
            <a:r>
              <a:rPr lang="en-GB" sz="2000" dirty="0">
                <a:solidFill>
                  <a:schemeClr val="accent3">
                    <a:lumMod val="75000"/>
                  </a:schemeClr>
                </a:solidFill>
                <a:sym typeface="Symbol" panose="05050102010706020507" pitchFamily="18" charset="2"/>
              </a:rPr>
              <a:t>=</a:t>
            </a:r>
            <a:r>
              <a:rPr lang="en-GB" sz="2000" dirty="0">
                <a:solidFill>
                  <a:schemeClr val="accent3">
                    <a:lumMod val="75000"/>
                  </a:schemeClr>
                </a:solidFill>
                <a:sym typeface="Symbol"/>
              </a:rPr>
              <a:t>0.19***  R²=0.39</a:t>
            </a:r>
            <a:endParaRPr lang="en-GB" sz="2000" dirty="0">
              <a:solidFill>
                <a:schemeClr val="accent3">
                  <a:lumMod val="75000"/>
                </a:schemeClr>
              </a:solidFill>
            </a:endParaRPr>
          </a:p>
        </p:txBody>
      </p:sp>
    </p:spTree>
    <p:extLst>
      <p:ext uri="{BB962C8B-B14F-4D97-AF65-F5344CB8AC3E}">
        <p14:creationId xmlns:p14="http://schemas.microsoft.com/office/powerpoint/2010/main" val="18685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SUMMARY of RESULTS</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5324535"/>
          </a:xfrm>
          <a:prstGeom prst="rect">
            <a:avLst/>
          </a:prstGeom>
          <a:noFill/>
          <a:ln w="25400">
            <a:noFill/>
          </a:ln>
        </p:spPr>
        <p:txBody>
          <a:bodyPr wrap="square" rtlCol="0">
            <a:spAutoFit/>
          </a:bodyPr>
          <a:lstStyle/>
          <a:p>
            <a:pPr marL="342900" lvl="1" indent="-342900">
              <a:buFont typeface="Arial" panose="020B0604020202020204" pitchFamily="34" charset="0"/>
              <a:buChar char="•"/>
            </a:pPr>
            <a:r>
              <a:rPr lang="en-GB" sz="2000" dirty="0">
                <a:sym typeface="Symbol"/>
              </a:rPr>
              <a:t>In both Round 1&amp;2, confidence levels are lower under MES.</a:t>
            </a:r>
            <a:br>
              <a:rPr lang="en-GB" sz="2000" dirty="0">
                <a:sym typeface="Symbol"/>
              </a:rPr>
            </a:br>
            <a:r>
              <a:rPr lang="en-GB" sz="2000" dirty="0">
                <a:sym typeface="Symbol"/>
              </a:rPr>
              <a:t>However, performance and confidence are consistently positively correlated </a:t>
            </a:r>
            <a:r>
              <a:rPr lang="en-GB" sz="2000" b="1" dirty="0">
                <a:solidFill>
                  <a:schemeClr val="accent6">
                    <a:lumMod val="50000"/>
                  </a:schemeClr>
                </a:solidFill>
                <a:sym typeface="Symbol" panose="05050102010706020507" pitchFamily="18" charset="2"/>
              </a:rPr>
              <a:t> </a:t>
            </a:r>
            <a:r>
              <a:rPr lang="en-GB" sz="2000" b="1" dirty="0">
                <a:solidFill>
                  <a:schemeClr val="accent6">
                    <a:lumMod val="50000"/>
                  </a:schemeClr>
                </a:solidFill>
                <a:sym typeface="Symbol"/>
              </a:rPr>
              <a:t>students self-assess correctly, irrespectively of MES/VES scenario</a:t>
            </a:r>
            <a:r>
              <a:rPr lang="en-GB" sz="2000" dirty="0">
                <a:sym typeface="Symbol"/>
              </a:rPr>
              <a:t>.</a:t>
            </a:r>
            <a:br>
              <a:rPr lang="en-GB" sz="2000" dirty="0">
                <a:sym typeface="Symbol"/>
              </a:rPr>
            </a:br>
            <a:endParaRPr lang="en-GB" sz="2000" dirty="0">
              <a:sym typeface="Symbol"/>
            </a:endParaRPr>
          </a:p>
          <a:p>
            <a:pPr marL="342900" lvl="1" indent="-342900">
              <a:buFont typeface="Arial" panose="020B0604020202020204" pitchFamily="34" charset="0"/>
              <a:buChar char="•"/>
            </a:pPr>
            <a:r>
              <a:rPr lang="en-GB" sz="2000" dirty="0">
                <a:sym typeface="Symbol"/>
              </a:rPr>
              <a:t>Peer-instruction </a:t>
            </a:r>
            <a:r>
              <a:rPr lang="en-GB" sz="2000" dirty="0">
                <a:sym typeface="Symbol" panose="05050102010706020507" pitchFamily="18" charset="2"/>
              </a:rPr>
              <a:t>generates higher learning/confidence gain when knowledge/confidence in the classroom is neither too high or too low</a:t>
            </a:r>
            <a:br>
              <a:rPr lang="en-GB" sz="2000" dirty="0">
                <a:sym typeface="Symbol" panose="05050102010706020507" pitchFamily="18" charset="2"/>
              </a:rPr>
            </a:br>
            <a:r>
              <a:rPr lang="en-GB" sz="2000" b="1" dirty="0">
                <a:solidFill>
                  <a:schemeClr val="accent6">
                    <a:lumMod val="50000"/>
                  </a:schemeClr>
                </a:solidFill>
                <a:sym typeface="Symbol" panose="05050102010706020507" pitchFamily="18" charset="2"/>
              </a:rPr>
              <a:t> ‘sweet-spot’ pattern</a:t>
            </a:r>
            <a:r>
              <a:rPr lang="en-GB" sz="2000" b="1" dirty="0">
                <a:solidFill>
                  <a:schemeClr val="accent6">
                    <a:lumMod val="50000"/>
                  </a:schemeClr>
                </a:solidFill>
                <a:sym typeface="Symbol"/>
              </a:rPr>
              <a:t> does not depend on MES/VES scenario</a:t>
            </a:r>
            <a:r>
              <a:rPr lang="en-GB" sz="2000" dirty="0">
                <a:sym typeface="Symbol"/>
              </a:rPr>
              <a:t>.</a:t>
            </a:r>
          </a:p>
          <a:p>
            <a:pPr marL="0" lvl="1"/>
            <a:endParaRPr lang="en-GB" sz="2000" dirty="0">
              <a:sym typeface="Symbol"/>
            </a:endParaRPr>
          </a:p>
          <a:p>
            <a:pPr marL="342900" lvl="1" indent="-342900">
              <a:buFont typeface="Arial" panose="020B0604020202020204" pitchFamily="34" charset="0"/>
              <a:buChar char="•"/>
            </a:pPr>
            <a:r>
              <a:rPr lang="en-GB" sz="2000" dirty="0">
                <a:sym typeface="Symbol"/>
              </a:rPr>
              <a:t>Under VES scenario confidence gain is lower, compared to MES scenario. However, confidence gain is consistently positively correlated to learning gain </a:t>
            </a:r>
            <a:r>
              <a:rPr lang="en-GB" sz="2000" b="1" dirty="0">
                <a:solidFill>
                  <a:schemeClr val="accent6">
                    <a:lumMod val="50000"/>
                  </a:schemeClr>
                </a:solidFill>
                <a:sym typeface="Symbol" panose="05050102010706020507" pitchFamily="18" charset="2"/>
              </a:rPr>
              <a:t> </a:t>
            </a:r>
            <a:r>
              <a:rPr lang="en-GB" sz="2000" b="1" dirty="0">
                <a:solidFill>
                  <a:schemeClr val="accent6">
                    <a:lumMod val="50000"/>
                  </a:schemeClr>
                </a:solidFill>
                <a:sym typeface="Symbol"/>
              </a:rPr>
              <a:t>students develop more confidence as they learn, irrespectively </a:t>
            </a:r>
            <a:br>
              <a:rPr lang="en-GB" sz="2000" b="1" dirty="0">
                <a:solidFill>
                  <a:schemeClr val="accent6">
                    <a:lumMod val="50000"/>
                  </a:schemeClr>
                </a:solidFill>
                <a:sym typeface="Symbol"/>
              </a:rPr>
            </a:br>
            <a:r>
              <a:rPr lang="en-GB" sz="2000" b="1" dirty="0">
                <a:solidFill>
                  <a:schemeClr val="accent6">
                    <a:lumMod val="50000"/>
                  </a:schemeClr>
                </a:solidFill>
                <a:sym typeface="Symbol"/>
              </a:rPr>
              <a:t>     of MES/VES scenario.</a:t>
            </a:r>
          </a:p>
          <a:p>
            <a:pPr marL="342900" lvl="1" indent="-342900">
              <a:buFont typeface="Arial" panose="020B0604020202020204" pitchFamily="34" charset="0"/>
              <a:buChar char="•"/>
            </a:pPr>
            <a:endParaRPr lang="en-GB" sz="1000" b="1" dirty="0">
              <a:solidFill>
                <a:schemeClr val="accent6">
                  <a:lumMod val="50000"/>
                </a:schemeClr>
              </a:solidFill>
              <a:sym typeface="Symbol"/>
            </a:endParaRPr>
          </a:p>
          <a:p>
            <a:pPr marL="0" lvl="1"/>
            <a:r>
              <a:rPr lang="en-GB" sz="2000" b="1" dirty="0">
                <a:solidFill>
                  <a:srgbClr val="C00000"/>
                </a:solidFill>
                <a:sym typeface="Symbol"/>
              </a:rPr>
              <a:t>The pedagogy appears to be robust to teacher intervention </a:t>
            </a:r>
            <a:r>
              <a:rPr lang="en-GB" sz="2000" b="1" dirty="0">
                <a:solidFill>
                  <a:srgbClr val="C00000"/>
                </a:solidFill>
                <a:sym typeface="Symbol" panose="05050102010706020507" pitchFamily="18" charset="2"/>
              </a:rPr>
              <a:t> Active Learning!</a:t>
            </a:r>
            <a:endParaRPr lang="en-GB" sz="2000" b="1" dirty="0">
              <a:solidFill>
                <a:srgbClr val="C00000"/>
              </a:solidFill>
              <a:sym typeface="Symbol"/>
            </a:endParaRPr>
          </a:p>
          <a:p>
            <a:pPr marL="0" lvl="1"/>
            <a:r>
              <a:rPr lang="en-GB" sz="2000" dirty="0">
                <a:sym typeface="Symbol"/>
              </a:rPr>
              <a:t>      </a:t>
            </a:r>
            <a:br>
              <a:rPr lang="en-GB" sz="2000" dirty="0">
                <a:sym typeface="Symbol"/>
              </a:rPr>
            </a:br>
            <a:r>
              <a:rPr lang="en-GB" sz="2000" dirty="0">
                <a:sym typeface="Symbol"/>
              </a:rPr>
              <a:t/>
            </a:r>
            <a:br>
              <a:rPr lang="en-GB" sz="2000" dirty="0">
                <a:sym typeface="Symbol"/>
              </a:rPr>
            </a:br>
            <a:endParaRPr lang="en-GB" sz="2000" dirty="0">
              <a:sym typeface="Symbo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24</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9336907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REFLECTION</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4739759"/>
          </a:xfrm>
          <a:prstGeom prst="rect">
            <a:avLst/>
          </a:prstGeom>
          <a:noFill/>
          <a:ln w="25400">
            <a:noFill/>
          </a:ln>
        </p:spPr>
        <p:txBody>
          <a:bodyPr wrap="square" rtlCol="0">
            <a:spAutoFit/>
          </a:bodyPr>
          <a:lstStyle/>
          <a:p>
            <a:pPr marL="0" lvl="1"/>
            <a:r>
              <a:rPr lang="en-GB" sz="2200" dirty="0">
                <a:sym typeface="Symbol"/>
              </a:rPr>
              <a:t>The active learning environment discussed today combines two </a:t>
            </a:r>
            <a:br>
              <a:rPr lang="en-GB" sz="2200" dirty="0">
                <a:sym typeface="Symbol"/>
              </a:rPr>
            </a:br>
            <a:r>
              <a:rPr lang="en-GB" sz="2200" dirty="0">
                <a:sym typeface="Symbol"/>
              </a:rPr>
              <a:t>powerful pedagogies: self-assessment and peer-instruction.</a:t>
            </a:r>
          </a:p>
          <a:p>
            <a:pPr marL="0" lvl="1"/>
            <a:r>
              <a:rPr lang="en-GB" sz="2200" dirty="0">
                <a:sym typeface="Symbol"/>
              </a:rPr>
              <a:t/>
            </a:r>
            <a:br>
              <a:rPr lang="en-GB" sz="2200" dirty="0">
                <a:sym typeface="Symbol"/>
              </a:rPr>
            </a:br>
            <a:endParaRPr lang="en-GB" sz="1000" dirty="0">
              <a:sym typeface="Symbol"/>
            </a:endParaRPr>
          </a:p>
          <a:p>
            <a:pPr marL="0" lvl="1"/>
            <a:r>
              <a:rPr lang="en-GB" sz="2200" dirty="0">
                <a:sym typeface="Symbol"/>
              </a:rPr>
              <a:t>The role of the teacher does affect confidence levels, which are </a:t>
            </a:r>
            <a:br>
              <a:rPr lang="en-GB" sz="2200" dirty="0">
                <a:sym typeface="Symbol"/>
              </a:rPr>
            </a:br>
            <a:r>
              <a:rPr lang="en-GB" sz="2200" dirty="0">
                <a:sym typeface="Symbol"/>
              </a:rPr>
              <a:t>higher when s/he demonstrates (VES).</a:t>
            </a:r>
          </a:p>
          <a:p>
            <a:pPr marL="0" lvl="1"/>
            <a:r>
              <a:rPr lang="en-GB" sz="2200" dirty="0">
                <a:sym typeface="Symbol"/>
              </a:rPr>
              <a:t/>
            </a:r>
            <a:br>
              <a:rPr lang="en-GB" sz="2200" dirty="0">
                <a:sym typeface="Symbol"/>
              </a:rPr>
            </a:br>
            <a:endParaRPr lang="en-GB" sz="1000" dirty="0">
              <a:sym typeface="Symbol"/>
            </a:endParaRPr>
          </a:p>
          <a:p>
            <a:pPr marL="0" lvl="1"/>
            <a:r>
              <a:rPr lang="en-GB" sz="2200" dirty="0">
                <a:sym typeface="Symbol"/>
              </a:rPr>
              <a:t>Alterations of the role played by the teacher in either VES or MES do not compromise the effective interaction between students and the benefits generated by the active learning components of the pedagogy. </a:t>
            </a:r>
            <a:br>
              <a:rPr lang="en-GB" sz="2200" dirty="0">
                <a:sym typeface="Symbol"/>
              </a:rPr>
            </a:br>
            <a:r>
              <a:rPr lang="en-GB" sz="2200" dirty="0">
                <a:sym typeface="Symbol"/>
              </a:rPr>
              <a:t>Students support each other in their learning and develop confidence beliefs along with skills.</a:t>
            </a:r>
            <a:r>
              <a:rPr lang="en-GB" sz="2000" dirty="0">
                <a:sym typeface="Symbol"/>
              </a:rPr>
              <a:t/>
            </a:r>
            <a:br>
              <a:rPr lang="en-GB" sz="2000" dirty="0">
                <a:sym typeface="Symbol"/>
              </a:rPr>
            </a:br>
            <a:r>
              <a:rPr lang="en-GB" sz="2000" dirty="0">
                <a:sym typeface="Symbol"/>
              </a:rPr>
              <a:t/>
            </a:r>
            <a:br>
              <a:rPr lang="en-GB" sz="2000" dirty="0">
                <a:sym typeface="Symbol"/>
              </a:rPr>
            </a:br>
            <a:endParaRPr lang="en-GB" sz="2000" dirty="0">
              <a:sym typeface="Symbo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25</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7919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FURTHER RESEARCH</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3139321"/>
          </a:xfrm>
          <a:prstGeom prst="rect">
            <a:avLst/>
          </a:prstGeom>
          <a:noFill/>
          <a:ln w="25400">
            <a:noFill/>
          </a:ln>
        </p:spPr>
        <p:txBody>
          <a:bodyPr wrap="square" rtlCol="0">
            <a:spAutoFit/>
          </a:bodyPr>
          <a:lstStyle/>
          <a:p>
            <a:pPr marL="342900" lvl="1" indent="-342900">
              <a:buFont typeface="Arial" panose="020B0604020202020204" pitchFamily="34" charset="0"/>
              <a:buChar char="•"/>
            </a:pPr>
            <a:endParaRPr lang="en-GB" sz="2200" dirty="0">
              <a:sym typeface="Symbol"/>
            </a:endParaRPr>
          </a:p>
          <a:p>
            <a:pPr marL="342900" lvl="1" indent="-342900">
              <a:buFont typeface="Arial" panose="020B0604020202020204" pitchFamily="34" charset="0"/>
              <a:buChar char="•"/>
            </a:pPr>
            <a:r>
              <a:rPr lang="en-GB" sz="2200" dirty="0">
                <a:sym typeface="Symbol"/>
              </a:rPr>
              <a:t>We are pioneering new metrics for learning gain</a:t>
            </a:r>
            <a:br>
              <a:rPr lang="en-GB" sz="2200" dirty="0">
                <a:sym typeface="Symbol"/>
              </a:rPr>
            </a:br>
            <a:r>
              <a:rPr lang="en-GB" sz="2200" b="1" dirty="0">
                <a:solidFill>
                  <a:schemeClr val="accent6">
                    <a:lumMod val="50000"/>
                  </a:schemeClr>
                </a:solidFill>
                <a:sym typeface="Symbol" panose="05050102010706020507" pitchFamily="18" charset="2"/>
              </a:rPr>
              <a:t> open to criticism, but lots of potential to be explored</a:t>
            </a:r>
          </a:p>
          <a:p>
            <a:pPr marL="0" lvl="1"/>
            <a:endParaRPr lang="en-GB" sz="2200" b="1" dirty="0">
              <a:solidFill>
                <a:schemeClr val="accent6">
                  <a:lumMod val="50000"/>
                </a:schemeClr>
              </a:solidFill>
              <a:sym typeface="Symbol" panose="05050102010706020507" pitchFamily="18" charset="2"/>
            </a:endParaRPr>
          </a:p>
          <a:p>
            <a:pPr marL="342900" lvl="1" indent="-342900">
              <a:buFont typeface="Arial" panose="020B0604020202020204" pitchFamily="34" charset="0"/>
              <a:buChar char="•"/>
            </a:pPr>
            <a:r>
              <a:rPr lang="en-GB" sz="2200" dirty="0">
                <a:sym typeface="Symbol"/>
              </a:rPr>
              <a:t>Break down data at student level and investigate student typologies</a:t>
            </a:r>
          </a:p>
          <a:p>
            <a:pPr marL="0" lvl="1"/>
            <a:r>
              <a:rPr lang="en-GB" sz="2200" b="1" dirty="0">
                <a:solidFill>
                  <a:schemeClr val="accent6">
                    <a:lumMod val="50000"/>
                  </a:schemeClr>
                </a:solidFill>
                <a:sym typeface="Symbol"/>
              </a:rPr>
              <a:t>      </a:t>
            </a:r>
            <a:r>
              <a:rPr lang="en-GB" sz="2200" b="1" dirty="0">
                <a:solidFill>
                  <a:schemeClr val="accent6">
                    <a:lumMod val="50000"/>
                  </a:schemeClr>
                </a:solidFill>
                <a:sym typeface="Symbol" panose="05050102010706020507" pitchFamily="18" charset="2"/>
              </a:rPr>
              <a:t> characterise gain according to demographics and </a:t>
            </a:r>
            <a:br>
              <a:rPr lang="en-GB" sz="2200" b="1" dirty="0">
                <a:solidFill>
                  <a:schemeClr val="accent6">
                    <a:lumMod val="50000"/>
                  </a:schemeClr>
                </a:solidFill>
                <a:sym typeface="Symbol" panose="05050102010706020507" pitchFamily="18" charset="2"/>
              </a:rPr>
            </a:br>
            <a:r>
              <a:rPr lang="en-GB" sz="2200" b="1" dirty="0">
                <a:solidFill>
                  <a:schemeClr val="accent6">
                    <a:lumMod val="50000"/>
                  </a:schemeClr>
                </a:solidFill>
                <a:sym typeface="Symbol" panose="05050102010706020507" pitchFamily="18" charset="2"/>
              </a:rPr>
              <a:t>           student engagement</a:t>
            </a:r>
          </a:p>
          <a:p>
            <a:pPr marL="0" lvl="1"/>
            <a:endParaRPr lang="en-GB" sz="2200" b="1" dirty="0">
              <a:solidFill>
                <a:schemeClr val="accent6">
                  <a:lumMod val="50000"/>
                </a:schemeClr>
              </a:solidFill>
              <a:sym typeface="Symbol" panose="05050102010706020507" pitchFamily="18" charset="2"/>
            </a:endParaRPr>
          </a:p>
          <a:p>
            <a:pPr marL="342900" lvl="1" indent="-342900">
              <a:buFont typeface="Arial" panose="020B0604020202020204" pitchFamily="34" charset="0"/>
              <a:buChar char="•"/>
            </a:pPr>
            <a:r>
              <a:rPr lang="en-GB" sz="2200" dirty="0">
                <a:sym typeface="Symbol"/>
              </a:rPr>
              <a:t>Student-level analysis will be our next step.</a:t>
            </a:r>
            <a:endParaRPr lang="en-GB" sz="2200" b="1" dirty="0">
              <a:solidFill>
                <a:schemeClr val="accent6">
                  <a:lumMod val="50000"/>
                </a:schemeClr>
              </a:solidFill>
              <a:sym typeface="Symbol" panose="05050102010706020507" pitchFamily="18" charset="2"/>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26</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36167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27</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
        <p:nvSpPr>
          <p:cNvPr id="6" name="TextBox 5"/>
          <p:cNvSpPr txBox="1"/>
          <p:nvPr/>
        </p:nvSpPr>
        <p:spPr>
          <a:xfrm>
            <a:off x="389810" y="1922069"/>
            <a:ext cx="8610782" cy="2677656"/>
          </a:xfrm>
          <a:prstGeom prst="rect">
            <a:avLst/>
          </a:prstGeom>
          <a:noFill/>
          <a:ln w="25400">
            <a:noFill/>
          </a:ln>
        </p:spPr>
        <p:txBody>
          <a:bodyPr wrap="square" rtlCol="0">
            <a:spAutoFit/>
          </a:bodyPr>
          <a:lstStyle/>
          <a:p>
            <a:pPr marL="0" lvl="1"/>
            <a:r>
              <a:rPr lang="en-GB" sz="2400" b="1" dirty="0">
                <a:sym typeface="Symbol"/>
              </a:rPr>
              <a:t>F.Arico@uea.ac.uk</a:t>
            </a:r>
            <a:br>
              <a:rPr lang="en-GB" sz="2400" b="1" dirty="0">
                <a:sym typeface="Symbol"/>
              </a:rPr>
            </a:br>
            <a:endParaRPr lang="en-GB" sz="2400" b="1" dirty="0">
              <a:sym typeface="Symbol"/>
            </a:endParaRPr>
          </a:p>
          <a:p>
            <a:pPr marL="0" lvl="1"/>
            <a:r>
              <a:rPr lang="en-GB" sz="2400" b="1" dirty="0">
                <a:sym typeface="Symbol"/>
              </a:rPr>
              <a:t>@</a:t>
            </a:r>
            <a:r>
              <a:rPr lang="en-GB" sz="2400" b="1" dirty="0" err="1">
                <a:sym typeface="Symbol"/>
              </a:rPr>
              <a:t>FabioArico</a:t>
            </a:r>
            <a:endParaRPr lang="en-GB" sz="2400" b="1" dirty="0">
              <a:sym typeface="Symbol"/>
            </a:endParaRPr>
          </a:p>
          <a:p>
            <a:pPr marL="0" lvl="1"/>
            <a:endParaRPr lang="en-GB" sz="2400" dirty="0">
              <a:sym typeface="Symbol"/>
            </a:endParaRPr>
          </a:p>
          <a:p>
            <a:pPr marL="0" lvl="1"/>
            <a:r>
              <a:rPr lang="en-GB" sz="2400" dirty="0">
                <a:sym typeface="Symbol"/>
              </a:rPr>
              <a:t>“Peer-instruction unveiled: unlocking the power of </a:t>
            </a:r>
            <a:br>
              <a:rPr lang="en-GB" sz="2400" dirty="0">
                <a:sym typeface="Symbol"/>
              </a:rPr>
            </a:br>
            <a:r>
              <a:rPr lang="en-GB" sz="2400" dirty="0">
                <a:sym typeface="Symbol"/>
              </a:rPr>
              <a:t>  Student Response Systems”</a:t>
            </a:r>
          </a:p>
          <a:p>
            <a:pPr marL="0" lvl="1"/>
            <a:r>
              <a:rPr lang="en-GB" sz="2400" dirty="0">
                <a:sym typeface="Symbol"/>
              </a:rPr>
              <a:t> Case Study 15 Jan 2015 @ </a:t>
            </a:r>
            <a:r>
              <a:rPr lang="en-GB" sz="2400" dirty="0" err="1">
                <a:sym typeface="Symbol"/>
              </a:rPr>
              <a:t>EconomicsNetwork</a:t>
            </a:r>
            <a:endParaRPr lang="en-GB" sz="2400" dirty="0">
              <a:sym typeface="Symbol"/>
            </a:endParaRPr>
          </a:p>
        </p:txBody>
      </p:sp>
      <p:sp>
        <p:nvSpPr>
          <p:cNvPr id="7" name="TextBox 6"/>
          <p:cNvSpPr txBox="1"/>
          <p:nvPr/>
        </p:nvSpPr>
        <p:spPr>
          <a:xfrm>
            <a:off x="402182"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STAY IN TOUCH!</a:t>
            </a:r>
          </a:p>
        </p:txBody>
      </p:sp>
    </p:spTree>
    <p:extLst>
      <p:ext uri="{BB962C8B-B14F-4D97-AF65-F5344CB8AC3E}">
        <p14:creationId xmlns:p14="http://schemas.microsoft.com/office/powerpoint/2010/main" val="26965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Rectangle 5"/>
          <p:cNvSpPr/>
          <p:nvPr/>
        </p:nvSpPr>
        <p:spPr>
          <a:xfrm>
            <a:off x="0" y="5503686"/>
            <a:ext cx="9144000" cy="1354314"/>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7" name="TextBox 6"/>
          <p:cNvSpPr txBox="1"/>
          <p:nvPr/>
        </p:nvSpPr>
        <p:spPr>
          <a:xfrm>
            <a:off x="107504" y="1059647"/>
            <a:ext cx="9036496" cy="1708160"/>
          </a:xfrm>
          <a:prstGeom prst="rect">
            <a:avLst/>
          </a:prstGeom>
          <a:noFill/>
        </p:spPr>
        <p:txBody>
          <a:bodyPr wrap="square" rtlCol="0">
            <a:spAutoFit/>
          </a:bodyPr>
          <a:lstStyle/>
          <a:p>
            <a:pPr defTabSz="5883275"/>
            <a:r>
              <a:rPr lang="en-GB" sz="4000" dirty="0">
                <a:solidFill>
                  <a:srgbClr val="C00000"/>
                </a:solidFill>
                <a:latin typeface="Arial Rounded MT Bold" pitchFamily="34" charset="0"/>
              </a:rPr>
              <a:t> </a:t>
            </a:r>
            <a:r>
              <a:rPr lang="en-GB" sz="3000" dirty="0">
                <a:solidFill>
                  <a:schemeClr val="accent6">
                    <a:lumMod val="75000"/>
                  </a:schemeClr>
                </a:solidFill>
                <a:latin typeface="Arial Rounded MT Bold" pitchFamily="34" charset="0"/>
              </a:rPr>
              <a:t>Learning Gain and Confidence Gain</a:t>
            </a:r>
            <a:br>
              <a:rPr lang="en-GB" sz="3000" dirty="0">
                <a:solidFill>
                  <a:schemeClr val="accent6">
                    <a:lumMod val="75000"/>
                  </a:schemeClr>
                </a:solidFill>
                <a:latin typeface="Arial Rounded MT Bold" pitchFamily="34" charset="0"/>
              </a:rPr>
            </a:br>
            <a:r>
              <a:rPr lang="en-GB" sz="3000" dirty="0">
                <a:solidFill>
                  <a:schemeClr val="accent6">
                    <a:lumMod val="75000"/>
                  </a:schemeClr>
                </a:solidFill>
                <a:latin typeface="Arial Rounded MT Bold" pitchFamily="34" charset="0"/>
              </a:rPr>
              <a:t> as Metrics for Pedagogical</a:t>
            </a:r>
          </a:p>
          <a:p>
            <a:pPr defTabSz="5883275"/>
            <a:r>
              <a:rPr lang="en-GB" sz="3000" dirty="0">
                <a:solidFill>
                  <a:schemeClr val="accent6">
                    <a:lumMod val="75000"/>
                  </a:schemeClr>
                </a:solidFill>
                <a:latin typeface="Arial Rounded MT Bold" pitchFamily="34" charset="0"/>
              </a:rPr>
              <a:t> Effectiveness </a:t>
            </a:r>
            <a:r>
              <a:rPr lang="en-GB" sz="500" dirty="0">
                <a:solidFill>
                  <a:schemeClr val="accent6">
                    <a:lumMod val="75000"/>
                  </a:schemeClr>
                </a:solidFill>
                <a:latin typeface="Arial Rounded MT Bold" pitchFamily="34" charset="0"/>
              </a:rPr>
              <a:t/>
            </a:r>
            <a:br>
              <a:rPr lang="en-GB" sz="500" dirty="0">
                <a:solidFill>
                  <a:schemeClr val="accent6">
                    <a:lumMod val="75000"/>
                  </a:schemeClr>
                </a:solidFill>
                <a:latin typeface="Arial Rounded MT Bold" pitchFamily="34" charset="0"/>
              </a:rPr>
            </a:br>
            <a:endParaRPr lang="en-GB" sz="500" dirty="0">
              <a:solidFill>
                <a:schemeClr val="accent6">
                  <a:lumMod val="75000"/>
                </a:schemeClr>
              </a:solidFill>
              <a:latin typeface="Arial Rounded MT Bold" pitchFamily="34" charset="0"/>
            </a:endParaRPr>
          </a:p>
        </p:txBody>
      </p:sp>
      <p:sp>
        <p:nvSpPr>
          <p:cNvPr id="10" name="TextBox 9"/>
          <p:cNvSpPr txBox="1"/>
          <p:nvPr/>
        </p:nvSpPr>
        <p:spPr>
          <a:xfrm>
            <a:off x="372290" y="3138551"/>
            <a:ext cx="3960688" cy="1569660"/>
          </a:xfrm>
          <a:prstGeom prst="rect">
            <a:avLst/>
          </a:prstGeom>
          <a:noFill/>
        </p:spPr>
        <p:txBody>
          <a:bodyPr wrap="square" rtlCol="0">
            <a:spAutoFit/>
          </a:bodyPr>
          <a:lstStyle/>
          <a:p>
            <a:r>
              <a:rPr lang="en-GB" sz="2400" dirty="0">
                <a:latin typeface="Arial Rounded MT Bold" pitchFamily="34" charset="0"/>
              </a:rPr>
              <a:t>Fabio R. Aricò</a:t>
            </a:r>
            <a:br>
              <a:rPr lang="en-GB" sz="2400" dirty="0">
                <a:latin typeface="Arial Rounded MT Bold" pitchFamily="34" charset="0"/>
              </a:rPr>
            </a:br>
            <a:r>
              <a:rPr lang="en-GB" sz="2400" dirty="0">
                <a:latin typeface="Arial Rounded MT Bold" pitchFamily="34" charset="0"/>
              </a:rPr>
              <a:t>Jake Patterson</a:t>
            </a:r>
          </a:p>
          <a:p>
            <a:r>
              <a:rPr lang="en-GB" sz="2400" dirty="0">
                <a:latin typeface="Arial Rounded MT Bold" pitchFamily="34" charset="0"/>
              </a:rPr>
              <a:t>Jacob Shilling</a:t>
            </a:r>
            <a:br>
              <a:rPr lang="en-GB" sz="2400" dirty="0">
                <a:latin typeface="Arial Rounded MT Bold" pitchFamily="34" charset="0"/>
              </a:rPr>
            </a:br>
            <a:endParaRPr lang="en-GB" sz="2400" dirty="0">
              <a:latin typeface="Arial Rounded MT Bold" pitchFamily="34" charset="0"/>
            </a:endParaRPr>
          </a:p>
        </p:txBody>
      </p:sp>
      <p:sp>
        <p:nvSpPr>
          <p:cNvPr id="11" name="TextBox 10"/>
          <p:cNvSpPr txBox="1"/>
          <p:nvPr/>
        </p:nvSpPr>
        <p:spPr>
          <a:xfrm>
            <a:off x="323528" y="4401740"/>
            <a:ext cx="5099680" cy="830997"/>
          </a:xfrm>
          <a:prstGeom prst="rect">
            <a:avLst/>
          </a:prstGeom>
          <a:noFill/>
        </p:spPr>
        <p:txBody>
          <a:bodyPr wrap="square" rtlCol="0">
            <a:spAutoFit/>
          </a:bodyPr>
          <a:lstStyle/>
          <a:p>
            <a:r>
              <a:rPr lang="en-GB" sz="2400" dirty="0">
                <a:solidFill>
                  <a:srgbClr val="C00000"/>
                </a:solidFill>
                <a:latin typeface="Arial Rounded MT Bold" pitchFamily="34" charset="0"/>
              </a:rPr>
              <a:t/>
            </a:r>
            <a:br>
              <a:rPr lang="en-GB" sz="2400" dirty="0">
                <a:solidFill>
                  <a:srgbClr val="C00000"/>
                </a:solidFill>
                <a:latin typeface="Arial Rounded MT Bold" pitchFamily="34" charset="0"/>
              </a:rPr>
            </a:br>
            <a:r>
              <a:rPr lang="en-GB" sz="2400" dirty="0">
                <a:solidFill>
                  <a:schemeClr val="accent6">
                    <a:lumMod val="75000"/>
                  </a:schemeClr>
                </a:solidFill>
                <a:latin typeface="Arial Rounded MT Bold" pitchFamily="34" charset="0"/>
              </a:rPr>
              <a:t>DEE – Sep 2017</a:t>
            </a:r>
          </a:p>
        </p:txBody>
      </p:sp>
      <p:pic>
        <p:nvPicPr>
          <p:cNvPr id="14" name="Picture 13"/>
          <p:cNvPicPr>
            <a:picLocks noChangeAspect="1"/>
          </p:cNvPicPr>
          <p:nvPr/>
        </p:nvPicPr>
        <p:blipFill>
          <a:blip r:embed="rId3"/>
          <a:stretch>
            <a:fillRect/>
          </a:stretch>
        </p:blipFill>
        <p:spPr>
          <a:xfrm>
            <a:off x="3789315" y="2460946"/>
            <a:ext cx="2239454" cy="2061111"/>
          </a:xfrm>
          <a:prstGeom prst="rect">
            <a:avLst/>
          </a:prstGeom>
          <a:ln w="38100">
            <a:solidFill>
              <a:schemeClr val="tx1"/>
            </a:solid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930549"/>
            <a:ext cx="2143451" cy="2001557"/>
          </a:xfrm>
          <a:prstGeom prst="rect">
            <a:avLst/>
          </a:prstGeom>
          <a:ln w="38100">
            <a:solidFill>
              <a:schemeClr val="tx1"/>
            </a:solidFill>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3837196"/>
            <a:ext cx="2768821" cy="1557462"/>
          </a:xfrm>
          <a:prstGeom prst="rect">
            <a:avLst/>
          </a:prstGeom>
          <a:ln w="38100">
            <a:solidFill>
              <a:schemeClr val="tx1"/>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211631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400322" y="750171"/>
            <a:ext cx="74864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ACKNOWLEDGEMENTS</a:t>
            </a:r>
          </a:p>
        </p:txBody>
      </p:sp>
      <p:sp>
        <p:nvSpPr>
          <p:cNvPr id="6" name="TextBox 5"/>
          <p:cNvSpPr txBox="1"/>
          <p:nvPr/>
        </p:nvSpPr>
        <p:spPr>
          <a:xfrm>
            <a:off x="396067" y="1681252"/>
            <a:ext cx="8610782" cy="3323987"/>
          </a:xfrm>
          <a:prstGeom prst="rect">
            <a:avLst/>
          </a:prstGeom>
          <a:noFill/>
          <a:ln w="25400">
            <a:noFill/>
          </a:ln>
        </p:spPr>
        <p:txBody>
          <a:bodyPr wrap="square" rtlCol="0">
            <a:spAutoFit/>
          </a:bodyPr>
          <a:lstStyle/>
          <a:p>
            <a:r>
              <a:rPr lang="en-GB" sz="2400" dirty="0">
                <a:sym typeface="Symbol"/>
              </a:rPr>
              <a:t/>
            </a:r>
            <a:br>
              <a:rPr lang="en-GB" sz="2400" dirty="0">
                <a:sym typeface="Symbol"/>
              </a:rPr>
            </a:br>
            <a:r>
              <a:rPr lang="en-GB" sz="2400" dirty="0">
                <a:sym typeface="Symbol"/>
              </a:rPr>
              <a:t>HEA – Teaching Development Grant Scheme</a:t>
            </a:r>
          </a:p>
          <a:p>
            <a:endParaRPr lang="en-GB" sz="2400" dirty="0"/>
          </a:p>
          <a:p>
            <a:r>
              <a:rPr lang="en-GB" sz="2400" dirty="0">
                <a:sym typeface="Symbol"/>
              </a:rPr>
              <a:t>HEFCE Piloting and Evaluating Measures of Learning Gain</a:t>
            </a:r>
          </a:p>
          <a:p>
            <a:endParaRPr lang="en-GB" sz="2400" dirty="0"/>
          </a:p>
          <a:p>
            <a:r>
              <a:rPr lang="en-GB" sz="2400" dirty="0"/>
              <a:t>UEA Students, Alumni, and Research Assistants</a:t>
            </a:r>
            <a:br>
              <a:rPr lang="en-GB" sz="2400" dirty="0"/>
            </a:br>
            <a:r>
              <a:rPr lang="en-GB" sz="2400" dirty="0"/>
              <a:t/>
            </a:r>
            <a:br>
              <a:rPr lang="en-GB" sz="2400" dirty="0"/>
            </a:br>
            <a:endParaRPr lang="en-GB" sz="2400" dirty="0">
              <a:sym typeface="Symbol"/>
            </a:endParaRPr>
          </a:p>
          <a:p>
            <a:endParaRPr lang="en-GB" dirty="0">
              <a:sym typeface="Symbo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pic>
        <p:nvPicPr>
          <p:cNvPr id="1026" name="Picture 2" descr="http://www.cihe.co.uk/wp-content/uploads/HEFCE-logo-CIHE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739" y="4529049"/>
            <a:ext cx="1781175" cy="14192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20494F5-D393-4806-A1F1-4316D8AA4F18}" type="slidenum">
              <a:rPr lang="en-GB" smtClean="0"/>
              <a:t>3</a:t>
            </a:fld>
            <a:endParaRPr lang="en-GB"/>
          </a:p>
        </p:txBody>
      </p:sp>
      <p:pic>
        <p:nvPicPr>
          <p:cNvPr id="12" name="Picture 11"/>
          <p:cNvPicPr>
            <a:picLocks noChangeAspect="1"/>
          </p:cNvPicPr>
          <p:nvPr/>
        </p:nvPicPr>
        <p:blipFill>
          <a:blip r:embed="rId3"/>
          <a:stretch>
            <a:fillRect/>
          </a:stretch>
        </p:blipFill>
        <p:spPr>
          <a:xfrm>
            <a:off x="4701458" y="4503966"/>
            <a:ext cx="957600" cy="13302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322" y="4681541"/>
            <a:ext cx="1633356" cy="975138"/>
          </a:xfrm>
          <a:prstGeom prst="rect">
            <a:avLst/>
          </a:prstGeom>
        </p:spPr>
      </p:pic>
    </p:spTree>
    <p:extLst>
      <p:ext uri="{BB962C8B-B14F-4D97-AF65-F5344CB8AC3E}">
        <p14:creationId xmlns:p14="http://schemas.microsoft.com/office/powerpoint/2010/main" val="1756258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left)">
                                      <p:cBhvr>
                                        <p:cTn id="13" dur="500"/>
                                        <p:tgtEl>
                                          <p:spTgt spid="1026"/>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0171"/>
            <a:ext cx="36004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OUTLINE</a:t>
            </a:r>
          </a:p>
        </p:txBody>
      </p:sp>
      <p:sp>
        <p:nvSpPr>
          <p:cNvPr id="6" name="TextBox 5"/>
          <p:cNvSpPr txBox="1"/>
          <p:nvPr/>
        </p:nvSpPr>
        <p:spPr>
          <a:xfrm>
            <a:off x="389810" y="1695720"/>
            <a:ext cx="8754190" cy="3908762"/>
          </a:xfrm>
          <a:prstGeom prst="rect">
            <a:avLst/>
          </a:prstGeom>
          <a:noFill/>
          <a:ln w="25400">
            <a:noFill/>
          </a:ln>
        </p:spPr>
        <p:txBody>
          <a:bodyPr wrap="square" rtlCol="0">
            <a:spAutoFit/>
          </a:bodyPr>
          <a:lstStyle/>
          <a:p>
            <a:r>
              <a:rPr lang="en-GB" sz="2200" b="1" dirty="0">
                <a:sym typeface="Symbol"/>
              </a:rPr>
              <a:t>Part 1    Introduction to main concepts</a:t>
            </a:r>
            <a:br>
              <a:rPr lang="en-GB" sz="2200" b="1" dirty="0">
                <a:sym typeface="Symbol"/>
              </a:rPr>
            </a:br>
            <a:endParaRPr lang="en-GB" sz="1000" b="1" dirty="0">
              <a:sym typeface="Symbol"/>
            </a:endParaRPr>
          </a:p>
          <a:p>
            <a:pPr marL="1255713" lvl="3" indent="-268288">
              <a:buFont typeface="Arial" panose="020B0604020202020204" pitchFamily="34" charset="0"/>
              <a:buChar char="•"/>
            </a:pPr>
            <a:r>
              <a:rPr lang="en-GB" sz="2200" dirty="0">
                <a:sym typeface="Symbol"/>
              </a:rPr>
              <a:t>Peer-instruction, Self-efficacy &amp; Self-assessment, Learning Gain.</a:t>
            </a:r>
          </a:p>
          <a:p>
            <a:r>
              <a:rPr lang="en-GB" sz="2200" dirty="0">
                <a:sym typeface="Symbol"/>
              </a:rPr>
              <a:t/>
            </a:r>
            <a:br>
              <a:rPr lang="en-GB" sz="2200" dirty="0">
                <a:sym typeface="Symbol"/>
              </a:rPr>
            </a:br>
            <a:endParaRPr lang="en-GB" sz="1000" dirty="0">
              <a:sym typeface="Symbol"/>
            </a:endParaRPr>
          </a:p>
          <a:p>
            <a:r>
              <a:rPr lang="en-GB" sz="2200" b="1" dirty="0">
                <a:sym typeface="Symbol"/>
              </a:rPr>
              <a:t>Part 2    Description of my active learning pedagogy</a:t>
            </a:r>
            <a:br>
              <a:rPr lang="en-GB" sz="2200" b="1" dirty="0">
                <a:sym typeface="Symbol"/>
              </a:rPr>
            </a:br>
            <a:r>
              <a:rPr lang="en-GB" sz="2200" b="1" dirty="0">
                <a:sym typeface="Symbol"/>
              </a:rPr>
              <a:t>	 Introduction to my research questions</a:t>
            </a:r>
          </a:p>
          <a:p>
            <a:endParaRPr lang="en-GB" sz="1000" dirty="0">
              <a:sym typeface="Symbol"/>
            </a:endParaRPr>
          </a:p>
          <a:p>
            <a:pPr marL="1257300" lvl="2" indent="-269875">
              <a:buFont typeface="Arial" panose="020B0604020202020204" pitchFamily="34" charset="0"/>
              <a:buChar char="•"/>
            </a:pPr>
            <a:r>
              <a:rPr lang="en-GB" sz="2200" dirty="0">
                <a:sym typeface="Symbol"/>
              </a:rPr>
              <a:t>Operationalising learning/confidence gain</a:t>
            </a:r>
          </a:p>
          <a:p>
            <a:pPr marL="0" lvl="2"/>
            <a:r>
              <a:rPr lang="en-GB" sz="2200" dirty="0">
                <a:sym typeface="Symbol"/>
              </a:rPr>
              <a:t/>
            </a:r>
            <a:br>
              <a:rPr lang="en-GB" sz="2200" dirty="0">
                <a:sym typeface="Symbol"/>
              </a:rPr>
            </a:br>
            <a:r>
              <a:rPr lang="en-GB" sz="1000" dirty="0">
                <a:sym typeface="Symbol"/>
              </a:rPr>
              <a:t/>
            </a:r>
            <a:br>
              <a:rPr lang="en-GB" sz="1000" dirty="0">
                <a:sym typeface="Symbol"/>
              </a:rPr>
            </a:br>
            <a:r>
              <a:rPr lang="en-GB" sz="2200" dirty="0">
                <a:sym typeface="Symbol"/>
              </a:rPr>
              <a:t> </a:t>
            </a:r>
            <a:r>
              <a:rPr lang="en-GB" sz="2200" b="1" dirty="0">
                <a:sym typeface="Symbol"/>
              </a:rPr>
              <a:t>Part 3   Empirical methodology and Results</a:t>
            </a:r>
            <a:br>
              <a:rPr lang="en-GB" sz="2200" b="1" dirty="0">
                <a:sym typeface="Symbol"/>
              </a:rPr>
            </a:br>
            <a:endParaRPr lang="en-GB" sz="1000" b="1" dirty="0">
              <a:sym typeface="Symbol"/>
            </a:endParaRPr>
          </a:p>
          <a:p>
            <a:pPr marL="1257300" lvl="2" indent="-269875">
              <a:buFont typeface="Arial" panose="020B0604020202020204" pitchFamily="34" charset="0"/>
              <a:buChar char="•"/>
            </a:pPr>
            <a:r>
              <a:rPr lang="en-GB" sz="2200" dirty="0">
                <a:sym typeface="Symbol"/>
              </a:rPr>
              <a:t>Regression outputs and discussion. </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4</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3522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1877437"/>
          </a:xfrm>
          <a:prstGeom prst="rect">
            <a:avLst/>
          </a:prstGeom>
          <a:noFill/>
          <a:ln w="25400">
            <a:noFill/>
          </a:ln>
        </p:spPr>
        <p:txBody>
          <a:bodyPr wrap="square" rtlCol="0">
            <a:spAutoFit/>
          </a:bodyPr>
          <a:lstStyle/>
          <a:p>
            <a:endParaRPr lang="en-GB" sz="2000" dirty="0"/>
          </a:p>
          <a:p>
            <a:r>
              <a:rPr lang="en-GB" sz="2400" dirty="0"/>
              <a:t>  </a:t>
            </a:r>
            <a:r>
              <a:rPr lang="en-GB" sz="4800" b="1" dirty="0">
                <a:solidFill>
                  <a:schemeClr val="accent6">
                    <a:lumMod val="75000"/>
                  </a:schemeClr>
                </a:solidFill>
              </a:rPr>
              <a:t>1. Introduction to </a:t>
            </a:r>
            <a:br>
              <a:rPr lang="en-GB" sz="4800" b="1" dirty="0">
                <a:solidFill>
                  <a:schemeClr val="accent6">
                    <a:lumMod val="75000"/>
                  </a:schemeClr>
                </a:solidFill>
              </a:rPr>
            </a:br>
            <a:r>
              <a:rPr lang="en-GB" sz="4800" b="1" dirty="0">
                <a:solidFill>
                  <a:schemeClr val="accent6">
                    <a:lumMod val="75000"/>
                  </a:schemeClr>
                </a:solidFill>
              </a:rPr>
              <a:t>     main concepts</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5</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18688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5623"/>
            <a:ext cx="8386600"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FLIPPED CLASS and PEER-INSTRUCTION</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4093428"/>
          </a:xfrm>
          <a:prstGeom prst="rect">
            <a:avLst/>
          </a:prstGeom>
          <a:noFill/>
          <a:ln w="25400">
            <a:noFill/>
          </a:ln>
        </p:spPr>
        <p:txBody>
          <a:bodyPr wrap="square" rtlCol="0">
            <a:spAutoFit/>
          </a:bodyPr>
          <a:lstStyle/>
          <a:p>
            <a:pPr marL="342900" indent="-342900">
              <a:buFont typeface="Arial" panose="020B0604020202020204" pitchFamily="34" charset="0"/>
              <a:buChar char="•"/>
            </a:pPr>
            <a:r>
              <a:rPr lang="en-GB" sz="2000" dirty="0"/>
              <a:t>Flipped classroom &amp; Peer-Instruction </a:t>
            </a:r>
            <a:r>
              <a:rPr lang="en-GB" sz="2000" dirty="0">
                <a:sym typeface="Symbol" panose="05050102010706020507" pitchFamily="18" charset="2"/>
              </a:rPr>
              <a:t> pre-reading + student interaction</a:t>
            </a:r>
            <a:r>
              <a:rPr lang="en-GB" sz="2000" dirty="0"/>
              <a:t/>
            </a:r>
            <a:br>
              <a:rPr lang="en-GB" sz="2000" dirty="0"/>
            </a:br>
            <a:r>
              <a:rPr lang="en-GB" sz="2000" dirty="0">
                <a:solidFill>
                  <a:schemeClr val="bg1">
                    <a:lumMod val="50000"/>
                  </a:schemeClr>
                </a:solidFill>
                <a:sym typeface="Symbol" panose="05050102010706020507" pitchFamily="18" charset="2"/>
              </a:rPr>
              <a:t> Mazur (1997)</a:t>
            </a:r>
            <a:br>
              <a:rPr lang="en-GB" sz="2000" dirty="0">
                <a:solidFill>
                  <a:schemeClr val="bg1">
                    <a:lumMod val="50000"/>
                  </a:schemeClr>
                </a:solidFill>
                <a:sym typeface="Symbol" panose="05050102010706020507" pitchFamily="18" charset="2"/>
              </a:rPr>
            </a:br>
            <a:r>
              <a:rPr lang="en-GB" sz="2000" dirty="0">
                <a:solidFill>
                  <a:schemeClr val="bg1">
                    <a:lumMod val="50000"/>
                  </a:schemeClr>
                </a:solidFill>
                <a:sym typeface="Symbol" panose="05050102010706020507" pitchFamily="18" charset="2"/>
              </a:rPr>
              <a:t> Henderson and </a:t>
            </a:r>
            <a:r>
              <a:rPr lang="en-GB" sz="2000" dirty="0" err="1">
                <a:solidFill>
                  <a:schemeClr val="bg1">
                    <a:lumMod val="50000"/>
                  </a:schemeClr>
                </a:solidFill>
                <a:sym typeface="Symbol" panose="05050102010706020507" pitchFamily="18" charset="2"/>
              </a:rPr>
              <a:t>Dancy</a:t>
            </a:r>
            <a:r>
              <a:rPr lang="en-GB" sz="2000" dirty="0">
                <a:solidFill>
                  <a:schemeClr val="bg1">
                    <a:lumMod val="50000"/>
                  </a:schemeClr>
                </a:solidFill>
                <a:sym typeface="Symbol" panose="05050102010706020507" pitchFamily="18" charset="2"/>
              </a:rPr>
              <a:t> (2009)   </a:t>
            </a:r>
          </a:p>
          <a:p>
            <a:r>
              <a:rPr lang="en-GB" sz="2000" dirty="0">
                <a:solidFill>
                  <a:schemeClr val="bg1">
                    <a:lumMod val="50000"/>
                  </a:schemeClr>
                </a:solidFill>
                <a:sym typeface="Symbol" panose="05050102010706020507" pitchFamily="18" charset="2"/>
              </a:rPr>
              <a:t>       well-developed research in Physics and STEM.</a:t>
            </a:r>
            <a:r>
              <a:rPr lang="en-GB" sz="2000" dirty="0">
                <a:sym typeface="Symbol" panose="05050102010706020507" pitchFamily="18" charset="2"/>
              </a:rPr>
              <a:t/>
            </a:r>
            <a:br>
              <a:rPr lang="en-GB" sz="2000" dirty="0">
                <a:sym typeface="Symbol" panose="05050102010706020507" pitchFamily="18" charset="2"/>
              </a:rPr>
            </a:br>
            <a:endParaRPr lang="en-GB" sz="2000" dirty="0">
              <a:sym typeface="Symbol" panose="05050102010706020507" pitchFamily="18" charset="2"/>
            </a:endParaRPr>
          </a:p>
          <a:p>
            <a:pPr marL="342900" indent="-342900">
              <a:buFont typeface="Arial" panose="020B0604020202020204" pitchFamily="34" charset="0"/>
              <a:buChar char="•"/>
            </a:pPr>
            <a:r>
              <a:rPr lang="en-GB" sz="2000" dirty="0">
                <a:sym typeface="Symbol" panose="05050102010706020507" pitchFamily="18" charset="2"/>
              </a:rPr>
              <a:t>Learning analytics for Peer-Instruction</a:t>
            </a:r>
            <a:br>
              <a:rPr lang="en-GB" sz="2000" dirty="0">
                <a:sym typeface="Symbol" panose="05050102010706020507" pitchFamily="18" charset="2"/>
              </a:rPr>
            </a:br>
            <a:r>
              <a:rPr lang="en-GB" sz="2000" dirty="0">
                <a:solidFill>
                  <a:schemeClr val="bg1">
                    <a:lumMod val="50000"/>
                  </a:schemeClr>
                </a:solidFill>
                <a:sym typeface="Symbol" panose="05050102010706020507" pitchFamily="18" charset="2"/>
              </a:rPr>
              <a:t> Learning gain:  </a:t>
            </a:r>
            <a:r>
              <a:rPr lang="en-GB" sz="2000" dirty="0" err="1">
                <a:solidFill>
                  <a:schemeClr val="bg1">
                    <a:lumMod val="50000"/>
                  </a:schemeClr>
                </a:solidFill>
                <a:sym typeface="Symbol" panose="05050102010706020507" pitchFamily="18" charset="2"/>
              </a:rPr>
              <a:t>Mazour</a:t>
            </a:r>
            <a:r>
              <a:rPr lang="en-GB" sz="2000" dirty="0">
                <a:solidFill>
                  <a:schemeClr val="bg1">
                    <a:lumMod val="50000"/>
                  </a:schemeClr>
                </a:solidFill>
                <a:sym typeface="Symbol" panose="05050102010706020507" pitchFamily="18" charset="2"/>
              </a:rPr>
              <a:t> Group - Bates &amp; Galloway (2012)</a:t>
            </a:r>
          </a:p>
          <a:p>
            <a:r>
              <a:rPr lang="en-GB" sz="2000" dirty="0">
                <a:solidFill>
                  <a:schemeClr val="bg1">
                    <a:lumMod val="50000"/>
                  </a:schemeClr>
                </a:solidFill>
                <a:sym typeface="Symbol" panose="05050102010706020507" pitchFamily="18" charset="2"/>
              </a:rPr>
              <a:t>       Student satisfaction:  Hernandez </a:t>
            </a:r>
            <a:r>
              <a:rPr lang="en-GB" sz="2000" dirty="0" err="1">
                <a:solidFill>
                  <a:schemeClr val="bg1">
                    <a:lumMod val="50000"/>
                  </a:schemeClr>
                </a:solidFill>
                <a:sym typeface="Symbol" panose="05050102010706020507" pitchFamily="18" charset="2"/>
              </a:rPr>
              <a:t>Nanclares</a:t>
            </a:r>
            <a:r>
              <a:rPr lang="en-GB" sz="2000" dirty="0">
                <a:solidFill>
                  <a:schemeClr val="bg1">
                    <a:lumMod val="50000"/>
                  </a:schemeClr>
                </a:solidFill>
                <a:sym typeface="Symbol" panose="05050102010706020507" pitchFamily="18" charset="2"/>
              </a:rPr>
              <a:t> &amp; </a:t>
            </a:r>
            <a:r>
              <a:rPr lang="en-GB" sz="2000" dirty="0" err="1">
                <a:solidFill>
                  <a:schemeClr val="bg1">
                    <a:lumMod val="50000"/>
                  </a:schemeClr>
                </a:solidFill>
                <a:sym typeface="Symbol" panose="05050102010706020507" pitchFamily="18" charset="2"/>
              </a:rPr>
              <a:t>Cerezo</a:t>
            </a:r>
            <a:r>
              <a:rPr lang="en-GB" sz="2000" dirty="0">
                <a:solidFill>
                  <a:schemeClr val="bg1">
                    <a:lumMod val="50000"/>
                  </a:schemeClr>
                </a:solidFill>
                <a:sym typeface="Symbol" panose="05050102010706020507" pitchFamily="18" charset="2"/>
              </a:rPr>
              <a:t> Menendez (2014).</a:t>
            </a:r>
          </a:p>
          <a:p>
            <a:endParaRPr lang="en-GB" sz="2000" dirty="0">
              <a:solidFill>
                <a:schemeClr val="bg1">
                  <a:lumMod val="50000"/>
                </a:schemeClr>
              </a:solidFill>
              <a:sym typeface="Symbol" panose="05050102010706020507" pitchFamily="18" charset="2"/>
            </a:endParaRPr>
          </a:p>
          <a:p>
            <a:pPr marL="342900" indent="-342900">
              <a:buFont typeface="Arial" panose="020B0604020202020204" pitchFamily="34" charset="0"/>
              <a:buChar char="•"/>
            </a:pPr>
            <a:r>
              <a:rPr lang="en-GB" sz="2000" dirty="0">
                <a:sym typeface="Symbol" panose="05050102010706020507" pitchFamily="18" charset="2"/>
              </a:rPr>
              <a:t>There is not much literature on the links with self-assessment skills</a:t>
            </a:r>
            <a:br>
              <a:rPr lang="en-GB" sz="2000" dirty="0">
                <a:sym typeface="Symbol" panose="05050102010706020507" pitchFamily="18" charset="2"/>
              </a:rPr>
            </a:br>
            <a:r>
              <a:rPr lang="en-GB" sz="2000" dirty="0">
                <a:sym typeface="Symbol" panose="05050102010706020507" pitchFamily="18" charset="2"/>
              </a:rPr>
              <a:t>Open field, with many unanswered questions</a:t>
            </a:r>
            <a:r>
              <a:rPr lang="en-GB" sz="2000" dirty="0">
                <a:solidFill>
                  <a:schemeClr val="bg1">
                    <a:lumMod val="50000"/>
                  </a:schemeClr>
                </a:solidFill>
                <a:sym typeface="Symbol" panose="05050102010706020507" pitchFamily="18" charset="2"/>
              </a:rPr>
              <a:t/>
            </a:r>
            <a:br>
              <a:rPr lang="en-GB" sz="2000" dirty="0">
                <a:solidFill>
                  <a:schemeClr val="bg1">
                    <a:lumMod val="50000"/>
                  </a:schemeClr>
                </a:solidFill>
                <a:sym typeface="Symbol" panose="05050102010706020507" pitchFamily="18" charset="2"/>
              </a:rPr>
            </a:br>
            <a:r>
              <a:rPr lang="en-GB" sz="2000" dirty="0">
                <a:solidFill>
                  <a:schemeClr val="bg1">
                    <a:lumMod val="50000"/>
                  </a:schemeClr>
                </a:solidFill>
                <a:sym typeface="Symbol" panose="05050102010706020507" pitchFamily="18" charset="2"/>
              </a:rPr>
              <a:t> e.g. role of demographics, language, previous background</a:t>
            </a:r>
          </a:p>
          <a:p>
            <a:r>
              <a:rPr lang="en-GB" sz="2000" dirty="0">
                <a:solidFill>
                  <a:schemeClr val="bg1">
                    <a:lumMod val="50000"/>
                  </a:schemeClr>
                </a:solidFill>
                <a:sym typeface="Symbol" panose="05050102010706020507" pitchFamily="18" charset="2"/>
              </a:rPr>
              <a:t>       Pedagogically: self-assessment blends with flipping and Peer-instruction.</a:t>
            </a:r>
          </a:p>
        </p:txBody>
      </p:sp>
      <p:sp>
        <p:nvSpPr>
          <p:cNvPr id="2" name="Slide Number Placeholder 1"/>
          <p:cNvSpPr>
            <a:spLocks noGrp="1"/>
          </p:cNvSpPr>
          <p:nvPr>
            <p:ph type="sldNum" sz="quarter" idx="12"/>
          </p:nvPr>
        </p:nvSpPr>
        <p:spPr/>
        <p:txBody>
          <a:bodyPr/>
          <a:lstStyle/>
          <a:p>
            <a:fld id="{D20494F5-D393-4806-A1F1-4316D8AA4F18}" type="slidenum">
              <a:rPr lang="en-GB" smtClean="0"/>
              <a:t>6</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20906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878"/>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0171"/>
            <a:ext cx="8291512"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SELF-EFFICACY and SELF-ASSESSMENT</a:t>
            </a:r>
          </a:p>
        </p:txBody>
      </p:sp>
      <p:sp>
        <p:nvSpPr>
          <p:cNvPr id="6" name="TextBox 5"/>
          <p:cNvSpPr txBox="1"/>
          <p:nvPr/>
        </p:nvSpPr>
        <p:spPr>
          <a:xfrm>
            <a:off x="389810" y="1700808"/>
            <a:ext cx="8610782" cy="4308872"/>
          </a:xfrm>
          <a:prstGeom prst="rect">
            <a:avLst/>
          </a:prstGeom>
          <a:noFill/>
          <a:ln w="25400">
            <a:noFill/>
          </a:ln>
        </p:spPr>
        <p:txBody>
          <a:bodyPr wrap="square" rtlCol="0">
            <a:spAutoFit/>
          </a:bodyPr>
          <a:lstStyle/>
          <a:p>
            <a:r>
              <a:rPr lang="en-GB" sz="2200" dirty="0">
                <a:sym typeface="Symbol"/>
              </a:rPr>
              <a:t>Academic Self-Efficacy = confidence at performing academic</a:t>
            </a:r>
          </a:p>
          <a:p>
            <a:r>
              <a:rPr lang="en-GB" sz="2200" dirty="0">
                <a:sym typeface="Symbol"/>
              </a:rPr>
              <a:t>			 tasks and/or attaining academic goals.</a:t>
            </a:r>
          </a:p>
          <a:p>
            <a:endParaRPr lang="en-GB" sz="2200" dirty="0">
              <a:sym typeface="Symbol"/>
            </a:endParaRPr>
          </a:p>
          <a:p>
            <a:r>
              <a:rPr lang="en-GB" sz="2200" dirty="0">
                <a:sym typeface="Symbol"/>
              </a:rPr>
              <a:t>Bandura (1977)		1. Mastery of experiences</a:t>
            </a:r>
          </a:p>
          <a:p>
            <a:r>
              <a:rPr lang="en-GB" sz="2200" dirty="0">
                <a:sym typeface="Symbol"/>
              </a:rPr>
              <a:t>			2. Vicarious experiences</a:t>
            </a:r>
          </a:p>
          <a:p>
            <a:r>
              <a:rPr lang="en-GB" sz="2200" dirty="0">
                <a:sym typeface="Symbol"/>
              </a:rPr>
              <a:t>			3. Verbal persuasion</a:t>
            </a:r>
          </a:p>
          <a:p>
            <a:r>
              <a:rPr lang="en-GB" sz="2200" dirty="0">
                <a:sym typeface="Symbol"/>
              </a:rPr>
              <a:t>			4. Environment and settings</a:t>
            </a:r>
          </a:p>
          <a:p>
            <a:endParaRPr lang="en-GB" sz="1000" dirty="0">
              <a:sym typeface="Symbol"/>
            </a:endParaRPr>
          </a:p>
          <a:p>
            <a:r>
              <a:rPr lang="en-GB" sz="2200" dirty="0">
                <a:sym typeface="Symbol"/>
              </a:rPr>
              <a:t>			See also: </a:t>
            </a:r>
            <a:r>
              <a:rPr lang="en-GB" sz="2200" dirty="0" err="1">
                <a:sym typeface="Symbol"/>
              </a:rPr>
              <a:t>Pajares</a:t>
            </a:r>
            <a:r>
              <a:rPr lang="en-GB" sz="2200" dirty="0">
                <a:sym typeface="Symbol"/>
              </a:rPr>
              <a:t> (1996) and Ritchie (2015).</a:t>
            </a:r>
          </a:p>
          <a:p>
            <a:endParaRPr lang="en-GB" sz="2200" dirty="0">
              <a:sym typeface="Symbol"/>
            </a:endParaRPr>
          </a:p>
          <a:p>
            <a:r>
              <a:rPr lang="en-GB" sz="2200" b="1" dirty="0">
                <a:sym typeface="Symbol"/>
              </a:rPr>
              <a:t>Idea: 	Students should develop their self-efficacy to master their</a:t>
            </a:r>
          </a:p>
          <a:p>
            <a:r>
              <a:rPr lang="en-GB" sz="2200" b="1" dirty="0">
                <a:sym typeface="Symbol"/>
              </a:rPr>
              <a:t>	learning experience. Measure learning gain along with </a:t>
            </a:r>
            <a:br>
              <a:rPr lang="en-GB" sz="2200" b="1" dirty="0">
                <a:sym typeface="Symbol"/>
              </a:rPr>
            </a:br>
            <a:r>
              <a:rPr lang="en-GB" sz="2200" b="1" dirty="0">
                <a:sym typeface="Symbol"/>
              </a:rPr>
              <a:t>	increased self-efficacy: ‘confidence gain’.</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7</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179242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3" name="TextBox 2"/>
          <p:cNvSpPr txBox="1"/>
          <p:nvPr/>
        </p:nvSpPr>
        <p:spPr>
          <a:xfrm>
            <a:off x="395288" y="750171"/>
            <a:ext cx="6841008" cy="677108"/>
          </a:xfrm>
          <a:prstGeom prst="rect">
            <a:avLst/>
          </a:prstGeom>
          <a:noFill/>
        </p:spPr>
        <p:txBody>
          <a:bodyPr wrap="square" rtlCol="0">
            <a:spAutoFit/>
          </a:bodyPr>
          <a:lstStyle/>
          <a:p>
            <a:endParaRPr lang="en-GB" sz="500" dirty="0">
              <a:solidFill>
                <a:srgbClr val="C00000"/>
              </a:solidFill>
              <a:latin typeface="Arial Rounded MT Bold" pitchFamily="34" charset="0"/>
            </a:endParaRPr>
          </a:p>
          <a:p>
            <a:endParaRPr lang="en-GB" sz="500" dirty="0">
              <a:solidFill>
                <a:srgbClr val="C00000"/>
              </a:solidFill>
              <a:latin typeface="Arial Rounded MT Bold" pitchFamily="34" charset="0"/>
            </a:endParaRPr>
          </a:p>
          <a:p>
            <a:r>
              <a:rPr lang="en-GB" sz="2800" dirty="0">
                <a:solidFill>
                  <a:schemeClr val="accent6">
                    <a:lumMod val="75000"/>
                  </a:schemeClr>
                </a:solidFill>
                <a:latin typeface="Arial Rounded MT Bold" pitchFamily="34" charset="0"/>
              </a:rPr>
              <a:t>LEARNING GAIN</a:t>
            </a:r>
          </a:p>
        </p:txBody>
      </p:sp>
      <p:sp>
        <p:nvSpPr>
          <p:cNvPr id="6" name="TextBox 5"/>
          <p:cNvSpPr txBox="1"/>
          <p:nvPr/>
        </p:nvSpPr>
        <p:spPr>
          <a:xfrm>
            <a:off x="389810" y="1700808"/>
            <a:ext cx="8610782" cy="4493538"/>
          </a:xfrm>
          <a:prstGeom prst="rect">
            <a:avLst/>
          </a:prstGeom>
          <a:noFill/>
          <a:ln w="25400">
            <a:noFill/>
          </a:ln>
        </p:spPr>
        <p:txBody>
          <a:bodyPr wrap="square" rtlCol="0">
            <a:spAutoFit/>
          </a:bodyPr>
          <a:lstStyle/>
          <a:p>
            <a:r>
              <a:rPr lang="en-GB" sz="2200" dirty="0">
                <a:sym typeface="Symbol"/>
              </a:rPr>
              <a:t>Policy-driven research to assess student learning</a:t>
            </a:r>
          </a:p>
          <a:p>
            <a:endParaRPr lang="en-GB" sz="2200" dirty="0">
              <a:sym typeface="Symbol"/>
            </a:endParaRPr>
          </a:p>
          <a:p>
            <a:pPr marL="342900" indent="-342900">
              <a:buFont typeface="Symbol" panose="05050102010706020507" pitchFamily="18" charset="2"/>
              <a:buChar char="®"/>
            </a:pPr>
            <a:r>
              <a:rPr lang="en-GB" sz="2200" dirty="0">
                <a:sym typeface="Symbol" panose="05050102010706020507" pitchFamily="18" charset="2"/>
              </a:rPr>
              <a:t>Ar</a:t>
            </a:r>
            <a:r>
              <a:rPr lang="en-GB" sz="2200" dirty="0">
                <a:sym typeface="Symbol"/>
              </a:rPr>
              <a:t>um &amp; </a:t>
            </a:r>
            <a:r>
              <a:rPr lang="en-GB" sz="2200" dirty="0" err="1">
                <a:sym typeface="Symbol"/>
              </a:rPr>
              <a:t>Roksa</a:t>
            </a:r>
            <a:r>
              <a:rPr lang="en-GB" sz="2200" dirty="0">
                <a:sym typeface="Symbol"/>
              </a:rPr>
              <a:t> (2010), ‘Academically Adrift’ (US data)</a:t>
            </a:r>
          </a:p>
          <a:p>
            <a:pPr marL="342900" indent="-342900">
              <a:buFont typeface="Symbol" panose="05050102010706020507" pitchFamily="18" charset="2"/>
              <a:buChar char="®"/>
            </a:pPr>
            <a:endParaRPr lang="en-GB" sz="2200" dirty="0">
              <a:sym typeface="Symbol"/>
            </a:endParaRPr>
          </a:p>
          <a:p>
            <a:r>
              <a:rPr lang="en-GB" sz="2200" dirty="0">
                <a:sym typeface="Symbol"/>
              </a:rPr>
              <a:t>OECD approach:	assessment of learning outcomes</a:t>
            </a:r>
            <a:br>
              <a:rPr lang="en-GB" sz="2200" dirty="0">
                <a:sym typeface="Symbol"/>
              </a:rPr>
            </a:br>
            <a:r>
              <a:rPr lang="en-GB" sz="2200" dirty="0">
                <a:sym typeface="Symbol"/>
              </a:rPr>
              <a:t>			AHELO Project (OECD, 2011 and 2014)</a:t>
            </a:r>
          </a:p>
          <a:p>
            <a:endParaRPr lang="en-GB" sz="2200" dirty="0">
              <a:sym typeface="Symbol"/>
            </a:endParaRPr>
          </a:p>
          <a:p>
            <a:r>
              <a:rPr lang="en-GB" sz="2200" dirty="0">
                <a:sym typeface="Symbol"/>
              </a:rPr>
              <a:t>US &amp; UK approach:	learning gain (‘distance run’ over time)</a:t>
            </a:r>
          </a:p>
          <a:p>
            <a:r>
              <a:rPr lang="en-GB" sz="2200" dirty="0">
                <a:sym typeface="Symbol"/>
              </a:rPr>
              <a:t>			</a:t>
            </a:r>
            <a:r>
              <a:rPr lang="en-GB" sz="2200" dirty="0"/>
              <a:t>McGrath et al., 2015</a:t>
            </a:r>
            <a:endParaRPr lang="en-GB" sz="2200" dirty="0">
              <a:sym typeface="Symbol"/>
            </a:endParaRPr>
          </a:p>
          <a:p>
            <a:endParaRPr lang="en-GB" sz="2200" dirty="0">
              <a:sym typeface="Symbol"/>
            </a:endParaRPr>
          </a:p>
          <a:p>
            <a:r>
              <a:rPr lang="en-GB" sz="2200" dirty="0">
                <a:sym typeface="Symbol"/>
              </a:rPr>
              <a:t>HEFCE commissioned research on piloting measures of learning gain</a:t>
            </a:r>
          </a:p>
          <a:p>
            <a:pPr marL="342900" indent="-342900">
              <a:buFont typeface="Symbol" panose="05050102010706020507" pitchFamily="18" charset="2"/>
              <a:buChar char="®"/>
            </a:pPr>
            <a:r>
              <a:rPr lang="en-GB" sz="2200" dirty="0">
                <a:sym typeface="Symbol"/>
              </a:rPr>
              <a:t>Outputs to feed in Teaching Excellence Framework.</a:t>
            </a:r>
          </a:p>
          <a:p>
            <a:endParaRPr lang="en-GB" sz="2200" dirty="0">
              <a:sym typeface="Symbol"/>
            </a:endParaRP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8</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125142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6" name="TextBox 5"/>
          <p:cNvSpPr txBox="1"/>
          <p:nvPr/>
        </p:nvSpPr>
        <p:spPr>
          <a:xfrm>
            <a:off x="389810" y="1773238"/>
            <a:ext cx="8610782" cy="2923877"/>
          </a:xfrm>
          <a:prstGeom prst="rect">
            <a:avLst/>
          </a:prstGeom>
          <a:noFill/>
          <a:ln w="25400">
            <a:noFill/>
          </a:ln>
        </p:spPr>
        <p:txBody>
          <a:bodyPr wrap="square" rtlCol="0">
            <a:spAutoFit/>
          </a:bodyPr>
          <a:lstStyle/>
          <a:p>
            <a:endParaRPr lang="en-GB" sz="2000" dirty="0"/>
          </a:p>
          <a:p>
            <a:r>
              <a:rPr lang="en-GB" sz="2400" dirty="0"/>
              <a:t>  </a:t>
            </a:r>
            <a:r>
              <a:rPr lang="en-GB" sz="4800" b="1" dirty="0">
                <a:solidFill>
                  <a:schemeClr val="accent6">
                    <a:lumMod val="75000"/>
                  </a:schemeClr>
                </a:solidFill>
              </a:rPr>
              <a:t>2. A description of my </a:t>
            </a:r>
            <a:br>
              <a:rPr lang="en-GB" sz="4800" b="1" dirty="0">
                <a:solidFill>
                  <a:schemeClr val="accent6">
                    <a:lumMod val="75000"/>
                  </a:schemeClr>
                </a:solidFill>
              </a:rPr>
            </a:br>
            <a:r>
              <a:rPr lang="en-GB" sz="4800" b="1" dirty="0">
                <a:solidFill>
                  <a:schemeClr val="accent6">
                    <a:lumMod val="75000"/>
                  </a:schemeClr>
                </a:solidFill>
              </a:rPr>
              <a:t>     active learning pedagogy</a:t>
            </a:r>
            <a:br>
              <a:rPr lang="en-GB" sz="4800" b="1" dirty="0">
                <a:solidFill>
                  <a:schemeClr val="accent6">
                    <a:lumMod val="75000"/>
                  </a:schemeClr>
                </a:solidFill>
              </a:rPr>
            </a:br>
            <a:r>
              <a:rPr lang="en-GB" sz="2000" b="1" dirty="0">
                <a:solidFill>
                  <a:schemeClr val="accent6">
                    <a:lumMod val="75000"/>
                  </a:schemeClr>
                </a:solidFill>
              </a:rPr>
              <a:t/>
            </a:r>
            <a:br>
              <a:rPr lang="en-GB" sz="2000" b="1" dirty="0">
                <a:solidFill>
                  <a:schemeClr val="accent6">
                    <a:lumMod val="75000"/>
                  </a:schemeClr>
                </a:solidFill>
              </a:rPr>
            </a:br>
            <a:r>
              <a:rPr lang="en-GB" sz="4800" b="1" dirty="0">
                <a:solidFill>
                  <a:schemeClr val="accent6">
                    <a:lumMod val="75000"/>
                  </a:schemeClr>
                </a:solidFill>
              </a:rPr>
              <a:t>     Research questions</a:t>
            </a:r>
          </a:p>
        </p:txBody>
      </p:sp>
      <p:sp>
        <p:nvSpPr>
          <p:cNvPr id="8" name="Rectangle 7"/>
          <p:cNvSpPr/>
          <p:nvPr/>
        </p:nvSpPr>
        <p:spPr>
          <a:xfrm>
            <a:off x="0" y="6102377"/>
            <a:ext cx="9144000" cy="755623"/>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67"/>
              </a:solidFill>
            </a:endParaRPr>
          </a:p>
        </p:txBody>
      </p:sp>
      <p:sp>
        <p:nvSpPr>
          <p:cNvPr id="2" name="Slide Number Placeholder 1"/>
          <p:cNvSpPr>
            <a:spLocks noGrp="1"/>
          </p:cNvSpPr>
          <p:nvPr>
            <p:ph type="sldNum" sz="quarter" idx="12"/>
          </p:nvPr>
        </p:nvSpPr>
        <p:spPr/>
        <p:txBody>
          <a:bodyPr/>
          <a:lstStyle/>
          <a:p>
            <a:fld id="{D20494F5-D393-4806-A1F1-4316D8AA4F18}" type="slidenum">
              <a:rPr lang="en-GB" smtClean="0"/>
              <a:t>9</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79106"/>
            <a:ext cx="1000660" cy="597409"/>
          </a:xfrm>
          <a:prstGeom prst="rect">
            <a:avLst/>
          </a:prstGeom>
        </p:spPr>
      </p:pic>
    </p:spTree>
    <p:extLst>
      <p:ext uri="{BB962C8B-B14F-4D97-AF65-F5344CB8AC3E}">
        <p14:creationId xmlns:p14="http://schemas.microsoft.com/office/powerpoint/2010/main" val="18412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3B37A3F4D85F40A4810518BA509CA066"/>
  <p:tag name="TPPRESENTATIONGUID" val="c2b7691d-8fc7-4c63-8148-084211bfb731"/>
  <p:tag name="TPVERSION" val="6"/>
  <p:tag name="TPFULLVERSION" val="7.5.3.1"/>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15341</TotalTime>
  <Words>511</Words>
  <Application>Microsoft Office PowerPoint</Application>
  <PresentationFormat>On-screen Show (4:3)</PresentationFormat>
  <Paragraphs>344</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Rounded MT Bold</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East Anglia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Gain and Confidence Gain</dc:title>
  <dc:creator>Fabio Riccardo Arico'</dc:creator>
  <cp:lastModifiedBy>ML Poulter</cp:lastModifiedBy>
  <cp:revision>426</cp:revision>
  <cp:lastPrinted>2017-06-19T10:35:40Z</cp:lastPrinted>
  <dcterms:created xsi:type="dcterms:W3CDTF">2013-05-19T16:51:37Z</dcterms:created>
  <dcterms:modified xsi:type="dcterms:W3CDTF">2017-09-25T11:17:53Z</dcterms:modified>
</cp:coreProperties>
</file>