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26" r:id="rId3"/>
    <p:sldId id="338" r:id="rId4"/>
    <p:sldId id="332" r:id="rId5"/>
    <p:sldId id="348" r:id="rId6"/>
    <p:sldId id="352" r:id="rId7"/>
    <p:sldId id="337" r:id="rId8"/>
    <p:sldId id="342" r:id="rId9"/>
    <p:sldId id="340" r:id="rId10"/>
    <p:sldId id="341" r:id="rId11"/>
    <p:sldId id="344" r:id="rId12"/>
    <p:sldId id="346" r:id="rId13"/>
    <p:sldId id="349" r:id="rId14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CCFF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82482" autoAdjust="0"/>
  </p:normalViewPr>
  <p:slideViewPr>
    <p:cSldViewPr>
      <p:cViewPr varScale="1">
        <p:scale>
          <a:sx n="92" d="100"/>
          <a:sy n="92" d="100"/>
        </p:scale>
        <p:origin x="18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.leeds.ac.uk\staff\staff8\busargi\0.%20ECONOMIA\Personal%20dev%20&amp;%20training\Ulta-2\SDDU%205426\Data\surveys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.leeds.ac.uk\staff\staff8\busargi\0.%20ECONOMIA\Personal%20dev%20&amp;%20training\Ulta-2\SDDU%205426\Data\surveys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.leeds.ac.uk\staff\staff8\busargi\0.%20ECONOMIA\Personal%20dev%20&amp;%20training\Ulta-2\SDDU%205426\Data\surveys%20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My first year of teaching, 2012.13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Sheet1!$W$9</c:f>
              <c:strCache>
                <c:ptCount val="1"/>
                <c:pt idx="0">
                  <c:v>2012.13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4C-4F0E-8FFF-0C5170DAB8F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4C-4F0E-8FFF-0C5170DAB8F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4C-4F0E-8FFF-0C5170DAB8F1}"/>
              </c:ext>
            </c:extLst>
          </c:dPt>
          <c:cat>
            <c:strRef>
              <c:f>Sheet1!$V$10:$V$13</c:f>
              <c:strCache>
                <c:ptCount val="4"/>
                <c:pt idx="0">
                  <c:v>Overall satisfaction (NSS)</c:v>
                </c:pt>
                <c:pt idx="1">
                  <c:v>Assessment &amp; feedback (NSS-England)</c:v>
                </c:pt>
                <c:pt idx="2">
                  <c:v>Assessment &amp; Feedback (NSS-Uni. Of Leeds)</c:v>
                </c:pt>
                <c:pt idx="3">
                  <c:v>LUBS3505 (Usefulness of Feedback)</c:v>
                </c:pt>
              </c:strCache>
            </c:strRef>
          </c:cat>
          <c:val>
            <c:numRef>
              <c:f>Sheet1!$W$10:$W$13</c:f>
              <c:numCache>
                <c:formatCode>General</c:formatCode>
                <c:ptCount val="4"/>
                <c:pt idx="0">
                  <c:v>86</c:v>
                </c:pt>
                <c:pt idx="1">
                  <c:v>72</c:v>
                </c:pt>
                <c:pt idx="2">
                  <c:v>65</c:v>
                </c:pt>
                <c:pt idx="3" formatCode="0.0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4C-4F0E-8FFF-0C5170DAB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267768"/>
        <c:axId val="355265808"/>
      </c:barChart>
      <c:catAx>
        <c:axId val="35526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65808"/>
        <c:crosses val="autoZero"/>
        <c:auto val="1"/>
        <c:lblAlgn val="ctr"/>
        <c:lblOffset val="100"/>
        <c:noMultiLvlLbl val="0"/>
      </c:catAx>
      <c:valAx>
        <c:axId val="35526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67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Class size and participation</a:t>
            </a:r>
          </a:p>
        </c:rich>
      </c:tx>
      <c:layout>
        <c:manualLayout>
          <c:xMode val="edge"/>
          <c:yMode val="edge"/>
          <c:x val="0.21192192637032103"/>
          <c:y val="9.98637292576350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550082912598186E-2"/>
          <c:y val="0.14014210005821454"/>
          <c:w val="0.86852283902611649"/>
          <c:h val="0.71362568505600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'3505'!$BV$6</c:f>
              <c:strCache>
                <c:ptCount val="1"/>
                <c:pt idx="0">
                  <c:v>Class size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'3505'!$BU$8:$BU$11</c:f>
              <c:numCache>
                <c:formatCode>0.00</c:formatCode>
                <c:ptCount val="4"/>
                <c:pt idx="0">
                  <c:v>2013.14</c:v>
                </c:pt>
                <c:pt idx="1">
                  <c:v>2014.15</c:v>
                </c:pt>
                <c:pt idx="2">
                  <c:v>2015.16</c:v>
                </c:pt>
                <c:pt idx="3">
                  <c:v>2016.17</c:v>
                </c:pt>
              </c:numCache>
            </c:numRef>
          </c:cat>
          <c:val>
            <c:numRef>
              <c:f>'3505'!$BV$8:$BV$11</c:f>
              <c:numCache>
                <c:formatCode>General</c:formatCode>
                <c:ptCount val="4"/>
                <c:pt idx="0">
                  <c:v>132</c:v>
                </c:pt>
                <c:pt idx="1">
                  <c:v>176</c:v>
                </c:pt>
                <c:pt idx="2">
                  <c:v>146</c:v>
                </c:pt>
                <c:pt idx="3">
                  <c:v>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8-48C9-BB12-4A7962B3615D}"/>
            </c:ext>
          </c:extLst>
        </c:ser>
        <c:ser>
          <c:idx val="1"/>
          <c:order val="1"/>
          <c:tx>
            <c:strRef>
              <c:f>'3505'!$BW$6</c:f>
              <c:strCache>
                <c:ptCount val="1"/>
                <c:pt idx="0">
                  <c:v>Participated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'3505'!$BU$8:$BU$11</c:f>
              <c:numCache>
                <c:formatCode>0.00</c:formatCode>
                <c:ptCount val="4"/>
                <c:pt idx="0">
                  <c:v>2013.14</c:v>
                </c:pt>
                <c:pt idx="1">
                  <c:v>2014.15</c:v>
                </c:pt>
                <c:pt idx="2">
                  <c:v>2015.16</c:v>
                </c:pt>
                <c:pt idx="3">
                  <c:v>2016.17</c:v>
                </c:pt>
              </c:numCache>
            </c:numRef>
          </c:cat>
          <c:val>
            <c:numRef>
              <c:f>'3505'!$BW$8:$BW$11</c:f>
              <c:numCache>
                <c:formatCode>General</c:formatCode>
                <c:ptCount val="4"/>
                <c:pt idx="0">
                  <c:v>41</c:v>
                </c:pt>
                <c:pt idx="1">
                  <c:v>46</c:v>
                </c:pt>
                <c:pt idx="2">
                  <c:v>67</c:v>
                </c:pt>
                <c:pt idx="3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8-48C9-BB12-4A7962B36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360504"/>
        <c:axId val="411062464"/>
      </c:barChart>
      <c:catAx>
        <c:axId val="24436050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062464"/>
        <c:crosses val="autoZero"/>
        <c:auto val="1"/>
        <c:lblAlgn val="ctr"/>
        <c:lblOffset val="100"/>
        <c:noMultiLvlLbl val="0"/>
      </c:catAx>
      <c:valAx>
        <c:axId val="411062464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36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Participation by activity, numbers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39071620946415"/>
          <c:y val="0.13755876226700917"/>
          <c:w val="0.86214105235791383"/>
          <c:h val="0.71890462400382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'3505'!$CI$10</c:f>
              <c:strCache>
                <c:ptCount val="1"/>
                <c:pt idx="0">
                  <c:v>Current affairs essays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'3505'!$CK$8:$CN$8</c:f>
              <c:numCache>
                <c:formatCode>0.00</c:formatCode>
                <c:ptCount val="4"/>
                <c:pt idx="0">
                  <c:v>2013.14</c:v>
                </c:pt>
                <c:pt idx="1">
                  <c:v>2014.15</c:v>
                </c:pt>
                <c:pt idx="2">
                  <c:v>2015.16</c:v>
                </c:pt>
                <c:pt idx="3">
                  <c:v>2016.17</c:v>
                </c:pt>
              </c:numCache>
            </c:numRef>
          </c:cat>
          <c:val>
            <c:numRef>
              <c:f>'3505'!$CK$10:$CN$10</c:f>
              <c:numCache>
                <c:formatCode>0.0</c:formatCode>
                <c:ptCount val="4"/>
                <c:pt idx="0">
                  <c:v>41</c:v>
                </c:pt>
                <c:pt idx="1">
                  <c:v>25</c:v>
                </c:pt>
                <c:pt idx="2">
                  <c:v>46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85-4B99-B8EF-F67CF92FAD42}"/>
            </c:ext>
          </c:extLst>
        </c:ser>
        <c:ser>
          <c:idx val="1"/>
          <c:order val="1"/>
          <c:tx>
            <c:strRef>
              <c:f>'3505'!$CI$11</c:f>
              <c:strCache>
                <c:ptCount val="1"/>
                <c:pt idx="0">
                  <c:v>Essay on seminar Questions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'3505'!$CK$8:$CN$8</c:f>
              <c:numCache>
                <c:formatCode>0.00</c:formatCode>
                <c:ptCount val="4"/>
                <c:pt idx="0">
                  <c:v>2013.14</c:v>
                </c:pt>
                <c:pt idx="1">
                  <c:v>2014.15</c:v>
                </c:pt>
                <c:pt idx="2">
                  <c:v>2015.16</c:v>
                </c:pt>
                <c:pt idx="3">
                  <c:v>2016.17</c:v>
                </c:pt>
              </c:numCache>
            </c:numRef>
          </c:cat>
          <c:val>
            <c:numRef>
              <c:f>'3505'!$CK$11:$CN$11</c:f>
              <c:numCache>
                <c:formatCode>0.0</c:formatCode>
                <c:ptCount val="4"/>
                <c:pt idx="0">
                  <c:v>0</c:v>
                </c:pt>
                <c:pt idx="1">
                  <c:v>21</c:v>
                </c:pt>
                <c:pt idx="2">
                  <c:v>21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85-4B99-B8EF-F67CF92FA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752352"/>
        <c:axId val="356750784"/>
      </c:barChart>
      <c:catAx>
        <c:axId val="356752352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750784"/>
        <c:crosses val="autoZero"/>
        <c:auto val="1"/>
        <c:lblAlgn val="ctr"/>
        <c:lblOffset val="100"/>
        <c:noMultiLvlLbl val="0"/>
      </c:catAx>
      <c:valAx>
        <c:axId val="35675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75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students agree with:</a:t>
            </a:r>
            <a:r>
              <a:rPr lang="en-US" baseline="0" dirty="0"/>
              <a:t> </a:t>
            </a:r>
            <a:r>
              <a:rPr lang="en-US" dirty="0"/>
              <a:t>Feedback helped me to assess progress</a:t>
            </a:r>
          </a:p>
        </c:rich>
      </c:tx>
      <c:layout>
        <c:manualLayout>
          <c:xMode val="edge"/>
          <c:yMode val="edge"/>
          <c:x val="0.13816570886063165"/>
          <c:y val="3.9410381417315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0483996726352"/>
          <c:y val="0.15588790787951665"/>
          <c:w val="0.82691794589632706"/>
          <c:h val="0.745603974286081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5-419A-B511-2D20D2511C5D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25-419A-B511-2D20D2511C5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25-419A-B511-2D20D2511C5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27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25-419A-B511-2D20D2511C5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31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25-419A-B511-2D20D2511C5D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25-419A-B511-2D20D2511C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'[1]3505'!$CD$18:$CD$22</c:f>
              <c:numCache>
                <c:formatCode>General</c:formatCode>
                <c:ptCount val="5"/>
                <c:pt idx="0">
                  <c:v>2012.13</c:v>
                </c:pt>
                <c:pt idx="1">
                  <c:v>2013.14</c:v>
                </c:pt>
                <c:pt idx="2">
                  <c:v>2014.15</c:v>
                </c:pt>
                <c:pt idx="3">
                  <c:v>2015.16</c:v>
                </c:pt>
                <c:pt idx="4">
                  <c:v>2016.17</c:v>
                </c:pt>
              </c:numCache>
            </c:numRef>
          </c:cat>
          <c:val>
            <c:numRef>
              <c:f>'[1]3505'!$CE$18:$CE$22</c:f>
              <c:numCache>
                <c:formatCode>General</c:formatCode>
                <c:ptCount val="5"/>
                <c:pt idx="0">
                  <c:v>41</c:v>
                </c:pt>
                <c:pt idx="1">
                  <c:v>51</c:v>
                </c:pt>
                <c:pt idx="2">
                  <c:v>64.556962025316466</c:v>
                </c:pt>
                <c:pt idx="3">
                  <c:v>78.75</c:v>
                </c:pt>
                <c:pt idx="4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125-419A-B511-2D20D2511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5846432"/>
        <c:axId val="415846040"/>
      </c:barChart>
      <c:valAx>
        <c:axId val="4158460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846432"/>
        <c:crosses val="autoZero"/>
        <c:crossBetween val="between"/>
      </c:valAx>
      <c:catAx>
        <c:axId val="4158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846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Most liked?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437294004369886E-2"/>
          <c:y val="0.13938415025574125"/>
          <c:w val="0.95034023997333628"/>
          <c:h val="0.687729934769152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'3505'!$BW$122</c:f>
              <c:strCache>
                <c:ptCount val="1"/>
                <c:pt idx="0">
                  <c:v>2013.14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'3505'!$BU$123:$BU$127</c:f>
              <c:strCache>
                <c:ptCount val="5"/>
                <c:pt idx="0">
                  <c:v>link theory-reality</c:v>
                </c:pt>
                <c:pt idx="1">
                  <c:v>identifying weakeness</c:v>
                </c:pt>
                <c:pt idx="2">
                  <c:v>info &amp; deepen knowledge</c:v>
                </c:pt>
                <c:pt idx="3">
                  <c:v>Practice exam</c:v>
                </c:pt>
                <c:pt idx="4">
                  <c:v>size</c:v>
                </c:pt>
              </c:strCache>
            </c:strRef>
          </c:cat>
          <c:val>
            <c:numRef>
              <c:f>'3505'!$BW$123:$BW$127</c:f>
              <c:numCache>
                <c:formatCode>0</c:formatCode>
                <c:ptCount val="5"/>
                <c:pt idx="0">
                  <c:v>46.875</c:v>
                </c:pt>
                <c:pt idx="1">
                  <c:v>25</c:v>
                </c:pt>
                <c:pt idx="2">
                  <c:v>12.5</c:v>
                </c:pt>
                <c:pt idx="3">
                  <c:v>12.5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D7-4D4E-9677-E7BB84109C14}"/>
            </c:ext>
          </c:extLst>
        </c:ser>
        <c:ser>
          <c:idx val="2"/>
          <c:order val="1"/>
          <c:tx>
            <c:strRef>
              <c:f>'3505'!$BX$122</c:f>
              <c:strCache>
                <c:ptCount val="1"/>
                <c:pt idx="0">
                  <c:v>2014.15</c:v>
                </c:pt>
              </c:strCache>
            </c:strRef>
          </c:tx>
          <c:spPr>
            <a:pattFill prst="dkHorz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'3505'!$BU$123:$BU$127</c:f>
              <c:strCache>
                <c:ptCount val="5"/>
                <c:pt idx="0">
                  <c:v>link theory-reality</c:v>
                </c:pt>
                <c:pt idx="1">
                  <c:v>identifying weakeness</c:v>
                </c:pt>
                <c:pt idx="2">
                  <c:v>info &amp; deepen knowledge</c:v>
                </c:pt>
                <c:pt idx="3">
                  <c:v>Practice exam</c:v>
                </c:pt>
                <c:pt idx="4">
                  <c:v>size</c:v>
                </c:pt>
              </c:strCache>
            </c:strRef>
          </c:cat>
          <c:val>
            <c:numRef>
              <c:f>'3505'!$BX$123:$BX$127</c:f>
              <c:numCache>
                <c:formatCode>0</c:formatCode>
                <c:ptCount val="5"/>
                <c:pt idx="0">
                  <c:v>58.333333333333336</c:v>
                </c:pt>
                <c:pt idx="1">
                  <c:v>8.3333333333333321</c:v>
                </c:pt>
                <c:pt idx="2">
                  <c:v>12.5</c:v>
                </c:pt>
                <c:pt idx="3">
                  <c:v>8.3333333333333321</c:v>
                </c:pt>
                <c:pt idx="4">
                  <c:v>8.3333333333333321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D7-4D4E-9677-E7BB84109C14}"/>
            </c:ext>
          </c:extLst>
        </c:ser>
        <c:ser>
          <c:idx val="3"/>
          <c:order val="2"/>
          <c:tx>
            <c:strRef>
              <c:f>'3505'!$BY$122</c:f>
              <c:strCache>
                <c:ptCount val="1"/>
                <c:pt idx="0">
                  <c:v>2015.16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'3505'!$BU$123:$BU$127</c:f>
              <c:strCache>
                <c:ptCount val="5"/>
                <c:pt idx="0">
                  <c:v>link theory-reality</c:v>
                </c:pt>
                <c:pt idx="1">
                  <c:v>identifying weakeness</c:v>
                </c:pt>
                <c:pt idx="2">
                  <c:v>info &amp; deepen knowledge</c:v>
                </c:pt>
                <c:pt idx="3">
                  <c:v>Practice exam</c:v>
                </c:pt>
                <c:pt idx="4">
                  <c:v>size</c:v>
                </c:pt>
              </c:strCache>
            </c:strRef>
          </c:cat>
          <c:val>
            <c:numRef>
              <c:f>'3505'!$BY$123:$BY$127</c:f>
              <c:numCache>
                <c:formatCode>0</c:formatCode>
                <c:ptCount val="5"/>
                <c:pt idx="0">
                  <c:v>62.5</c:v>
                </c:pt>
                <c:pt idx="1">
                  <c:v>20.833333333333336</c:v>
                </c:pt>
                <c:pt idx="2">
                  <c:v>4.1666666666666661</c:v>
                </c:pt>
                <c:pt idx="3">
                  <c:v>8.3333333333333321</c:v>
                </c:pt>
                <c:pt idx="4">
                  <c:v>4.1666666666666661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D7-4D4E-9677-E7BB8410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208272"/>
        <c:axId val="356206704"/>
      </c:barChart>
      <c:catAx>
        <c:axId val="35620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06704"/>
        <c:crosses val="autoZero"/>
        <c:auto val="1"/>
        <c:lblAlgn val="ctr"/>
        <c:lblOffset val="100"/>
        <c:noMultiLvlLbl val="0"/>
      </c:catAx>
      <c:valAx>
        <c:axId val="3562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0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049735214605781"/>
          <c:y val="0.31172409414826924"/>
          <c:w val="0.36675103229270817"/>
          <c:h val="9.3659474112152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Most disliked?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304339711320735E-2"/>
          <c:y val="0.13938425549172859"/>
          <c:w val="0.92808967832159461"/>
          <c:h val="0.764928813637537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'3505'!$CD$122</c:f>
              <c:strCache>
                <c:ptCount val="1"/>
                <c:pt idx="0">
                  <c:v>2013.14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'3505'!$CB$123:$CB$129</c:f>
              <c:strCache>
                <c:ptCount val="7"/>
                <c:pt idx="0">
                  <c:v>exam</c:v>
                </c:pt>
                <c:pt idx="1">
                  <c:v>feedback</c:v>
                </c:pt>
                <c:pt idx="2">
                  <c:v>workload &amp; time</c:v>
                </c:pt>
                <c:pt idx="3">
                  <c:v>wordlimit</c:v>
                </c:pt>
                <c:pt idx="4">
                  <c:v>bad examples</c:v>
                </c:pt>
                <c:pt idx="5">
                  <c:v>Guidance</c:v>
                </c:pt>
                <c:pt idx="6">
                  <c:v>more</c:v>
                </c:pt>
              </c:strCache>
            </c:strRef>
          </c:cat>
          <c:val>
            <c:numRef>
              <c:f>'3505'!$CD$123:$CD$129</c:f>
              <c:numCache>
                <c:formatCode>0</c:formatCode>
                <c:ptCount val="7"/>
                <c:pt idx="0">
                  <c:v>55.555555555555557</c:v>
                </c:pt>
                <c:pt idx="1">
                  <c:v>7.4074074074074066</c:v>
                </c:pt>
                <c:pt idx="2">
                  <c:v>22.222222222222221</c:v>
                </c:pt>
                <c:pt idx="3">
                  <c:v>3.7037037037037033</c:v>
                </c:pt>
                <c:pt idx="4">
                  <c:v>11.111111111111111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D7-497C-9FCB-6CB025C8BAC8}"/>
            </c:ext>
          </c:extLst>
        </c:ser>
        <c:ser>
          <c:idx val="2"/>
          <c:order val="1"/>
          <c:tx>
            <c:strRef>
              <c:f>'3505'!$CE$122</c:f>
              <c:strCache>
                <c:ptCount val="1"/>
                <c:pt idx="0">
                  <c:v>2014.15</c:v>
                </c:pt>
              </c:strCache>
            </c:strRef>
          </c:tx>
          <c:spPr>
            <a:pattFill prst="dkHorz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'3505'!$CB$123:$CB$129</c:f>
              <c:strCache>
                <c:ptCount val="7"/>
                <c:pt idx="0">
                  <c:v>exam</c:v>
                </c:pt>
                <c:pt idx="1">
                  <c:v>feedback</c:v>
                </c:pt>
                <c:pt idx="2">
                  <c:v>workload &amp; time</c:v>
                </c:pt>
                <c:pt idx="3">
                  <c:v>wordlimit</c:v>
                </c:pt>
                <c:pt idx="4">
                  <c:v>bad examples</c:v>
                </c:pt>
                <c:pt idx="5">
                  <c:v>Guidance</c:v>
                </c:pt>
                <c:pt idx="6">
                  <c:v>more</c:v>
                </c:pt>
              </c:strCache>
            </c:strRef>
          </c:cat>
          <c:val>
            <c:numRef>
              <c:f>'3505'!$CE$123:$CE$129</c:f>
              <c:numCache>
                <c:formatCode>0</c:formatCode>
                <c:ptCount val="7"/>
                <c:pt idx="0">
                  <c:v>43.75</c:v>
                </c:pt>
                <c:pt idx="1">
                  <c:v>12.5</c:v>
                </c:pt>
                <c:pt idx="2">
                  <c:v>12.5</c:v>
                </c:pt>
                <c:pt idx="3">
                  <c:v>18.75</c:v>
                </c:pt>
                <c:pt idx="4">
                  <c:v>6.25</c:v>
                </c:pt>
                <c:pt idx="5">
                  <c:v>6.25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D7-497C-9FCB-6CB025C8BAC8}"/>
            </c:ext>
          </c:extLst>
        </c:ser>
        <c:ser>
          <c:idx val="3"/>
          <c:order val="2"/>
          <c:tx>
            <c:strRef>
              <c:f>'3505'!$CF$122</c:f>
              <c:strCache>
                <c:ptCount val="1"/>
                <c:pt idx="0">
                  <c:v>2015.16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'3505'!$CB$123:$CB$129</c:f>
              <c:strCache>
                <c:ptCount val="7"/>
                <c:pt idx="0">
                  <c:v>exam</c:v>
                </c:pt>
                <c:pt idx="1">
                  <c:v>feedback</c:v>
                </c:pt>
                <c:pt idx="2">
                  <c:v>workload &amp; time</c:v>
                </c:pt>
                <c:pt idx="3">
                  <c:v>wordlimit</c:v>
                </c:pt>
                <c:pt idx="4">
                  <c:v>bad examples</c:v>
                </c:pt>
                <c:pt idx="5">
                  <c:v>Guidance</c:v>
                </c:pt>
                <c:pt idx="6">
                  <c:v>more</c:v>
                </c:pt>
              </c:strCache>
            </c:strRef>
          </c:cat>
          <c:val>
            <c:numRef>
              <c:f>'3505'!$CF$123:$CF$129</c:f>
              <c:numCache>
                <c:formatCode>0</c:formatCode>
                <c:ptCount val="7"/>
                <c:pt idx="0">
                  <c:v>36.363636363636367</c:v>
                </c:pt>
                <c:pt idx="1">
                  <c:v>22.727272727272727</c:v>
                </c:pt>
                <c:pt idx="2">
                  <c:v>0</c:v>
                </c:pt>
                <c:pt idx="3">
                  <c:v>13.636363636363635</c:v>
                </c:pt>
                <c:pt idx="4">
                  <c:v>13.636363636363635</c:v>
                </c:pt>
                <c:pt idx="5">
                  <c:v>0</c:v>
                </c:pt>
                <c:pt idx="6">
                  <c:v>13.636363636363635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D7-497C-9FCB-6CB025C8B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594128"/>
        <c:axId val="355751720"/>
      </c:barChart>
      <c:catAx>
        <c:axId val="3545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51720"/>
        <c:crosses val="autoZero"/>
        <c:auto val="1"/>
        <c:lblAlgn val="ctr"/>
        <c:lblOffset val="100"/>
        <c:noMultiLvlLbl val="0"/>
      </c:catAx>
      <c:valAx>
        <c:axId val="35575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59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63335124412776"/>
          <c:y val="0.29209570911698385"/>
          <c:w val="0.35151503763168956"/>
          <c:h val="9.3659474112152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0.50549</cdr:x>
      <cdr:y>0.30357</cdr:y>
    </cdr:from>
    <cdr:to>
      <cdr:x>0.57143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1224136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0.49895</cdr:x>
      <cdr:y>0.34977</cdr:y>
    </cdr:from>
    <cdr:to>
      <cdr:x>0.59506</cdr:x>
      <cdr:y>0.45691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2089" y="1704304"/>
          <a:ext cx="761276" cy="52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64.5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C2FBE-EDA0-433C-A6FB-054CB20C62AF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B23DC-4EC1-4C6A-A5CB-16644DFF5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58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66A1-A785-4747-BDF6-2A7D395F5F6A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4022E-78D9-4151-BE2A-43311C70F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4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Good morning everyone and thanks for attending this session. My name is ARG, and I’m a teaching fellow at Leeds University. What I want to do in this presentation is to share my experience of introducing up-to three small pieces of formative assessment in my final year macroeconomics module. In particular, whether it has improved students performance of feedback and whether their performance has been enhanced.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147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1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85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0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5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why essays, why several, why small…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6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3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5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46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345EE-76C9-41C2-9E1B-513343992357}" type="slidenum">
              <a:rPr lang="en-GB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5" name="Picture 11" descr="LeedsUni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000">
              <a:solidFill>
                <a:srgbClr val="000005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</a:rPr>
              <a:t>School of something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FFFFFF"/>
                </a:solidFill>
              </a:rPr>
              <a:t>FACULTY OF OTHER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9278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9278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9278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ECD63-8FF6-4B48-8015-0FD1A9F98AC3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8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E45F9-6635-48EF-9341-506CA8AE6812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9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E05F-1185-45B2-A53C-692F53BD9E09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4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261D0-0B56-4399-A75B-BBC2A0E5D513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D7A3-13DA-4181-B644-66BF7DF362D9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72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CD1F-F11E-488B-BF53-52DBD4EA9142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64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C716-6FE9-4542-97F8-051D6CB12C95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32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B6FAD-DCC2-457A-AE8E-99384843AE5D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3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8A01A-4D3D-44C3-A9DF-3BEA094121F2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19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18496-6DA3-4413-8D45-55B4A264FD32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44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ABDA5-82B2-43A5-96FE-83A79CC96552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58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97886-8EC6-4B20-B5E8-27AA8DC7A331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8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A69A-8671-4F27-BE17-7898F1835A58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70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665288"/>
            <a:ext cx="8429625" cy="43497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FA07E-89C0-4C1E-A8CD-62EEC145C979}" type="slidenum">
              <a:rPr lang="en-GB">
                <a:solidFill>
                  <a:srgbClr val="00000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3C38-D2E2-4BCC-B744-9E0A2D0E5DAC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2D17-5BB9-4644-A6C8-749B674E5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1027" name="Picture 11" descr="LeedsUni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smtClean="0">
                <a:latin typeface="Times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smtClean="0">
                <a:latin typeface="Times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5"/>
              </a:solidFill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smtClean="0">
                <a:latin typeface="Times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94FD824-3DE7-483C-8002-46A5C53CA4DB}" type="slidenum">
              <a:rPr lang="en-GB">
                <a:solidFill>
                  <a:srgbClr val="000005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5"/>
              </a:solidFill>
            </a:endParaRP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000">
              <a:solidFill>
                <a:srgbClr val="00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2pPr>
      <a:lvl3pPr marL="542925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809625" indent="-265113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4pPr>
      <a:lvl5pPr marL="10810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5pPr>
      <a:lvl6pPr marL="15382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4099" name="Picture 7" descr="LeedsUni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8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ltGray">
          <a:xfrm>
            <a:off x="355600" y="420688"/>
            <a:ext cx="5584552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800" dirty="0">
                <a:solidFill>
                  <a:schemeClr val="bg1"/>
                </a:solidFill>
              </a:rPr>
              <a:t>Business School</a:t>
            </a:r>
          </a:p>
          <a:p>
            <a:pPr>
              <a:spcBef>
                <a:spcPct val="0"/>
              </a:spcBef>
            </a:pPr>
            <a:r>
              <a:rPr lang="en-GB" sz="1400" dirty="0">
                <a:solidFill>
                  <a:schemeClr val="bg1"/>
                </a:solidFill>
              </a:rPr>
              <a:t>Economics division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250" y="1593852"/>
            <a:ext cx="8566150" cy="193503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Can multiple small feedback activities improve students’ opinion of feedback and their performance?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Evidence from compulsory final year</a:t>
            </a:r>
          </a:p>
        </p:txBody>
      </p:sp>
      <p:sp>
        <p:nvSpPr>
          <p:cNvPr id="41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2425" y="4771018"/>
            <a:ext cx="8434388" cy="1588127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dirty="0">
                <a:solidFill>
                  <a:schemeClr val="bg1"/>
                </a:solidFill>
              </a:rPr>
              <a:t>Antonio Rodriguez Gil</a:t>
            </a:r>
            <a:endParaRPr lang="en-GB" sz="1800" dirty="0">
              <a:solidFill>
                <a:schemeClr val="bg1"/>
              </a:solidFill>
            </a:endParaRPr>
          </a:p>
          <a:p>
            <a:pPr algn="l"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</a:rPr>
              <a:t>Leeds University Business School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algn="l"/>
            <a:r>
              <a:rPr lang="en-GB" sz="1600" dirty="0">
                <a:solidFill>
                  <a:schemeClr val="bg1"/>
                </a:solidFill>
              </a:rPr>
              <a:t>Developments in Economic Education (DEE) 2017. UCL,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56318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5728568" cy="738188"/>
          </a:xfrm>
        </p:spPr>
        <p:txBody>
          <a:bodyPr/>
          <a:lstStyle/>
          <a:p>
            <a:pPr marL="68263" lvl="1" indent="-361950">
              <a:spcBef>
                <a:spcPct val="20000"/>
              </a:spcBef>
            </a:pPr>
            <a:r>
              <a:rPr lang="en-GB" dirty="0"/>
              <a:t>Results: </a:t>
            </a:r>
            <a:br>
              <a:rPr lang="en-GB" dirty="0"/>
            </a:br>
            <a:r>
              <a:rPr lang="en-GB" sz="2400" dirty="0"/>
              <a:t>Students performance (2016.17)?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924" y="6941418"/>
            <a:ext cx="4696157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ct val="115000"/>
              </a:lnSpc>
              <a:spcBef>
                <a:spcPts val="600"/>
              </a:spcBef>
            </a:pPr>
            <a:r>
              <a:rPr lang="en-GB" sz="1200" dirty="0">
                <a:latin typeface="Calibri" panose="020F0502020204030204" pitchFamily="34" charset="0"/>
              </a:rPr>
              <a:t>Source: Matching performance Y2 &amp; Y3 against participation in feedback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" y="1338316"/>
            <a:ext cx="8958613" cy="49710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91680" y="1575826"/>
            <a:ext cx="710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n=12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1679" y="1866310"/>
            <a:ext cx="710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n=1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91680" y="2223898"/>
            <a:ext cx="710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n=38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1679" y="2514382"/>
            <a:ext cx="710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n=10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2479" y="2871970"/>
            <a:ext cx="710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n=45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12478" y="3162454"/>
            <a:ext cx="710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n=11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4379" y="3522494"/>
            <a:ext cx="710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n=25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4378" y="3738518"/>
            <a:ext cx="710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n=12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95178" y="4170566"/>
            <a:ext cx="710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n=3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95177" y="4404086"/>
            <a:ext cx="710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n=4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12359" y="2077310"/>
            <a:ext cx="1224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No or little impact, </a:t>
            </a:r>
            <a:r>
              <a:rPr lang="en-GB" sz="1600" dirty="0" err="1"/>
              <a:t>obs</a:t>
            </a:r>
            <a:r>
              <a:rPr lang="en-GB" sz="1600" dirty="0"/>
              <a:t>?</a:t>
            </a:r>
          </a:p>
        </p:txBody>
      </p:sp>
      <p:sp>
        <p:nvSpPr>
          <p:cNvPr id="23" name="Right Brace 22"/>
          <p:cNvSpPr/>
          <p:nvPr/>
        </p:nvSpPr>
        <p:spPr bwMode="auto">
          <a:xfrm>
            <a:off x="7452320" y="2289967"/>
            <a:ext cx="374848" cy="506881"/>
          </a:xfrm>
          <a:prstGeom prst="rightBrac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27168" y="3331731"/>
            <a:ext cx="12241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+</a:t>
            </a:r>
            <a:r>
              <a:rPr lang="en-GB" sz="1600" dirty="0" err="1"/>
              <a:t>ve</a:t>
            </a:r>
            <a:r>
              <a:rPr lang="en-GB" sz="1600" dirty="0"/>
              <a:t> impact</a:t>
            </a:r>
          </a:p>
        </p:txBody>
      </p:sp>
      <p:sp>
        <p:nvSpPr>
          <p:cNvPr id="25" name="Right Brace 24"/>
          <p:cNvSpPr/>
          <p:nvPr/>
        </p:nvSpPr>
        <p:spPr bwMode="auto">
          <a:xfrm>
            <a:off x="7493234" y="2922065"/>
            <a:ext cx="360040" cy="1145901"/>
          </a:xfrm>
          <a:prstGeom prst="rightBrac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13779" y="4339843"/>
            <a:ext cx="542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+</a:t>
            </a:r>
            <a:r>
              <a:rPr lang="en-GB" sz="1600" dirty="0" err="1"/>
              <a:t>ve</a:t>
            </a:r>
            <a:endParaRPr lang="en-GB" sz="1600" dirty="0"/>
          </a:p>
        </p:txBody>
      </p:sp>
      <p:sp>
        <p:nvSpPr>
          <p:cNvPr id="27" name="Right Brace 26"/>
          <p:cNvSpPr/>
          <p:nvPr/>
        </p:nvSpPr>
        <p:spPr bwMode="auto">
          <a:xfrm>
            <a:off x="8053739" y="4253359"/>
            <a:ext cx="360040" cy="572289"/>
          </a:xfrm>
          <a:prstGeom prst="rightBrac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883" y="6407613"/>
            <a:ext cx="7415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Caveat: More data needed </a:t>
            </a:r>
            <a:r>
              <a:rPr lang="en-GB" dirty="0"/>
              <a:t>(2013.14-2015.16,  400obs approx.)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4A0F0D-8410-45AA-A598-2FD967A39B79}"/>
              </a:ext>
            </a:extLst>
          </p:cNvPr>
          <p:cNvSpPr txBox="1"/>
          <p:nvPr/>
        </p:nvSpPr>
        <p:spPr>
          <a:xfrm rot="16200000">
            <a:off x="-408469" y="3008868"/>
            <a:ext cx="1689309" cy="36933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Year 2 Macro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9B803DA-8DFF-498B-AFAA-D34FDDC6C2B0}"/>
              </a:ext>
            </a:extLst>
          </p:cNvPr>
          <p:cNvSpPr txBox="1"/>
          <p:nvPr/>
        </p:nvSpPr>
        <p:spPr>
          <a:xfrm>
            <a:off x="4355976" y="5289944"/>
            <a:ext cx="1728192" cy="36933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Year 3 Macro</a:t>
            </a:r>
          </a:p>
        </p:txBody>
      </p:sp>
    </p:spTree>
    <p:extLst>
      <p:ext uri="{BB962C8B-B14F-4D97-AF65-F5344CB8AC3E}">
        <p14:creationId xmlns:p14="http://schemas.microsoft.com/office/powerpoint/2010/main" val="39283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5728568" cy="738188"/>
          </a:xfrm>
        </p:spPr>
        <p:txBody>
          <a:bodyPr/>
          <a:lstStyle/>
          <a:p>
            <a:pPr marL="68263" lvl="1" indent="-361950">
              <a:spcBef>
                <a:spcPct val="20000"/>
              </a:spcBef>
            </a:pPr>
            <a:r>
              <a:rPr lang="en-GB" dirty="0"/>
              <a:t>Summary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47638" y="1772816"/>
            <a:ext cx="861685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Multiple small</a:t>
            </a:r>
            <a:r>
              <a:rPr lang="en-GB" sz="2400" dirty="0"/>
              <a:t> feedback activities </a:t>
            </a:r>
            <a:r>
              <a:rPr lang="en-GB" sz="2400" b="1" dirty="0"/>
              <a:t>improve </a:t>
            </a:r>
            <a:r>
              <a:rPr lang="en-GB" sz="2400" dirty="0"/>
              <a:t>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tudents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satisfaction substantially (Nearly double)!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Students’ performance</a:t>
            </a:r>
            <a:r>
              <a:rPr lang="en-GB" sz="2400" dirty="0"/>
              <a:t> also </a:t>
            </a:r>
            <a:r>
              <a:rPr lang="en-GB" sz="2400" b="1" dirty="0"/>
              <a:t>improves</a:t>
            </a:r>
            <a:r>
              <a:rPr lang="en-GB" sz="2400" dirty="0"/>
              <a:t>, but </a:t>
            </a:r>
            <a:r>
              <a:rPr lang="en-GB" sz="2400" b="1" dirty="0"/>
              <a:t>only for 2:1 and above </a:t>
            </a:r>
            <a:r>
              <a:rPr lang="en-GB" sz="2400" dirty="0"/>
              <a:t>students!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Next steps involve…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b="1" dirty="0"/>
              <a:t>More data </a:t>
            </a:r>
            <a:r>
              <a:rPr lang="en-GB" sz="2400" dirty="0"/>
              <a:t>needed (2013.14-2015.16)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/>
              <a:t>If initial results are confirmed: </a:t>
            </a:r>
            <a:r>
              <a:rPr lang="en-GB" sz="2400" b="1" dirty="0"/>
              <a:t>How to make sure all students benefit from feedback?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412776"/>
          <a:ext cx="8784976" cy="525006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10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6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32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6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45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8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MCQ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1-minute paper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Mock Exam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Current Affairs essay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Seminar Question essay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Clarifies meaning good performance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High-quality information: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Timely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Forward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x 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x 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2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Direct to higher learning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 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 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5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</a:rPr>
                        <a:t>Encourages interactive dialogue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x 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x 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Opportunity to close gap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x 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8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Facilitates self-regulation &amp; assessment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 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5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Fosters motivation and self-esteem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x 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4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Improves teaching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x 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09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7313" y="1772816"/>
            <a:ext cx="861119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kern="0" dirty="0"/>
              <a:t>Motivation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kern="0" dirty="0"/>
              <a:t>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kern="0" dirty="0"/>
              <a:t>Existing literature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kern="0" dirty="0"/>
              <a:t>How to evaluate it? </a:t>
            </a:r>
            <a:r>
              <a:rPr lang="en-GB" kern="0" dirty="0"/>
              <a:t>(methodology &amp; data)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kern="0" dirty="0"/>
              <a:t>Results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GB" kern="0" dirty="0"/>
              <a:t>Students opinion on feedback</a:t>
            </a:r>
            <a:endParaRPr lang="en-GB" i="1" kern="0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GB" kern="0" dirty="0"/>
              <a:t>Students performance</a:t>
            </a:r>
            <a:endParaRPr lang="en-GB" sz="2400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kern="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453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772" y="5733256"/>
            <a:ext cx="86764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kern="0" dirty="0">
                <a:solidFill>
                  <a:srgbClr val="000005"/>
                </a:solidFill>
              </a:rPr>
              <a:t>Students, </a:t>
            </a:r>
            <a:r>
              <a:rPr lang="en-GB" sz="2000" kern="0" dirty="0">
                <a:solidFill>
                  <a:srgbClr val="000005"/>
                </a:solidFill>
              </a:rPr>
              <a:t>were (and still are)</a:t>
            </a:r>
            <a:r>
              <a:rPr lang="en-GB" sz="2000" b="1" kern="0" dirty="0">
                <a:solidFill>
                  <a:srgbClr val="000005"/>
                </a:solidFill>
              </a:rPr>
              <a:t> dissatisfied with feedback </a:t>
            </a:r>
            <a:r>
              <a:rPr lang="en-GB" sz="2000" kern="0" dirty="0">
                <a:solidFill>
                  <a:srgbClr val="000005"/>
                </a:solidFill>
              </a:rPr>
              <a:t>that they received… </a:t>
            </a:r>
            <a:r>
              <a:rPr lang="en-GB" sz="2000" b="1" kern="0" dirty="0">
                <a:solidFill>
                  <a:srgbClr val="000005"/>
                </a:solidFill>
              </a:rPr>
              <a:t>Including in my module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kern="0" dirty="0">
                <a:solidFill>
                  <a:srgbClr val="000005"/>
                </a:solidFill>
              </a:rPr>
              <a:t>What to do?</a:t>
            </a:r>
            <a:endParaRPr lang="en-GB" sz="20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440157"/>
              </p:ext>
            </p:extLst>
          </p:nvPr>
        </p:nvGraphicFramePr>
        <p:xfrm>
          <a:off x="173062" y="1412776"/>
          <a:ext cx="868253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353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3023425" y="4456268"/>
            <a:ext cx="5437007" cy="64348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49852" y="2348880"/>
            <a:ext cx="7722548" cy="64348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472359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Current affairs essay x2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303" y="4593343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Seminar Questions x1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852" y="2915438"/>
            <a:ext cx="3114036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Times New Roman" panose="02020603050405020304" pitchFamily="18" charset="0"/>
              <a:buChar char="‒"/>
            </a:pPr>
            <a:r>
              <a:rPr lang="en-GB" sz="1600" b="1" dirty="0"/>
              <a:t>Two essays </a:t>
            </a:r>
            <a:r>
              <a:rPr lang="en-GB" sz="1600" dirty="0"/>
              <a:t>Max </a:t>
            </a:r>
            <a:r>
              <a:rPr lang="en-GB" sz="1600" b="1" dirty="0"/>
              <a:t>500words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Times New Roman" panose="02020603050405020304" pitchFamily="18" charset="0"/>
              <a:buChar char="‒"/>
            </a:pPr>
            <a:r>
              <a:rPr lang="en-GB" sz="1600" b="1" dirty="0"/>
              <a:t>Discuss FT.com articles </a:t>
            </a:r>
            <a:r>
              <a:rPr lang="en-GB" sz="1600" dirty="0"/>
              <a:t>using theory/empirics</a:t>
            </a:r>
            <a:endParaRPr lang="en-GB" sz="3200" dirty="0"/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‒"/>
            </a:pPr>
            <a:r>
              <a:rPr lang="en-GB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Deadline: </a:t>
            </a:r>
            <a:r>
              <a:rPr lang="en-GB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Any time before end-of-term</a:t>
            </a: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‒"/>
            </a:pPr>
            <a:r>
              <a:rPr lang="en-GB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Feedback within 7days</a:t>
            </a:r>
          </a:p>
          <a:p>
            <a:pPr lvl="0">
              <a:lnSpc>
                <a:spcPct val="115000"/>
              </a:lnSpc>
            </a:pPr>
            <a:r>
              <a:rPr lang="en-GB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GB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(+</a:t>
            </a:r>
            <a:r>
              <a:rPr lang="en-GB" sz="16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GB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-</a:t>
            </a:r>
            <a:r>
              <a:rPr lang="en-GB" sz="16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GB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Forward)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23056" y="2014050"/>
          <a:ext cx="8505296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6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3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2013/14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2014/15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2015/16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2016/17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663385" y="5017239"/>
            <a:ext cx="30963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Times New Roman" panose="02020603050405020304" pitchFamily="18" charset="0"/>
              <a:buChar char="‒"/>
            </a:pPr>
            <a:r>
              <a:rPr lang="en-GB" sz="1600" b="1" dirty="0"/>
              <a:t>Seminar 4</a:t>
            </a:r>
            <a:endParaRPr lang="en-GB" sz="3200" b="1" dirty="0"/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‒"/>
            </a:pPr>
            <a:r>
              <a:rPr lang="en-GB" sz="1600" b="1" dirty="0"/>
              <a:t>Max 600words</a:t>
            </a:r>
          </a:p>
          <a:p>
            <a:pPr marL="342900" indent="-342900">
              <a:lnSpc>
                <a:spcPct val="115000"/>
              </a:lnSpc>
              <a:buFont typeface="Times New Roman" panose="02020603050405020304" pitchFamily="18" charset="0"/>
              <a:buChar char="‒"/>
            </a:pP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Deadline: </a:t>
            </a:r>
            <a:r>
              <a:rPr lang="en-GB" sz="1600" b="1" dirty="0">
                <a:ea typeface="Calibri" panose="020F0502020204030204" pitchFamily="34" charset="0"/>
                <a:cs typeface="Arial" panose="020B0604020202020204" pitchFamily="34" charset="0"/>
              </a:rPr>
              <a:t>Before seminar</a:t>
            </a:r>
          </a:p>
          <a:p>
            <a:pPr marL="342900" indent="-342900">
              <a:lnSpc>
                <a:spcPct val="115000"/>
              </a:lnSpc>
              <a:buFont typeface="Times New Roman" panose="02020603050405020304" pitchFamily="18" charset="0"/>
              <a:buChar char="‒"/>
            </a:pPr>
            <a:r>
              <a:rPr lang="en-GB" sz="1600" b="1" dirty="0">
                <a:ea typeface="Calibri" panose="020F0502020204030204" pitchFamily="34" charset="0"/>
                <a:cs typeface="Arial" panose="020B0604020202020204" pitchFamily="34" charset="0"/>
              </a:rPr>
              <a:t>Feedback within 7 days </a:t>
            </a: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(+</a:t>
            </a:r>
            <a:r>
              <a:rPr lang="en-GB" sz="1600" dirty="0" err="1"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, -</a:t>
            </a:r>
            <a:r>
              <a:rPr lang="en-GB" sz="1600" dirty="0" err="1"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, Forward)</a:t>
            </a:r>
            <a:endParaRPr lang="en-GB" sz="16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4390" y="4997807"/>
            <a:ext cx="1946367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Times New Roman" panose="02020603050405020304" pitchFamily="18" charset="0"/>
              <a:buChar char="‒"/>
            </a:pPr>
            <a:r>
              <a:rPr lang="en-GB" sz="1600" b="1" dirty="0"/>
              <a:t>Seminar 2 or 4</a:t>
            </a:r>
            <a:endParaRPr lang="en-GB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1484784"/>
            <a:ext cx="7741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Module: </a:t>
            </a:r>
            <a:r>
              <a:rPr lang="en-GB" sz="2000" b="1" dirty="0"/>
              <a:t>Advanced Macroeconomics: </a:t>
            </a:r>
            <a:r>
              <a:rPr lang="en-GB" sz="2000" dirty="0"/>
              <a:t>Year 3 compulsory Module</a:t>
            </a:r>
          </a:p>
        </p:txBody>
      </p:sp>
    </p:spTree>
    <p:extLst>
      <p:ext uri="{BB962C8B-B14F-4D97-AF65-F5344CB8AC3E}">
        <p14:creationId xmlns:p14="http://schemas.microsoft.com/office/powerpoint/2010/main" val="10167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literature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340768"/>
            <a:ext cx="8928992" cy="537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Grounded on “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Seven principles of good feedback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by Nicol and Macfarlane‐Dick (2006) that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encompasses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Sadler (1989), Black and William (1998). (For econ: Miller et al., 2002 and Guest and Taylor, 2013).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According to these authors,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feedback must, …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larify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meaning of good performance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+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Essay as in exam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Transmit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high-quality information </a:t>
            </a:r>
          </a:p>
          <a:p>
            <a:pPr marL="1257300" lvl="2" indent="-34290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Timely: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(within 7 days-tested)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 forward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(Forward: Where to go next, square-one? how to use in exam?)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Towards higher learning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(how to apply? analyse? evaluate?)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interactive dialogue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(essays, multiples activities)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opportunities to close the gap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(several pieces)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Facilitate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self-regulation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(open deadline)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Foster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motivation and self-esteem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(opportunity to improve)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Improves teaching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(open deadline=scatters submission, S2&amp;4)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263" lvl="1" indent="-361950">
              <a:spcBef>
                <a:spcPct val="20000"/>
              </a:spcBef>
            </a:pPr>
            <a:r>
              <a:rPr lang="en-GB" dirty="0"/>
              <a:t>How to evaluate intervention?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008" y="1412776"/>
            <a:ext cx="8605464" cy="317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satisfaction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(2013.14-2016-17)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GB" b="1" dirty="0">
                <a:latin typeface="Calibri" panose="020F0502020204030204" pitchFamily="34" charset="0"/>
              </a:rPr>
              <a:t>Module evaluation (School’s survey)</a:t>
            </a: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GB" b="1" dirty="0">
                <a:latin typeface="Calibri" panose="020F0502020204030204" pitchFamily="34" charset="0"/>
              </a:rPr>
              <a:t>Ad-hoc Feedback survey 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performance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(only 2016-17)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(applying for funding to go back to 2013.14)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Intervention amounts to 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quasi-experiment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opt-into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activity(-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 cannot randomly select who participates and who does not.</a:t>
            </a: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Self-selection problem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”: Only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“good students” might be participating</a:t>
            </a: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Year2 macroeconomics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grades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separate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52007"/>
              </p:ext>
            </p:extLst>
          </p:nvPr>
        </p:nvGraphicFramePr>
        <p:xfrm>
          <a:off x="971600" y="4515164"/>
          <a:ext cx="3888432" cy="1555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4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2848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40-49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participation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 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50-59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participation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 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008226"/>
              </p:ext>
            </p:extLst>
          </p:nvPr>
        </p:nvGraphicFramePr>
        <p:xfrm>
          <a:off x="5076056" y="4504101"/>
          <a:ext cx="3888432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4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60-69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participation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 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70-79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participation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 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+80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participation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 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263" lvl="1" indent="-361950">
              <a:spcBef>
                <a:spcPct val="20000"/>
              </a:spcBef>
            </a:pPr>
            <a:r>
              <a:rPr lang="en-GB" dirty="0"/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9179" y="6048020"/>
            <a:ext cx="253319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1/3 of students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01555" y="5989169"/>
            <a:ext cx="44416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affairs are generally more popular, but both activities well participated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863" y="1446726"/>
            <a:ext cx="727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Module: </a:t>
            </a:r>
            <a:r>
              <a:rPr lang="en-GB" b="1" dirty="0"/>
              <a:t>Advanced Macroeconomics: </a:t>
            </a:r>
            <a:r>
              <a:rPr lang="en-GB" dirty="0"/>
              <a:t>Year 3 compulsory Module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808563"/>
              </p:ext>
            </p:extLst>
          </p:nvPr>
        </p:nvGraphicFramePr>
        <p:xfrm>
          <a:off x="611560" y="2060848"/>
          <a:ext cx="3888432" cy="399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684645"/>
              </p:ext>
            </p:extLst>
          </p:nvPr>
        </p:nvGraphicFramePr>
        <p:xfrm>
          <a:off x="4860032" y="1988840"/>
          <a:ext cx="3938736" cy="407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40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Graphic spid="14" grpId="0">
        <p:bldAsOne/>
      </p:bldGraphic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5728568" cy="738188"/>
          </a:xfrm>
        </p:spPr>
        <p:txBody>
          <a:bodyPr/>
          <a:lstStyle/>
          <a:p>
            <a:pPr marL="68263" lvl="1" indent="-361950">
              <a:spcBef>
                <a:spcPct val="20000"/>
              </a:spcBef>
            </a:pPr>
            <a:r>
              <a:rPr lang="en-GB" dirty="0"/>
              <a:t>Results: </a:t>
            </a:r>
            <a:br>
              <a:rPr lang="en-GB" dirty="0"/>
            </a:br>
            <a:r>
              <a:rPr lang="en-GB" sz="2400" dirty="0"/>
              <a:t>Improvement in students opinion?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132813"/>
              </p:ext>
            </p:extLst>
          </p:nvPr>
        </p:nvGraphicFramePr>
        <p:xfrm>
          <a:off x="467544" y="1508672"/>
          <a:ext cx="7920880" cy="487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827584" y="6309320"/>
            <a:ext cx="2717411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ct val="115000"/>
              </a:lnSpc>
              <a:spcBef>
                <a:spcPts val="600"/>
              </a:spcBef>
            </a:pPr>
            <a:r>
              <a:rPr lang="en-GB" sz="1100" dirty="0">
                <a:latin typeface="Calibri" panose="020F0502020204030204" pitchFamily="34" charset="0"/>
              </a:rPr>
              <a:t>Source: Module evaluation (School’s survey)</a:t>
            </a:r>
          </a:p>
        </p:txBody>
      </p:sp>
    </p:spTree>
    <p:extLst>
      <p:ext uri="{BB962C8B-B14F-4D97-AF65-F5344CB8AC3E}">
        <p14:creationId xmlns:p14="http://schemas.microsoft.com/office/powerpoint/2010/main" val="180448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5728568" cy="738188"/>
          </a:xfrm>
        </p:spPr>
        <p:txBody>
          <a:bodyPr/>
          <a:lstStyle/>
          <a:p>
            <a:pPr marL="68263" lvl="1" indent="-361950">
              <a:spcBef>
                <a:spcPct val="20000"/>
              </a:spcBef>
            </a:pPr>
            <a:r>
              <a:rPr lang="en-GB" dirty="0"/>
              <a:t>Results: </a:t>
            </a:r>
            <a:br>
              <a:rPr lang="en-GB" dirty="0"/>
            </a:br>
            <a:r>
              <a:rPr lang="en-GB" sz="2400" dirty="0"/>
              <a:t>What they (dis-)like?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4128" y="6551602"/>
            <a:ext cx="3360664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ct val="115000"/>
              </a:lnSpc>
              <a:spcBef>
                <a:spcPts val="600"/>
              </a:spcBef>
            </a:pPr>
            <a:r>
              <a:rPr lang="en-GB" sz="1200" dirty="0">
                <a:latin typeface="Calibri" panose="020F0502020204030204" pitchFamily="34" charset="0"/>
              </a:rPr>
              <a:t>Source: Ad-hoc Feedback survey (Antonio’s survey)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286245"/>
              </p:ext>
            </p:extLst>
          </p:nvPr>
        </p:nvGraphicFramePr>
        <p:xfrm>
          <a:off x="251520" y="1556792"/>
          <a:ext cx="86409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441384"/>
              </p:ext>
            </p:extLst>
          </p:nvPr>
        </p:nvGraphicFramePr>
        <p:xfrm>
          <a:off x="251520" y="4138373"/>
          <a:ext cx="8674471" cy="225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D1D42D-4B6A-44E5-83C2-51E0C7ED7CFB}"/>
              </a:ext>
            </a:extLst>
          </p:cNvPr>
          <p:cNvSpPr txBox="1"/>
          <p:nvPr/>
        </p:nvSpPr>
        <p:spPr>
          <a:xfrm>
            <a:off x="1907704" y="503437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More detail…</a:t>
            </a:r>
          </a:p>
        </p:txBody>
      </p:sp>
    </p:spTree>
    <p:extLst>
      <p:ext uri="{BB962C8B-B14F-4D97-AF65-F5344CB8AC3E}">
        <p14:creationId xmlns:p14="http://schemas.microsoft.com/office/powerpoint/2010/main" val="15161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versity-of-Leeds">
  <a:themeElements>
    <a:clrScheme name="Default Design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758</Words>
  <Application>Microsoft Office PowerPoint</Application>
  <PresentationFormat>On-screen Show (4:3)</PresentationFormat>
  <Paragraphs>194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Times</vt:lpstr>
      <vt:lpstr>Times New Roman</vt:lpstr>
      <vt:lpstr>Wingdings</vt:lpstr>
      <vt:lpstr>Office Theme</vt:lpstr>
      <vt:lpstr>University-of-Leeds</vt:lpstr>
      <vt:lpstr>Can multiple small feedback activities improve students’ opinion of feedback and their performance?  Evidence from compulsory final year</vt:lpstr>
      <vt:lpstr>Outline</vt:lpstr>
      <vt:lpstr>Motivation</vt:lpstr>
      <vt:lpstr>Intervention</vt:lpstr>
      <vt:lpstr>Existing literature</vt:lpstr>
      <vt:lpstr>How to evaluate intervention?</vt:lpstr>
      <vt:lpstr>DATA</vt:lpstr>
      <vt:lpstr>Results:  Improvement in students opinion?</vt:lpstr>
      <vt:lpstr>Results:  What they (dis-)like?</vt:lpstr>
      <vt:lpstr>Results:  Students performance (2016.17)?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multiple small feedback activities improve students’ opinion of feedback and their performance?</dc:title>
  <dc:subject>Economics education</dc:subject>
  <dc:creator>Antonio Rodriguez Gil</dc:creator>
  <cp:lastModifiedBy>ML Poulter</cp:lastModifiedBy>
  <cp:revision>325</cp:revision>
  <cp:lastPrinted>2017-09-06T16:54:36Z</cp:lastPrinted>
  <dcterms:created xsi:type="dcterms:W3CDTF">2010-07-14T23:51:01Z</dcterms:created>
  <dcterms:modified xsi:type="dcterms:W3CDTF">2017-09-25T11:20:11Z</dcterms:modified>
</cp:coreProperties>
</file>