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6" r:id="rId1"/>
    <p:sldMasterId id="2147483737" r:id="rId2"/>
    <p:sldMasterId id="2147483719" r:id="rId3"/>
    <p:sldMasterId id="2147483754" r:id="rId4"/>
    <p:sldMasterId id="2147483728" r:id="rId5"/>
    <p:sldMasterId id="2147483763" r:id="rId6"/>
    <p:sldMasterId id="2147483706" r:id="rId7"/>
  </p:sldMasterIdLst>
  <p:notesMasterIdLst>
    <p:notesMasterId r:id="rId26"/>
  </p:notesMasterIdLst>
  <p:sldIdLst>
    <p:sldId id="935" r:id="rId8"/>
    <p:sldId id="936" r:id="rId9"/>
    <p:sldId id="937" r:id="rId10"/>
    <p:sldId id="938" r:id="rId11"/>
    <p:sldId id="939" r:id="rId12"/>
    <p:sldId id="940" r:id="rId13"/>
    <p:sldId id="393" r:id="rId14"/>
    <p:sldId id="400" r:id="rId15"/>
    <p:sldId id="389" r:id="rId16"/>
    <p:sldId id="401" r:id="rId17"/>
    <p:sldId id="391" r:id="rId18"/>
    <p:sldId id="392" r:id="rId19"/>
    <p:sldId id="395" r:id="rId20"/>
    <p:sldId id="398" r:id="rId21"/>
    <p:sldId id="934" r:id="rId22"/>
    <p:sldId id="399" r:id="rId23"/>
    <p:sldId id="396" r:id="rId24"/>
    <p:sldId id="29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4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1D49"/>
    <a:srgbClr val="FFD100"/>
    <a:srgbClr val="CF4520"/>
    <a:srgbClr val="008578"/>
    <a:srgbClr val="0077C8"/>
    <a:srgbClr val="5C068C"/>
    <a:srgbClr val="A6093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orient="horz" pos="2160"/>
        <p:guide pos="3840"/>
        <p:guide orient="horz" pos="4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ncey, Laura" userId="3f5c3006-d86e-41c9-94e4-ae38087d70f6" providerId="ADAL" clId="{77A4E37E-B7CA-4B7B-8712-FF7A4AF78B1F}"/>
    <pc:docChg chg="custSel addSld delSld modSld sldOrd">
      <pc:chgData name="Muncey, Laura" userId="3f5c3006-d86e-41c9-94e4-ae38087d70f6" providerId="ADAL" clId="{77A4E37E-B7CA-4B7B-8712-FF7A4AF78B1F}" dt="2023-09-04T19:57:38.094" v="189"/>
      <pc:docMkLst>
        <pc:docMk/>
      </pc:docMkLst>
      <pc:sldChg chg="del">
        <pc:chgData name="Muncey, Laura" userId="3f5c3006-d86e-41c9-94e4-ae38087d70f6" providerId="ADAL" clId="{77A4E37E-B7CA-4B7B-8712-FF7A4AF78B1F}" dt="2023-09-04T19:55:29.773" v="178" actId="2696"/>
        <pc:sldMkLst>
          <pc:docMk/>
          <pc:sldMk cId="158606882" sldId="387"/>
        </pc:sldMkLst>
      </pc:sldChg>
      <pc:sldChg chg="del">
        <pc:chgData name="Muncey, Laura" userId="3f5c3006-d86e-41c9-94e4-ae38087d70f6" providerId="ADAL" clId="{77A4E37E-B7CA-4B7B-8712-FF7A4AF78B1F}" dt="2023-09-04T19:54:26.575" v="175" actId="2696"/>
        <pc:sldMkLst>
          <pc:docMk/>
          <pc:sldMk cId="2791981470" sldId="388"/>
        </pc:sldMkLst>
      </pc:sldChg>
      <pc:sldChg chg="del">
        <pc:chgData name="Muncey, Laura" userId="3f5c3006-d86e-41c9-94e4-ae38087d70f6" providerId="ADAL" clId="{77A4E37E-B7CA-4B7B-8712-FF7A4AF78B1F}" dt="2023-09-04T19:54:55.037" v="176" actId="2696"/>
        <pc:sldMkLst>
          <pc:docMk/>
          <pc:sldMk cId="3298997831" sldId="390"/>
        </pc:sldMkLst>
      </pc:sldChg>
      <pc:sldChg chg="del">
        <pc:chgData name="Muncey, Laura" userId="3f5c3006-d86e-41c9-94e4-ae38087d70f6" providerId="ADAL" clId="{77A4E37E-B7CA-4B7B-8712-FF7A4AF78B1F}" dt="2023-09-04T19:55:15.769" v="177" actId="2696"/>
        <pc:sldMkLst>
          <pc:docMk/>
          <pc:sldMk cId="2466157419" sldId="397"/>
        </pc:sldMkLst>
      </pc:sldChg>
      <pc:sldChg chg="ord">
        <pc:chgData name="Muncey, Laura" userId="3f5c3006-d86e-41c9-94e4-ae38087d70f6" providerId="ADAL" clId="{77A4E37E-B7CA-4B7B-8712-FF7A4AF78B1F}" dt="2023-09-04T19:57:38.094" v="189"/>
        <pc:sldMkLst>
          <pc:docMk/>
          <pc:sldMk cId="2757165203" sldId="400"/>
        </pc:sldMkLst>
      </pc:sldChg>
      <pc:sldChg chg="modSp new mod">
        <pc:chgData name="Muncey, Laura" userId="3f5c3006-d86e-41c9-94e4-ae38087d70f6" providerId="ADAL" clId="{77A4E37E-B7CA-4B7B-8712-FF7A4AF78B1F}" dt="2023-09-04T19:55:47.995" v="181" actId="1076"/>
        <pc:sldMkLst>
          <pc:docMk/>
          <pc:sldMk cId="681037128" sldId="935"/>
        </pc:sldMkLst>
        <pc:spChg chg="mod">
          <ac:chgData name="Muncey, Laura" userId="3f5c3006-d86e-41c9-94e4-ae38087d70f6" providerId="ADAL" clId="{77A4E37E-B7CA-4B7B-8712-FF7A4AF78B1F}" dt="2023-09-04T19:55:47.995" v="181" actId="1076"/>
          <ac:spMkLst>
            <pc:docMk/>
            <pc:sldMk cId="681037128" sldId="935"/>
            <ac:spMk id="2" creationId="{4CF6A651-F2DA-D154-DCB6-31689B4144E9}"/>
          </ac:spMkLst>
        </pc:spChg>
        <pc:spChg chg="mod">
          <ac:chgData name="Muncey, Laura" userId="3f5c3006-d86e-41c9-94e4-ae38087d70f6" providerId="ADAL" clId="{77A4E37E-B7CA-4B7B-8712-FF7A4AF78B1F}" dt="2023-09-04T19:55:43.338" v="180" actId="1076"/>
          <ac:spMkLst>
            <pc:docMk/>
            <pc:sldMk cId="681037128" sldId="935"/>
            <ac:spMk id="3" creationId="{C36A969A-184B-ADA4-FE20-FCFF583791EB}"/>
          </ac:spMkLst>
        </pc:spChg>
      </pc:sldChg>
      <pc:sldChg chg="modSp new mod">
        <pc:chgData name="Muncey, Laura" userId="3f5c3006-d86e-41c9-94e4-ae38087d70f6" providerId="ADAL" clId="{77A4E37E-B7CA-4B7B-8712-FF7A4AF78B1F}" dt="2023-09-04T19:56:23.470" v="185" actId="115"/>
        <pc:sldMkLst>
          <pc:docMk/>
          <pc:sldMk cId="1966701492" sldId="936"/>
        </pc:sldMkLst>
        <pc:spChg chg="mod">
          <ac:chgData name="Muncey, Laura" userId="3f5c3006-d86e-41c9-94e4-ae38087d70f6" providerId="ADAL" clId="{77A4E37E-B7CA-4B7B-8712-FF7A4AF78B1F}" dt="2023-09-04T19:56:23.470" v="185" actId="115"/>
          <ac:spMkLst>
            <pc:docMk/>
            <pc:sldMk cId="1966701492" sldId="936"/>
            <ac:spMk id="2" creationId="{D5EE85D6-9544-D1B8-BDE3-7FEAB932633A}"/>
          </ac:spMkLst>
        </pc:spChg>
        <pc:spChg chg="mod">
          <ac:chgData name="Muncey, Laura" userId="3f5c3006-d86e-41c9-94e4-ae38087d70f6" providerId="ADAL" clId="{77A4E37E-B7CA-4B7B-8712-FF7A4AF78B1F}" dt="2023-09-04T19:56:16.957" v="184" actId="20577"/>
          <ac:spMkLst>
            <pc:docMk/>
            <pc:sldMk cId="1966701492" sldId="936"/>
            <ac:spMk id="3" creationId="{506CEF82-8300-EF75-AAA9-A3CFD5670A74}"/>
          </ac:spMkLst>
        </pc:spChg>
      </pc:sldChg>
      <pc:sldChg chg="delSp modSp new mod">
        <pc:chgData name="Muncey, Laura" userId="3f5c3006-d86e-41c9-94e4-ae38087d70f6" providerId="ADAL" clId="{77A4E37E-B7CA-4B7B-8712-FF7A4AF78B1F}" dt="2023-09-04T19:51:54.840" v="158" actId="1076"/>
        <pc:sldMkLst>
          <pc:docMk/>
          <pc:sldMk cId="159300018" sldId="937"/>
        </pc:sldMkLst>
        <pc:spChg chg="mod">
          <ac:chgData name="Muncey, Laura" userId="3f5c3006-d86e-41c9-94e4-ae38087d70f6" providerId="ADAL" clId="{77A4E37E-B7CA-4B7B-8712-FF7A4AF78B1F}" dt="2023-09-04T19:51:54.840" v="158" actId="1076"/>
          <ac:spMkLst>
            <pc:docMk/>
            <pc:sldMk cId="159300018" sldId="937"/>
            <ac:spMk id="2" creationId="{C080E1C5-6919-CBB6-6085-D4D9BF7241C1}"/>
          </ac:spMkLst>
        </pc:spChg>
        <pc:spChg chg="del">
          <ac:chgData name="Muncey, Laura" userId="3f5c3006-d86e-41c9-94e4-ae38087d70f6" providerId="ADAL" clId="{77A4E37E-B7CA-4B7B-8712-FF7A4AF78B1F}" dt="2023-09-04T19:49:51.055" v="110" actId="478"/>
          <ac:spMkLst>
            <pc:docMk/>
            <pc:sldMk cId="159300018" sldId="937"/>
            <ac:spMk id="3" creationId="{1815F610-C714-8ECD-7BBD-D3E9A163C982}"/>
          </ac:spMkLst>
        </pc:spChg>
      </pc:sldChg>
      <pc:sldChg chg="delSp modSp new mod">
        <pc:chgData name="Muncey, Laura" userId="3f5c3006-d86e-41c9-94e4-ae38087d70f6" providerId="ADAL" clId="{77A4E37E-B7CA-4B7B-8712-FF7A4AF78B1F}" dt="2023-09-04T19:51:45.968" v="157" actId="1076"/>
        <pc:sldMkLst>
          <pc:docMk/>
          <pc:sldMk cId="3433090578" sldId="938"/>
        </pc:sldMkLst>
        <pc:spChg chg="mod">
          <ac:chgData name="Muncey, Laura" userId="3f5c3006-d86e-41c9-94e4-ae38087d70f6" providerId="ADAL" clId="{77A4E37E-B7CA-4B7B-8712-FF7A4AF78B1F}" dt="2023-09-04T19:51:45.968" v="157" actId="1076"/>
          <ac:spMkLst>
            <pc:docMk/>
            <pc:sldMk cId="3433090578" sldId="938"/>
            <ac:spMk id="2" creationId="{8AD4B29F-4A8E-A726-55BF-B06E3A78B8D8}"/>
          </ac:spMkLst>
        </pc:spChg>
        <pc:spChg chg="del">
          <ac:chgData name="Muncey, Laura" userId="3f5c3006-d86e-41c9-94e4-ae38087d70f6" providerId="ADAL" clId="{77A4E37E-B7CA-4B7B-8712-FF7A4AF78B1F}" dt="2023-09-04T19:50:09.245" v="114" actId="478"/>
          <ac:spMkLst>
            <pc:docMk/>
            <pc:sldMk cId="3433090578" sldId="938"/>
            <ac:spMk id="3" creationId="{4FD33B49-220D-290F-4CD0-1C1226C60E90}"/>
          </ac:spMkLst>
        </pc:spChg>
      </pc:sldChg>
      <pc:sldChg chg="delSp modSp new mod">
        <pc:chgData name="Muncey, Laura" userId="3f5c3006-d86e-41c9-94e4-ae38087d70f6" providerId="ADAL" clId="{77A4E37E-B7CA-4B7B-8712-FF7A4AF78B1F}" dt="2023-09-04T19:56:34.781" v="186" actId="20577"/>
        <pc:sldMkLst>
          <pc:docMk/>
          <pc:sldMk cId="1604617256" sldId="939"/>
        </pc:sldMkLst>
        <pc:spChg chg="mod">
          <ac:chgData name="Muncey, Laura" userId="3f5c3006-d86e-41c9-94e4-ae38087d70f6" providerId="ADAL" clId="{77A4E37E-B7CA-4B7B-8712-FF7A4AF78B1F}" dt="2023-09-04T19:56:34.781" v="186" actId="20577"/>
          <ac:spMkLst>
            <pc:docMk/>
            <pc:sldMk cId="1604617256" sldId="939"/>
            <ac:spMk id="2" creationId="{BBCE9590-4B05-DD00-833D-63403338D284}"/>
          </ac:spMkLst>
        </pc:spChg>
        <pc:spChg chg="del">
          <ac:chgData name="Muncey, Laura" userId="3f5c3006-d86e-41c9-94e4-ae38087d70f6" providerId="ADAL" clId="{77A4E37E-B7CA-4B7B-8712-FF7A4AF78B1F}" dt="2023-09-04T19:52:14.500" v="160" actId="478"/>
          <ac:spMkLst>
            <pc:docMk/>
            <pc:sldMk cId="1604617256" sldId="939"/>
            <ac:spMk id="3" creationId="{AFFF7252-6F43-1AED-664B-9F22156B3FCD}"/>
          </ac:spMkLst>
        </pc:spChg>
      </pc:sldChg>
      <pc:sldChg chg="delSp modSp new mod">
        <pc:chgData name="Muncey, Laura" userId="3f5c3006-d86e-41c9-94e4-ae38087d70f6" providerId="ADAL" clId="{77A4E37E-B7CA-4B7B-8712-FF7A4AF78B1F}" dt="2023-09-04T19:56:45.102" v="187" actId="20577"/>
        <pc:sldMkLst>
          <pc:docMk/>
          <pc:sldMk cId="873418802" sldId="940"/>
        </pc:sldMkLst>
        <pc:spChg chg="mod">
          <ac:chgData name="Muncey, Laura" userId="3f5c3006-d86e-41c9-94e4-ae38087d70f6" providerId="ADAL" clId="{77A4E37E-B7CA-4B7B-8712-FF7A4AF78B1F}" dt="2023-09-04T19:56:45.102" v="187" actId="20577"/>
          <ac:spMkLst>
            <pc:docMk/>
            <pc:sldMk cId="873418802" sldId="940"/>
            <ac:spMk id="2" creationId="{82222C99-7109-B667-F972-BBC81D81A438}"/>
          </ac:spMkLst>
        </pc:spChg>
        <pc:spChg chg="del">
          <ac:chgData name="Muncey, Laura" userId="3f5c3006-d86e-41c9-94e4-ae38087d70f6" providerId="ADAL" clId="{77A4E37E-B7CA-4B7B-8712-FF7A4AF78B1F}" dt="2023-09-04T19:52:47.069" v="169" actId="478"/>
          <ac:spMkLst>
            <pc:docMk/>
            <pc:sldMk cId="873418802" sldId="940"/>
            <ac:spMk id="3" creationId="{72640126-1EF8-B7A6-5BC3-8276678969D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5CFC2-FF95-BB42-B600-F8C023CFEAC4}"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96A85-7B12-D143-8C60-4EC8075DB191}" type="slidenum">
              <a:rPr lang="en-US" smtClean="0"/>
              <a:t>‹#›</a:t>
            </a:fld>
            <a:endParaRPr lang="en-US"/>
          </a:p>
        </p:txBody>
      </p:sp>
    </p:spTree>
    <p:extLst>
      <p:ext uri="{BB962C8B-B14F-4D97-AF65-F5344CB8AC3E}">
        <p14:creationId xmlns:p14="http://schemas.microsoft.com/office/powerpoint/2010/main" val="1467498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46824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8653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6880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575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r>
              <a:rPr lang="en-US"/>
              <a:t>Click icon to add chart</a:t>
            </a:r>
          </a:p>
        </p:txBody>
      </p:sp>
    </p:spTree>
    <p:extLst>
      <p:ext uri="{BB962C8B-B14F-4D97-AF65-F5344CB8AC3E}">
        <p14:creationId xmlns:p14="http://schemas.microsoft.com/office/powerpoint/2010/main" val="363221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45358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7166F8-5299-9F4F-B50D-A95C9470457A}"/>
              </a:ext>
            </a:extLst>
          </p:cNvPr>
          <p:cNvPicPr>
            <a:picLocks noChangeAspect="1"/>
          </p:cNvPicPr>
          <p:nvPr userDrawn="1"/>
        </p:nvPicPr>
        <p:blipFill>
          <a:blip r:embed="rId2"/>
          <a:stretch>
            <a:fillRect/>
          </a:stretch>
        </p:blipFill>
        <p:spPr>
          <a:xfrm>
            <a:off x="3371850" y="1631950"/>
            <a:ext cx="5448300" cy="3594100"/>
          </a:xfrm>
          <a:prstGeom prst="rect">
            <a:avLst/>
          </a:prstGeom>
        </p:spPr>
      </p:pic>
    </p:spTree>
    <p:extLst>
      <p:ext uri="{BB962C8B-B14F-4D97-AF65-F5344CB8AC3E}">
        <p14:creationId xmlns:p14="http://schemas.microsoft.com/office/powerpoint/2010/main" val="3948308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06115-7CE6-1D4A-A3FA-E2A33C6D51D4}"/>
              </a:ext>
            </a:extLst>
          </p:cNvPr>
          <p:cNvPicPr>
            <a:picLocks noChangeAspect="1"/>
          </p:cNvPicPr>
          <p:nvPr userDrawn="1"/>
        </p:nvPicPr>
        <p:blipFill>
          <a:blip r:embed="rId2"/>
          <a:stretch>
            <a:fillRect/>
          </a:stretch>
        </p:blipFill>
        <p:spPr>
          <a:xfrm>
            <a:off x="3213100" y="1581150"/>
            <a:ext cx="5765800" cy="3695700"/>
          </a:xfrm>
          <a:prstGeom prst="rect">
            <a:avLst/>
          </a:prstGeom>
        </p:spPr>
      </p:pic>
    </p:spTree>
    <p:extLst>
      <p:ext uri="{BB962C8B-B14F-4D97-AF65-F5344CB8AC3E}">
        <p14:creationId xmlns:p14="http://schemas.microsoft.com/office/powerpoint/2010/main" val="3907610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72834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4391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698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686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90227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777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2729726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61161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25946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3438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D1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6356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897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485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1204954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16278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88809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DA0ACB-75EF-0245-846B-24010AB69286}"/>
              </a:ext>
            </a:extLst>
          </p:cNvPr>
          <p:cNvPicPr>
            <a:picLocks noChangeAspect="1"/>
          </p:cNvPicPr>
          <p:nvPr userDrawn="1"/>
        </p:nvPicPr>
        <p:blipFill>
          <a:blip r:embed="rId2"/>
          <a:stretch>
            <a:fillRect/>
          </a:stretch>
        </p:blipFill>
        <p:spPr>
          <a:xfrm>
            <a:off x="3371850" y="1631950"/>
            <a:ext cx="5448300" cy="3594100"/>
          </a:xfrm>
          <a:prstGeom prst="rect">
            <a:avLst/>
          </a:prstGeom>
        </p:spPr>
      </p:pic>
    </p:spTree>
    <p:extLst>
      <p:ext uri="{BB962C8B-B14F-4D97-AF65-F5344CB8AC3E}">
        <p14:creationId xmlns:p14="http://schemas.microsoft.com/office/powerpoint/2010/main" val="15657495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0C907B-7EB5-4646-8E6C-A0DCF5C81294}"/>
              </a:ext>
            </a:extLst>
          </p:cNvPr>
          <p:cNvPicPr>
            <a:picLocks noChangeAspect="1"/>
          </p:cNvPicPr>
          <p:nvPr userDrawn="1"/>
        </p:nvPicPr>
        <p:blipFill>
          <a:blip r:embed="rId2"/>
          <a:stretch>
            <a:fillRect/>
          </a:stretch>
        </p:blipFill>
        <p:spPr>
          <a:xfrm>
            <a:off x="3213100" y="1581150"/>
            <a:ext cx="5765800" cy="3695700"/>
          </a:xfrm>
          <a:prstGeom prst="rect">
            <a:avLst/>
          </a:prstGeom>
        </p:spPr>
      </p:pic>
    </p:spTree>
    <p:extLst>
      <p:ext uri="{BB962C8B-B14F-4D97-AF65-F5344CB8AC3E}">
        <p14:creationId xmlns:p14="http://schemas.microsoft.com/office/powerpoint/2010/main" val="417552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044069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43083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55444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87656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6260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26958874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96359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0568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682764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0310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7707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97878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043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17612573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73784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F6D5B-50DF-3D4A-A73F-BC48EB89133A}"/>
              </a:ext>
            </a:extLst>
          </p:cNvPr>
          <p:cNvPicPr>
            <a:picLocks noChangeAspect="1"/>
          </p:cNvPicPr>
          <p:nvPr userDrawn="1"/>
        </p:nvPicPr>
        <p:blipFill>
          <a:blip r:embed="rId2"/>
          <a:stretch>
            <a:fillRect/>
          </a:stretch>
        </p:blipFill>
        <p:spPr>
          <a:xfrm>
            <a:off x="3371850" y="1631950"/>
            <a:ext cx="5448300" cy="3594100"/>
          </a:xfrm>
          <a:prstGeom prst="rect">
            <a:avLst/>
          </a:prstGeom>
        </p:spPr>
      </p:pic>
    </p:spTree>
    <p:extLst>
      <p:ext uri="{BB962C8B-B14F-4D97-AF65-F5344CB8AC3E}">
        <p14:creationId xmlns:p14="http://schemas.microsoft.com/office/powerpoint/2010/main" val="36840079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4931A5-93F5-984D-ADB5-D88F0E879C18}"/>
              </a:ext>
            </a:extLst>
          </p:cNvPr>
          <p:cNvPicPr>
            <a:picLocks noChangeAspect="1"/>
          </p:cNvPicPr>
          <p:nvPr userDrawn="1"/>
        </p:nvPicPr>
        <p:blipFill>
          <a:blip r:embed="rId2"/>
          <a:stretch>
            <a:fillRect/>
          </a:stretch>
        </p:blipFill>
        <p:spPr>
          <a:xfrm>
            <a:off x="3213100" y="1581150"/>
            <a:ext cx="5765800" cy="3695700"/>
          </a:xfrm>
          <a:prstGeom prst="rect">
            <a:avLst/>
          </a:prstGeom>
        </p:spPr>
      </p:pic>
    </p:spTree>
    <p:extLst>
      <p:ext uri="{BB962C8B-B14F-4D97-AF65-F5344CB8AC3E}">
        <p14:creationId xmlns:p14="http://schemas.microsoft.com/office/powerpoint/2010/main" val="21216352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9" y="1122363"/>
            <a:ext cx="9828212" cy="2387600"/>
          </a:xfrm>
        </p:spPr>
        <p:txBody>
          <a:bodyPr anchor="b"/>
          <a:lstStyle>
            <a:lvl1pPr algn="l">
              <a:defRPr sz="4500"/>
            </a:lvl1pPr>
          </a:lstStyle>
          <a:p>
            <a:r>
              <a:rPr lang="en-US"/>
              <a:t>Click to edit Master title style</a:t>
            </a:r>
            <a:endParaRPr lang="en-US" dirty="0"/>
          </a:p>
        </p:txBody>
      </p:sp>
      <p:sp>
        <p:nvSpPr>
          <p:cNvPr id="3" name="Subtitle 2"/>
          <p:cNvSpPr>
            <a:spLocks noGrp="1"/>
          </p:cNvSpPr>
          <p:nvPr>
            <p:ph type="subTitle" idx="1"/>
          </p:nvPr>
        </p:nvSpPr>
        <p:spPr>
          <a:xfrm>
            <a:off x="839789" y="3602038"/>
            <a:ext cx="9828212" cy="165576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584744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0770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50089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79000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295975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21870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5" y="982663"/>
            <a:ext cx="6081009" cy="4895850"/>
          </a:xfrm>
        </p:spPr>
        <p:txBody>
          <a:bodyPr/>
          <a:lstStyle/>
          <a:p>
            <a:r>
              <a:rPr lang="en-US"/>
              <a:t>Click icon to add chart</a:t>
            </a:r>
          </a:p>
        </p:txBody>
      </p:sp>
    </p:spTree>
    <p:extLst>
      <p:ext uri="{BB962C8B-B14F-4D97-AF65-F5344CB8AC3E}">
        <p14:creationId xmlns:p14="http://schemas.microsoft.com/office/powerpoint/2010/main" val="1315931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139572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7166F8-5299-9F4F-B50D-A95C9470457A}"/>
              </a:ext>
            </a:extLst>
          </p:cNvPr>
          <p:cNvPicPr>
            <a:picLocks noChangeAspect="1"/>
          </p:cNvPicPr>
          <p:nvPr userDrawn="1"/>
        </p:nvPicPr>
        <p:blipFill>
          <a:blip r:embed="rId2"/>
          <a:stretch>
            <a:fillRect/>
          </a:stretch>
        </p:blipFill>
        <p:spPr>
          <a:xfrm>
            <a:off x="3371851" y="1631950"/>
            <a:ext cx="5448300" cy="3594100"/>
          </a:xfrm>
          <a:prstGeom prst="rect">
            <a:avLst/>
          </a:prstGeom>
        </p:spPr>
      </p:pic>
    </p:spTree>
    <p:extLst>
      <p:ext uri="{BB962C8B-B14F-4D97-AF65-F5344CB8AC3E}">
        <p14:creationId xmlns:p14="http://schemas.microsoft.com/office/powerpoint/2010/main" val="2901205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06115-7CE6-1D4A-A3FA-E2A33C6D51D4}"/>
              </a:ext>
            </a:extLst>
          </p:cNvPr>
          <p:cNvPicPr>
            <a:picLocks noChangeAspect="1"/>
          </p:cNvPicPr>
          <p:nvPr userDrawn="1"/>
        </p:nvPicPr>
        <p:blipFill>
          <a:blip r:embed="rId2"/>
          <a:stretch>
            <a:fillRect/>
          </a:stretch>
        </p:blipFill>
        <p:spPr>
          <a:xfrm>
            <a:off x="3213100" y="1581150"/>
            <a:ext cx="5765800" cy="3695700"/>
          </a:xfrm>
          <a:prstGeom prst="rect">
            <a:avLst/>
          </a:prstGeom>
        </p:spPr>
      </p:pic>
    </p:spTree>
    <p:extLst>
      <p:ext uri="{BB962C8B-B14F-4D97-AF65-F5344CB8AC3E}">
        <p14:creationId xmlns:p14="http://schemas.microsoft.com/office/powerpoint/2010/main" val="1728150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r>
              <a:rPr lang="en-US"/>
              <a:t>Click icon to add chart</a:t>
            </a:r>
          </a:p>
        </p:txBody>
      </p:sp>
    </p:spTree>
    <p:extLst>
      <p:ext uri="{BB962C8B-B14F-4D97-AF65-F5344CB8AC3E}">
        <p14:creationId xmlns:p14="http://schemas.microsoft.com/office/powerpoint/2010/main" val="3742441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91313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46012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2317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theme" Target="../theme/theme6.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10" Type="http://schemas.openxmlformats.org/officeDocument/2006/relationships/theme" Target="../theme/theme7.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2B3F8B12-918D-4C4D-9592-653697BEC04F}"/>
              </a:ext>
            </a:extLst>
          </p:cNvPr>
          <p:cNvPicPr>
            <a:picLocks noChangeAspect="1"/>
          </p:cNvPicPr>
          <p:nvPr userDrawn="1"/>
        </p:nvPicPr>
        <p:blipFill>
          <a:blip r:embed="rId9"/>
          <a:stretch>
            <a:fillRect/>
          </a:stretch>
        </p:blipFill>
        <p:spPr>
          <a:xfrm>
            <a:off x="9824484" y="5148251"/>
            <a:ext cx="2052084" cy="1353706"/>
          </a:xfrm>
          <a:prstGeom prst="rect">
            <a:avLst/>
          </a:prstGeom>
        </p:spPr>
      </p:pic>
    </p:spTree>
    <p:extLst>
      <p:ext uri="{BB962C8B-B14F-4D97-AF65-F5344CB8AC3E}">
        <p14:creationId xmlns:p14="http://schemas.microsoft.com/office/powerpoint/2010/main" val="275861597"/>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FFFFF"/>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FFFFFF"/>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FFFFF"/>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FFD100"/>
                </a:solidFill>
                <a:latin typeface="Raleway" panose="020B0503030101060003" pitchFamily="34" charset="77"/>
              </a:defRPr>
            </a:lvl1pPr>
          </a:lstStyle>
          <a:p>
            <a:fld id="{2C6E675B-32F0-0843-BC57-13BB22F7DF1E}" type="slidenum">
              <a:rPr lang="en-US" smtClean="0"/>
              <a:pPr/>
              <a:t>‹#›</a:t>
            </a:fld>
            <a:endParaRPr lang="en-US"/>
          </a:p>
        </p:txBody>
      </p:sp>
    </p:spTree>
    <p:extLst>
      <p:ext uri="{BB962C8B-B14F-4D97-AF65-F5344CB8AC3E}">
        <p14:creationId xmlns:p14="http://schemas.microsoft.com/office/powerpoint/2010/main" val="3777742583"/>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72" r:id="rId8"/>
    <p:sldLayoutId id="2147483745" r:id="rId9"/>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FFFFF"/>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FFFFFF"/>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FFFFF"/>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DAE7C0A-3C02-5F4B-BFB5-4D7C7993B29D}"/>
              </a:ext>
            </a:extLst>
          </p:cNvPr>
          <p:cNvPicPr>
            <a:picLocks noChangeAspect="1"/>
          </p:cNvPicPr>
          <p:nvPr userDrawn="1"/>
        </p:nvPicPr>
        <p:blipFill>
          <a:blip r:embed="rId9"/>
          <a:stretch>
            <a:fillRect/>
          </a:stretch>
        </p:blipFill>
        <p:spPr>
          <a:xfrm>
            <a:off x="9824644" y="5148357"/>
            <a:ext cx="2051924" cy="1353600"/>
          </a:xfrm>
          <a:prstGeom prst="rect">
            <a:avLst/>
          </a:prstGeom>
        </p:spPr>
      </p:pic>
    </p:spTree>
    <p:extLst>
      <p:ext uri="{BB962C8B-B14F-4D97-AF65-F5344CB8AC3E}">
        <p14:creationId xmlns:p14="http://schemas.microsoft.com/office/powerpoint/2010/main" val="35814250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071D49"/>
                </a:solidFill>
                <a:latin typeface="Raleway" panose="020B0503030101060003" pitchFamily="34" charset="77"/>
              </a:defRPr>
            </a:lvl1pPr>
          </a:lstStyle>
          <a:p>
            <a:fld id="{2C6E675B-32F0-0843-BC57-13BB22F7DF1E}" type="slidenum">
              <a:rPr lang="en-US" smtClean="0"/>
              <a:pPr/>
              <a:t>‹#›</a:t>
            </a:fld>
            <a:endParaRPr lang="en-US"/>
          </a:p>
        </p:txBody>
      </p:sp>
    </p:spTree>
    <p:extLst>
      <p:ext uri="{BB962C8B-B14F-4D97-AF65-F5344CB8AC3E}">
        <p14:creationId xmlns:p14="http://schemas.microsoft.com/office/powerpoint/2010/main" val="238431309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74" r:id="rId9"/>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87E6E1FC-9BD8-A747-9362-7C4B21B9DE58}"/>
              </a:ext>
            </a:extLst>
          </p:cNvPr>
          <p:cNvPicPr>
            <a:picLocks noChangeAspect="1"/>
          </p:cNvPicPr>
          <p:nvPr userDrawn="1"/>
        </p:nvPicPr>
        <p:blipFill>
          <a:blip r:embed="rId9"/>
          <a:stretch>
            <a:fillRect/>
          </a:stretch>
        </p:blipFill>
        <p:spPr>
          <a:xfrm>
            <a:off x="9824644" y="5148357"/>
            <a:ext cx="2051924" cy="1353600"/>
          </a:xfrm>
          <a:prstGeom prst="rect">
            <a:avLst/>
          </a:prstGeom>
        </p:spPr>
      </p:pic>
    </p:spTree>
    <p:extLst>
      <p:ext uri="{BB962C8B-B14F-4D97-AF65-F5344CB8AC3E}">
        <p14:creationId xmlns:p14="http://schemas.microsoft.com/office/powerpoint/2010/main" val="384481227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071D49"/>
                </a:solidFill>
                <a:latin typeface="Raleway" panose="020B0503030101060003" pitchFamily="34" charset="77"/>
              </a:defRPr>
            </a:lvl1pPr>
          </a:lstStyle>
          <a:p>
            <a:fld id="{2C6E675B-32F0-0843-BC57-13BB22F7DF1E}" type="slidenum">
              <a:rPr lang="en-US" smtClean="0"/>
              <a:pPr/>
              <a:t>‹#›</a:t>
            </a:fld>
            <a:endParaRPr lang="en-US"/>
          </a:p>
        </p:txBody>
      </p:sp>
    </p:spTree>
    <p:extLst>
      <p:ext uri="{BB962C8B-B14F-4D97-AF65-F5344CB8AC3E}">
        <p14:creationId xmlns:p14="http://schemas.microsoft.com/office/powerpoint/2010/main" val="149909885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3" r:id="rId9"/>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b="0" i="0">
                <a:solidFill>
                  <a:srgbClr val="FFD100"/>
                </a:solidFill>
                <a:latin typeface="Raleway" panose="020B0503030101060003" pitchFamily="34" charset="77"/>
              </a:defRPr>
            </a:lvl1pPr>
          </a:lstStyle>
          <a:p>
            <a:fld id="{2C6E675B-32F0-0843-BC57-13BB22F7DF1E}" type="slidenum">
              <a:rPr lang="en-US" smtClean="0"/>
              <a:pPr/>
              <a:t>‹#›</a:t>
            </a:fld>
            <a:endParaRPr lang="en-US" dirty="0"/>
          </a:p>
        </p:txBody>
      </p:sp>
    </p:spTree>
    <p:extLst>
      <p:ext uri="{BB962C8B-B14F-4D97-AF65-F5344CB8AC3E}">
        <p14:creationId xmlns:p14="http://schemas.microsoft.com/office/powerpoint/2010/main" val="2007184087"/>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Lst>
  <p:hf sldNum="0" hdr="0" dt="0"/>
  <p:txStyles>
    <p:titleStyle>
      <a:lvl1pPr algn="l" defTabSz="685800" rtl="0" eaLnBrk="1" latinLnBrk="0" hangingPunct="1">
        <a:lnSpc>
          <a:spcPct val="90000"/>
        </a:lnSpc>
        <a:spcBef>
          <a:spcPct val="0"/>
        </a:spcBef>
        <a:buNone/>
        <a:defRPr sz="3300" b="1" i="0" kern="1200">
          <a:solidFill>
            <a:schemeClr val="tx1"/>
          </a:solidFill>
          <a:latin typeface="ARU Raisonne DemiBold" panose="020B0503040202040103"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FFFFFF"/>
          </a:solidFill>
          <a:latin typeface="Raleway" panose="020B05030301010600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FFFFFF"/>
          </a:solidFill>
          <a:latin typeface="Raleway" panose="020B0503030101060003" pitchFamily="34"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FFFFFF"/>
          </a:solidFill>
          <a:latin typeface="Raleway" panose="020B0503030101060003" pitchFamily="34"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FFFFFF"/>
          </a:solidFill>
          <a:latin typeface="Raleway" panose="020B0503030101060003" pitchFamily="34"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FFFFFF"/>
          </a:solidFill>
          <a:latin typeface="Raleway" panose="020B0503030101060003"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0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6A651-F2DA-D154-DCB6-31689B4144E9}"/>
              </a:ext>
            </a:extLst>
          </p:cNvPr>
          <p:cNvSpPr>
            <a:spLocks noGrp="1"/>
          </p:cNvSpPr>
          <p:nvPr>
            <p:ph type="ctrTitle"/>
          </p:nvPr>
        </p:nvSpPr>
        <p:spPr>
          <a:xfrm>
            <a:off x="716498" y="2694309"/>
            <a:ext cx="9828212" cy="2387600"/>
          </a:xfrm>
        </p:spPr>
        <p:txBody>
          <a:bodyPr>
            <a:normAutofit fontScale="90000"/>
          </a:bodyPr>
          <a:lstStyle/>
          <a:p>
            <a:r>
              <a:rPr lang="en-GB" sz="5300" dirty="0">
                <a:effectLst/>
                <a:latin typeface="ARU Raisonne DemiBold" panose="020B0703040202040103" pitchFamily="34" charset="0"/>
                <a:ea typeface="Times New Roman" panose="02020603050405020304" pitchFamily="18" charset="0"/>
                <a:cs typeface="Calibri" panose="020F0502020204030204" pitchFamily="34" charset="0"/>
              </a:rPr>
              <a:t>The Forgotten Research Academics: The Academic Career Structures of Research Academics within Business Schools in Teaching Focused Institutions in the UK</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Subtitle 2">
            <a:extLst>
              <a:ext uri="{FF2B5EF4-FFF2-40B4-BE49-F238E27FC236}">
                <a16:creationId xmlns:a16="http://schemas.microsoft.com/office/drawing/2014/main" id="{C36A969A-184B-ADA4-FE20-FCFF583791EB}"/>
              </a:ext>
            </a:extLst>
          </p:cNvPr>
          <p:cNvSpPr>
            <a:spLocks noGrp="1"/>
          </p:cNvSpPr>
          <p:nvPr>
            <p:ph type="subTitle" idx="1"/>
          </p:nvPr>
        </p:nvSpPr>
        <p:spPr>
          <a:xfrm>
            <a:off x="839788" y="4907756"/>
            <a:ext cx="9828212" cy="1655762"/>
          </a:xfrm>
        </p:spPr>
        <p:txBody>
          <a:bodyPr/>
          <a:lstStyle/>
          <a:p>
            <a:endParaRPr lang="en-GB" dirty="0"/>
          </a:p>
          <a:p>
            <a:r>
              <a:rPr lang="en-GB" dirty="0"/>
              <a:t>Denise Hawkes  and Laura Muncey</a:t>
            </a:r>
          </a:p>
          <a:p>
            <a:r>
              <a:rPr lang="en-GB" dirty="0"/>
              <a:t>Anglia Ruskin University</a:t>
            </a:r>
          </a:p>
        </p:txBody>
      </p:sp>
    </p:spTree>
    <p:extLst>
      <p:ext uri="{BB962C8B-B14F-4D97-AF65-F5344CB8AC3E}">
        <p14:creationId xmlns:p14="http://schemas.microsoft.com/office/powerpoint/2010/main" val="68103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EA63C-2E78-C8A1-B01C-E50C763270C0}"/>
              </a:ext>
            </a:extLst>
          </p:cNvPr>
          <p:cNvSpPr>
            <a:spLocks noGrp="1"/>
          </p:cNvSpPr>
          <p:nvPr>
            <p:ph type="title"/>
          </p:nvPr>
        </p:nvSpPr>
        <p:spPr/>
        <p:txBody>
          <a:bodyPr/>
          <a:lstStyle/>
          <a:p>
            <a:r>
              <a:rPr lang="en-GB" dirty="0"/>
              <a:t>Answerable Question: PICO</a:t>
            </a:r>
          </a:p>
        </p:txBody>
      </p:sp>
      <p:sp>
        <p:nvSpPr>
          <p:cNvPr id="3" name="Content Placeholder 2">
            <a:extLst>
              <a:ext uri="{FF2B5EF4-FFF2-40B4-BE49-F238E27FC236}">
                <a16:creationId xmlns:a16="http://schemas.microsoft.com/office/drawing/2014/main" id="{7FF5B6E9-9BAD-C637-0E1F-3BB333C18F09}"/>
              </a:ext>
            </a:extLst>
          </p:cNvPr>
          <p:cNvSpPr>
            <a:spLocks noGrp="1"/>
          </p:cNvSpPr>
          <p:nvPr>
            <p:ph idx="1"/>
          </p:nvPr>
        </p:nvSpPr>
        <p:spPr/>
        <p:txBody>
          <a:bodyPr/>
          <a:lstStyle/>
          <a:p>
            <a:pPr marL="0" indent="0">
              <a:buNone/>
            </a:pPr>
            <a:r>
              <a:rPr lang="en-GB" dirty="0"/>
              <a:t>Identify the main concepts </a:t>
            </a:r>
          </a:p>
          <a:p>
            <a:r>
              <a:rPr lang="en-GB" b="1" dirty="0"/>
              <a:t>P</a:t>
            </a:r>
            <a:r>
              <a:rPr lang="en-GB" dirty="0"/>
              <a:t> = a description of </a:t>
            </a:r>
            <a:r>
              <a:rPr lang="en-GB" b="1" dirty="0"/>
              <a:t>populations</a:t>
            </a:r>
          </a:p>
          <a:p>
            <a:r>
              <a:rPr lang="en-GB" b="1" dirty="0"/>
              <a:t>I</a:t>
            </a:r>
            <a:r>
              <a:rPr lang="en-GB" dirty="0"/>
              <a:t> = An identification </a:t>
            </a:r>
            <a:r>
              <a:rPr lang="en-GB" b="1" dirty="0"/>
              <a:t>intervention</a:t>
            </a:r>
          </a:p>
          <a:p>
            <a:r>
              <a:rPr lang="en-GB" b="1" dirty="0"/>
              <a:t>C</a:t>
            </a:r>
            <a:r>
              <a:rPr lang="en-GB" dirty="0"/>
              <a:t> = An explicit </a:t>
            </a:r>
            <a:r>
              <a:rPr lang="en-GB" b="1" dirty="0"/>
              <a:t>comparison</a:t>
            </a:r>
          </a:p>
          <a:p>
            <a:r>
              <a:rPr lang="en-GB" b="1" dirty="0"/>
              <a:t>O</a:t>
            </a:r>
            <a:r>
              <a:rPr lang="en-GB" dirty="0"/>
              <a:t> = relevant </a:t>
            </a:r>
            <a:r>
              <a:rPr lang="en-GB" b="1" dirty="0"/>
              <a:t>outcomes</a:t>
            </a:r>
          </a:p>
          <a:p>
            <a:endParaRPr lang="en-GB" dirty="0"/>
          </a:p>
          <a:p>
            <a:pPr marL="0" indent="0">
              <a:buNone/>
            </a:pPr>
            <a:r>
              <a:rPr lang="en-GB" dirty="0"/>
              <a:t>Often it is not necessary or desirable to include all PICO components in search, example population and intervention may be sufficient 					</a:t>
            </a:r>
            <a:r>
              <a:rPr lang="en-GB" sz="1200" dirty="0">
                <a:latin typeface="Raleway" panose="020B0503030101060003" pitchFamily="34" charset="0"/>
              </a:rPr>
              <a:t>(</a:t>
            </a:r>
            <a:r>
              <a:rPr lang="en-GB" sz="1200" b="0" i="0" dirty="0" err="1">
                <a:effectLst/>
                <a:latin typeface="Raleway" panose="020B0503030101060003" pitchFamily="34" charset="0"/>
              </a:rPr>
              <a:t>LibrarySkills@UCL</a:t>
            </a:r>
            <a:r>
              <a:rPr lang="en-GB" sz="1200" b="0" i="0" dirty="0">
                <a:effectLst/>
                <a:latin typeface="Raleway" panose="020B0503030101060003" pitchFamily="34" charset="0"/>
              </a:rPr>
              <a:t>)</a:t>
            </a:r>
          </a:p>
        </p:txBody>
      </p:sp>
    </p:spTree>
    <p:extLst>
      <p:ext uri="{BB962C8B-B14F-4D97-AF65-F5344CB8AC3E}">
        <p14:creationId xmlns:p14="http://schemas.microsoft.com/office/powerpoint/2010/main" val="998956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0870B-B66A-5A93-6F5B-6CCD794BF4B9}"/>
              </a:ext>
            </a:extLst>
          </p:cNvPr>
          <p:cNvSpPr>
            <a:spLocks noGrp="1"/>
          </p:cNvSpPr>
          <p:nvPr>
            <p:ph type="title"/>
          </p:nvPr>
        </p:nvSpPr>
        <p:spPr/>
        <p:txBody>
          <a:bodyPr/>
          <a:lstStyle/>
          <a:p>
            <a:r>
              <a:rPr lang="en-GB" dirty="0"/>
              <a:t>Literature Review?</a:t>
            </a:r>
          </a:p>
        </p:txBody>
      </p:sp>
      <p:sp>
        <p:nvSpPr>
          <p:cNvPr id="3" name="Content Placeholder 2">
            <a:extLst>
              <a:ext uri="{FF2B5EF4-FFF2-40B4-BE49-F238E27FC236}">
                <a16:creationId xmlns:a16="http://schemas.microsoft.com/office/drawing/2014/main" id="{1EB401E6-806D-AFFA-34B6-63ECDC39E138}"/>
              </a:ext>
            </a:extLst>
          </p:cNvPr>
          <p:cNvSpPr>
            <a:spLocks noGrp="1"/>
          </p:cNvSpPr>
          <p:nvPr>
            <p:ph idx="1"/>
          </p:nvPr>
        </p:nvSpPr>
        <p:spPr/>
        <p:txBody>
          <a:bodyPr/>
          <a:lstStyle/>
          <a:p>
            <a:r>
              <a:rPr lang="en-GB" dirty="0">
                <a:latin typeface="Raleway" panose="020B0503030101060003" pitchFamily="34" charset="0"/>
                <a:ea typeface="Calibri" panose="020F0502020204030204" pitchFamily="34" charset="0"/>
                <a:cs typeface="Times New Roman" panose="02020603050405020304" pitchFamily="18" charset="0"/>
              </a:rPr>
              <a:t>U</a:t>
            </a:r>
            <a:r>
              <a:rPr lang="en-GB" dirty="0">
                <a:effectLst/>
                <a:latin typeface="Raleway" panose="020B0503030101060003" pitchFamily="34" charset="0"/>
                <a:ea typeface="Calibri" panose="020F0502020204030204" pitchFamily="34" charset="0"/>
                <a:cs typeface="Times New Roman" panose="02020603050405020304" pitchFamily="18" charset="0"/>
              </a:rPr>
              <a:t>nderlying assumption that research focused academics are based within Research Intensive Universities</a:t>
            </a:r>
          </a:p>
          <a:p>
            <a:endParaRPr lang="en-GB" dirty="0">
              <a:effectLst/>
              <a:latin typeface="Raleway" panose="020B0503030101060003" pitchFamily="34" charset="0"/>
              <a:ea typeface="Calibri" panose="020F0502020204030204" pitchFamily="34" charset="0"/>
              <a:cs typeface="Times New Roman" panose="02020603050405020304" pitchFamily="18" charset="0"/>
            </a:endParaRPr>
          </a:p>
          <a:p>
            <a:r>
              <a:rPr lang="en-GB" dirty="0">
                <a:effectLst/>
                <a:latin typeface="Raleway" panose="020B0503030101060003" pitchFamily="34" charset="0"/>
                <a:ea typeface="Calibri" panose="020F0502020204030204" pitchFamily="34" charset="0"/>
                <a:cs typeface="Times New Roman" panose="02020603050405020304" pitchFamily="18" charset="0"/>
              </a:rPr>
              <a:t>Within UK Higher Education, increasing numbers of research focused academics are found within Teaching-Focused Universities</a:t>
            </a:r>
          </a:p>
          <a:p>
            <a:endParaRPr lang="en-GB" sz="1800" dirty="0">
              <a:latin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695383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4020F-3602-C89F-B0FA-E85986822FD8}"/>
              </a:ext>
            </a:extLst>
          </p:cNvPr>
          <p:cNvSpPr>
            <a:spLocks noGrp="1"/>
          </p:cNvSpPr>
          <p:nvPr>
            <p:ph type="title"/>
          </p:nvPr>
        </p:nvSpPr>
        <p:spPr/>
        <p:txBody>
          <a:bodyPr/>
          <a:lstStyle/>
          <a:p>
            <a:r>
              <a:rPr lang="en-GB" dirty="0"/>
              <a:t>In practice</a:t>
            </a:r>
          </a:p>
        </p:txBody>
      </p:sp>
      <p:sp>
        <p:nvSpPr>
          <p:cNvPr id="3" name="Content Placeholder 2">
            <a:extLst>
              <a:ext uri="{FF2B5EF4-FFF2-40B4-BE49-F238E27FC236}">
                <a16:creationId xmlns:a16="http://schemas.microsoft.com/office/drawing/2014/main" id="{903E155D-8135-82CD-CC79-628E3DE1624B}"/>
              </a:ext>
            </a:extLst>
          </p:cNvPr>
          <p:cNvSpPr>
            <a:spLocks noGrp="1"/>
          </p:cNvSpPr>
          <p:nvPr>
            <p:ph idx="1"/>
          </p:nvPr>
        </p:nvSpPr>
        <p:spPr/>
        <p:txBody>
          <a:bodyPr>
            <a:normAutofit fontScale="92500" lnSpcReduction="20000"/>
          </a:bodyPr>
          <a:lstStyle/>
          <a:p>
            <a:r>
              <a:rPr lang="en-GB" dirty="0"/>
              <a:t>Identify key journals – 20 </a:t>
            </a:r>
          </a:p>
          <a:p>
            <a:pPr lvl="1"/>
            <a:r>
              <a:rPr lang="en-GB" dirty="0"/>
              <a:t>Economics of Education Review; Journal of Higher Education</a:t>
            </a:r>
          </a:p>
          <a:p>
            <a:pPr lvl="1"/>
            <a:endParaRPr lang="en-GB" dirty="0"/>
          </a:p>
          <a:p>
            <a:r>
              <a:rPr lang="en-GB" dirty="0"/>
              <a:t>Key words (with alternatives)</a:t>
            </a:r>
          </a:p>
          <a:p>
            <a:pPr lvl="1"/>
            <a:r>
              <a:rPr lang="en-GB" dirty="0">
                <a:effectLst/>
                <a:latin typeface="Raleway" panose="020B0503030101060003" pitchFamily="34" charset="0"/>
                <a:ea typeface="Calibri" panose="020F0502020204030204" pitchFamily="34" charset="0"/>
                <a:cs typeface="Times New Roman" panose="02020603050405020304" pitchFamily="18" charset="0"/>
              </a:rPr>
              <a:t>woman or women or female or females or lady or </a:t>
            </a:r>
            <a:r>
              <a:rPr lang="en-GB" dirty="0" err="1">
                <a:effectLst/>
                <a:latin typeface="Raleway" panose="020B0503030101060003" pitchFamily="34" charset="0"/>
                <a:ea typeface="Calibri" panose="020F0502020204030204" pitchFamily="34" charset="0"/>
                <a:cs typeface="Times New Roman" panose="02020603050405020304" pitchFamily="18" charset="0"/>
              </a:rPr>
              <a:t>womenhood</a:t>
            </a:r>
            <a:r>
              <a:rPr lang="en-GB" dirty="0">
                <a:effectLst/>
                <a:latin typeface="Raleway" panose="020B0503030101060003" pitchFamily="34" charset="0"/>
                <a:ea typeface="Calibri" panose="020F0502020204030204" pitchFamily="34" charset="0"/>
                <a:cs typeface="Times New Roman" panose="02020603050405020304" pitchFamily="18" charset="0"/>
              </a:rPr>
              <a:t> or </a:t>
            </a:r>
            <a:r>
              <a:rPr lang="en-GB" dirty="0" err="1">
                <a:effectLst/>
                <a:latin typeface="Raleway" panose="020B0503030101060003" pitchFamily="34" charset="0"/>
                <a:ea typeface="Calibri" panose="020F0502020204030204" pitchFamily="34" charset="0"/>
                <a:cs typeface="Times New Roman" panose="02020603050405020304" pitchFamily="18" charset="0"/>
              </a:rPr>
              <a:t>womenlike</a:t>
            </a:r>
            <a:r>
              <a:rPr lang="en-GB" dirty="0">
                <a:effectLst/>
                <a:latin typeface="Raleway" panose="020B0503030101060003" pitchFamily="34" charset="0"/>
                <a:ea typeface="Calibri" panose="020F0502020204030204" pitchFamily="34" charset="0"/>
                <a:cs typeface="Times New Roman" panose="02020603050405020304" pitchFamily="18" charset="0"/>
              </a:rPr>
              <a:t> </a:t>
            </a:r>
          </a:p>
          <a:p>
            <a:pPr lvl="1"/>
            <a:r>
              <a:rPr lang="en-GB" dirty="0">
                <a:effectLst/>
                <a:latin typeface="Raleway" panose="020B0503030101060003" pitchFamily="34" charset="0"/>
                <a:ea typeface="Calibri" panose="020F0502020204030204" pitchFamily="34" charset="0"/>
                <a:cs typeface="Times New Roman" panose="02020603050405020304" pitchFamily="18" charset="0"/>
              </a:rPr>
              <a:t>economics or finance or money matters or financial side </a:t>
            </a:r>
            <a:endParaRPr lang="en-GB" dirty="0">
              <a:latin typeface="Raleway" panose="020B0503030101060003" pitchFamily="34" charset="0"/>
              <a:ea typeface="Calibri" panose="020F0502020204030204" pitchFamily="34" charset="0"/>
              <a:cs typeface="Times New Roman" panose="02020603050405020304" pitchFamily="18" charset="0"/>
            </a:endParaRPr>
          </a:p>
          <a:p>
            <a:pPr lvl="1"/>
            <a:r>
              <a:rPr lang="en-GB" dirty="0">
                <a:effectLst/>
                <a:latin typeface="Raleway" panose="020B0503030101060003" pitchFamily="34" charset="0"/>
                <a:ea typeface="Calibri" panose="020F0502020204030204" pitchFamily="34" charset="0"/>
                <a:cs typeface="Times New Roman" panose="02020603050405020304" pitchFamily="18" charset="0"/>
              </a:rPr>
              <a:t>HE or higher education or Academia or university or academe</a:t>
            </a:r>
          </a:p>
          <a:p>
            <a:pPr lvl="1"/>
            <a:endParaRPr lang="en-GB" sz="1800" dirty="0">
              <a:latin typeface="Raleway" panose="020B0503030101060003" pitchFamily="34" charset="0"/>
              <a:ea typeface="Calibri" panose="020F0502020204030204" pitchFamily="34" charset="0"/>
              <a:cs typeface="Times New Roman" panose="02020603050405020304" pitchFamily="18" charset="0"/>
            </a:endParaRPr>
          </a:p>
          <a:p>
            <a:r>
              <a:rPr lang="en-GB" dirty="0">
                <a:effectLst/>
                <a:latin typeface="Raleway" panose="020B0503030101060003" pitchFamily="34" charset="0"/>
                <a:ea typeface="Calibri" panose="020F0502020204030204" pitchFamily="34" charset="0"/>
                <a:cs typeface="Times New Roman" panose="02020603050405020304" pitchFamily="18" charset="0"/>
              </a:rPr>
              <a:t>Time period</a:t>
            </a:r>
          </a:p>
          <a:p>
            <a:pPr lvl="1"/>
            <a:r>
              <a:rPr lang="en-GB" dirty="0">
                <a:effectLst/>
                <a:latin typeface="Raleway" panose="020B0503030101060003" pitchFamily="34" charset="0"/>
                <a:ea typeface="Calibri" panose="020F0502020204030204" pitchFamily="34" charset="0"/>
                <a:cs typeface="Times New Roman" panose="02020603050405020304" pitchFamily="18" charset="0"/>
              </a:rPr>
              <a:t>2010-2023 – more specific from 2012 due to change in tuition fees </a:t>
            </a:r>
          </a:p>
          <a:p>
            <a:pPr lvl="1"/>
            <a:endParaRPr lang="en-GB" sz="1800" dirty="0">
              <a:latin typeface="Raleway" panose="020B0503030101060003" pitchFamily="34" charset="0"/>
              <a:cs typeface="Times New Roman" panose="02020603050405020304" pitchFamily="18" charset="0"/>
            </a:endParaRPr>
          </a:p>
          <a:p>
            <a:pPr lvl="1"/>
            <a:endParaRPr lang="en-GB" sz="1800" dirty="0">
              <a:latin typeface="Raleway" panose="020B0503030101060003" pitchFamily="34" charset="0"/>
              <a:cs typeface="Times New Roman" panose="02020603050405020304" pitchFamily="18" charset="0"/>
            </a:endParaRPr>
          </a:p>
          <a:p>
            <a:r>
              <a:rPr lang="en-GB" dirty="0">
                <a:latin typeface="Raleway" panose="020B0503030101060003" pitchFamily="34" charset="0"/>
                <a:cs typeface="Times New Roman" panose="02020603050405020304" pitchFamily="18" charset="0"/>
              </a:rPr>
              <a:t>Total of 803 – 184 duplicates</a:t>
            </a:r>
            <a:endParaRPr lang="en-GB" dirty="0">
              <a:latin typeface="Raleway" panose="020B0503030101060003" pitchFamily="34" charset="0"/>
            </a:endParaRPr>
          </a:p>
        </p:txBody>
      </p:sp>
    </p:spTree>
    <p:extLst>
      <p:ext uri="{BB962C8B-B14F-4D97-AF65-F5344CB8AC3E}">
        <p14:creationId xmlns:p14="http://schemas.microsoft.com/office/powerpoint/2010/main" val="319758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82217-FB0B-2237-97C8-8D11A7EF8456}"/>
              </a:ext>
            </a:extLst>
          </p:cNvPr>
          <p:cNvSpPr>
            <a:spLocks noGrp="1"/>
          </p:cNvSpPr>
          <p:nvPr>
            <p:ph type="title"/>
          </p:nvPr>
        </p:nvSpPr>
        <p:spPr/>
        <p:txBody>
          <a:bodyPr/>
          <a:lstStyle/>
          <a:p>
            <a:r>
              <a:rPr lang="en-GB" dirty="0"/>
              <a:t>Coding</a:t>
            </a:r>
          </a:p>
        </p:txBody>
      </p:sp>
      <p:sp>
        <p:nvSpPr>
          <p:cNvPr id="3" name="Content Placeholder 2">
            <a:extLst>
              <a:ext uri="{FF2B5EF4-FFF2-40B4-BE49-F238E27FC236}">
                <a16:creationId xmlns:a16="http://schemas.microsoft.com/office/drawing/2014/main" id="{5CC24AB4-6D01-3020-BF33-834DCF01596F}"/>
              </a:ext>
            </a:extLst>
          </p:cNvPr>
          <p:cNvSpPr>
            <a:spLocks noGrp="1"/>
          </p:cNvSpPr>
          <p:nvPr>
            <p:ph idx="1"/>
          </p:nvPr>
        </p:nvSpPr>
        <p:spPr>
          <a:xfrm>
            <a:off x="838200" y="1340528"/>
            <a:ext cx="10515600" cy="5335479"/>
          </a:xfrm>
        </p:spPr>
        <p:txBody>
          <a:bodyPr>
            <a:normAutofit/>
          </a:bodyPr>
          <a:lstStyle/>
          <a:p>
            <a:pPr marL="0" indent="0">
              <a:buNone/>
            </a:pPr>
            <a:r>
              <a:rPr lang="en-GB" dirty="0"/>
              <a:t>Move to specific group of resources that can be reviewed</a:t>
            </a:r>
          </a:p>
          <a:p>
            <a:pPr marL="0" indent="0">
              <a:buNone/>
            </a:pPr>
            <a:endParaRPr lang="en-GB" dirty="0"/>
          </a:p>
          <a:p>
            <a:r>
              <a:rPr lang="en-GB" dirty="0"/>
              <a:t>Subject Area</a:t>
            </a:r>
          </a:p>
          <a:p>
            <a:pPr lvl="1">
              <a:lnSpc>
                <a:spcPct val="107000"/>
              </a:lnSpc>
              <a:spcAft>
                <a:spcPts val="800"/>
              </a:spcAft>
            </a:pPr>
            <a:r>
              <a:rPr lang="en-GB" sz="1400" kern="100" dirty="0">
                <a:effectLst/>
                <a:latin typeface="Raleway" panose="020B0503030101060003" pitchFamily="34" charset="0"/>
                <a:ea typeface="Calibri" panose="020F0502020204030204" pitchFamily="34" charset="0"/>
                <a:cs typeface="Times New Roman" panose="02020603050405020304" pitchFamily="18" charset="0"/>
              </a:rPr>
              <a:t>Business management</a:t>
            </a:r>
          </a:p>
          <a:p>
            <a:pPr lvl="1">
              <a:lnSpc>
                <a:spcPct val="107000"/>
              </a:lnSpc>
              <a:spcAft>
                <a:spcPts val="800"/>
              </a:spcAft>
            </a:pPr>
            <a:r>
              <a:rPr lang="en-GB" sz="1400" kern="100" dirty="0">
                <a:effectLst/>
                <a:latin typeface="Raleway" panose="020B0503030101060003" pitchFamily="34" charset="0"/>
                <a:ea typeface="Calibri" panose="020F0502020204030204" pitchFamily="34" charset="0"/>
                <a:cs typeface="Times New Roman" panose="02020603050405020304" pitchFamily="18" charset="0"/>
              </a:rPr>
              <a:t>Economics</a:t>
            </a:r>
          </a:p>
          <a:p>
            <a:pPr lvl="1">
              <a:lnSpc>
                <a:spcPct val="107000"/>
              </a:lnSpc>
              <a:spcAft>
                <a:spcPts val="800"/>
              </a:spcAft>
            </a:pPr>
            <a:r>
              <a:rPr lang="en-GB" sz="1400" kern="100" dirty="0">
                <a:effectLst/>
                <a:latin typeface="Raleway" panose="020B0503030101060003" pitchFamily="34" charset="0"/>
                <a:ea typeface="Calibri" panose="020F0502020204030204" pitchFamily="34" charset="0"/>
                <a:cs typeface="Times New Roman" panose="02020603050405020304" pitchFamily="18" charset="0"/>
              </a:rPr>
              <a:t>Social science (including education)</a:t>
            </a:r>
          </a:p>
          <a:p>
            <a:pPr lvl="1">
              <a:lnSpc>
                <a:spcPct val="107000"/>
              </a:lnSpc>
              <a:spcAft>
                <a:spcPts val="800"/>
              </a:spcAft>
            </a:pPr>
            <a:r>
              <a:rPr lang="en-GB" sz="1400" kern="100" dirty="0">
                <a:effectLst/>
                <a:latin typeface="Raleway" panose="020B0503030101060003" pitchFamily="34" charset="0"/>
                <a:ea typeface="Calibri" panose="020F0502020204030204" pitchFamily="34" charset="0"/>
                <a:cs typeface="Times New Roman" panose="02020603050405020304" pitchFamily="18" charset="0"/>
              </a:rPr>
              <a:t>Other – Exclude </a:t>
            </a:r>
          </a:p>
          <a:p>
            <a:r>
              <a:rPr lang="en-GB" dirty="0"/>
              <a:t>Country</a:t>
            </a:r>
          </a:p>
          <a:p>
            <a:pPr lvl="1">
              <a:lnSpc>
                <a:spcPct val="107000"/>
              </a:lnSpc>
              <a:spcAft>
                <a:spcPts val="800"/>
              </a:spcAft>
            </a:pPr>
            <a:r>
              <a:rPr lang="en-GB" sz="1400" kern="100" dirty="0">
                <a:effectLst/>
                <a:latin typeface="Raleway" panose="020B0503030101060003" pitchFamily="34" charset="0"/>
                <a:ea typeface="Calibri" panose="020F0502020204030204" pitchFamily="34" charset="0"/>
                <a:cs typeface="Times New Roman" panose="02020603050405020304" pitchFamily="18" charset="0"/>
              </a:rPr>
              <a:t>UK</a:t>
            </a:r>
          </a:p>
          <a:p>
            <a:pPr lvl="1">
              <a:lnSpc>
                <a:spcPct val="107000"/>
              </a:lnSpc>
              <a:spcAft>
                <a:spcPts val="800"/>
              </a:spcAft>
            </a:pPr>
            <a:r>
              <a:rPr lang="en-GB" sz="1400" kern="100" dirty="0">
                <a:effectLst/>
                <a:latin typeface="Raleway" panose="020B0503030101060003" pitchFamily="34" charset="0"/>
                <a:ea typeface="Calibri" panose="020F0502020204030204" pitchFamily="34" charset="0"/>
                <a:cs typeface="Times New Roman" panose="02020603050405020304" pitchFamily="18" charset="0"/>
              </a:rPr>
              <a:t>USA</a:t>
            </a:r>
          </a:p>
          <a:p>
            <a:pPr lvl="1">
              <a:lnSpc>
                <a:spcPct val="107000"/>
              </a:lnSpc>
              <a:spcAft>
                <a:spcPts val="800"/>
              </a:spcAft>
            </a:pPr>
            <a:r>
              <a:rPr lang="en-GB" sz="1400" kern="100" dirty="0">
                <a:effectLst/>
                <a:latin typeface="Raleway" panose="020B0503030101060003" pitchFamily="34" charset="0"/>
                <a:ea typeface="Calibri" panose="020F0502020204030204" pitchFamily="34" charset="0"/>
                <a:cs typeface="Times New Roman" panose="02020603050405020304" pitchFamily="18" charset="0"/>
              </a:rPr>
              <a:t>Australia</a:t>
            </a:r>
          </a:p>
          <a:p>
            <a:pPr lvl="1">
              <a:lnSpc>
                <a:spcPct val="107000"/>
              </a:lnSpc>
              <a:spcAft>
                <a:spcPts val="800"/>
              </a:spcAft>
            </a:pPr>
            <a:r>
              <a:rPr lang="en-GB" sz="1400" kern="100" dirty="0">
                <a:effectLst/>
                <a:latin typeface="Raleway" panose="020B0503030101060003" pitchFamily="34" charset="0"/>
                <a:ea typeface="Calibri" panose="020F0502020204030204" pitchFamily="34" charset="0"/>
                <a:cs typeface="Times New Roman" panose="02020603050405020304" pitchFamily="18" charset="0"/>
              </a:rPr>
              <a:t>Other</a:t>
            </a:r>
          </a:p>
          <a:p>
            <a:endParaRPr lang="en-GB" dirty="0"/>
          </a:p>
        </p:txBody>
      </p:sp>
    </p:spTree>
    <p:extLst>
      <p:ext uri="{BB962C8B-B14F-4D97-AF65-F5344CB8AC3E}">
        <p14:creationId xmlns:p14="http://schemas.microsoft.com/office/powerpoint/2010/main" val="2617619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82217-FB0B-2237-97C8-8D11A7EF8456}"/>
              </a:ext>
            </a:extLst>
          </p:cNvPr>
          <p:cNvSpPr>
            <a:spLocks noGrp="1"/>
          </p:cNvSpPr>
          <p:nvPr>
            <p:ph type="title"/>
          </p:nvPr>
        </p:nvSpPr>
        <p:spPr/>
        <p:txBody>
          <a:bodyPr/>
          <a:lstStyle/>
          <a:p>
            <a:r>
              <a:rPr lang="en-GB" dirty="0"/>
              <a:t>Coding</a:t>
            </a:r>
          </a:p>
        </p:txBody>
      </p:sp>
      <p:sp>
        <p:nvSpPr>
          <p:cNvPr id="3" name="Content Placeholder 2">
            <a:extLst>
              <a:ext uri="{FF2B5EF4-FFF2-40B4-BE49-F238E27FC236}">
                <a16:creationId xmlns:a16="http://schemas.microsoft.com/office/drawing/2014/main" id="{5CC24AB4-6D01-3020-BF33-834DCF01596F}"/>
              </a:ext>
            </a:extLst>
          </p:cNvPr>
          <p:cNvSpPr>
            <a:spLocks noGrp="1"/>
          </p:cNvSpPr>
          <p:nvPr>
            <p:ph idx="1"/>
          </p:nvPr>
        </p:nvSpPr>
        <p:spPr>
          <a:xfrm>
            <a:off x="838200" y="1690689"/>
            <a:ext cx="10515600" cy="4452660"/>
          </a:xfrm>
        </p:spPr>
        <p:txBody>
          <a:bodyPr>
            <a:normAutofit/>
          </a:bodyPr>
          <a:lstStyle/>
          <a:p>
            <a:r>
              <a:rPr lang="en-GB" dirty="0"/>
              <a:t>Gender</a:t>
            </a:r>
          </a:p>
          <a:p>
            <a:pPr lvl="1">
              <a:lnSpc>
                <a:spcPct val="107000"/>
              </a:lnSpc>
              <a:spcAft>
                <a:spcPts val="800"/>
              </a:spcAft>
            </a:pPr>
            <a:r>
              <a:rPr lang="en-GB" sz="1400" kern="100" dirty="0">
                <a:effectLst/>
                <a:latin typeface="Raleway" panose="020B0503030101060003" pitchFamily="34" charset="0"/>
                <a:ea typeface="Calibri" panose="020F0502020204030204" pitchFamily="34" charset="0"/>
                <a:cs typeface="Times New Roman" panose="02020603050405020304" pitchFamily="18" charset="0"/>
              </a:rPr>
              <a:t>Women </a:t>
            </a:r>
          </a:p>
          <a:p>
            <a:pPr lvl="1">
              <a:lnSpc>
                <a:spcPct val="107000"/>
              </a:lnSpc>
              <a:spcAft>
                <a:spcPts val="800"/>
              </a:spcAft>
            </a:pPr>
            <a:r>
              <a:rPr lang="en-GB" sz="1400" kern="100" dirty="0">
                <a:effectLst/>
                <a:latin typeface="Raleway" panose="020B0503030101060003" pitchFamily="34" charset="0"/>
                <a:ea typeface="Calibri" panose="020F0502020204030204" pitchFamily="34" charset="0"/>
                <a:cs typeface="Times New Roman" panose="02020603050405020304" pitchFamily="18" charset="0"/>
              </a:rPr>
              <a:t>BAME</a:t>
            </a:r>
          </a:p>
          <a:p>
            <a:pPr lvl="1">
              <a:lnSpc>
                <a:spcPct val="107000"/>
              </a:lnSpc>
              <a:spcAft>
                <a:spcPts val="800"/>
              </a:spcAft>
            </a:pPr>
            <a:r>
              <a:rPr lang="en-GB" sz="1400" kern="100" dirty="0">
                <a:effectLst/>
                <a:latin typeface="Raleway" panose="020B0503030101060003" pitchFamily="34" charset="0"/>
                <a:ea typeface="Calibri" panose="020F0502020204030204" pitchFamily="34" charset="0"/>
                <a:cs typeface="Times New Roman" panose="02020603050405020304" pitchFamily="18" charset="0"/>
              </a:rPr>
              <a:t>Other </a:t>
            </a:r>
          </a:p>
          <a:p>
            <a:r>
              <a:rPr lang="en-GB" dirty="0"/>
              <a:t>Career stage</a:t>
            </a:r>
          </a:p>
          <a:p>
            <a:pPr lvl="1">
              <a:lnSpc>
                <a:spcPct val="107000"/>
              </a:lnSpc>
              <a:spcAft>
                <a:spcPts val="800"/>
              </a:spcAft>
            </a:pPr>
            <a:r>
              <a:rPr lang="en-GB" sz="1400" kern="100" dirty="0">
                <a:effectLst/>
                <a:latin typeface="Raleway" panose="020B0503030101060003" pitchFamily="34" charset="0"/>
                <a:ea typeface="Calibri" panose="020F0502020204030204" pitchFamily="34" charset="0"/>
                <a:cs typeface="Times New Roman" panose="02020603050405020304" pitchFamily="18" charset="0"/>
              </a:rPr>
              <a:t>Masters</a:t>
            </a:r>
          </a:p>
          <a:p>
            <a:pPr lvl="1">
              <a:lnSpc>
                <a:spcPct val="107000"/>
              </a:lnSpc>
              <a:spcAft>
                <a:spcPts val="800"/>
              </a:spcAft>
            </a:pPr>
            <a:r>
              <a:rPr lang="en-GB" sz="1400" kern="100" dirty="0">
                <a:effectLst/>
                <a:latin typeface="Raleway" panose="020B0503030101060003" pitchFamily="34" charset="0"/>
                <a:ea typeface="Calibri" panose="020F0502020204030204" pitchFamily="34" charset="0"/>
                <a:cs typeface="Times New Roman" panose="02020603050405020304" pitchFamily="18" charset="0"/>
              </a:rPr>
              <a:t>PhD</a:t>
            </a:r>
          </a:p>
          <a:p>
            <a:pPr lvl="1">
              <a:lnSpc>
                <a:spcPct val="107000"/>
              </a:lnSpc>
              <a:spcAft>
                <a:spcPts val="800"/>
              </a:spcAft>
            </a:pPr>
            <a:r>
              <a:rPr lang="en-GB" sz="1400" kern="100" dirty="0">
                <a:effectLst/>
                <a:latin typeface="Raleway" panose="020B0503030101060003" pitchFamily="34" charset="0"/>
                <a:ea typeface="Calibri" panose="020F0502020204030204" pitchFamily="34" charset="0"/>
                <a:cs typeface="Times New Roman" panose="02020603050405020304" pitchFamily="18" charset="0"/>
              </a:rPr>
              <a:t>ECR</a:t>
            </a:r>
          </a:p>
          <a:p>
            <a:pPr lvl="1">
              <a:lnSpc>
                <a:spcPct val="107000"/>
              </a:lnSpc>
              <a:spcAft>
                <a:spcPts val="800"/>
              </a:spcAft>
            </a:pPr>
            <a:r>
              <a:rPr lang="en-GB" sz="1400" kern="100" dirty="0">
                <a:effectLst/>
                <a:latin typeface="Raleway" panose="020B0503030101060003" pitchFamily="34" charset="0"/>
                <a:ea typeface="Calibri" panose="020F0502020204030204" pitchFamily="34" charset="0"/>
                <a:cs typeface="Times New Roman" panose="02020603050405020304" pitchFamily="18" charset="0"/>
              </a:rPr>
              <a:t>Profs</a:t>
            </a:r>
          </a:p>
          <a:p>
            <a:pPr lvl="1">
              <a:lnSpc>
                <a:spcPct val="107000"/>
              </a:lnSpc>
              <a:spcAft>
                <a:spcPts val="800"/>
              </a:spcAft>
            </a:pPr>
            <a:r>
              <a:rPr lang="en-GB" sz="1400" kern="100" dirty="0">
                <a:effectLst/>
                <a:latin typeface="Raleway" panose="020B0503030101060003" pitchFamily="34" charset="0"/>
                <a:ea typeface="Calibri" panose="020F0502020204030204" pitchFamily="34" charset="0"/>
                <a:cs typeface="Times New Roman" panose="02020603050405020304" pitchFamily="18" charset="0"/>
              </a:rPr>
              <a:t>All </a:t>
            </a:r>
          </a:p>
          <a:p>
            <a:endParaRPr lang="en-GB" dirty="0"/>
          </a:p>
        </p:txBody>
      </p:sp>
      <p:sp>
        <p:nvSpPr>
          <p:cNvPr id="4" name="Content Placeholder 2">
            <a:extLst>
              <a:ext uri="{FF2B5EF4-FFF2-40B4-BE49-F238E27FC236}">
                <a16:creationId xmlns:a16="http://schemas.microsoft.com/office/drawing/2014/main" id="{348EBDFC-FDEF-99DE-9A2D-E8062675F5A5}"/>
              </a:ext>
            </a:extLst>
          </p:cNvPr>
          <p:cNvSpPr txBox="1">
            <a:spLocks/>
          </p:cNvSpPr>
          <p:nvPr/>
        </p:nvSpPr>
        <p:spPr>
          <a:xfrm>
            <a:off x="5463466" y="1770587"/>
            <a:ext cx="3094608" cy="1984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Institution Type</a:t>
            </a:r>
          </a:p>
          <a:p>
            <a:pPr lvl="1">
              <a:lnSpc>
                <a:spcPct val="107000"/>
              </a:lnSpc>
              <a:spcAft>
                <a:spcPts val="800"/>
              </a:spcAft>
            </a:pPr>
            <a:r>
              <a:rPr lang="en-GB" sz="1400" kern="100">
                <a:latin typeface="Raleway" panose="020B0503030101060003" pitchFamily="34" charset="0"/>
                <a:ea typeface="Calibri" panose="020F0502020204030204" pitchFamily="34" charset="0"/>
                <a:cs typeface="Times New Roman" panose="02020603050405020304" pitchFamily="18" charset="0"/>
              </a:rPr>
              <a:t>Post 92</a:t>
            </a:r>
          </a:p>
          <a:p>
            <a:pPr lvl="1">
              <a:lnSpc>
                <a:spcPct val="107000"/>
              </a:lnSpc>
              <a:spcAft>
                <a:spcPts val="800"/>
              </a:spcAft>
            </a:pPr>
            <a:r>
              <a:rPr lang="en-GB" sz="1400" kern="100">
                <a:latin typeface="Raleway" panose="020B0503030101060003" pitchFamily="34" charset="0"/>
                <a:ea typeface="Calibri" panose="020F0502020204030204" pitchFamily="34" charset="0"/>
                <a:cs typeface="Times New Roman" panose="02020603050405020304" pitchFamily="18" charset="0"/>
              </a:rPr>
              <a:t>Russell group</a:t>
            </a:r>
          </a:p>
          <a:p>
            <a:pPr lvl="1">
              <a:lnSpc>
                <a:spcPct val="107000"/>
              </a:lnSpc>
              <a:spcAft>
                <a:spcPts val="800"/>
              </a:spcAft>
            </a:pPr>
            <a:r>
              <a:rPr lang="en-GB" sz="1400" kern="100">
                <a:latin typeface="Raleway" panose="020B0503030101060003" pitchFamily="34" charset="0"/>
                <a:ea typeface="Calibri" panose="020F0502020204030204" pitchFamily="34" charset="0"/>
                <a:cs typeface="Times New Roman" panose="02020603050405020304" pitchFamily="18" charset="0"/>
              </a:rPr>
              <a:t>Other</a:t>
            </a:r>
          </a:p>
          <a:p>
            <a:endParaRPr lang="en-GB" dirty="0"/>
          </a:p>
        </p:txBody>
      </p:sp>
    </p:spTree>
    <p:extLst>
      <p:ext uri="{BB962C8B-B14F-4D97-AF65-F5344CB8AC3E}">
        <p14:creationId xmlns:p14="http://schemas.microsoft.com/office/powerpoint/2010/main" val="875018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
          <p:cNvGrpSpPr/>
          <p:nvPr/>
        </p:nvGrpSpPr>
        <p:grpSpPr>
          <a:xfrm>
            <a:off x="1524000" y="1"/>
            <a:ext cx="9144000" cy="741363"/>
            <a:chOff x="0" y="-1588"/>
            <a:chExt cx="9144000" cy="741363"/>
          </a:xfrm>
        </p:grpSpPr>
        <p:grpSp>
          <p:nvGrpSpPr>
            <p:cNvPr id="11" name="Group 7">
              <a:extLst>
                <a:ext uri="{FF2B5EF4-FFF2-40B4-BE49-F238E27FC236}">
                  <a16:creationId xmlns:a16="http://schemas.microsoft.com/office/drawing/2014/main" id="{89ED4BB5-6A84-BE4B-A21E-53CF5C6F4A2A}"/>
                </a:ext>
              </a:extLst>
            </p:cNvPr>
            <p:cNvGrpSpPr/>
            <p:nvPr/>
          </p:nvGrpSpPr>
          <p:grpSpPr>
            <a:xfrm>
              <a:off x="0" y="-1588"/>
              <a:ext cx="9144000" cy="741363"/>
              <a:chOff x="0" y="-1588"/>
              <a:chExt cx="9144000" cy="741363"/>
            </a:xfrm>
          </p:grpSpPr>
          <p:sp>
            <p:nvSpPr>
              <p:cNvPr id="15" name="Freeform 5">
                <a:extLst>
                  <a:ext uri="{FF2B5EF4-FFF2-40B4-BE49-F238E27FC236}">
                    <a16:creationId xmlns:a16="http://schemas.microsoft.com/office/drawing/2014/main" id="{6F014BD8-349B-A245-B82D-321CD043CBD5}"/>
                  </a:ext>
                </a:extLst>
              </p:cNvPr>
              <p:cNvSpPr>
                <a:spLocks/>
              </p:cNvSpPr>
              <p:nvPr/>
            </p:nvSpPr>
            <p:spPr bwMode="auto">
              <a:xfrm>
                <a:off x="0" y="-1588"/>
                <a:ext cx="9144000" cy="741363"/>
              </a:xfrm>
              <a:custGeom>
                <a:avLst/>
                <a:gdLst>
                  <a:gd name="T0" fmla="*/ 0 w 1123"/>
                  <a:gd name="T1" fmla="*/ 0 h 90"/>
                  <a:gd name="T2" fmla="*/ 0 w 1123"/>
                  <a:gd name="T3" fmla="*/ 90 h 90"/>
                  <a:gd name="T4" fmla="*/ 957 w 1123"/>
                  <a:gd name="T5" fmla="*/ 90 h 90"/>
                  <a:gd name="T6" fmla="*/ 955 w 1123"/>
                  <a:gd name="T7" fmla="*/ 89 h 90"/>
                  <a:gd name="T8" fmla="*/ 949 w 1123"/>
                  <a:gd name="T9" fmla="*/ 73 h 90"/>
                  <a:gd name="T10" fmla="*/ 949 w 1123"/>
                  <a:gd name="T11" fmla="*/ 43 h 90"/>
                  <a:gd name="T12" fmla="*/ 966 w 1123"/>
                  <a:gd name="T13" fmla="*/ 43 h 90"/>
                  <a:gd name="T14" fmla="*/ 966 w 1123"/>
                  <a:gd name="T15" fmla="*/ 74 h 90"/>
                  <a:gd name="T16" fmla="*/ 967 w 1123"/>
                  <a:gd name="T17" fmla="*/ 80 h 90"/>
                  <a:gd name="T18" fmla="*/ 973 w 1123"/>
                  <a:gd name="T19" fmla="*/ 82 h 90"/>
                  <a:gd name="T20" fmla="*/ 978 w 1123"/>
                  <a:gd name="T21" fmla="*/ 80 h 90"/>
                  <a:gd name="T22" fmla="*/ 980 w 1123"/>
                  <a:gd name="T23" fmla="*/ 74 h 90"/>
                  <a:gd name="T24" fmla="*/ 980 w 1123"/>
                  <a:gd name="T25" fmla="*/ 43 h 90"/>
                  <a:gd name="T26" fmla="*/ 996 w 1123"/>
                  <a:gd name="T27" fmla="*/ 43 h 90"/>
                  <a:gd name="T28" fmla="*/ 996 w 1123"/>
                  <a:gd name="T29" fmla="*/ 70 h 90"/>
                  <a:gd name="T30" fmla="*/ 990 w 1123"/>
                  <a:gd name="T31" fmla="*/ 89 h 90"/>
                  <a:gd name="T32" fmla="*/ 988 w 1123"/>
                  <a:gd name="T33" fmla="*/ 90 h 90"/>
                  <a:gd name="T34" fmla="*/ 1012 w 1123"/>
                  <a:gd name="T35" fmla="*/ 90 h 90"/>
                  <a:gd name="T36" fmla="*/ 1002 w 1123"/>
                  <a:gd name="T37" fmla="*/ 68 h 90"/>
                  <a:gd name="T38" fmla="*/ 1028 w 1123"/>
                  <a:gd name="T39" fmla="*/ 41 h 90"/>
                  <a:gd name="T40" fmla="*/ 1048 w 1123"/>
                  <a:gd name="T41" fmla="*/ 49 h 90"/>
                  <a:gd name="T42" fmla="*/ 1052 w 1123"/>
                  <a:gd name="T43" fmla="*/ 55 h 90"/>
                  <a:gd name="T44" fmla="*/ 1039 w 1123"/>
                  <a:gd name="T45" fmla="*/ 62 h 90"/>
                  <a:gd name="T46" fmla="*/ 1028 w 1123"/>
                  <a:gd name="T47" fmla="*/ 53 h 90"/>
                  <a:gd name="T48" fmla="*/ 1022 w 1123"/>
                  <a:gd name="T49" fmla="*/ 56 h 90"/>
                  <a:gd name="T50" fmla="*/ 1018 w 1123"/>
                  <a:gd name="T51" fmla="*/ 67 h 90"/>
                  <a:gd name="T52" fmla="*/ 1028 w 1123"/>
                  <a:gd name="T53" fmla="*/ 82 h 90"/>
                  <a:gd name="T54" fmla="*/ 1039 w 1123"/>
                  <a:gd name="T55" fmla="*/ 74 h 90"/>
                  <a:gd name="T56" fmla="*/ 1052 w 1123"/>
                  <a:gd name="T57" fmla="*/ 80 h 90"/>
                  <a:gd name="T58" fmla="*/ 1047 w 1123"/>
                  <a:gd name="T59" fmla="*/ 87 h 90"/>
                  <a:gd name="T60" fmla="*/ 1044 w 1123"/>
                  <a:gd name="T61" fmla="*/ 90 h 90"/>
                  <a:gd name="T62" fmla="*/ 1059 w 1123"/>
                  <a:gd name="T63" fmla="*/ 90 h 90"/>
                  <a:gd name="T64" fmla="*/ 1059 w 1123"/>
                  <a:gd name="T65" fmla="*/ 43 h 90"/>
                  <a:gd name="T66" fmla="*/ 1075 w 1123"/>
                  <a:gd name="T67" fmla="*/ 43 h 90"/>
                  <a:gd name="T68" fmla="*/ 1075 w 1123"/>
                  <a:gd name="T69" fmla="*/ 80 h 90"/>
                  <a:gd name="T70" fmla="*/ 1096 w 1123"/>
                  <a:gd name="T71" fmla="*/ 80 h 90"/>
                  <a:gd name="T72" fmla="*/ 1096 w 1123"/>
                  <a:gd name="T73" fmla="*/ 90 h 90"/>
                  <a:gd name="T74" fmla="*/ 1123 w 1123"/>
                  <a:gd name="T75" fmla="*/ 90 h 90"/>
                  <a:gd name="T76" fmla="*/ 1123 w 1123"/>
                  <a:gd name="T77" fmla="*/ 0 h 90"/>
                  <a:gd name="T78" fmla="*/ 0 w 1123"/>
                  <a:gd name="T7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90">
                    <a:moveTo>
                      <a:pt x="0" y="0"/>
                    </a:moveTo>
                    <a:cubicBezTo>
                      <a:pt x="0" y="90"/>
                      <a:pt x="0" y="90"/>
                      <a:pt x="0" y="90"/>
                    </a:cubicBezTo>
                    <a:cubicBezTo>
                      <a:pt x="957" y="90"/>
                      <a:pt x="957" y="90"/>
                      <a:pt x="957" y="90"/>
                    </a:cubicBezTo>
                    <a:cubicBezTo>
                      <a:pt x="956" y="90"/>
                      <a:pt x="955" y="89"/>
                      <a:pt x="955" y="89"/>
                    </a:cubicBezTo>
                    <a:cubicBezTo>
                      <a:pt x="950" y="84"/>
                      <a:pt x="950" y="78"/>
                      <a:pt x="949" y="73"/>
                    </a:cubicBezTo>
                    <a:cubicBezTo>
                      <a:pt x="949" y="43"/>
                      <a:pt x="949" y="43"/>
                      <a:pt x="949" y="43"/>
                    </a:cubicBezTo>
                    <a:cubicBezTo>
                      <a:pt x="966" y="43"/>
                      <a:pt x="966" y="43"/>
                      <a:pt x="966" y="43"/>
                    </a:cubicBezTo>
                    <a:cubicBezTo>
                      <a:pt x="966" y="74"/>
                      <a:pt x="966" y="74"/>
                      <a:pt x="966" y="74"/>
                    </a:cubicBezTo>
                    <a:cubicBezTo>
                      <a:pt x="966" y="76"/>
                      <a:pt x="966" y="79"/>
                      <a:pt x="967" y="80"/>
                    </a:cubicBezTo>
                    <a:cubicBezTo>
                      <a:pt x="969" y="82"/>
                      <a:pt x="971" y="82"/>
                      <a:pt x="973" y="82"/>
                    </a:cubicBezTo>
                    <a:cubicBezTo>
                      <a:pt x="975" y="82"/>
                      <a:pt x="977" y="81"/>
                      <a:pt x="978" y="80"/>
                    </a:cubicBezTo>
                    <a:cubicBezTo>
                      <a:pt x="979" y="79"/>
                      <a:pt x="980" y="76"/>
                      <a:pt x="980" y="74"/>
                    </a:cubicBezTo>
                    <a:cubicBezTo>
                      <a:pt x="980" y="43"/>
                      <a:pt x="980" y="43"/>
                      <a:pt x="980" y="43"/>
                    </a:cubicBezTo>
                    <a:cubicBezTo>
                      <a:pt x="996" y="43"/>
                      <a:pt x="996" y="43"/>
                      <a:pt x="996" y="43"/>
                    </a:cubicBezTo>
                    <a:cubicBezTo>
                      <a:pt x="996" y="70"/>
                      <a:pt x="996" y="70"/>
                      <a:pt x="996" y="70"/>
                    </a:cubicBezTo>
                    <a:cubicBezTo>
                      <a:pt x="996" y="75"/>
                      <a:pt x="996" y="83"/>
                      <a:pt x="990" y="89"/>
                    </a:cubicBezTo>
                    <a:cubicBezTo>
                      <a:pt x="989" y="89"/>
                      <a:pt x="989" y="90"/>
                      <a:pt x="988" y="90"/>
                    </a:cubicBezTo>
                    <a:cubicBezTo>
                      <a:pt x="1012" y="90"/>
                      <a:pt x="1012" y="90"/>
                      <a:pt x="1012" y="90"/>
                    </a:cubicBezTo>
                    <a:cubicBezTo>
                      <a:pt x="1005" y="85"/>
                      <a:pt x="1002" y="76"/>
                      <a:pt x="1002" y="68"/>
                    </a:cubicBezTo>
                    <a:cubicBezTo>
                      <a:pt x="1002" y="55"/>
                      <a:pt x="1011" y="41"/>
                      <a:pt x="1028" y="41"/>
                    </a:cubicBezTo>
                    <a:cubicBezTo>
                      <a:pt x="1035" y="41"/>
                      <a:pt x="1043" y="44"/>
                      <a:pt x="1048" y="49"/>
                    </a:cubicBezTo>
                    <a:cubicBezTo>
                      <a:pt x="1050" y="51"/>
                      <a:pt x="1051" y="53"/>
                      <a:pt x="1052" y="55"/>
                    </a:cubicBezTo>
                    <a:cubicBezTo>
                      <a:pt x="1039" y="62"/>
                      <a:pt x="1039" y="62"/>
                      <a:pt x="1039" y="62"/>
                    </a:cubicBezTo>
                    <a:cubicBezTo>
                      <a:pt x="1038" y="59"/>
                      <a:pt x="1035" y="53"/>
                      <a:pt x="1028" y="53"/>
                    </a:cubicBezTo>
                    <a:cubicBezTo>
                      <a:pt x="1025" y="53"/>
                      <a:pt x="1023" y="55"/>
                      <a:pt x="1022" y="56"/>
                    </a:cubicBezTo>
                    <a:cubicBezTo>
                      <a:pt x="1018" y="60"/>
                      <a:pt x="1018" y="65"/>
                      <a:pt x="1018" y="67"/>
                    </a:cubicBezTo>
                    <a:cubicBezTo>
                      <a:pt x="1018" y="75"/>
                      <a:pt x="1021" y="82"/>
                      <a:pt x="1028" y="82"/>
                    </a:cubicBezTo>
                    <a:cubicBezTo>
                      <a:pt x="1036" y="82"/>
                      <a:pt x="1038" y="75"/>
                      <a:pt x="1039" y="74"/>
                    </a:cubicBezTo>
                    <a:cubicBezTo>
                      <a:pt x="1052" y="80"/>
                      <a:pt x="1052" y="80"/>
                      <a:pt x="1052" y="80"/>
                    </a:cubicBezTo>
                    <a:cubicBezTo>
                      <a:pt x="1051" y="83"/>
                      <a:pt x="1050" y="85"/>
                      <a:pt x="1047" y="87"/>
                    </a:cubicBezTo>
                    <a:cubicBezTo>
                      <a:pt x="1046" y="88"/>
                      <a:pt x="1045" y="89"/>
                      <a:pt x="1044" y="90"/>
                    </a:cubicBezTo>
                    <a:cubicBezTo>
                      <a:pt x="1059" y="90"/>
                      <a:pt x="1059" y="90"/>
                      <a:pt x="1059" y="90"/>
                    </a:cubicBezTo>
                    <a:cubicBezTo>
                      <a:pt x="1059" y="43"/>
                      <a:pt x="1059" y="43"/>
                      <a:pt x="1059" y="43"/>
                    </a:cubicBezTo>
                    <a:cubicBezTo>
                      <a:pt x="1075" y="43"/>
                      <a:pt x="1075" y="43"/>
                      <a:pt x="1075" y="43"/>
                    </a:cubicBezTo>
                    <a:cubicBezTo>
                      <a:pt x="1075" y="80"/>
                      <a:pt x="1075" y="80"/>
                      <a:pt x="1075" y="80"/>
                    </a:cubicBezTo>
                    <a:cubicBezTo>
                      <a:pt x="1096" y="80"/>
                      <a:pt x="1096" y="80"/>
                      <a:pt x="1096" y="80"/>
                    </a:cubicBezTo>
                    <a:cubicBezTo>
                      <a:pt x="1096" y="90"/>
                      <a:pt x="1096" y="90"/>
                      <a:pt x="1096" y="90"/>
                    </a:cubicBezTo>
                    <a:cubicBezTo>
                      <a:pt x="1123" y="90"/>
                      <a:pt x="1123" y="90"/>
                      <a:pt x="1123" y="90"/>
                    </a:cubicBezTo>
                    <a:cubicBezTo>
                      <a:pt x="1123" y="0"/>
                      <a:pt x="1123" y="0"/>
                      <a:pt x="1123" y="0"/>
                    </a:cubicBezTo>
                    <a:lnTo>
                      <a:pt x="0" y="0"/>
                    </a:lnTo>
                    <a:close/>
                  </a:path>
                </a:pathLst>
              </a:custGeom>
              <a:solidFill>
                <a:srgbClr val="0097A9"/>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pic>
            <p:nvPicPr>
              <p:cNvPr id="16" name="Picture 9">
                <a:extLst>
                  <a:ext uri="{FF2B5EF4-FFF2-40B4-BE49-F238E27FC236}">
                    <a16:creationId xmlns:a16="http://schemas.microsoft.com/office/drawing/2014/main" id="{1C553E36-DD31-004D-9F2D-7B84731619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524000" y="360000"/>
                <a:ext cx="147064" cy="172800"/>
              </a:xfrm>
              <a:prstGeom prst="rect">
                <a:avLst/>
              </a:prstGeom>
            </p:spPr>
          </p:pic>
        </p:grpSp>
        <p:grpSp>
          <p:nvGrpSpPr>
            <p:cNvPr id="12" name="Group 2"/>
            <p:cNvGrpSpPr/>
            <p:nvPr/>
          </p:nvGrpSpPr>
          <p:grpSpPr>
            <a:xfrm>
              <a:off x="139843" y="70069"/>
              <a:ext cx="1102605" cy="598048"/>
              <a:chOff x="604799" y="486772"/>
              <a:chExt cx="1223705" cy="663732"/>
            </a:xfrm>
          </p:grpSpPr>
          <p:sp>
            <p:nvSpPr>
              <p:cNvPr id="13" name="Rounded Rectangle 6"/>
              <p:cNvSpPr/>
              <p:nvPr/>
            </p:nvSpPr>
            <p:spPr>
              <a:xfrm>
                <a:off x="604799" y="486772"/>
                <a:ext cx="1223705" cy="663732"/>
              </a:xfrm>
              <a:prstGeom prst="roundRect">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pic>
            <p:nvPicPr>
              <p:cNvPr id="14" name="Picture 10"/>
              <p:cNvPicPr>
                <a:picLocks noChangeAspect="1"/>
              </p:cNvPicPr>
              <p:nvPr/>
            </p:nvPicPr>
            <p:blipFill>
              <a:blip r:embed="rId3"/>
              <a:stretch>
                <a:fillRect/>
              </a:stretch>
            </p:blipFill>
            <p:spPr>
              <a:xfrm>
                <a:off x="700630" y="560797"/>
                <a:ext cx="1006774" cy="512823"/>
              </a:xfrm>
              <a:prstGeom prst="rect">
                <a:avLst/>
              </a:prstGeom>
            </p:spPr>
          </p:pic>
        </p:grpSp>
      </p:grpSp>
      <p:sp>
        <p:nvSpPr>
          <p:cNvPr id="17" name="TextBox 1">
            <a:extLst>
              <a:ext uri="{FF2B5EF4-FFF2-40B4-BE49-F238E27FC236}">
                <a16:creationId xmlns:a16="http://schemas.microsoft.com/office/drawing/2014/main" id="{C82E7B74-52A8-3549-98BF-3A2731F93598}"/>
              </a:ext>
            </a:extLst>
          </p:cNvPr>
          <p:cNvSpPr txBox="1"/>
          <p:nvPr/>
        </p:nvSpPr>
        <p:spPr>
          <a:xfrm>
            <a:off x="2787424" y="138764"/>
            <a:ext cx="6260577" cy="523220"/>
          </a:xfrm>
          <a:prstGeom prst="rect">
            <a:avLst/>
          </a:prstGeom>
          <a:noFill/>
        </p:spPr>
        <p:txBody>
          <a:bodyPr wrap="square" rtlCol="0">
            <a:spAutoFit/>
          </a:bodyPr>
          <a:lstStyle/>
          <a:p>
            <a:pPr algn="ctr"/>
            <a:r>
              <a:rPr lang="en-GB" sz="2800" b="1" dirty="0">
                <a:latin typeface="Calibri"/>
              </a:rPr>
              <a:t>Diagram Report – Example</a:t>
            </a:r>
            <a:endParaRPr lang="en-US" sz="2800" b="1" dirty="0">
              <a:latin typeface="Calibri"/>
            </a:endParaRPr>
          </a:p>
        </p:txBody>
      </p:sp>
      <p:pic>
        <p:nvPicPr>
          <p:cNvPr id="4" name="Grafik 3"/>
          <p:cNvPicPr>
            <a:picLocks noChangeAspect="1"/>
          </p:cNvPicPr>
          <p:nvPr/>
        </p:nvPicPr>
        <p:blipFill rotWithShape="1">
          <a:blip r:embed="rId4">
            <a:extLst>
              <a:ext uri="{28A0092B-C50C-407E-A947-70E740481C1C}">
                <a14:useLocalDpi xmlns:a14="http://schemas.microsoft.com/office/drawing/2010/main" val="0"/>
              </a:ext>
            </a:extLst>
          </a:blip>
          <a:srcRect l="27163"/>
          <a:stretch/>
        </p:blipFill>
        <p:spPr>
          <a:xfrm>
            <a:off x="2279576" y="990619"/>
            <a:ext cx="7645346" cy="5635335"/>
          </a:xfrm>
          <a:prstGeom prst="rect">
            <a:avLst/>
          </a:prstGeom>
        </p:spPr>
      </p:pic>
      <p:sp>
        <p:nvSpPr>
          <p:cNvPr id="19" name="Foliennummernplatzhalter 6"/>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de-DE"/>
            </a:defPPr>
            <a:lvl1pPr algn="r" rtl="0" eaLnBrk="0" fontAlgn="base" hangingPunct="0">
              <a:spcBef>
                <a:spcPct val="0"/>
              </a:spcBef>
              <a:spcAft>
                <a:spcPct val="0"/>
              </a:spcAft>
              <a:defRPr sz="900" kern="1200">
                <a:solidFill>
                  <a:schemeClr val="tx1">
                    <a:tint val="75000"/>
                  </a:schemeClr>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fld id="{11AE65EA-CD82-4A33-ADF1-472EA36BEE72}" type="slidenum">
              <a:rPr lang="en-AU" smtClean="0"/>
              <a:pPr/>
              <a:t>15</a:t>
            </a:fld>
            <a:endParaRPr lang="en-AU" dirty="0"/>
          </a:p>
        </p:txBody>
      </p:sp>
    </p:spTree>
    <p:extLst>
      <p:ext uri="{BB962C8B-B14F-4D97-AF65-F5344CB8AC3E}">
        <p14:creationId xmlns:p14="http://schemas.microsoft.com/office/powerpoint/2010/main" val="1632198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85CDE-069D-1E20-DB7C-4FCDF69E8006}"/>
              </a:ext>
            </a:extLst>
          </p:cNvPr>
          <p:cNvSpPr>
            <a:spLocks noGrp="1"/>
          </p:cNvSpPr>
          <p:nvPr>
            <p:ph type="title"/>
          </p:nvPr>
        </p:nvSpPr>
        <p:spPr/>
        <p:txBody>
          <a:bodyPr/>
          <a:lstStyle/>
          <a:p>
            <a:r>
              <a:rPr lang="en-GB" dirty="0"/>
              <a:t>Indication</a:t>
            </a:r>
          </a:p>
        </p:txBody>
      </p:sp>
      <p:sp>
        <p:nvSpPr>
          <p:cNvPr id="3" name="Content Placeholder 2">
            <a:extLst>
              <a:ext uri="{FF2B5EF4-FFF2-40B4-BE49-F238E27FC236}">
                <a16:creationId xmlns:a16="http://schemas.microsoft.com/office/drawing/2014/main" id="{48A2BE09-E66E-F62F-BD2C-00B7C7718389}"/>
              </a:ext>
            </a:extLst>
          </p:cNvPr>
          <p:cNvSpPr>
            <a:spLocks noGrp="1"/>
          </p:cNvSpPr>
          <p:nvPr>
            <p:ph idx="1"/>
          </p:nvPr>
        </p:nvSpPr>
        <p:spPr>
          <a:xfrm>
            <a:off x="838200" y="1526959"/>
            <a:ext cx="10515600" cy="4650004"/>
          </a:xfrm>
        </p:spPr>
        <p:txBody>
          <a:bodyPr>
            <a:normAutofit/>
          </a:bodyPr>
          <a:lstStyle/>
          <a:p>
            <a:pPr>
              <a:lnSpc>
                <a:spcPct val="107000"/>
              </a:lnSpc>
              <a:spcAft>
                <a:spcPts val="800"/>
              </a:spcAft>
            </a:pPr>
            <a:r>
              <a:rPr lang="en-GB" sz="2800" kern="100" dirty="0">
                <a:latin typeface="Raleway" panose="020B0503030101060003" pitchFamily="34" charset="0"/>
                <a:ea typeface="Calibri" panose="020F0502020204030204" pitchFamily="34" charset="0"/>
                <a:cs typeface="Times New Roman" panose="02020603050405020304" pitchFamily="18" charset="0"/>
              </a:rPr>
              <a:t>I</a:t>
            </a:r>
            <a:r>
              <a:rPr lang="en-GB" sz="2800" kern="100" dirty="0">
                <a:effectLst/>
                <a:latin typeface="Raleway" panose="020B0503030101060003" pitchFamily="34" charset="0"/>
                <a:ea typeface="Calibri" panose="020F0502020204030204" pitchFamily="34" charset="0"/>
                <a:cs typeface="Times New Roman" panose="02020603050405020304" pitchFamily="18" charset="0"/>
              </a:rPr>
              <a:t>nductive results but have not completed the thematic analysis</a:t>
            </a:r>
            <a:r>
              <a:rPr lang="en-GB" sz="2800" kern="100" dirty="0">
                <a:latin typeface="Raleway" panose="020B0503030101060003" pitchFamily="34" charset="0"/>
                <a:ea typeface="Calibri" panose="020F0502020204030204" pitchFamily="34" charset="0"/>
                <a:cs typeface="Times New Roman" panose="02020603050405020304" pitchFamily="18" charset="0"/>
              </a:rPr>
              <a:t> </a:t>
            </a:r>
            <a:r>
              <a:rPr lang="en-GB" sz="2800" kern="100" dirty="0">
                <a:effectLst/>
                <a:latin typeface="Raleway" panose="020B0503030101060003"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dirty="0"/>
              <a:t>From the coding this provides an indication of what the likely outcome would be for early findings: </a:t>
            </a:r>
            <a:r>
              <a:rPr lang="en-GB" sz="2800" kern="100" dirty="0">
                <a:latin typeface="Raleway" panose="020B0503030101060003" pitchFamily="34" charset="0"/>
                <a:ea typeface="Calibri" panose="020F0502020204030204" pitchFamily="34" charset="0"/>
                <a:cs typeface="Times New Roman" panose="02020603050405020304" pitchFamily="18" charset="0"/>
              </a:rPr>
              <a:t>show that men seem to excel at a fast rate than women, </a:t>
            </a:r>
          </a:p>
          <a:p>
            <a:pPr>
              <a:lnSpc>
                <a:spcPct val="107000"/>
              </a:lnSpc>
              <a:spcAft>
                <a:spcPts val="800"/>
              </a:spcAft>
            </a:pPr>
            <a:r>
              <a:rPr lang="en-GB" sz="2800" b="1" kern="100" dirty="0">
                <a:latin typeface="Raleway" panose="020B0503030101060003" pitchFamily="34" charset="0"/>
                <a:ea typeface="Calibri" panose="020F0502020204030204" pitchFamily="34" charset="0"/>
                <a:cs typeface="Times New Roman" panose="02020603050405020304" pitchFamily="18" charset="0"/>
              </a:rPr>
              <a:t>but</a:t>
            </a:r>
            <a:r>
              <a:rPr lang="en-GB" sz="2800" kern="100" dirty="0">
                <a:latin typeface="Raleway" panose="020B0503030101060003" pitchFamily="34" charset="0"/>
                <a:ea typeface="Calibri" panose="020F0502020204030204" pitchFamily="34" charset="0"/>
                <a:cs typeface="Times New Roman" panose="02020603050405020304" pitchFamily="18" charset="0"/>
              </a:rPr>
              <a:t> a more in-depth analysis needs to be completed</a:t>
            </a:r>
          </a:p>
          <a:p>
            <a:pPr marL="0" lvl="0" indent="0">
              <a:lnSpc>
                <a:spcPct val="107000"/>
              </a:lnSpc>
              <a:spcAft>
                <a:spcPts val="800"/>
              </a:spcAft>
              <a:buNone/>
            </a:pP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dirty="0"/>
          </a:p>
        </p:txBody>
      </p:sp>
    </p:spTree>
    <p:extLst>
      <p:ext uri="{BB962C8B-B14F-4D97-AF65-F5344CB8AC3E}">
        <p14:creationId xmlns:p14="http://schemas.microsoft.com/office/powerpoint/2010/main" val="205723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E730-F26D-FF57-8268-DD213EAD4332}"/>
              </a:ext>
            </a:extLst>
          </p:cNvPr>
          <p:cNvSpPr>
            <a:spLocks noGrp="1"/>
          </p:cNvSpPr>
          <p:nvPr>
            <p:ph type="title"/>
          </p:nvPr>
        </p:nvSpPr>
        <p:spPr/>
        <p:txBody>
          <a:bodyPr/>
          <a:lstStyle/>
          <a:p>
            <a:r>
              <a:rPr lang="en-GB" dirty="0" err="1"/>
              <a:t>ChatGPT</a:t>
            </a:r>
            <a:endParaRPr lang="en-GB" dirty="0"/>
          </a:p>
        </p:txBody>
      </p:sp>
      <p:sp>
        <p:nvSpPr>
          <p:cNvPr id="3" name="Content Placeholder 2">
            <a:extLst>
              <a:ext uri="{FF2B5EF4-FFF2-40B4-BE49-F238E27FC236}">
                <a16:creationId xmlns:a16="http://schemas.microsoft.com/office/drawing/2014/main" id="{280762E4-DE5F-BEFC-36B6-061CC70DA091}"/>
              </a:ext>
            </a:extLst>
          </p:cNvPr>
          <p:cNvSpPr>
            <a:spLocks noGrp="1"/>
          </p:cNvSpPr>
          <p:nvPr>
            <p:ph idx="1"/>
          </p:nvPr>
        </p:nvSpPr>
        <p:spPr/>
        <p:txBody>
          <a:bodyPr>
            <a:normAutofit fontScale="92500" lnSpcReduction="10000"/>
          </a:bodyPr>
          <a:lstStyle/>
          <a:p>
            <a:r>
              <a:rPr lang="en-GB" dirty="0"/>
              <a:t>Can it do it for you?</a:t>
            </a:r>
          </a:p>
          <a:p>
            <a:pPr marL="0" indent="0">
              <a:buNone/>
            </a:pPr>
            <a:endParaRPr lang="en-GB" dirty="0"/>
          </a:p>
          <a:p>
            <a:pPr lvl="1"/>
            <a:r>
              <a:rPr lang="en-GB" dirty="0"/>
              <a:t>Provide straight forward answers</a:t>
            </a:r>
          </a:p>
          <a:p>
            <a:pPr lvl="1"/>
            <a:r>
              <a:rPr lang="en-GB" dirty="0"/>
              <a:t>Does not read the abstracts in full</a:t>
            </a:r>
          </a:p>
          <a:p>
            <a:pPr lvl="1"/>
            <a:r>
              <a:rPr lang="en-GB" dirty="0"/>
              <a:t>Does not gain the </a:t>
            </a:r>
            <a:r>
              <a:rPr lang="en-GB"/>
              <a:t>insight from </a:t>
            </a:r>
            <a:r>
              <a:rPr lang="en-GB" dirty="0"/>
              <a:t>individual perspective</a:t>
            </a:r>
          </a:p>
          <a:p>
            <a:pPr lvl="1"/>
            <a:endParaRPr lang="en-GB" dirty="0"/>
          </a:p>
          <a:p>
            <a:r>
              <a:rPr lang="en-GB" sz="2800" kern="100" dirty="0">
                <a:effectLst/>
                <a:latin typeface="Raleway" panose="020B0503030101060003" pitchFamily="34" charset="0"/>
                <a:ea typeface="Calibri" panose="020F0502020204030204" pitchFamily="34" charset="0"/>
                <a:cs typeface="Times New Roman" panose="02020603050405020304" pitchFamily="18" charset="0"/>
              </a:rPr>
              <a:t> “The future of UKHE and the diversity of leadership and scholarship is currently under threat. I argue that the values of diversity, accessibility and inclusivity, especially that of class diversity that universities are quick to espouse be placed at the centre of higher education policy and practice, especially so at the postgraduate level” (Rowell, 2022). </a:t>
            </a:r>
          </a:p>
          <a:p>
            <a:endParaRPr lang="en-GB" dirty="0"/>
          </a:p>
        </p:txBody>
      </p:sp>
    </p:spTree>
    <p:extLst>
      <p:ext uri="{BB962C8B-B14F-4D97-AF65-F5344CB8AC3E}">
        <p14:creationId xmlns:p14="http://schemas.microsoft.com/office/powerpoint/2010/main" val="3529389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353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E85D6-9544-D1B8-BDE3-7FEAB932633A}"/>
              </a:ext>
            </a:extLst>
          </p:cNvPr>
          <p:cNvSpPr>
            <a:spLocks noGrp="1"/>
          </p:cNvSpPr>
          <p:nvPr>
            <p:ph type="title"/>
          </p:nvPr>
        </p:nvSpPr>
        <p:spPr/>
        <p:txBody>
          <a:bodyPr>
            <a:normAutofit fontScale="90000"/>
          </a:bodyPr>
          <a:lstStyle/>
          <a:p>
            <a:r>
              <a:rPr lang="en-GB" sz="4800" u="sng" dirty="0">
                <a:effectLst/>
                <a:latin typeface="ARU Raisonne DemiBold" panose="020B0703040202040103" pitchFamily="34" charset="0"/>
                <a:ea typeface="Times New Roman" panose="02020603050405020304" pitchFamily="18" charset="0"/>
                <a:cs typeface="Calibri" panose="020F0502020204030204" pitchFamily="34" charset="0"/>
              </a:rPr>
              <a:t>The key research questions are:</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506CEF82-8300-EF75-AAA9-A3CFD5670A74}"/>
              </a:ext>
            </a:extLst>
          </p:cNvPr>
          <p:cNvSpPr>
            <a:spLocks noGrp="1"/>
          </p:cNvSpPr>
          <p:nvPr>
            <p:ph idx="1"/>
          </p:nvPr>
        </p:nvSpPr>
        <p:spPr/>
        <p:txBody>
          <a:bodyPr/>
          <a:lstStyle/>
          <a:p>
            <a:endParaRPr lang="en-GB" dirty="0"/>
          </a:p>
          <a:p>
            <a:endParaRPr lang="en-GB" dirty="0"/>
          </a:p>
          <a:p>
            <a:pPr marL="0" indent="0">
              <a:buNone/>
            </a:pPr>
            <a:r>
              <a:rPr lang="en-GB" sz="4000" dirty="0">
                <a:solidFill>
                  <a:schemeClr val="tx1"/>
                </a:solidFill>
                <a:effectLst/>
                <a:latin typeface="ARU Raisonne DemiBold" panose="020B0703040202040103" pitchFamily="34" charset="0"/>
                <a:ea typeface="Times New Roman" panose="02020603050405020304" pitchFamily="18" charset="0"/>
                <a:cs typeface="Calibri" panose="020F0502020204030204" pitchFamily="34" charset="0"/>
              </a:rPr>
              <a:t>(1) How do research academics navigate the Business School environment in terms of their research?</a:t>
            </a:r>
            <a:endParaRPr lang="en-GB" sz="4000" dirty="0">
              <a:solidFill>
                <a:schemeClr val="tx1"/>
              </a:solidFill>
              <a:effectLst/>
              <a:latin typeface="ARU Raisonne DemiBold" panose="020B0703040202040103"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966701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E1C5-6919-CBB6-6085-D4D9BF7241C1}"/>
              </a:ext>
            </a:extLst>
          </p:cNvPr>
          <p:cNvSpPr>
            <a:spLocks noGrp="1"/>
          </p:cNvSpPr>
          <p:nvPr>
            <p:ph type="ctrTitle"/>
          </p:nvPr>
        </p:nvSpPr>
        <p:spPr>
          <a:xfrm>
            <a:off x="1076093" y="2838148"/>
            <a:ext cx="9828212" cy="2387600"/>
          </a:xfrm>
        </p:spPr>
        <p:txBody>
          <a:bodyPr>
            <a:normAutofit fontScale="90000"/>
          </a:bodyPr>
          <a:lstStyle/>
          <a:p>
            <a:r>
              <a:rPr lang="en-GB" sz="5300" dirty="0">
                <a:effectLst/>
                <a:latin typeface="ARU Raisonne DemiBold" panose="020B0703040202040103" pitchFamily="34" charset="0"/>
                <a:ea typeface="Times New Roman" panose="02020603050405020304" pitchFamily="18" charset="0"/>
                <a:cs typeface="Calibri" panose="020F0502020204030204" pitchFamily="34" charset="0"/>
              </a:rPr>
              <a:t>(2) How do research active academics maintain their research within teaching focused local, civic universities?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Tree>
    <p:extLst>
      <p:ext uri="{BB962C8B-B14F-4D97-AF65-F5344CB8AC3E}">
        <p14:creationId xmlns:p14="http://schemas.microsoft.com/office/powerpoint/2010/main" val="159300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B29F-4A8E-A726-55BF-B06E3A78B8D8}"/>
              </a:ext>
            </a:extLst>
          </p:cNvPr>
          <p:cNvSpPr>
            <a:spLocks noGrp="1"/>
          </p:cNvSpPr>
          <p:nvPr>
            <p:ph type="ctrTitle"/>
          </p:nvPr>
        </p:nvSpPr>
        <p:spPr>
          <a:xfrm>
            <a:off x="860336" y="3002534"/>
            <a:ext cx="9828212" cy="2387600"/>
          </a:xfrm>
        </p:spPr>
        <p:txBody>
          <a:bodyPr>
            <a:normAutofit fontScale="90000"/>
          </a:bodyPr>
          <a:lstStyle/>
          <a:p>
            <a:r>
              <a:rPr lang="en-GB" sz="4400" dirty="0">
                <a:effectLst/>
                <a:latin typeface="ARU Raisonne DemiBold" panose="020B0703040202040103" pitchFamily="34" charset="0"/>
                <a:ea typeface="Times New Roman" panose="02020603050405020304" pitchFamily="18" charset="0"/>
                <a:cs typeface="Calibri" panose="020F0502020204030204" pitchFamily="34" charset="0"/>
              </a:rPr>
              <a:t>(3) What impact do the Business School priorities, such as REF </a:t>
            </a:r>
            <a:r>
              <a:rPr lang="en-GB" sz="4400" dirty="0" err="1">
                <a:effectLst/>
                <a:latin typeface="ARU Raisonne DemiBold" panose="020B0703040202040103" pitchFamily="34" charset="0"/>
                <a:ea typeface="Times New Roman" panose="02020603050405020304" pitchFamily="18" charset="0"/>
                <a:cs typeface="Calibri" panose="020F0502020204030204" pitchFamily="34" charset="0"/>
              </a:rPr>
              <a:t>UoA</a:t>
            </a:r>
            <a:r>
              <a:rPr lang="en-GB" sz="4400" dirty="0">
                <a:effectLst/>
                <a:latin typeface="ARU Raisonne DemiBold" panose="020B0703040202040103" pitchFamily="34" charset="0"/>
                <a:ea typeface="Times New Roman" panose="02020603050405020304" pitchFamily="18" charset="0"/>
                <a:cs typeface="Calibri" panose="020F0502020204030204" pitchFamily="34" charset="0"/>
              </a:rPr>
              <a:t> 17, Triple Crown, ABS journal ranking and Small Business Charter, have on individual research academics research interests?</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Tree>
    <p:extLst>
      <p:ext uri="{BB962C8B-B14F-4D97-AF65-F5344CB8AC3E}">
        <p14:creationId xmlns:p14="http://schemas.microsoft.com/office/powerpoint/2010/main" val="3433090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E9590-4B05-DD00-833D-63403338D284}"/>
              </a:ext>
            </a:extLst>
          </p:cNvPr>
          <p:cNvSpPr>
            <a:spLocks noGrp="1"/>
          </p:cNvSpPr>
          <p:nvPr>
            <p:ph type="ctrTitle"/>
          </p:nvPr>
        </p:nvSpPr>
        <p:spPr>
          <a:xfrm>
            <a:off x="932256" y="2519649"/>
            <a:ext cx="9828212" cy="2387600"/>
          </a:xfrm>
        </p:spPr>
        <p:txBody>
          <a:bodyPr>
            <a:normAutofit fontScale="90000"/>
          </a:bodyPr>
          <a:lstStyle/>
          <a:p>
            <a:r>
              <a:rPr lang="en-GB" sz="4800" dirty="0">
                <a:effectLst/>
                <a:latin typeface="ARU Raisonne DemiBold" panose="020B0703040202040103" pitchFamily="34" charset="0"/>
                <a:ea typeface="Times New Roman" panose="02020603050405020304" pitchFamily="18" charset="0"/>
                <a:cs typeface="Calibri" panose="020F0502020204030204" pitchFamily="34" charset="0"/>
              </a:rPr>
              <a:t>(4) How do research academic navigate the university promotion processes within a Business School context?</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Tree>
    <p:extLst>
      <p:ext uri="{BB962C8B-B14F-4D97-AF65-F5344CB8AC3E}">
        <p14:creationId xmlns:p14="http://schemas.microsoft.com/office/powerpoint/2010/main" val="1604617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22C99-7109-B667-F972-BBC81D81A438}"/>
              </a:ext>
            </a:extLst>
          </p:cNvPr>
          <p:cNvSpPr>
            <a:spLocks noGrp="1"/>
          </p:cNvSpPr>
          <p:nvPr>
            <p:ph type="ctrTitle"/>
          </p:nvPr>
        </p:nvSpPr>
        <p:spPr>
          <a:xfrm>
            <a:off x="973352" y="1882651"/>
            <a:ext cx="9828212" cy="2387600"/>
          </a:xfrm>
        </p:spPr>
        <p:txBody>
          <a:bodyPr>
            <a:noAutofit/>
          </a:bodyPr>
          <a:lstStyle/>
          <a:p>
            <a:r>
              <a:rPr lang="en-GB" sz="4800" dirty="0">
                <a:effectLst/>
                <a:latin typeface="ARU Raisonne DemiBold" panose="020B0703040202040103" pitchFamily="34" charset="0"/>
                <a:ea typeface="Times New Roman" panose="02020603050405020304" pitchFamily="18" charset="0"/>
              </a:rPr>
              <a:t>(5) Are female and BAME research academics equally successfully in these institutions as white, male economists?</a:t>
            </a:r>
            <a:endParaRPr lang="en-GB" sz="4800" dirty="0">
              <a:latin typeface="ARU Raisonne DemiBold" panose="020B0703040202040103" pitchFamily="34" charset="0"/>
            </a:endParaRPr>
          </a:p>
        </p:txBody>
      </p:sp>
    </p:spTree>
    <p:extLst>
      <p:ext uri="{BB962C8B-B14F-4D97-AF65-F5344CB8AC3E}">
        <p14:creationId xmlns:p14="http://schemas.microsoft.com/office/powerpoint/2010/main" val="873418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FD00-09B6-357C-1647-ECF3870A3349}"/>
              </a:ext>
            </a:extLst>
          </p:cNvPr>
          <p:cNvSpPr>
            <a:spLocks noGrp="1"/>
          </p:cNvSpPr>
          <p:nvPr>
            <p:ph type="title"/>
          </p:nvPr>
        </p:nvSpPr>
        <p:spPr/>
        <p:txBody>
          <a:bodyPr/>
          <a:lstStyle/>
          <a:p>
            <a:r>
              <a:rPr lang="en-GB" dirty="0"/>
              <a:t>What is out there?</a:t>
            </a:r>
          </a:p>
        </p:txBody>
      </p:sp>
      <p:sp>
        <p:nvSpPr>
          <p:cNvPr id="3" name="Content Placeholder 2">
            <a:extLst>
              <a:ext uri="{FF2B5EF4-FFF2-40B4-BE49-F238E27FC236}">
                <a16:creationId xmlns:a16="http://schemas.microsoft.com/office/drawing/2014/main" id="{BA84E0F1-0864-9E6C-404D-F135724BB7C9}"/>
              </a:ext>
            </a:extLst>
          </p:cNvPr>
          <p:cNvSpPr>
            <a:spLocks noGrp="1"/>
          </p:cNvSpPr>
          <p:nvPr>
            <p:ph idx="1"/>
          </p:nvPr>
        </p:nvSpPr>
        <p:spPr>
          <a:xfrm>
            <a:off x="838200" y="1455576"/>
            <a:ext cx="10515600" cy="5159828"/>
          </a:xfrm>
        </p:spPr>
        <p:txBody>
          <a:bodyPr>
            <a:normAutofit fontScale="85000" lnSpcReduction="20000"/>
          </a:bodyPr>
          <a:lstStyle/>
          <a:p>
            <a:r>
              <a:rPr lang="en-GB" dirty="0"/>
              <a:t>HES provide data on student and staff</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endParaRPr lang="en-GB" dirty="0"/>
          </a:p>
          <a:p>
            <a:r>
              <a:rPr lang="en-GB" dirty="0"/>
              <a:t> Statistical analysis – mean, SD </a:t>
            </a:r>
          </a:p>
          <a:p>
            <a:endParaRPr lang="en-GB" dirty="0"/>
          </a:p>
          <a:p>
            <a:endParaRPr lang="en-GB" dirty="0"/>
          </a:p>
        </p:txBody>
      </p:sp>
      <p:pic>
        <p:nvPicPr>
          <p:cNvPr id="5" name="Picture 4">
            <a:extLst>
              <a:ext uri="{FF2B5EF4-FFF2-40B4-BE49-F238E27FC236}">
                <a16:creationId xmlns:a16="http://schemas.microsoft.com/office/drawing/2014/main" id="{F1B18287-FB58-6992-C03E-F5F2B074BD1A}"/>
              </a:ext>
            </a:extLst>
          </p:cNvPr>
          <p:cNvPicPr>
            <a:picLocks noChangeAspect="1"/>
          </p:cNvPicPr>
          <p:nvPr/>
        </p:nvPicPr>
        <p:blipFill rotWithShape="1">
          <a:blip r:embed="rId2"/>
          <a:srcRect l="12245" t="31561" r="12679" b="8389"/>
          <a:stretch/>
        </p:blipFill>
        <p:spPr>
          <a:xfrm>
            <a:off x="1519334" y="1951021"/>
            <a:ext cx="9153331" cy="3965609"/>
          </a:xfrm>
          <a:prstGeom prst="rect">
            <a:avLst/>
          </a:prstGeom>
        </p:spPr>
      </p:pic>
    </p:spTree>
    <p:extLst>
      <p:ext uri="{BB962C8B-B14F-4D97-AF65-F5344CB8AC3E}">
        <p14:creationId xmlns:p14="http://schemas.microsoft.com/office/powerpoint/2010/main" val="3110244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FE4F0-E5BA-88A5-1DBE-E930A28B8801}"/>
              </a:ext>
            </a:extLst>
          </p:cNvPr>
          <p:cNvSpPr>
            <a:spLocks noGrp="1"/>
          </p:cNvSpPr>
          <p:nvPr>
            <p:ph type="title"/>
          </p:nvPr>
        </p:nvSpPr>
        <p:spPr/>
        <p:txBody>
          <a:bodyPr/>
          <a:lstStyle/>
          <a:p>
            <a:r>
              <a:rPr lang="en-GB" dirty="0"/>
              <a:t>What is a systematic review?</a:t>
            </a:r>
          </a:p>
        </p:txBody>
      </p:sp>
      <p:sp>
        <p:nvSpPr>
          <p:cNvPr id="3" name="Content Placeholder 2">
            <a:extLst>
              <a:ext uri="{FF2B5EF4-FFF2-40B4-BE49-F238E27FC236}">
                <a16:creationId xmlns:a16="http://schemas.microsoft.com/office/drawing/2014/main" id="{3DC2ED87-A1EA-7D7A-64D4-9911EF66E231}"/>
              </a:ext>
            </a:extLst>
          </p:cNvPr>
          <p:cNvSpPr>
            <a:spLocks noGrp="1"/>
          </p:cNvSpPr>
          <p:nvPr>
            <p:ph idx="1"/>
          </p:nvPr>
        </p:nvSpPr>
        <p:spPr/>
        <p:txBody>
          <a:bodyPr>
            <a:normAutofit/>
          </a:bodyPr>
          <a:lstStyle/>
          <a:p>
            <a:r>
              <a:rPr lang="en-GB" dirty="0"/>
              <a:t>Focused research question</a:t>
            </a:r>
          </a:p>
          <a:p>
            <a:r>
              <a:rPr lang="en-GB" dirty="0"/>
              <a:t>Criteria determined on the outset</a:t>
            </a:r>
          </a:p>
          <a:p>
            <a:r>
              <a:rPr lang="en-GB" dirty="0"/>
              <a:t>Multiple reviewers</a:t>
            </a:r>
          </a:p>
          <a:p>
            <a:r>
              <a:rPr lang="en-GB" dirty="0"/>
              <a:t>Clear processing of selecting papers</a:t>
            </a:r>
          </a:p>
          <a:p>
            <a:r>
              <a:rPr lang="en-GB" dirty="0"/>
              <a:t>Comprehensive search and explicit search methodology</a:t>
            </a:r>
          </a:p>
          <a:p>
            <a:pPr marL="0" indent="0">
              <a:buNone/>
            </a:pPr>
            <a:r>
              <a:rPr lang="en-GB" sz="1200" dirty="0">
                <a:latin typeface="Raleway" panose="020B0503030101060003" pitchFamily="34" charset="0"/>
              </a:rPr>
              <a:t>									(</a:t>
            </a:r>
            <a:r>
              <a:rPr lang="en-GB" sz="1200" b="0" i="0" dirty="0" err="1">
                <a:solidFill>
                  <a:srgbClr val="FFFFFF"/>
                </a:solidFill>
                <a:effectLst/>
                <a:latin typeface="Raleway" panose="020B0503030101060003" pitchFamily="34" charset="0"/>
              </a:rPr>
              <a:t>LibrarySkills@UCL</a:t>
            </a:r>
            <a:r>
              <a:rPr lang="en-GB" sz="1200" b="0" i="0" dirty="0">
                <a:solidFill>
                  <a:srgbClr val="FFFFFF"/>
                </a:solidFill>
                <a:effectLst/>
                <a:latin typeface="Raleway" panose="020B0503030101060003" pitchFamily="34" charset="0"/>
              </a:rPr>
              <a:t>)</a:t>
            </a:r>
          </a:p>
        </p:txBody>
      </p:sp>
    </p:spTree>
    <p:extLst>
      <p:ext uri="{BB962C8B-B14F-4D97-AF65-F5344CB8AC3E}">
        <p14:creationId xmlns:p14="http://schemas.microsoft.com/office/powerpoint/2010/main" val="2757165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8AE4A-4DF5-7467-DA72-626FE346CE0D}"/>
              </a:ext>
            </a:extLst>
          </p:cNvPr>
          <p:cNvSpPr>
            <a:spLocks noGrp="1"/>
          </p:cNvSpPr>
          <p:nvPr>
            <p:ph type="title"/>
          </p:nvPr>
        </p:nvSpPr>
        <p:spPr/>
        <p:txBody>
          <a:bodyPr/>
          <a:lstStyle/>
          <a:p>
            <a:r>
              <a:rPr lang="en-GB" dirty="0"/>
              <a:t>Purpose</a:t>
            </a:r>
          </a:p>
        </p:txBody>
      </p:sp>
      <p:sp>
        <p:nvSpPr>
          <p:cNvPr id="3" name="Content Placeholder 2">
            <a:extLst>
              <a:ext uri="{FF2B5EF4-FFF2-40B4-BE49-F238E27FC236}">
                <a16:creationId xmlns:a16="http://schemas.microsoft.com/office/drawing/2014/main" id="{FF18E354-72DC-6EFA-9144-88B7E1F761E2}"/>
              </a:ext>
            </a:extLst>
          </p:cNvPr>
          <p:cNvSpPr>
            <a:spLocks noGrp="1"/>
          </p:cNvSpPr>
          <p:nvPr>
            <p:ph idx="1"/>
          </p:nvPr>
        </p:nvSpPr>
        <p:spPr>
          <a:xfrm>
            <a:off x="838200" y="1420427"/>
            <a:ext cx="10515600" cy="4694392"/>
          </a:xfrm>
        </p:spPr>
        <p:txBody>
          <a:bodyPr>
            <a:normAutofit/>
          </a:bodyPr>
          <a:lstStyle/>
          <a:p>
            <a:r>
              <a:rPr lang="en-GB" dirty="0"/>
              <a:t>Forcing accounts of other people's living experience</a:t>
            </a:r>
          </a:p>
          <a:p>
            <a:endParaRPr lang="en-GB" dirty="0"/>
          </a:p>
          <a:p>
            <a:r>
              <a:rPr lang="en-GB" dirty="0">
                <a:latin typeface="Raleway" panose="020B0503030101060003" pitchFamily="34" charset="0"/>
                <a:ea typeface="Calibri" panose="020F0502020204030204" pitchFamily="34" charset="0"/>
              </a:rPr>
              <a:t>T</a:t>
            </a:r>
            <a:r>
              <a:rPr lang="en-GB" dirty="0">
                <a:effectLst/>
                <a:latin typeface="Raleway" panose="020B0503030101060003" pitchFamily="34" charset="0"/>
                <a:ea typeface="Calibri" panose="020F0502020204030204" pitchFamily="34" charset="0"/>
              </a:rPr>
              <a:t>here is still a questionable gap between men and women in this discipline within the HE sector. </a:t>
            </a:r>
          </a:p>
          <a:p>
            <a:endParaRPr lang="en-GB" dirty="0">
              <a:latin typeface="Raleway" panose="020B0503030101060003" pitchFamily="34" charset="0"/>
            </a:endParaRPr>
          </a:p>
          <a:p>
            <a:r>
              <a:rPr lang="en-GB" dirty="0">
                <a:effectLst/>
                <a:latin typeface="Raleway" panose="020B0503030101060003" pitchFamily="34" charset="0"/>
                <a:ea typeface="Calibri" panose="020F0502020204030204" pitchFamily="34" charset="0"/>
                <a:cs typeface="Calibri" panose="020F0502020204030204" pitchFamily="34" charset="0"/>
              </a:rPr>
              <a:t>Looking into systematic literature to see what already exists in the niche research area. Can women and men achieve the same position within the same time frame? Is having a career break the end to achieving such a position within the same time  frame?</a:t>
            </a:r>
            <a:endParaRPr lang="en-GB" dirty="0">
              <a:effectLst/>
              <a:latin typeface="Raleway" panose="020B0503030101060003"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4062995639"/>
      </p:ext>
    </p:extLst>
  </p:cSld>
  <p:clrMapOvr>
    <a:masterClrMapping/>
  </p:clrMapOvr>
</p:sld>
</file>

<file path=ppt/theme/theme1.xml><?xml version="1.0" encoding="utf-8"?>
<a:theme xmlns:a="http://schemas.openxmlformats.org/drawingml/2006/main" name="3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C89C5D2E-0A2A-D047-815A-E3C83815190A}" vid="{D5BE3479-13AD-C64A-A6D8-7F344855E75B}"/>
    </a:ext>
  </a:extLst>
</a:theme>
</file>

<file path=ppt/theme/theme2.xml><?xml version="1.0" encoding="utf-8"?>
<a:theme xmlns:a="http://schemas.openxmlformats.org/drawingml/2006/main" name="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C89C5D2E-0A2A-D047-815A-E3C83815190A}" vid="{D5BE3479-13AD-C64A-A6D8-7F344855E75B}"/>
    </a:ext>
  </a:extLst>
</a:theme>
</file>

<file path=ppt/theme/theme3.xml><?xml version="1.0" encoding="utf-8"?>
<a:theme xmlns:a="http://schemas.openxmlformats.org/drawingml/2006/main" name="1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50005E63-F00A-C84E-98A0-085BB74068A2}" vid="{F9EAC4CD-7EB4-3E44-B4D4-3B5A20E17EAE}"/>
    </a:ext>
  </a:extLst>
</a:theme>
</file>

<file path=ppt/theme/theme4.xml><?xml version="1.0" encoding="utf-8"?>
<a:theme xmlns:a="http://schemas.openxmlformats.org/drawingml/2006/main" name="4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50005E63-F00A-C84E-98A0-085BB74068A2}" vid="{F9EAC4CD-7EB4-3E44-B4D4-3B5A20E17EAE}"/>
    </a:ext>
  </a:extLst>
</a:theme>
</file>

<file path=ppt/theme/theme5.xml><?xml version="1.0" encoding="utf-8"?>
<a:theme xmlns:a="http://schemas.openxmlformats.org/drawingml/2006/main" name="2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50005E63-F00A-C84E-98A0-085BB74068A2}" vid="{F9EAC4CD-7EB4-3E44-B4D4-3B5A20E17EAE}"/>
    </a:ext>
  </a:extLst>
</a:theme>
</file>

<file path=ppt/theme/theme6.xml><?xml version="1.0" encoding="utf-8"?>
<a:theme xmlns:a="http://schemas.openxmlformats.org/drawingml/2006/main" name="5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50005E63-F00A-C84E-98A0-085BB74068A2}" vid="{F9EAC4CD-7EB4-3E44-B4D4-3B5A20E17EAE}"/>
    </a:ext>
  </a:extLst>
</a:theme>
</file>

<file path=ppt/theme/theme7.xml><?xml version="1.0" encoding="utf-8"?>
<a:theme xmlns:a="http://schemas.openxmlformats.org/drawingml/2006/main" name="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5528492B-4A06-5741-ACC8-520F115EEEDE}" vid="{1C7B3980-38A8-F947-91FC-9AA841F5E548}"/>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488</TotalTime>
  <Words>647</Words>
  <Application>Microsoft Office PowerPoint</Application>
  <PresentationFormat>Widescreen</PresentationFormat>
  <Paragraphs>108</Paragraphs>
  <Slides>18</Slides>
  <Notes>0</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18</vt:i4>
      </vt:variant>
    </vt:vector>
  </HeadingPairs>
  <TitlesOfParts>
    <vt:vector size="29" baseType="lpstr">
      <vt:lpstr>Arial</vt:lpstr>
      <vt:lpstr>ARU Raisonne DemiBold</vt:lpstr>
      <vt:lpstr>Calibri</vt:lpstr>
      <vt:lpstr>Raleway</vt:lpstr>
      <vt:lpstr>3_ARU Brand</vt:lpstr>
      <vt:lpstr>ARU Brand</vt:lpstr>
      <vt:lpstr>1_ARU Brand</vt:lpstr>
      <vt:lpstr>4_ARU Brand</vt:lpstr>
      <vt:lpstr>2_ARU Brand</vt:lpstr>
      <vt:lpstr>5_ARU Brand</vt:lpstr>
      <vt:lpstr>ARU Brand</vt:lpstr>
      <vt:lpstr>The Forgotten Research Academics: The Academic Career Structures of Research Academics within Business Schools in Teaching Focused Institutions in the UK </vt:lpstr>
      <vt:lpstr>The key research questions are: </vt:lpstr>
      <vt:lpstr>(2) How do research active academics maintain their research within teaching focused local, civic universities?  </vt:lpstr>
      <vt:lpstr>(3) What impact do the Business School priorities, such as REF UoA 17, Triple Crown, ABS journal ranking and Small Business Charter, have on individual research academics research interests? </vt:lpstr>
      <vt:lpstr>(4) How do research academic navigate the university promotion processes within a Business School context? </vt:lpstr>
      <vt:lpstr>(5) Are female and BAME research academics equally successfully in these institutions as white, male economists?</vt:lpstr>
      <vt:lpstr>What is out there?</vt:lpstr>
      <vt:lpstr>What is a systematic review?</vt:lpstr>
      <vt:lpstr>Purpose</vt:lpstr>
      <vt:lpstr>Answerable Question: PICO</vt:lpstr>
      <vt:lpstr>Literature Review?</vt:lpstr>
      <vt:lpstr>In practice</vt:lpstr>
      <vt:lpstr>Coding</vt:lpstr>
      <vt:lpstr>Coding</vt:lpstr>
      <vt:lpstr>PowerPoint Presentation</vt:lpstr>
      <vt:lpstr>Indication</vt:lpstr>
      <vt:lpstr>ChatGPT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Forgotten Research Academics: The Academic Career Structures of Research Academics within Business Schools in Teaching Focused Institutions in the UK</dc:title>
  <dc:creator>Vaughan, Adrian</dc:creator>
  <cp:lastModifiedBy>Martin Poulter</cp:lastModifiedBy>
  <cp:revision>22</cp:revision>
  <dcterms:created xsi:type="dcterms:W3CDTF">2019-04-25T11:00:23Z</dcterms:created>
  <dcterms:modified xsi:type="dcterms:W3CDTF">2023-10-10T16:36:50Z</dcterms:modified>
</cp:coreProperties>
</file>