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99" r:id="rId6"/>
    <p:sldId id="301" r:id="rId7"/>
    <p:sldId id="302" r:id="rId8"/>
    <p:sldId id="304" r:id="rId9"/>
    <p:sldId id="305" r:id="rId10"/>
    <p:sldId id="30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deusz Gwiazdowski" initials="T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AA35A-BD29-4D74-85E4-249BC9A5E309}" v="1" dt="2024-05-07T14:22:03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365-my.sharepoint.com/personal/busargi_leeds_ac_uk/Documents/zRQ.%20Automated%20Feedback%203505%20()/Data/lubs3505_automated-feedba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365-my.sharepoint.com/personal/busargi_leeds_ac_uk/Documents/zRQ.%20Automated%20Feedback%203505%20()/Data/lubs3505_automated-feedbac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busargi\OneDrive%20-%20University%20of%20Leeds\zRQ.%20Automated%20Feedback%203505%20()\Data\lubs3505_automated-feedbac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'Comparison 2023'!$G$3</c:f>
              <c:strCache>
                <c:ptCount val="1"/>
                <c:pt idx="0">
                  <c:v>% students requesting feedback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'Comparison 2023'!$C$4:$C$7</c:f>
              <c:strCache>
                <c:ptCount val="4"/>
                <c:pt idx="0">
                  <c:v>19/20</c:v>
                </c:pt>
                <c:pt idx="1">
                  <c:v>20/21</c:v>
                </c:pt>
                <c:pt idx="2">
                  <c:v>21/22</c:v>
                </c:pt>
                <c:pt idx="3">
                  <c:v>22/23</c:v>
                </c:pt>
              </c:strCache>
            </c:strRef>
          </c:cat>
          <c:val>
            <c:numRef>
              <c:f>'Comparison 2023'!$G$4:$G$7</c:f>
              <c:numCache>
                <c:formatCode>0.00</c:formatCode>
                <c:ptCount val="4"/>
                <c:pt idx="0">
                  <c:v>7.8048780487804876</c:v>
                </c:pt>
                <c:pt idx="1">
                  <c:v>13.87900355871886</c:v>
                </c:pt>
                <c:pt idx="2">
                  <c:v>7.1428571428571423</c:v>
                </c:pt>
                <c:pt idx="3">
                  <c:v>1.3215859030837005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6-4C2E-A537-33B33C52C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5865600"/>
        <c:axId val="995868224"/>
      </c:lineChart>
      <c:catAx>
        <c:axId val="99586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868224"/>
        <c:crosses val="autoZero"/>
        <c:auto val="1"/>
        <c:lblAlgn val="ctr"/>
        <c:lblOffset val="100"/>
        <c:noMultiLvlLbl val="0"/>
      </c:catAx>
      <c:valAx>
        <c:axId val="99586822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8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'Comparison 2023'!$E$3</c:f>
              <c:strCache>
                <c:ptCount val="1"/>
                <c:pt idx="0">
                  <c:v>Cohort size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'Comparison 2023'!$C$4:$C$7</c:f>
              <c:strCache>
                <c:ptCount val="4"/>
                <c:pt idx="0">
                  <c:v>19/20</c:v>
                </c:pt>
                <c:pt idx="1">
                  <c:v>20/21</c:v>
                </c:pt>
                <c:pt idx="2">
                  <c:v>21/22</c:v>
                </c:pt>
                <c:pt idx="3">
                  <c:v>22/23</c:v>
                </c:pt>
              </c:strCache>
            </c:strRef>
          </c:cat>
          <c:val>
            <c:numRef>
              <c:f>'Comparison 2023'!$E$4:$E$7</c:f>
              <c:numCache>
                <c:formatCode>General</c:formatCode>
                <c:ptCount val="4"/>
                <c:pt idx="0">
                  <c:v>205</c:v>
                </c:pt>
                <c:pt idx="1">
                  <c:v>281</c:v>
                </c:pt>
                <c:pt idx="2">
                  <c:v>238</c:v>
                </c:pt>
                <c:pt idx="3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A-473F-9155-4F181E358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6292272"/>
        <c:axId val="606291616"/>
      </c:barChart>
      <c:lineChart>
        <c:grouping val="standard"/>
        <c:varyColors val="0"/>
        <c:ser>
          <c:idx val="0"/>
          <c:order val="1"/>
          <c:tx>
            <c:strRef>
              <c:f>'Comparison 2023'!$D$3</c:f>
              <c:strCache>
                <c:ptCount val="1"/>
                <c:pt idx="0">
                  <c:v>Average grade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'Comparison 2023'!$D$4:$D$7</c:f>
              <c:numCache>
                <c:formatCode>General</c:formatCode>
                <c:ptCount val="4"/>
                <c:pt idx="0">
                  <c:v>66.23</c:v>
                </c:pt>
                <c:pt idx="1">
                  <c:v>67.75</c:v>
                </c:pt>
                <c:pt idx="2">
                  <c:v>65.45</c:v>
                </c:pt>
                <c:pt idx="3">
                  <c:v>62.9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DA-473F-9155-4F181E358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823680"/>
        <c:axId val="999823352"/>
      </c:lineChart>
      <c:catAx>
        <c:axId val="60629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291616"/>
        <c:crosses val="autoZero"/>
        <c:auto val="1"/>
        <c:lblAlgn val="ctr"/>
        <c:lblOffset val="100"/>
        <c:noMultiLvlLbl val="0"/>
      </c:catAx>
      <c:valAx>
        <c:axId val="60629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292272"/>
        <c:crosses val="autoZero"/>
        <c:crossBetween val="between"/>
      </c:valAx>
      <c:valAx>
        <c:axId val="999823352"/>
        <c:scaling>
          <c:orientation val="minMax"/>
          <c:max val="70"/>
          <c:min val="6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823680"/>
        <c:crosses val="max"/>
        <c:crossBetween val="between"/>
      </c:valAx>
      <c:catAx>
        <c:axId val="999823680"/>
        <c:scaling>
          <c:orientation val="minMax"/>
        </c:scaling>
        <c:delete val="1"/>
        <c:axPos val="b"/>
        <c:majorTickMark val="out"/>
        <c:minorTickMark val="none"/>
        <c:tickLblPos val="nextTo"/>
        <c:crossAx val="999823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'[lubs3505_automated-feedback.xlsx]Comparison 2023'!$C$31:$F$31</cx:f>
        <cx:lvl ptCount="4">
          <cx:pt idx="0">Q1</cx:pt>
          <cx:pt idx="1">Q2</cx:pt>
          <cx:pt idx="2">Q3</cx:pt>
          <cx:pt idx="3">Q4</cx:pt>
        </cx:lvl>
      </cx:strDim>
      <cx:numDim type="size">
        <cx:f dir="row">'[lubs3505_automated-feedback.xlsx]Comparison 2023'!$C$32:$F$32</cx:f>
        <cx:lvl ptCount="4" formatCode="General">
          <cx:pt idx="0">3</cx:pt>
          <cx:pt idx="1">10</cx:pt>
          <cx:pt idx="2">12</cx:pt>
          <cx:pt idx="3">5</cx:pt>
        </cx:lvl>
      </cx:numDim>
    </cx:data>
  </cx:chartData>
  <cx:chart>
    <cx:plotArea>
      <cx:plotAreaRegion>
        <cx:series layoutId="treemap" uniqueId="{728489C8-F466-4FEA-9227-27F736210D19}">
          <cx:dataPt idx="0">
            <cx:spPr>
              <a:noFill/>
              <a:ln>
                <a:solidFill>
                  <a:sysClr val="windowText" lastClr="000000"/>
                </a:solidFill>
              </a:ln>
            </cx:spPr>
          </cx:dataPt>
          <cx:dataPt idx="1">
            <cx:spPr>
              <a:solidFill>
                <a:schemeClr val="tx1">
                  <a:lumMod val="50000"/>
                  <a:lumOff val="50000"/>
                </a:schemeClr>
              </a:solidFill>
            </cx:spPr>
          </cx:dataPt>
          <cx:dataPt idx="2">
            <cx:spPr>
              <a:solidFill>
                <a:schemeClr val="tx1"/>
              </a:solidFill>
            </cx:spPr>
          </cx:dataPt>
          <cx:dataPt idx="3">
            <cx:spPr>
              <a:solidFill>
                <a:schemeClr val="bg1">
                  <a:lumMod val="85000"/>
                </a:schemeClr>
              </a:solidFill>
              <a:ln>
                <a:noFill/>
              </a:ln>
            </cx:spPr>
          </cx:dataPt>
          <cx:dataLabels pos="inEnd">
            <cx:spPr>
              <a:noFill/>
            </cx:spPr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600"/>
                </a:pPr>
                <a:endParaRPr lang="en-US" sz="600"/>
              </a:p>
            </cx:txPr>
            <cx:visibility seriesName="0" categoryName="1" value="0"/>
            <cx:dataLabel idx="0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baseline="0">
                      <a:solidFill>
                        <a:sysClr val="windowText" lastClr="000000"/>
                      </a:solidFill>
                    </a:defRPr>
                  </a:pPr>
                  <a:r>
                    <a:rPr lang="en-US" baseline="0">
                      <a:solidFill>
                        <a:sysClr val="windowText" lastClr="000000"/>
                      </a:solidFill>
                    </a:rPr>
                    <a:t>Q1</a:t>
                  </a:r>
                </a:p>
              </cx:txPr>
              <cx:visibility seriesName="0" categoryName="1" value="0"/>
            </cx:dataLabel>
            <cx:dataLabel idx="3" pos="inEnd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baseline="0">
                      <a:solidFill>
                        <a:sysClr val="windowText" lastClr="000000"/>
                      </a:solidFill>
                    </a:defRPr>
                  </a:pPr>
                  <a:r>
                    <a:rPr lang="en-US" baseline="0">
                      <a:solidFill>
                        <a:sysClr val="windowText" lastClr="000000"/>
                      </a:solidFill>
                    </a:rPr>
                    <a:t>Q4</a:t>
                  </a:r>
                </a:p>
              </cx:txPr>
              <cx:visibility seriesName="0" categoryName="1" value="0"/>
            </cx:dataLabel>
          </cx:dataLabels>
          <cx:dataId val="0"/>
          <cx:layoutPr>
            <cx:parentLabelLayout val="banner"/>
          </cx:layoutPr>
        </cx:series>
      </cx:plotAreaRegion>
    </cx:plotArea>
    <cx:legend pos="b" align="ctr" overlay="0">
      <cx:txPr>
        <a:bodyPr spcFirstLastPara="1" vertOverflow="ellipsis" wrap="square" lIns="0" tIns="0" rIns="0" bIns="0" anchor="ctr" anchorCtr="1"/>
        <a:lstStyle/>
        <a:p>
          <a:pPr>
            <a:defRPr sz="600"/>
          </a:pPr>
          <a:endParaRPr lang="en-US" sz="600"/>
        </a:p>
      </cx:txPr>
    </cx:legend>
  </cx:chart>
  <cx:spPr>
    <a:ln>
      <a:solidFill>
        <a:schemeClr val="tx1">
          <a:lumMod val="50000"/>
          <a:lumOff val="50000"/>
        </a:schemeClr>
      </a:solidFill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3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bg1"/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2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2"/>
    </cs:fontRef>
  </cs:dropLine>
  <cs:errorBar>
    <cs:lnRef idx="0"/>
    <cs:fillRef idx="0"/>
    <cs:effectRef idx="0"/>
    <cs:fontRef idx="minor">
      <a:schemeClr val="tx2"/>
    </cs:fontRef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</cs:hiLoLine>
  <cs:leaderLine>
    <cs:lnRef idx="0"/>
    <cs:fillRef idx="0"/>
    <cs:effectRef idx="0"/>
    <cs:fontRef idx="minor">
      <a:schemeClr val="tx2"/>
    </cs:fontRef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23CADD-14A7-4586-B8C2-53DB6DFF1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34648"/>
            <a:ext cx="9144000" cy="287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568358"/>
            <a:ext cx="6615800" cy="2880000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TripeAccred_Lockup_black.ai">
            <a:extLst>
              <a:ext uri="{FF2B5EF4-FFF2-40B4-BE49-F238E27FC236}">
                <a16:creationId xmlns:a16="http://schemas.microsoft.com/office/drawing/2014/main" id="{99CE38EE-5BD2-418B-ACFD-7C5A02B1EF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22" y="5850890"/>
            <a:ext cx="2302971" cy="553958"/>
          </a:xfrm>
          <a:prstGeom prst="rect">
            <a:avLst/>
          </a:prstGeom>
        </p:spPr>
      </p:pic>
      <p:pic>
        <p:nvPicPr>
          <p:cNvPr id="9" name="Picture 8" descr="UoL_Logo.eps">
            <a:extLst>
              <a:ext uri="{FF2B5EF4-FFF2-40B4-BE49-F238E27FC236}">
                <a16:creationId xmlns:a16="http://schemas.microsoft.com/office/drawing/2014/main" id="{5B75023E-FC4B-454C-89AA-4A06AB0B05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650" y="393128"/>
            <a:ext cx="1897356" cy="5416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123C96-9F2B-410C-B59E-E9C96C5CAB96}"/>
              </a:ext>
            </a:extLst>
          </p:cNvPr>
          <p:cNvCxnSpPr>
            <a:cxnSpLocks/>
          </p:cNvCxnSpPr>
          <p:nvPr userDrawn="1"/>
        </p:nvCxnSpPr>
        <p:spPr>
          <a:xfrm>
            <a:off x="338722" y="1066791"/>
            <a:ext cx="848142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545325-A9FA-4284-AD37-86FC88CA36FB}"/>
              </a:ext>
            </a:extLst>
          </p:cNvPr>
          <p:cNvSpPr txBox="1"/>
          <p:nvPr userDrawn="1"/>
        </p:nvSpPr>
        <p:spPr>
          <a:xfrm>
            <a:off x="323849" y="732572"/>
            <a:ext cx="46091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latin typeface="Arial"/>
                <a:cs typeface="Arial"/>
              </a:rPr>
              <a:t>Leeds University Business</a:t>
            </a:r>
            <a:r>
              <a:rPr lang="en-US" sz="1600" b="1" baseline="0" dirty="0">
                <a:latin typeface="Arial"/>
                <a:cs typeface="Arial"/>
              </a:rPr>
              <a:t> School</a:t>
            </a:r>
            <a:endParaRPr lang="en-US" sz="1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15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0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928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150" y="1295400"/>
            <a:ext cx="5184000" cy="42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49" y="1295522"/>
            <a:ext cx="3135313" cy="42559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75BA27-E37C-450B-ADF5-4666D4AA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8" y="216000"/>
            <a:ext cx="6452772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6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000" y="4911305"/>
            <a:ext cx="6480000" cy="40548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2000" y="1311305"/>
            <a:ext cx="648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2000" y="5375153"/>
            <a:ext cx="6480000" cy="217487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27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23850" y="1295400"/>
            <a:ext cx="3060000" cy="4248000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82297" y="1295400"/>
            <a:ext cx="2519703" cy="2034000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2297" y="3509400"/>
            <a:ext cx="2519703" cy="2034000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00447" y="1295400"/>
            <a:ext cx="2519703" cy="2034000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300447" y="3509400"/>
            <a:ext cx="2519703" cy="2034000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D7E14C-99C3-4D6C-BA11-EF45EF24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17283"/>
            <a:ext cx="6393458" cy="787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192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71116-1837- 107_TESTEDIT.jpg">
            <a:extLst>
              <a:ext uri="{FF2B5EF4-FFF2-40B4-BE49-F238E27FC236}">
                <a16:creationId xmlns:a16="http://schemas.microsoft.com/office/drawing/2014/main" id="{867BB8C0-6EF1-434B-B9E1-986E5DFF5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BA38EF-CCEA-4694-AAD5-10D5479D440C}"/>
              </a:ext>
            </a:extLst>
          </p:cNvPr>
          <p:cNvSpPr/>
          <p:nvPr userDrawn="1"/>
        </p:nvSpPr>
        <p:spPr>
          <a:xfrm>
            <a:off x="0" y="0"/>
            <a:ext cx="3075214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66A19-6F4F-47BB-8AC4-6ABD58F31257}"/>
              </a:ext>
            </a:extLst>
          </p:cNvPr>
          <p:cNvSpPr txBox="1"/>
          <p:nvPr userDrawn="1"/>
        </p:nvSpPr>
        <p:spPr>
          <a:xfrm>
            <a:off x="289475" y="804897"/>
            <a:ext cx="151492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Arial"/>
                <a:cs typeface="Arial"/>
              </a:rPr>
              <a:t>No.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DCC630-4DE3-442F-951A-A81581D023B7}"/>
              </a:ext>
            </a:extLst>
          </p:cNvPr>
          <p:cNvSpPr txBox="1"/>
          <p:nvPr userDrawn="1"/>
        </p:nvSpPr>
        <p:spPr>
          <a:xfrm>
            <a:off x="314540" y="1543880"/>
            <a:ext cx="2412999" cy="2423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100" b="0" dirty="0">
                <a:solidFill>
                  <a:srgbClr val="FFFFFF"/>
                </a:solidFill>
                <a:latin typeface="Arial"/>
                <a:cs typeface="Arial"/>
              </a:rPr>
              <a:t>Click ‘View’, </a:t>
            </a:r>
          </a:p>
          <a:p>
            <a:r>
              <a:rPr lang="en-US" sz="2100" b="0" dirty="0">
                <a:solidFill>
                  <a:srgbClr val="FFFFFF"/>
                </a:solidFill>
                <a:latin typeface="Arial"/>
                <a:cs typeface="Arial"/>
              </a:rPr>
              <a:t>‘Slide Master’</a:t>
            </a:r>
            <a:r>
              <a:rPr lang="en-US" sz="2100" b="0" baseline="0" dirty="0">
                <a:solidFill>
                  <a:srgbClr val="FFFFFF"/>
                </a:solidFill>
                <a:latin typeface="Arial"/>
                <a:cs typeface="Arial"/>
              </a:rPr>
              <a:t> and edit the content </a:t>
            </a:r>
          </a:p>
          <a:p>
            <a:r>
              <a:rPr lang="en-US" sz="2100" b="0" baseline="0" dirty="0">
                <a:solidFill>
                  <a:srgbClr val="FFFFFF"/>
                </a:solidFill>
                <a:latin typeface="Arial"/>
                <a:cs typeface="Arial"/>
              </a:rPr>
              <a:t>of this slide</a:t>
            </a:r>
            <a:r>
              <a:rPr lang="en-US" sz="2100" b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100" b="0" baseline="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</a:pPr>
            <a:endParaRPr lang="en-US" sz="2100" b="0" baseline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lang="en-US" sz="1800" b="0" baseline="0" dirty="0">
                <a:solidFill>
                  <a:srgbClr val="FFFFFF"/>
                </a:solidFill>
                <a:latin typeface="Arial"/>
                <a:cs typeface="Arial"/>
              </a:rPr>
              <a:t> adding into your presentation</a:t>
            </a:r>
            <a:endParaRPr lang="en-US" sz="1800" b="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1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997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B47516-4959-41EE-9246-8445EBD4F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534648"/>
            <a:ext cx="9144000" cy="287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933" y="1568358"/>
            <a:ext cx="6606716" cy="2880000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123C96-9F2B-410C-B59E-E9C96C5CAB96}"/>
              </a:ext>
            </a:extLst>
          </p:cNvPr>
          <p:cNvCxnSpPr>
            <a:cxnSpLocks/>
          </p:cNvCxnSpPr>
          <p:nvPr userDrawn="1"/>
        </p:nvCxnSpPr>
        <p:spPr>
          <a:xfrm>
            <a:off x="332933" y="1066791"/>
            <a:ext cx="8487217" cy="0"/>
          </a:xfrm>
          <a:prstGeom prst="line">
            <a:avLst/>
          </a:prstGeom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545325-A9FA-4284-AD37-86FC88CA36FB}"/>
              </a:ext>
            </a:extLst>
          </p:cNvPr>
          <p:cNvSpPr txBox="1"/>
          <p:nvPr userDrawn="1"/>
        </p:nvSpPr>
        <p:spPr>
          <a:xfrm>
            <a:off x="332933" y="732572"/>
            <a:ext cx="46000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Leeds University Business</a:t>
            </a:r>
            <a:r>
              <a:rPr lang="en-US" sz="1600" b="1" baseline="0" dirty="0">
                <a:solidFill>
                  <a:schemeClr val="bg1"/>
                </a:solidFill>
                <a:latin typeface="Arial"/>
                <a:cs typeface="Arial"/>
              </a:rPr>
              <a:t> School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 descr="TripeAccred_Lockup_white.ai">
            <a:extLst>
              <a:ext uri="{FF2B5EF4-FFF2-40B4-BE49-F238E27FC236}">
                <a16:creationId xmlns:a16="http://schemas.microsoft.com/office/drawing/2014/main" id="{4A19C9C4-C49E-42A1-8A1F-3B127E7A39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34" y="5857939"/>
            <a:ext cx="2308760" cy="555351"/>
          </a:xfrm>
          <a:prstGeom prst="rect">
            <a:avLst/>
          </a:prstGeom>
        </p:spPr>
      </p:pic>
      <p:pic>
        <p:nvPicPr>
          <p:cNvPr id="13" name="Picture 12" descr="UoL_Logo_white.eps">
            <a:extLst>
              <a:ext uri="{FF2B5EF4-FFF2-40B4-BE49-F238E27FC236}">
                <a16:creationId xmlns:a16="http://schemas.microsoft.com/office/drawing/2014/main" id="{BFC07FE8-E2AE-4795-964E-4D8B6CE21F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650" y="393128"/>
            <a:ext cx="1897356" cy="5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7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7800" indent="-177800">
              <a:buFont typeface="Arial" panose="020B0604020202020204" pitchFamily="34" charset="0"/>
              <a:buChar char="•"/>
              <a:tabLst/>
              <a:defRPr/>
            </a:lvl3pPr>
            <a:lvl4pPr marL="355600" indent="-177800">
              <a:defRPr/>
            </a:lvl4pPr>
            <a:lvl5pPr marL="0" indent="0">
              <a:buNone/>
              <a:defRPr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39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450814"/>
            <a:ext cx="8496300" cy="1100674"/>
          </a:xfrm>
        </p:spPr>
        <p:txBody>
          <a:bodyPr anchor="t" anchorCtr="0"/>
          <a:lstStyle>
            <a:lvl1pPr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295400"/>
            <a:ext cx="8496300" cy="3058235"/>
          </a:xfrm>
        </p:spPr>
        <p:txBody>
          <a:bodyPr anchor="b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87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95401"/>
            <a:ext cx="414015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295401"/>
            <a:ext cx="415925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1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95401"/>
            <a:ext cx="4140150" cy="42480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7800" indent="-177800">
              <a:buFont typeface="Arial" panose="020B0604020202020204" pitchFamily="34" charset="0"/>
              <a:buChar char="•"/>
              <a:defRPr/>
            </a:lvl3pPr>
            <a:lvl4pPr marL="355600" indent="-177800">
              <a:defRPr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305000"/>
            <a:ext cx="4159250" cy="42480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7800" indent="-177800">
              <a:buFont typeface="Arial" panose="020B0604020202020204" pitchFamily="34" charset="0"/>
              <a:buChar char="•"/>
              <a:defRPr/>
            </a:lvl3pPr>
            <a:lvl4pPr marL="355600" indent="-177800">
              <a:defRPr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08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FF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28" y="216000"/>
            <a:ext cx="6452772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95401"/>
            <a:ext cx="4484818" cy="42480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7800" indent="-177800">
              <a:buFont typeface="Arial" panose="020B0604020202020204" pitchFamily="34" charset="0"/>
              <a:buChar char="•"/>
              <a:defRPr/>
            </a:lvl3pPr>
            <a:lvl4pPr marL="355600" indent="-177800">
              <a:defRPr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150" y="1295401"/>
            <a:ext cx="3816000" cy="42480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7800" indent="-177800">
              <a:buFont typeface="Arial" panose="020B0604020202020204" pitchFamily="34" charset="0"/>
              <a:buChar char="•"/>
              <a:defRPr/>
            </a:lvl3pPr>
            <a:lvl4pPr marL="355600" indent="-177800">
              <a:defRPr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28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295400"/>
            <a:ext cx="413927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49" y="2275488"/>
            <a:ext cx="4139275" cy="327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900" y="1295400"/>
            <a:ext cx="417512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900" y="2275488"/>
            <a:ext cx="4159250" cy="327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F669AD-3D5E-4122-98A4-E43D73D0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8" y="216000"/>
            <a:ext cx="6452772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7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ripeAccred_Lockup_black.ai">
            <a:extLst>
              <a:ext uri="{FF2B5EF4-FFF2-40B4-BE49-F238E27FC236}">
                <a16:creationId xmlns:a16="http://schemas.microsoft.com/office/drawing/2014/main" id="{2A83CEA1-678D-4897-8F50-0B981FAB73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98" y="6059715"/>
            <a:ext cx="2356608" cy="566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228" y="216000"/>
            <a:ext cx="6452772" cy="7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850" y="1296000"/>
            <a:ext cx="84963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8" descr="UoL_Logo.eps">
            <a:extLst>
              <a:ext uri="{FF2B5EF4-FFF2-40B4-BE49-F238E27FC236}">
                <a16:creationId xmlns:a16="http://schemas.microsoft.com/office/drawing/2014/main" id="{D6D8CA60-B02A-4958-8D17-810A89C72D3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650" y="393128"/>
            <a:ext cx="1897356" cy="54163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0EB66D-316C-499C-992B-B8FAE250DA18}"/>
              </a:ext>
            </a:extLst>
          </p:cNvPr>
          <p:cNvCxnSpPr>
            <a:cxnSpLocks/>
          </p:cNvCxnSpPr>
          <p:nvPr userDrawn="1"/>
        </p:nvCxnSpPr>
        <p:spPr>
          <a:xfrm>
            <a:off x="323850" y="1066791"/>
            <a:ext cx="8496300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CFA6F87-4D14-48F8-BB18-EE3294BC2426}"/>
              </a:ext>
            </a:extLst>
          </p:cNvPr>
          <p:cNvSpPr txBox="1"/>
          <p:nvPr userDrawn="1"/>
        </p:nvSpPr>
        <p:spPr>
          <a:xfrm>
            <a:off x="309758" y="6113712"/>
            <a:ext cx="3388593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Geneva" pitchFamily="122" charset="-128"/>
              </a:rPr>
              <a:t>Leeds University Business School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0657E8-B3A6-4058-B0F7-CF6542BD098F}"/>
              </a:ext>
            </a:extLst>
          </p:cNvPr>
          <p:cNvGrpSpPr/>
          <p:nvPr userDrawn="1"/>
        </p:nvGrpSpPr>
        <p:grpSpPr>
          <a:xfrm>
            <a:off x="0" y="5725298"/>
            <a:ext cx="9144000" cy="134165"/>
            <a:chOff x="0" y="5120118"/>
            <a:chExt cx="9162160" cy="13148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0CF008-906D-45E7-8D14-C522A74C2418}"/>
                </a:ext>
              </a:extLst>
            </p:cNvPr>
            <p:cNvSpPr/>
            <p:nvPr userDrawn="1"/>
          </p:nvSpPr>
          <p:spPr>
            <a:xfrm>
              <a:off x="0" y="5120118"/>
              <a:ext cx="1308880" cy="1314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1DB97D-BEED-46E4-AA00-4D0593ED7E88}"/>
                </a:ext>
              </a:extLst>
            </p:cNvPr>
            <p:cNvSpPr/>
            <p:nvPr userDrawn="1"/>
          </p:nvSpPr>
          <p:spPr>
            <a:xfrm>
              <a:off x="1308880" y="5120118"/>
              <a:ext cx="1308880" cy="131482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D675BE7-0FA2-4434-B4E8-6C4F546E9A8F}"/>
                </a:ext>
              </a:extLst>
            </p:cNvPr>
            <p:cNvSpPr/>
            <p:nvPr userDrawn="1"/>
          </p:nvSpPr>
          <p:spPr>
            <a:xfrm>
              <a:off x="2617760" y="5120118"/>
              <a:ext cx="1308880" cy="131482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268AB0-E19E-454A-AD2A-A1B872C95244}"/>
                </a:ext>
              </a:extLst>
            </p:cNvPr>
            <p:cNvSpPr/>
            <p:nvPr userDrawn="1"/>
          </p:nvSpPr>
          <p:spPr>
            <a:xfrm>
              <a:off x="3926640" y="5120118"/>
              <a:ext cx="1308880" cy="1314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541FF0-7ED7-400B-AB0A-87BBE523E36A}"/>
                </a:ext>
              </a:extLst>
            </p:cNvPr>
            <p:cNvSpPr/>
            <p:nvPr userDrawn="1"/>
          </p:nvSpPr>
          <p:spPr>
            <a:xfrm>
              <a:off x="5235520" y="5120118"/>
              <a:ext cx="1308880" cy="131482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6201762-4B03-4528-A68E-0F6510B6B151}"/>
                </a:ext>
              </a:extLst>
            </p:cNvPr>
            <p:cNvSpPr/>
            <p:nvPr userDrawn="1"/>
          </p:nvSpPr>
          <p:spPr>
            <a:xfrm>
              <a:off x="6544400" y="5120118"/>
              <a:ext cx="1308880" cy="131482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289A26-49EC-443E-84C0-1BAAC5CAA16C}"/>
                </a:ext>
              </a:extLst>
            </p:cNvPr>
            <p:cNvSpPr/>
            <p:nvPr userDrawn="1"/>
          </p:nvSpPr>
          <p:spPr>
            <a:xfrm>
              <a:off x="7853280" y="5120118"/>
              <a:ext cx="1308880" cy="13148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52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97" r:id="rId4"/>
    <p:sldLayoutId id="2147483687" r:id="rId5"/>
    <p:sldLayoutId id="2147483688" r:id="rId6"/>
    <p:sldLayoutId id="2147483698" r:id="rId7"/>
    <p:sldLayoutId id="2147483699" r:id="rId8"/>
    <p:sldLayoutId id="2147483689" r:id="rId9"/>
    <p:sldLayoutId id="2147483690" r:id="rId10"/>
    <p:sldLayoutId id="2147483691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 userDrawn="1">
          <p15:clr>
            <a:srgbClr val="F26B43"/>
          </p15:clr>
        </p15:guide>
        <p15:guide id="2" pos="5556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orient="horz" pos="586" userDrawn="1">
          <p15:clr>
            <a:srgbClr val="F26B43"/>
          </p15:clr>
        </p15:guide>
        <p15:guide id="5" orient="horz" pos="3494" userDrawn="1">
          <p15:clr>
            <a:srgbClr val="F26B43"/>
          </p15:clr>
        </p15:guide>
        <p15:guide id="6" pos="2822" userDrawn="1">
          <p15:clr>
            <a:srgbClr val="F26B43"/>
          </p15:clr>
        </p15:guide>
        <p15:guide id="7" pos="2936" userDrawn="1">
          <p15:clr>
            <a:srgbClr val="F26B43"/>
          </p15:clr>
        </p15:guide>
        <p15:guide id="8" orient="horz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53593/n3593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302B-7EE9-4A09-901A-242451C7C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1568358"/>
            <a:ext cx="8495512" cy="2880000"/>
          </a:xfrm>
        </p:spPr>
        <p:txBody>
          <a:bodyPr/>
          <a:lstStyle/>
          <a:p>
            <a:pPr algn="ctr"/>
            <a:r>
              <a:rPr lang="en-GB" sz="3600" dirty="0"/>
              <a:t>Using Excel conditional formulae to provide individual exam feedback in large groups. </a:t>
            </a:r>
            <a:br>
              <a:rPr lang="en-GB" dirty="0"/>
            </a:br>
            <a:br>
              <a:rPr lang="en-GB" sz="2800" dirty="0"/>
            </a:br>
            <a:r>
              <a:rPr lang="en-GB" sz="2000" dirty="0"/>
              <a:t>Dr. Antonio Rodriguez-Gil*    Dr. Ali Raza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9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B2BD7-ACAE-4595-8069-FE2C0A6D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E2ED4-D365-40B0-A6D4-3C19D5C57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/>
              <a:t>Module: Advanced Macroeconomics (compulsory, final year); </a:t>
            </a:r>
            <a:r>
              <a:rPr lang="en-GB" sz="1700" b="0"/>
              <a:t>&gt;200 </a:t>
            </a:r>
            <a:r>
              <a:rPr lang="en-GB" sz="1700" b="0" dirty="0"/>
              <a:t>students.</a:t>
            </a:r>
          </a:p>
          <a:p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/>
              <a:t>Delivery: On-campus lectures/seminars; video solutions to selected questions.</a:t>
            </a:r>
          </a:p>
          <a:p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/>
              <a:t>Assessment: Final examination (100% weight).</a:t>
            </a:r>
          </a:p>
          <a:p>
            <a:pPr marL="641350" lvl="3" indent="-285750"/>
            <a:r>
              <a:rPr lang="en-GB" sz="1700" dirty="0"/>
              <a:t>Section A: 3 short mathematical questions.</a:t>
            </a:r>
          </a:p>
          <a:p>
            <a:pPr marL="641350" lvl="3" indent="-285750"/>
            <a:r>
              <a:rPr lang="en-GB" sz="1700" b="0" dirty="0"/>
              <a:t>Sectio</a:t>
            </a:r>
            <a:r>
              <a:rPr lang="en-GB" sz="1700" dirty="0"/>
              <a:t>n B: 2 involved mathematical/essay type questions.</a:t>
            </a: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/>
              <a:t>Feedback:</a:t>
            </a:r>
          </a:p>
          <a:p>
            <a:pPr marL="641350" lvl="3" indent="-285750"/>
            <a:r>
              <a:rPr lang="en-GB" sz="1700" dirty="0"/>
              <a:t>Informal: Lecture polling; </a:t>
            </a:r>
            <a:r>
              <a:rPr lang="en-GB" sz="1700" dirty="0">
                <a:solidFill>
                  <a:schemeClr val="tx2"/>
                </a:solidFill>
              </a:rPr>
              <a:t>practice questions; </a:t>
            </a:r>
            <a:r>
              <a:rPr lang="en-GB" sz="1700" dirty="0"/>
              <a:t>seminars; office-hours.</a:t>
            </a:r>
          </a:p>
          <a:p>
            <a:pPr marL="641350" lvl="3" indent="-285750"/>
            <a:r>
              <a:rPr lang="en-GB" sz="1700" b="0" dirty="0">
                <a:solidFill>
                  <a:srgbClr val="FF0000"/>
                </a:solidFill>
              </a:rPr>
              <a:t>Formal: General cohort feedback </a:t>
            </a:r>
            <a:r>
              <a:rPr lang="en-GB" sz="1700" b="0" dirty="0">
                <a:solidFill>
                  <a:srgbClr val="FF0000"/>
                </a:solidFill>
                <a:sym typeface="Wingdings" panose="05000000000000000000" pitchFamily="2" charset="2"/>
              </a:rPr>
              <a:t> Excel spreadsheet  Detailed individual feedback upon request.</a:t>
            </a:r>
          </a:p>
          <a:p>
            <a:pPr lvl="3" indent="0">
              <a:buNone/>
            </a:pPr>
            <a:endParaRPr lang="en-GB" sz="1700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sym typeface="Wingdings" panose="05000000000000000000" pitchFamily="2" charset="2"/>
              </a:rPr>
              <a:t>Intervention: </a:t>
            </a:r>
            <a:r>
              <a:rPr lang="en-GB" sz="1700" dirty="0">
                <a:solidFill>
                  <a:srgbClr val="FF0000"/>
                </a:solidFill>
                <a:sym typeface="Wingdings" panose="05000000000000000000" pitchFamily="2" charset="2"/>
              </a:rPr>
              <a:t>21/22 (240 students) </a:t>
            </a:r>
            <a:r>
              <a:rPr lang="en-GB" sz="1700" dirty="0">
                <a:sym typeface="Wingdings" panose="05000000000000000000" pitchFamily="2" charset="2"/>
              </a:rPr>
              <a:t>and </a:t>
            </a:r>
            <a:r>
              <a:rPr lang="en-GB" sz="1700" dirty="0">
                <a:solidFill>
                  <a:srgbClr val="FF0000"/>
                </a:solidFill>
                <a:sym typeface="Wingdings" panose="05000000000000000000" pitchFamily="2" charset="2"/>
              </a:rPr>
              <a:t>22/23 (227 students) </a:t>
            </a:r>
            <a:r>
              <a:rPr lang="en-GB" sz="1700" dirty="0">
                <a:sym typeface="Wingdings" panose="05000000000000000000" pitchFamily="2" charset="2"/>
              </a:rPr>
              <a:t>cohorts, respectively.</a:t>
            </a:r>
            <a:endParaRPr lang="en-GB" sz="1700" b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942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B2BD7-ACAE-4595-8069-FE2C0A6D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Excel Spreadsheet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96723"/>
              </p:ext>
            </p:extLst>
          </p:nvPr>
        </p:nvGraphicFramePr>
        <p:xfrm>
          <a:off x="1049664" y="1309377"/>
          <a:ext cx="6871527" cy="3809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957">
                  <a:extLst>
                    <a:ext uri="{9D8B030D-6E8A-4147-A177-3AD203B41FA5}">
                      <a16:colId xmlns:a16="http://schemas.microsoft.com/office/drawing/2014/main" val="426821020"/>
                    </a:ext>
                  </a:extLst>
                </a:gridCol>
                <a:gridCol w="488813">
                  <a:extLst>
                    <a:ext uri="{9D8B030D-6E8A-4147-A177-3AD203B41FA5}">
                      <a16:colId xmlns:a16="http://schemas.microsoft.com/office/drawing/2014/main" val="1111037028"/>
                    </a:ext>
                  </a:extLst>
                </a:gridCol>
                <a:gridCol w="747288">
                  <a:extLst>
                    <a:ext uri="{9D8B030D-6E8A-4147-A177-3AD203B41FA5}">
                      <a16:colId xmlns:a16="http://schemas.microsoft.com/office/drawing/2014/main" val="624613590"/>
                    </a:ext>
                  </a:extLst>
                </a:gridCol>
                <a:gridCol w="748166">
                  <a:extLst>
                    <a:ext uri="{9D8B030D-6E8A-4147-A177-3AD203B41FA5}">
                      <a16:colId xmlns:a16="http://schemas.microsoft.com/office/drawing/2014/main" val="4051606542"/>
                    </a:ext>
                  </a:extLst>
                </a:gridCol>
                <a:gridCol w="747288">
                  <a:extLst>
                    <a:ext uri="{9D8B030D-6E8A-4147-A177-3AD203B41FA5}">
                      <a16:colId xmlns:a16="http://schemas.microsoft.com/office/drawing/2014/main" val="1251494822"/>
                    </a:ext>
                  </a:extLst>
                </a:gridCol>
                <a:gridCol w="748166">
                  <a:extLst>
                    <a:ext uri="{9D8B030D-6E8A-4147-A177-3AD203B41FA5}">
                      <a16:colId xmlns:a16="http://schemas.microsoft.com/office/drawing/2014/main" val="3352827987"/>
                    </a:ext>
                  </a:extLst>
                </a:gridCol>
                <a:gridCol w="872129">
                  <a:extLst>
                    <a:ext uri="{9D8B030D-6E8A-4147-A177-3AD203B41FA5}">
                      <a16:colId xmlns:a16="http://schemas.microsoft.com/office/drawing/2014/main" val="3080951488"/>
                    </a:ext>
                  </a:extLst>
                </a:gridCol>
                <a:gridCol w="1142910">
                  <a:extLst>
                    <a:ext uri="{9D8B030D-6E8A-4147-A177-3AD203B41FA5}">
                      <a16:colId xmlns:a16="http://schemas.microsoft.com/office/drawing/2014/main" val="2636320037"/>
                    </a:ext>
                  </a:extLst>
                </a:gridCol>
                <a:gridCol w="1121810">
                  <a:extLst>
                    <a:ext uri="{9D8B030D-6E8A-4147-A177-3AD203B41FA5}">
                      <a16:colId xmlns:a16="http://schemas.microsoft.com/office/drawing/2014/main" val="2326529979"/>
                    </a:ext>
                  </a:extLst>
                </a:gridCol>
              </a:tblGrid>
              <a:tr h="1739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C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981433"/>
                  </a:ext>
                </a:extLst>
              </a:tr>
              <a:tr h="1739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GRADE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GRADE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GRADE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GRADE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FEEDBACK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FEEDBACK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FEEDBACK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663773"/>
                  </a:ext>
                </a:extLst>
              </a:tr>
              <a:tr h="357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SID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Q1 hypoth.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Q1 Diag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Q1 Pol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Q1 Total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Q1 hypoth.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Q1 Diag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Q1 Pol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95301"/>
                  </a:ext>
                </a:extLst>
              </a:tr>
              <a:tr h="31040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=IF(B3&gt;6,"",IF(B3&gt;4,"Lacks details in explaining the hysteresis hypothesis, see L7",IF(B3&gt;0,"Very superficial or no explanation of hysteresis hypothesis, see L7","")))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=IF(C3&gt;7,"",IF(C3&gt;5,"Lacks details explaining diagram and/or small diagram issues, see L7",IF(C3&gt;0,"Incomplete or incorrect diagram, see L7","")))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=IF(D3&gt;6,"",IF(D1&gt;4,"Lacks details in explaining policy implications, see L7",IF(D3&gt;0,"Very superficial or no explanation of policy implications, see L7","")))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82379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05507" y="5118476"/>
            <a:ext cx="31598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1: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Excel Spreadsheet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2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B2BD7-ACAE-4595-8069-FE2C0A6D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Feedback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5" y="1300367"/>
            <a:ext cx="7481040" cy="3839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13351" y="5140118"/>
            <a:ext cx="286488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2: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Feedback sheet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6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B2BD7-ACAE-4595-8069-FE2C0A6D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Requests: Percentages and Concentration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11574088"/>
              </p:ext>
            </p:extLst>
          </p:nvPr>
        </p:nvGraphicFramePr>
        <p:xfrm>
          <a:off x="220872" y="1733838"/>
          <a:ext cx="4732909" cy="252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1914918019"/>
                  </p:ext>
                </p:extLst>
              </p:nvPr>
            </p:nvGraphicFramePr>
            <p:xfrm>
              <a:off x="4953781" y="1814998"/>
              <a:ext cx="4011668" cy="22592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781" y="1814998"/>
                <a:ext cx="4011668" cy="225922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1246893" y="135909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	(a) Across years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18975" y="1359095"/>
            <a:ext cx="362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	(b) Across questions in 21/22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09200" y="4258182"/>
            <a:ext cx="3125599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3: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Students’ requests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6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B2BD7-ACAE-4595-8069-FE2C0A6D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300" dirty="0"/>
              <a:t>Requests vis-à-vis Cohort Size  and Ave. Grades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2157693"/>
              </p:ext>
            </p:extLst>
          </p:nvPr>
        </p:nvGraphicFramePr>
        <p:xfrm>
          <a:off x="892756" y="1230648"/>
          <a:ext cx="7412593" cy="389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403579" y="5123886"/>
            <a:ext cx="439094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Figure 4: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Cohort size and average grade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B2BD7-ACAE-4595-8069-FE2C0A6D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E2ED4-D365-40B0-A6D4-3C19D5C5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96000"/>
            <a:ext cx="8496300" cy="43974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Excel spreadsheet based feedback using conditional formulae is time-effective.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It reduces the demand for detailed individual feedback.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For students, there are no costs but clear benefits in terms of understanding grades. For staff, the benefits of time-reduction exceed initial set-up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Feedback is focused on grade reflection rather than grade justification.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/>
              <a:t>Next step: offer to current cohort of 300+ students.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35415" y="4586544"/>
            <a:ext cx="512191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Read more at: </a:t>
            </a:r>
            <a:r>
              <a:rPr lang="en-GB" b="1" u="sng" dirty="0">
                <a:solidFill>
                  <a:schemeClr val="tx2"/>
                </a:solidFill>
                <a:hlinkClick r:id="rId2"/>
              </a:rPr>
              <a:t>https://doi.org/10.53593/n3593a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389" y="3973599"/>
            <a:ext cx="1595222" cy="15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85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d8cdce3-6f91-44a5-bf55-aee461e0a0e4"/>
</p:tagLst>
</file>

<file path=ppt/theme/theme1.xml><?xml version="1.0" encoding="utf-8"?>
<a:theme xmlns:a="http://schemas.openxmlformats.org/drawingml/2006/main" name="Office Theme">
  <a:themeElements>
    <a:clrScheme name="LUBS Undergraduate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AB51D"/>
      </a:accent1>
      <a:accent2>
        <a:srgbClr val="487218"/>
      </a:accent2>
      <a:accent3>
        <a:srgbClr val="2A4A0F"/>
      </a:accent3>
      <a:accent4>
        <a:srgbClr val="E4F0D2"/>
      </a:accent4>
      <a:accent5>
        <a:srgbClr val="B6C7A3"/>
      </a:accent5>
      <a:accent6>
        <a:srgbClr val="7F926F"/>
      </a:accent6>
      <a:hlink>
        <a:srgbClr val="487218"/>
      </a:hlink>
      <a:folHlink>
        <a:srgbClr val="7AB5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2d452a-876e-47cb-9942-e6be9b99c0be" xsi:nil="true"/>
    <NotebookType xmlns="fd2d452a-876e-47cb-9942-e6be9b99c0be" xsi:nil="true"/>
    <Templates xmlns="fd2d452a-876e-47cb-9942-e6be9b99c0be" xsi:nil="true"/>
    <Has_Teacher_Only_SectionGroup xmlns="fd2d452a-876e-47cb-9942-e6be9b99c0be" xsi:nil="true"/>
    <Teachers xmlns="fd2d452a-876e-47cb-9942-e6be9b99c0be">
      <UserInfo>
        <DisplayName/>
        <AccountId xsi:nil="true"/>
        <AccountType/>
      </UserInfo>
    </Teachers>
    <Self_Registration_Enabled xmlns="fd2d452a-876e-47cb-9942-e6be9b99c0be" xsi:nil="true"/>
    <DefaultSectionNames xmlns="fd2d452a-876e-47cb-9942-e6be9b99c0be" xsi:nil="true"/>
    <Invited_Teachers xmlns="fd2d452a-876e-47cb-9942-e6be9b99c0be" xsi:nil="true"/>
    <IsNotebookLocked xmlns="fd2d452a-876e-47cb-9942-e6be9b99c0be" xsi:nil="true"/>
    <CultureName xmlns="fd2d452a-876e-47cb-9942-e6be9b99c0be" xsi:nil="true"/>
    <Students xmlns="fd2d452a-876e-47cb-9942-e6be9b99c0be">
      <UserInfo>
        <DisplayName/>
        <AccountId xsi:nil="true"/>
        <AccountType/>
      </UserInfo>
    </Students>
    <Invited_Students xmlns="fd2d452a-876e-47cb-9942-e6be9b99c0be" xsi:nil="true"/>
    <FolderType xmlns="fd2d452a-876e-47cb-9942-e6be9b99c0be" xsi:nil="true"/>
    <TeamsChannelId xmlns="fd2d452a-876e-47cb-9942-e6be9b99c0be" xsi:nil="true"/>
    <Owner xmlns="fd2d452a-876e-47cb-9942-e6be9b99c0be">
      <UserInfo>
        <DisplayName/>
        <AccountId xsi:nil="true"/>
        <AccountType/>
      </UserInfo>
    </Owner>
    <Student_Groups xmlns="fd2d452a-876e-47cb-9942-e6be9b99c0be">
      <UserInfo>
        <DisplayName/>
        <AccountId xsi:nil="true"/>
        <AccountType/>
      </UserInfo>
    </Student_Groups>
    <Math_Settings xmlns="fd2d452a-876e-47cb-9942-e6be9b99c0be" xsi:nil="true"/>
    <Is_Collaboration_Space_Locked xmlns="fd2d452a-876e-47cb-9942-e6be9b99c0be" xsi:nil="true"/>
    <AppVersion xmlns="fd2d452a-876e-47cb-9942-e6be9b99c0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7298C33D3E4C8D27C9C0BE880035" ma:contentTypeVersion="33" ma:contentTypeDescription="Create a new document." ma:contentTypeScope="" ma:versionID="016711d824b258f52f3e38d78a0c2a21">
  <xsd:schema xmlns:xsd="http://www.w3.org/2001/XMLSchema" xmlns:xs="http://www.w3.org/2001/XMLSchema" xmlns:p="http://schemas.microsoft.com/office/2006/metadata/properties" xmlns:ns3="fd2d452a-876e-47cb-9942-e6be9b99c0be" xmlns:ns4="9160b8d4-0cbb-4612-8b93-f3bc48ae3017" targetNamespace="http://schemas.microsoft.com/office/2006/metadata/properties" ma:root="true" ma:fieldsID="465b3c414c97372765cd80965e42b1df" ns3:_="" ns4:_="">
    <xsd:import namespace="fd2d452a-876e-47cb-9942-e6be9b99c0be"/>
    <xsd:import namespace="9160b8d4-0cbb-4612-8b93-f3bc48ae30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d452a-876e-47cb-9942-e6be9b99c0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_activity" ma:index="39" nillable="true" ma:displayName="_activity" ma:hidden="true" ma:internalName="_activity">
      <xsd:simpleType>
        <xsd:restriction base="dms:Note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0b8d4-0cbb-4612-8b93-f3bc48ae30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F23396-4C47-4019-9298-CBBCE21E052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9160b8d4-0cbb-4612-8b93-f3bc48ae3017"/>
    <ds:schemaRef ds:uri="http://schemas.microsoft.com/office/2006/metadata/properties"/>
    <ds:schemaRef ds:uri="fd2d452a-876e-47cb-9942-e6be9b99c0b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E0FF6D-8BE3-4A92-8784-85C9D9E1C6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5BB8F-F17D-4811-9E3E-38EB33481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2d452a-876e-47cb-9942-e6be9b99c0be"/>
    <ds:schemaRef ds:uri="9160b8d4-0cbb-4612-8b93-f3bc48ae3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3924</TotalTime>
  <Words>415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Using Excel conditional formulae to provide individual exam feedback in large groups.   Dr. Antonio Rodriguez-Gil*    Dr. Ali Raza </vt:lpstr>
      <vt:lpstr>Background</vt:lpstr>
      <vt:lpstr>Excel Spreadsheet</vt:lpstr>
      <vt:lpstr>Example Feedback</vt:lpstr>
      <vt:lpstr>Requests: Percentages and Concentration</vt:lpstr>
      <vt:lpstr>Requests vis-à-vis Cohort Size  and Ave. Grades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Excel conditional formulae to provide individual exam feedback in large groups</dc:title>
  <dc:creator>Peter Wilson</dc:creator>
  <cp:lastModifiedBy>Martin Poulter</cp:lastModifiedBy>
  <cp:revision>159</cp:revision>
  <dcterms:created xsi:type="dcterms:W3CDTF">2017-11-14T11:10:02Z</dcterms:created>
  <dcterms:modified xsi:type="dcterms:W3CDTF">2024-05-07T14:22:14Z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0x010100300E7298C33D3E4C8D27C9C0BE880035</vt:lpwstr>
  </property>
</Properties>
</file>