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57" r:id="rId17"/>
    <p:sldId id="264" r:id="rId18"/>
    <p:sldId id="260" r:id="rId19"/>
    <p:sldId id="280" r:id="rId20"/>
    <p:sldId id="263" r:id="rId21"/>
    <p:sldId id="268" r:id="rId22"/>
    <p:sldId id="279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in, Wendy" initials="CW" lastIdx="1" clrIdx="0">
    <p:extLst>
      <p:ext uri="{19B8F6BF-5375-455C-9EA6-DF929625EA0E}">
        <p15:presenceInfo xmlns:p15="http://schemas.microsoft.com/office/powerpoint/2012/main" userId="Carlin, We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4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3C90-8C71-4F16-A712-C205E1E94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6DE3A-C503-42DD-855C-F4AF30DA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90A4E-16C1-4139-AD4D-C9EEF65C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01F45-F705-41A0-8935-F4FD8BAC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B5C-5CF8-4923-9B1E-A0F0B718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3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C39B-130A-45DF-8808-C22F0BD9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7194C-E544-40E1-848A-E2A345E28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20380-0BBA-4436-B69A-741E3D44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786A-ACAE-48FC-BDA3-F0983CD1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487D2-A357-4460-A73E-68FCD0D9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5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EB628-3D53-4961-876C-220C34A27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32CF3-EB36-4B2D-B317-BFFF8250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5C80-F405-49A3-B8AF-CEB8F6DB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32B5E-9E78-4B50-B39E-B6D63B44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C7C0-F6D2-4EC7-A069-8631E8B5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8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4D4-F71C-4F5F-828D-BA3B59B93B39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AABF-9FE7-4BDB-BE0B-12A7FEE220B1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9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B15B-0BC4-48DD-80C8-ADC69E2BC386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0DE7-A788-4C89-B22A-39D9E287C8A5}" type="datetime1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2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BEF-E1A4-47F4-BFB7-60F10B83D831}" type="datetime1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7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EAE5-A3A4-46D1-B26B-20C10ABA9E24}" type="datetime1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E14-890B-4658-AE8E-29E81749BEDB}" type="datetime1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7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4808-0F00-4FFF-A814-CF263F4B3A7B}" type="datetime1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0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B5CB-B114-45F1-9A05-04E18B0C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7EE4-1411-45F8-AAEB-160F3794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D3DD-F21A-4124-963A-D7055A86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050A5-408F-4172-B418-9B494EBB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F1C11-6BDC-4940-BF86-3FDD578D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7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0433-2844-4872-A8C8-D43D911B0201}" type="datetime1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8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0104-3028-4785-BA7D-79490B0DA1C0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4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343-872A-4066-A0A2-CC6727F6019D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5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5CD9-B088-472A-A099-23F9381CC75C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12ED-A5A1-48CD-B6AB-8293A631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34F16-8E21-45BC-AD11-E67B241A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C40C-AB55-4C3F-9E01-2EE5793E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AFB8-2B91-4095-A4DC-73F084B1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E5032-0184-471A-BD6A-E171399A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F73C-F774-4E72-8248-E6EA138D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D6C3-CB8F-4CF9-8FB7-ED5538D22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9B59E-7751-48C8-A973-E6EA885D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570BE-193B-468D-99C1-FA627C0F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88CBC-BA49-4700-AEC4-BCBFD034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98AE-28F7-4F5C-A22F-C6235173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4E4E-FACD-48CB-A919-63D0906B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1490-DD9A-4D72-A4E7-A226F5FE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2967A-E5B8-4113-857E-2F766A82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9BA1D-DB83-4A5A-A0EA-1E185445C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C8FC0-7400-4307-8346-7AADCF4E9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89C3B-49A7-480E-BAA8-91544A61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D8A24-7223-4B04-B699-B6D49962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1633C-D881-4315-879C-0699DBEB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5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7D2E-1610-4F89-AA3D-9FFB554C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D41DF-4A5A-423A-80AC-082F64B6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6E3DC-5A03-4B86-9F46-8FBB5A6A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D08A5-8C69-4076-8A1D-A19A413E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B7E76-A55C-4533-8207-DFD20CD4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5138-F60B-46F6-ACE4-5F3A032B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AC26-A608-4249-8E1C-0924A855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FE43-6A3C-44FD-87CE-41F5F7E7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D1C5-B4AC-4EA9-A537-0A10F1A8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21F59-5EA9-4A49-9766-BD196880A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5EE9E-3F9A-4D63-91D3-15AFB995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0FE7-F681-41A2-BDAB-5905134A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BFAA6-D1D4-4CB1-985F-A807691C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4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2B33-CA70-4365-82F8-8D1B5C4C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479C4-65F1-4A3F-9708-7DE583D76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4441C-3922-42E4-B5C4-39086241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3941C-1C4C-454E-A573-17EC41FD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0DC6A-6F11-4AFB-BDEF-FBDD9530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FBEF-0FD8-4A1B-B3A2-7D03F9CC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6C518-E4B8-4E0B-B9DF-313973BD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A7A34-FCD8-4140-A6BE-5E274448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C22D9-9334-4B35-A2EB-A78B2B64D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C255-74FA-4E7D-801D-AABA829FDCC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06A1-B7B1-4C64-8E93-EED4BEFF8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40BA-E37E-45E0-A6F4-668344F8C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D2CD-7A78-4A09-90EA-752D36699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5CD9-B088-472A-A099-23F9381CC75C}" type="datetime1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UCL ECON0016 TERM 2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3D54-5824-46E1-855C-749BB0EB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very.ucl.ac.uk/id/eprint/16060/1/1606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xeu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oup.com/uk/orc/busecon/economics/carlin_soskice/student/excelsimulator/#Exercise1" TargetMode="External"/><Relationship Id="rId2" Type="http://schemas.openxmlformats.org/officeDocument/2006/relationships/hyperlink" Target="https://global.oup.com/uk/orc/busecon/economics/carlin_soskice/student/excelsimulato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FA57-5235-4AC8-BDE3-A80C9B417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an Excel simulator in teaching macroeconomics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33CC5-E482-408B-AE44-131DA1B7E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Wendy Carlin, UCL and CORE</a:t>
            </a:r>
          </a:p>
          <a:p>
            <a:r>
              <a:rPr lang="en-GB" dirty="0"/>
              <a:t>June 2020</a:t>
            </a:r>
          </a:p>
        </p:txBody>
      </p:sp>
      <p:pic>
        <p:nvPicPr>
          <p:cNvPr id="1026" name="Picture 2" descr="Macroeconomics: Institutions, Instability, and the Financial System">
            <a:extLst>
              <a:ext uri="{FF2B5EF4-FFF2-40B4-BE49-F238E27FC236}">
                <a16:creationId xmlns:a16="http://schemas.microsoft.com/office/drawing/2014/main" id="{F5C8A8EC-5D3B-495D-B408-C0F08A43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2038"/>
            <a:ext cx="2500956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26767D-2585-42E7-8E18-88EB261FC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76"/>
          <a:stretch/>
        </p:blipFill>
        <p:spPr>
          <a:xfrm>
            <a:off x="9190612" y="3509963"/>
            <a:ext cx="2954776" cy="32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9A9C-A947-4E13-B76B-1F122592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find hard: </a:t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(3) relating the models to 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FFAE8-4E33-4D52-8606-58188A07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1590675"/>
            <a:ext cx="78486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71EF-E523-40FB-8F95-9FF7B408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would this work in an online teaching environment?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1932-19FC-404D-BD73-D2D1A64F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Very well – perfect for </a:t>
            </a:r>
            <a:r>
              <a:rPr lang="en-GB" dirty="0">
                <a:solidFill>
                  <a:srgbClr val="C00000"/>
                </a:solidFill>
              </a:rPr>
              <a:t>individual</a:t>
            </a:r>
            <a:r>
              <a:rPr lang="en-GB" dirty="0"/>
              <a:t> or </a:t>
            </a:r>
            <a:r>
              <a:rPr lang="en-GB" dirty="0">
                <a:solidFill>
                  <a:srgbClr val="C00000"/>
                </a:solidFill>
              </a:rPr>
              <a:t>group</a:t>
            </a:r>
            <a:r>
              <a:rPr lang="en-GB" dirty="0"/>
              <a:t> online learning. </a:t>
            </a:r>
          </a:p>
          <a:p>
            <a:r>
              <a:rPr lang="en-GB" dirty="0"/>
              <a:t>You can ask them to </a:t>
            </a:r>
            <a:r>
              <a:rPr lang="en-GB" dirty="0">
                <a:solidFill>
                  <a:srgbClr val="C00000"/>
                </a:solidFill>
              </a:rPr>
              <a:t>compare analytical and simulation results </a:t>
            </a:r>
            <a:r>
              <a:rPr lang="en-GB" dirty="0"/>
              <a:t>and explain the dynamics</a:t>
            </a:r>
          </a:p>
          <a:p>
            <a:r>
              <a:rPr lang="en-GB" dirty="0"/>
              <a:t>They can </a:t>
            </a:r>
            <a:r>
              <a:rPr lang="en-GB" dirty="0">
                <a:solidFill>
                  <a:srgbClr val="C00000"/>
                </a:solidFill>
              </a:rPr>
              <a:t>plot the numerical results </a:t>
            </a:r>
            <a:r>
              <a:rPr lang="en-GB" dirty="0"/>
              <a:t>and </a:t>
            </a:r>
            <a:r>
              <a:rPr lang="en-GB" dirty="0">
                <a:solidFill>
                  <a:srgbClr val="C00000"/>
                </a:solidFill>
              </a:rPr>
              <a:t>compare to data</a:t>
            </a:r>
          </a:p>
          <a:p>
            <a:r>
              <a:rPr lang="en-GB" dirty="0"/>
              <a:t>You can add </a:t>
            </a:r>
            <a:r>
              <a:rPr lang="en-GB" dirty="0">
                <a:solidFill>
                  <a:srgbClr val="C00000"/>
                </a:solidFill>
              </a:rPr>
              <a:t>random shocks </a:t>
            </a:r>
            <a:r>
              <a:rPr lang="en-GB" dirty="0"/>
              <a:t>and ask them to collect the data and </a:t>
            </a:r>
            <a:r>
              <a:rPr lang="en-GB" dirty="0" err="1"/>
              <a:t>analyze</a:t>
            </a:r>
            <a:r>
              <a:rPr lang="en-GB" dirty="0"/>
              <a:t> it</a:t>
            </a:r>
          </a:p>
          <a:p>
            <a:r>
              <a:rPr lang="en-GB" dirty="0"/>
              <a:t>Get them to </a:t>
            </a:r>
            <a:r>
              <a:rPr lang="en-GB" dirty="0">
                <a:solidFill>
                  <a:srgbClr val="C00000"/>
                </a:solidFill>
              </a:rPr>
              <a:t>play the game (3 levels) </a:t>
            </a:r>
            <a:r>
              <a:rPr lang="en-GB" dirty="0"/>
              <a:t>where they are the macro policy maker faced by unpredictable shocks, which they have to diagnose and use policy tools to respond to</a:t>
            </a:r>
          </a:p>
          <a:p>
            <a:r>
              <a:rPr lang="en-GB" dirty="0"/>
              <a:t>Get them to write up their results – very good for the difficult-to-teach dynamics of a </a:t>
            </a:r>
            <a:r>
              <a:rPr lang="en-GB" dirty="0">
                <a:solidFill>
                  <a:srgbClr val="C00000"/>
                </a:solidFill>
              </a:rPr>
              <a:t>deflation trap </a:t>
            </a:r>
            <a:r>
              <a:rPr lang="en-GB" dirty="0"/>
              <a:t>and </a:t>
            </a:r>
            <a:r>
              <a:rPr lang="en-GB" dirty="0">
                <a:solidFill>
                  <a:srgbClr val="C00000"/>
                </a:solidFill>
              </a:rPr>
              <a:t>hyperinflation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8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74B5E-D330-4A64-98E4-DE487A02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8485" cy="8272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E7BE6-15C3-4866-8166-331F3A7007E6}"/>
              </a:ext>
            </a:extLst>
          </p:cNvPr>
          <p:cNvSpPr txBox="1"/>
          <p:nvPr/>
        </p:nvSpPr>
        <p:spPr>
          <a:xfrm>
            <a:off x="4043766" y="4358700"/>
            <a:ext cx="143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A game</a:t>
            </a:r>
          </a:p>
        </p:txBody>
      </p:sp>
    </p:spTree>
    <p:extLst>
      <p:ext uri="{BB962C8B-B14F-4D97-AF65-F5344CB8AC3E}">
        <p14:creationId xmlns:p14="http://schemas.microsoft.com/office/powerpoint/2010/main" val="425077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C05CD-0154-4F21-B3FD-86959BDE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7" y="1042986"/>
            <a:ext cx="11695120" cy="30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71EF-E523-40FB-8F95-9FF7B408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would this work for research-based learning; for 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1932-19FC-404D-BD73-D2D1A64F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Opportunities for linking to research using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theory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data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policy episodes</a:t>
            </a:r>
          </a:p>
          <a:p>
            <a:r>
              <a:rPr lang="en-GB" dirty="0"/>
              <a:t>Advanced students e.g. for dissertations can be set the challenge of creating a new simulator exercise related to a policy episode</a:t>
            </a:r>
          </a:p>
          <a:p>
            <a:r>
              <a:rPr lang="en-GB" dirty="0"/>
              <a:t>Assessment: for online open book assessment, simulator output can be required for validation of analytical solutions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----------------------------------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68EF-488F-4DD0-882D-FB20B062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Mainstream macro model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(Textbook: Carlin and Soskice, 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78C1-E016-402C-83B1-F2CDEBEC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the model, see textbook or </a:t>
            </a:r>
            <a:r>
              <a:rPr lang="en-GB" sz="2400" dirty="0">
                <a:hlinkClick r:id="rId2"/>
              </a:rPr>
              <a:t>https://discovery.ucl.ac.uk/id/eprint/16060/1/16060.pdf</a:t>
            </a:r>
            <a:endParaRPr lang="en-GB" sz="2400" dirty="0"/>
          </a:p>
          <a:p>
            <a:r>
              <a:rPr lang="en-GB" dirty="0"/>
              <a:t>3-equation model (IS/PC/MR) where the PC has backward-looking expectations; in the simulator, anchored expectations can be experimented with</a:t>
            </a:r>
          </a:p>
          <a:p>
            <a:r>
              <a:rPr lang="en-GB" dirty="0"/>
              <a:t>Open economy – small open economy with inflation-targeting CB</a:t>
            </a:r>
          </a:p>
          <a:p>
            <a:r>
              <a:rPr lang="en-GB" dirty="0"/>
              <a:t>Open economy – small open economy with fixed exchange rate (two versions in the simulator – with and without an endogenous fiscal policy rule to stabilize inflation at the ‘world’ inflation rate)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41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0" y="332657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The structure of the 3-equation </a:t>
            </a:r>
            <a:r>
              <a:rPr lang="en-GB" sz="2400" b="1" dirty="0">
                <a:solidFill>
                  <a:srgbClr val="C00000"/>
                </a:solidFill>
                <a:latin typeface="Calibri"/>
              </a:rPr>
              <a:t>closed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 economy model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CB minimizes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its loss function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, which expresses its objectives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 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</a:t>
            </a:r>
            <a:br>
              <a:rPr lang="en-GB" sz="2400" dirty="0">
                <a:solidFill>
                  <a:prstClr val="black"/>
                </a:solidFill>
                <a:latin typeface="Calibri"/>
              </a:rPr>
            </a:br>
            <a:r>
              <a:rPr lang="en-GB" sz="2400" dirty="0">
                <a:solidFill>
                  <a:prstClr val="black"/>
                </a:solidFill>
                <a:latin typeface="Calibri"/>
              </a:rPr>
              <a:t>subject to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the constraint from the supply side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, in the Phillips curve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 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br>
              <a:rPr lang="en-GB" sz="2400" dirty="0">
                <a:solidFill>
                  <a:prstClr val="black"/>
                </a:solidFill>
                <a:latin typeface="Calibri"/>
              </a:rPr>
            </a:br>
            <a:r>
              <a:rPr lang="en-GB" sz="2400" dirty="0">
                <a:solidFill>
                  <a:prstClr val="black"/>
                </a:solidFill>
                <a:latin typeface="Calibri"/>
              </a:rPr>
              <a:t>which produces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the monetary rule function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that pins down the optimal output gap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which, is implemented in closed economy through choice of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using 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the IS equation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(best-response Taylor Rule)</a:t>
            </a:r>
            <a:endParaRPr lang="en-GB" sz="2400" i="1" dirty="0">
              <a:solidFill>
                <a:prstClr val="black"/>
              </a:solidFill>
              <a:latin typeface="Calibri"/>
            </a:endParaRPr>
          </a:p>
          <a:p>
            <a:endParaRPr lang="en-GB" sz="2400" i="1" dirty="0">
              <a:solidFill>
                <a:prstClr val="black"/>
              </a:solidFill>
              <a:latin typeface="Calibri"/>
            </a:endParaRPr>
          </a:p>
          <a:p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B77863-6062-4BEC-852C-5F9718EA2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7728" y="1268761"/>
          <a:ext cx="3017086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1993680" imgH="241200" progId="Equation.DSMT4">
                  <p:embed/>
                </p:oleObj>
              </mc:Choice>
              <mc:Fallback>
                <p:oleObj name="Equation" r:id="rId4" imgW="19936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B77863-6062-4BEC-852C-5F9718EA2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7728" y="1268761"/>
                        <a:ext cx="3017086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E77AD2-DDC9-4DD5-8283-E530D99AD8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1420" y="2538159"/>
          <a:ext cx="190249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CE77AD2-DDC9-4DD5-8283-E530D99AD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1420" y="2538159"/>
                        <a:ext cx="190249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60BED0-C1C0-4B3D-9DBE-F777AFC83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912" y="4299253"/>
          <a:ext cx="2152310" cy="3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8" imgW="1422360" imgH="241200" progId="Equation.DSMT4">
                  <p:embed/>
                </p:oleObj>
              </mc:Choice>
              <mc:Fallback>
                <p:oleObj name="Equation" r:id="rId8" imgW="14223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60BED0-C1C0-4B3D-9DBE-F777AFC83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2912" y="4299253"/>
                        <a:ext cx="2152310" cy="36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2ED624-4A3E-44E8-B72E-82DBB606B1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502" y="5562581"/>
          <a:ext cx="23733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0" imgW="1485720" imgH="457200" progId="Equation.DSMT4">
                  <p:embed/>
                </p:oleObj>
              </mc:Choice>
              <mc:Fallback>
                <p:oleObj name="Equation" r:id="rId10" imgW="148572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52ED624-4A3E-44E8-B72E-82DBB606B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6502" y="5562581"/>
                        <a:ext cx="2373312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52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33265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3-equation </a:t>
            </a:r>
            <a:r>
              <a:rPr lang="en-GB" sz="2400" b="1" dirty="0">
                <a:solidFill>
                  <a:srgbClr val="C00000"/>
                </a:solidFill>
              </a:rPr>
              <a:t>open</a:t>
            </a:r>
            <a:r>
              <a:rPr lang="en-GB" sz="2400" b="1" dirty="0"/>
              <a:t> economy model: forward-looking CB and forex market (inflation shock)</a:t>
            </a:r>
            <a:endParaRPr lang="en-GB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3011" name="Picture 3" descr="Schematic diagram of an inflation shock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794321"/>
            <a:ext cx="780527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58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332656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Open economy with inflation targeting CB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The CB’s optimization problem: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32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	 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The forex market knows all of this too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2639616" y="1916114"/>
                <a:ext cx="6739334" cy="381714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GB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In order to produce the desired output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the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CB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chooses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knowing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equations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616" y="1916114"/>
                <a:ext cx="6739334" cy="3817143"/>
              </a:xfrm>
              <a:prstGeom prst="rect">
                <a:avLst/>
              </a:prstGeom>
              <a:blipFill>
                <a:blip r:embed="rId4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810B8C1-D8A1-4ECB-8489-259BA666C149}"/>
              </a:ext>
            </a:extLst>
          </p:cNvPr>
          <p:cNvSpPr txBox="1"/>
          <p:nvPr/>
        </p:nvSpPr>
        <p:spPr>
          <a:xfrm>
            <a:off x="9378950" y="1728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58C922D-455C-4740-A3BB-C1580C7AB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35805"/>
              </p:ext>
            </p:extLst>
          </p:nvPr>
        </p:nvGraphicFramePr>
        <p:xfrm>
          <a:off x="9378950" y="1967159"/>
          <a:ext cx="1912986" cy="9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1231560" imgH="634680" progId="Equation.DSMT4">
                  <p:embed/>
                </p:oleObj>
              </mc:Choice>
              <mc:Fallback>
                <p:oleObj name="Equation" r:id="rId5" imgW="1231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8950" y="1967159"/>
                        <a:ext cx="1912986" cy="9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3187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19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33265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Showing all the parameters of the open economy model in a diagram</a:t>
            </a:r>
            <a:endParaRPr lang="en-GB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5537" name="Picture 1" descr="Figure showing parameters underlying IS, PC, MR, and RX curv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94" y="932237"/>
            <a:ext cx="4474207" cy="55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26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B73F-97B2-4DD9-8561-80C188C9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a simulator in teaching macro?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0C30-B47B-470D-9BFB-BF404BA05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Modern macro teaches a </a:t>
            </a:r>
            <a:r>
              <a:rPr lang="en-GB" dirty="0">
                <a:solidFill>
                  <a:srgbClr val="C00000"/>
                </a:solidFill>
              </a:rPr>
              <a:t>purposeful policy maker(s) </a:t>
            </a:r>
            <a:r>
              <a:rPr lang="en-GB" dirty="0"/>
              <a:t>with </a:t>
            </a:r>
            <a:r>
              <a:rPr lang="en-GB" dirty="0">
                <a:solidFill>
                  <a:srgbClr val="C00000"/>
                </a:solidFill>
              </a:rPr>
              <a:t>objectives</a:t>
            </a:r>
            <a:r>
              <a:rPr lang="en-GB" dirty="0"/>
              <a:t> and </a:t>
            </a:r>
            <a:r>
              <a:rPr lang="en-GB" dirty="0">
                <a:solidFill>
                  <a:srgbClr val="C00000"/>
                </a:solidFill>
              </a:rPr>
              <a:t>constraints</a:t>
            </a:r>
            <a:r>
              <a:rPr lang="en-GB" dirty="0"/>
              <a:t> facing an economy subject to temporary and permanent supply and demand shocks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courses?</a:t>
            </a:r>
          </a:p>
          <a:p>
            <a:r>
              <a:rPr lang="en-GB" dirty="0"/>
              <a:t>In the first year – using CORE’s </a:t>
            </a:r>
            <a:r>
              <a:rPr lang="en-GB" i="1" dirty="0"/>
              <a:t>The Economy</a:t>
            </a:r>
            <a:r>
              <a:rPr lang="en-GB" dirty="0"/>
              <a:t>, for example</a:t>
            </a:r>
          </a:p>
          <a:p>
            <a:r>
              <a:rPr lang="en-GB" dirty="0"/>
              <a:t>In the second year ‘Intermediate macro’ – using Carlin and Soskice or Blanchard, for example</a:t>
            </a:r>
          </a:p>
          <a:p>
            <a:r>
              <a:rPr lang="en-GB" dirty="0"/>
              <a:t>In the third year ‘Topics in macroeconomic policy’ – using Carlin and Soskice and papers / blogs such as Bank Underground and </a:t>
            </a:r>
            <a:r>
              <a:rPr lang="en-GB" dirty="0">
                <a:hlinkClick r:id="rId2"/>
              </a:rPr>
              <a:t>www.voxeu.org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UCL ECON0016 TERM 2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33265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Comparing an inflation shock in closed &amp; open economies</a:t>
            </a:r>
            <a:endParaRPr lang="en-GB" sz="2400" dirty="0"/>
          </a:p>
        </p:txBody>
      </p:sp>
      <p:pic>
        <p:nvPicPr>
          <p:cNvPr id="34818" name="Picture 2" descr="Figures for closed and open economies for an inflation shock explained on Lecturecast.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2"/>
          <a:stretch/>
        </p:blipFill>
        <p:spPr bwMode="auto">
          <a:xfrm>
            <a:off x="2057618" y="980729"/>
            <a:ext cx="8139487" cy="54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97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332657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Central bank reaction to a permanent negative demand shock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21</a:t>
            </a:fld>
            <a:endParaRPr lang="en-GB"/>
          </a:p>
        </p:txBody>
      </p:sp>
      <p:pic>
        <p:nvPicPr>
          <p:cNvPr id="40962" name="Picture 2" descr="Completed figure for analysis of negative demand shock in flexible rate econom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65468"/>
            <a:ext cx="38481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0791" y="782825"/>
            <a:ext cx="44328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Find new MRE at Z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Output falls to B on new 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Inflation falls to B on PC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CB &amp; forex market calculate CB’s optimal output gap on MR curve at 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RX shows how much </a:t>
            </a:r>
            <a:r>
              <a:rPr lang="en-GB" sz="2000" i="1" dirty="0"/>
              <a:t>r</a:t>
            </a:r>
            <a:r>
              <a:rPr lang="en-GB" sz="2000" dirty="0"/>
              <a:t> must be cut below </a:t>
            </a:r>
            <a:r>
              <a:rPr lang="en-GB" sz="2000" i="1" dirty="0"/>
              <a:t>r</a:t>
            </a:r>
            <a:r>
              <a:rPr lang="en-GB" sz="2000" i="1" baseline="30000" dirty="0"/>
              <a:t>*</a:t>
            </a:r>
            <a:r>
              <a:rPr lang="en-GB" sz="2000" i="1" dirty="0"/>
              <a:t> :</a:t>
            </a:r>
            <a:r>
              <a:rPr lang="en-GB" sz="2000" dirty="0"/>
              <a:t> C on RX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IS shifts by equilibrium depreciation </a:t>
            </a:r>
          </a:p>
          <a:p>
            <a:pPr lvl="0"/>
            <a:r>
              <a:rPr lang="en-GB" sz="2000" dirty="0"/>
              <a:t>                       plus extra depreciation to                                                	take IS to C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CB gradually raises </a:t>
            </a:r>
            <a:r>
              <a:rPr lang="en-GB" sz="2000" i="1" dirty="0"/>
              <a:t>r</a:t>
            </a:r>
            <a:r>
              <a:rPr lang="en-GB" sz="2000" dirty="0"/>
              <a:t> back to </a:t>
            </a:r>
            <a:r>
              <a:rPr lang="en-GB" sz="2000" i="1" dirty="0"/>
              <a:t>r</a:t>
            </a:r>
            <a:r>
              <a:rPr lang="en-GB" sz="2000" i="1" baseline="30000" dirty="0"/>
              <a:t>*</a:t>
            </a:r>
            <a:r>
              <a:rPr lang="en-GB" sz="2000" i="1" dirty="0"/>
              <a:t> </a:t>
            </a:r>
            <a:r>
              <a:rPr lang="en-GB" sz="2000" dirty="0"/>
              <a:t>along RX (as expected)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Since             from C to Z, </a:t>
            </a:r>
            <a:r>
              <a:rPr lang="en-GB" sz="2000" i="1" dirty="0"/>
              <a:t>q</a:t>
            </a:r>
            <a:r>
              <a:rPr lang="en-GB" sz="2000" dirty="0"/>
              <a:t> appreciates as expected and IS moves to the left                                                          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972788" y="5085185"/>
          <a:ext cx="5619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380835" imgH="190417" progId="Equation.DSMT4">
                  <p:embed/>
                </p:oleObj>
              </mc:Choice>
              <mc:Fallback>
                <p:oleObj name="Equation" r:id="rId5" imgW="380835" imgH="190417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788" y="5085185"/>
                        <a:ext cx="5619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79" y="3518144"/>
            <a:ext cx="8953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362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0F78-11B2-415E-8F97-5A358197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/>
              <a:t>Simulator free online here</a:t>
            </a:r>
            <a:br>
              <a:rPr lang="en-GB" sz="2400" b="1" dirty="0"/>
            </a:br>
            <a:r>
              <a:rPr lang="en-GB" sz="2400" dirty="0">
                <a:hlinkClick r:id="rId2"/>
              </a:rPr>
              <a:t>https://global.oup.com/uk/orc/busecon/economics/carlin_soskice/student/excelsimulator/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6043A-1722-4A52-93A3-143D74D8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Instructions on the website</a:t>
            </a:r>
          </a:p>
          <a:p>
            <a:r>
              <a:rPr lang="en-GB" sz="2800" dirty="0"/>
              <a:t>Examples on the website</a:t>
            </a:r>
          </a:p>
          <a:p>
            <a:r>
              <a:rPr lang="en-GB" sz="2800" dirty="0"/>
              <a:t>Try Question 1 </a:t>
            </a:r>
          </a:p>
          <a:p>
            <a:pPr marL="0" indent="0">
              <a:buNone/>
            </a:pPr>
            <a:r>
              <a:rPr lang="en-GB" sz="2800" dirty="0">
                <a:hlinkClick r:id="rId3"/>
              </a:rPr>
              <a:t>https://global.oup.com/uk/orc/busecon/economics/carlin_soskice/student/excelsimulator/#Exercise1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BE01E-471E-40A7-B982-89BCD736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UCL ECON0016 TERM 2 LECTURE 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484F0-07E7-42CA-BC01-B6B32DE3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2D268-79D9-4BF7-B68F-244090E9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4364037"/>
            <a:ext cx="7924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501096-FECB-4F13-8D70-B9BB5DEF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UCL ECON0016 TERM 2 LECTURE 3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E43F2-5F82-4704-BA56-C3339D35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3D54-5824-46E1-855C-749BB0EB6674}" type="slidenum">
              <a:rPr lang="en-GB" smtClean="0"/>
              <a:t>23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97DDF-784A-486F-8823-6BE03A3A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825"/>
            <a:ext cx="112776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B73F-97B2-4DD9-8561-80C188C9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a simulator in teaching macro?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0C30-B47B-470D-9BFB-BF404BA05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usual tools: equations, diagrams, data charts, historical and contemporary episodes of shocks and policy responses</a:t>
            </a:r>
          </a:p>
          <a:p>
            <a:r>
              <a:rPr lang="en-GB" dirty="0"/>
              <a:t>What students find hard: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understanding the model dynamics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how do the different models relate to each other?</a:t>
            </a:r>
          </a:p>
          <a:p>
            <a:pPr lvl="2"/>
            <a:r>
              <a:rPr lang="en-GB" dirty="0"/>
              <a:t>e.g. inflation-targeting monetary policy-maker with </a:t>
            </a:r>
          </a:p>
          <a:p>
            <a:pPr lvl="2"/>
            <a:r>
              <a:rPr lang="en-GB" dirty="0"/>
              <a:t>debt dynamics with </a:t>
            </a:r>
          </a:p>
          <a:p>
            <a:pPr lvl="2"/>
            <a:r>
              <a:rPr lang="en-GB" dirty="0"/>
              <a:t>exchange rate dynamics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relating the models to the world</a:t>
            </a:r>
          </a:p>
          <a:p>
            <a:pPr lvl="2"/>
            <a:endParaRPr lang="en-GB" dirty="0"/>
          </a:p>
          <a:p>
            <a:r>
              <a:rPr lang="en-GB" dirty="0"/>
              <a:t>The macro simulator is invaluable for addressing (1) – (3).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0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5C32-43C5-4AF4-B947-CB188F73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students find hard: </a:t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(1) understanding model dynamics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8D597-CAF5-43F4-88AE-470C9AE8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82"/>
          <a:stretch/>
        </p:blipFill>
        <p:spPr>
          <a:xfrm>
            <a:off x="4169262" y="1317015"/>
            <a:ext cx="4017476" cy="5540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AFA33B-7447-4A16-AB81-47BB65871624}"/>
              </a:ext>
            </a:extLst>
          </p:cNvPr>
          <p:cNvSpPr txBox="1"/>
          <p:nvPr/>
        </p:nvSpPr>
        <p:spPr>
          <a:xfrm>
            <a:off x="838200" y="169068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Temporary positive AD shock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856D60-C43E-4895-BCCF-721375DE7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26"/>
          <a:stretch/>
        </p:blipFill>
        <p:spPr>
          <a:xfrm>
            <a:off x="8086724" y="1317015"/>
            <a:ext cx="3267075" cy="55409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68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5C32-43C5-4AF4-B947-CB188F73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521554"/>
            <a:ext cx="10848975" cy="1325563"/>
          </a:xfrm>
        </p:spPr>
        <p:txBody>
          <a:bodyPr>
            <a:noAutofit/>
          </a:bodyPr>
          <a:lstStyle/>
          <a:p>
            <a:br>
              <a:rPr lang="en-GB" sz="3200" dirty="0"/>
            </a:b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014D-1552-4E49-A430-D0FFAF52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2" y="0"/>
            <a:ext cx="11308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D469-EA83-4FF6-BE7A-FBA4C04F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students find hard: </a:t>
            </a:r>
            <a:br>
              <a:rPr lang="en-GB" sz="3600" dirty="0"/>
            </a:br>
            <a:r>
              <a:rPr lang="en-GB" sz="3600" dirty="0">
                <a:solidFill>
                  <a:srgbClr val="C00000"/>
                </a:solidFill>
              </a:rPr>
              <a:t>(2) </a:t>
            </a:r>
            <a:r>
              <a:rPr lang="en-US" sz="3600" dirty="0">
                <a:solidFill>
                  <a:srgbClr val="C00000"/>
                </a:solidFill>
              </a:rPr>
              <a:t>how do the different models relate to each other?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312A-C500-4A2B-BBDC-62DE9012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inflation-targeting monetary policy-maker with</a:t>
            </a:r>
          </a:p>
          <a:p>
            <a:r>
              <a:rPr lang="en-US" sz="2400" dirty="0"/>
              <a:t>debt dynamics with </a:t>
            </a:r>
          </a:p>
          <a:p>
            <a:r>
              <a:rPr lang="en-US" sz="2400" dirty="0"/>
              <a:t>exchange rate dynamics</a:t>
            </a:r>
          </a:p>
          <a:p>
            <a:pPr marL="0" indent="0">
              <a:buNone/>
            </a:pPr>
            <a:r>
              <a:rPr lang="en-US" sz="2400" dirty="0"/>
              <a:t>Small open economy with inflation-targeting CB; a </a:t>
            </a:r>
            <a:r>
              <a:rPr lang="en-US" sz="2400" dirty="0">
                <a:solidFill>
                  <a:srgbClr val="C00000"/>
                </a:solidFill>
              </a:rPr>
              <a:t>negative permanent AD shock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r>
              <a:rPr lang="en-US" dirty="0"/>
              <a:t>what is the new medium-run equilibrium?</a:t>
            </a:r>
          </a:p>
          <a:p>
            <a:pPr lvl="1">
              <a:buFontTx/>
              <a:buChar char="-"/>
            </a:pPr>
            <a:r>
              <a:rPr lang="en-US" dirty="0"/>
              <a:t>how does the economy adjust … what does the CB do?</a:t>
            </a:r>
          </a:p>
          <a:p>
            <a:pPr lvl="1">
              <a:buFontTx/>
              <a:buChar char="-"/>
            </a:pPr>
            <a:r>
              <a:rPr lang="en-US" dirty="0"/>
              <a:t>what role in adjustment is played by the forward-looking forex market?</a:t>
            </a:r>
          </a:p>
          <a:p>
            <a:pPr lvl="1">
              <a:buFontTx/>
              <a:buChar char="-"/>
            </a:pPr>
            <a:r>
              <a:rPr lang="en-US" dirty="0"/>
              <a:t>what are the implications for public sector finances?</a:t>
            </a:r>
          </a:p>
          <a:p>
            <a:pPr marL="0" indent="0">
              <a:buNone/>
            </a:pPr>
            <a:r>
              <a:rPr lang="en-US" sz="2400" dirty="0"/>
              <a:t>Students have studied each model separately – even good students would like to check their analytical treatment</a:t>
            </a:r>
            <a:br>
              <a:rPr lang="en-US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57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E9DE4-A705-4679-80D5-90B9BD18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61"/>
            <a:ext cx="12192000" cy="3695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C4952-3B87-4323-B957-4A6C5A9D98BA}"/>
              </a:ext>
            </a:extLst>
          </p:cNvPr>
          <p:cNvSpPr txBox="1"/>
          <p:nvPr/>
        </p:nvSpPr>
        <p:spPr>
          <a:xfrm>
            <a:off x="125555" y="514351"/>
            <a:ext cx="11923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open economy with inflation-targeting CB; a </a:t>
            </a:r>
            <a:r>
              <a:rPr lang="en-US" sz="2800" dirty="0">
                <a:solidFill>
                  <a:srgbClr val="C00000"/>
                </a:solidFill>
              </a:rPr>
              <a:t>negative permanent AD shock</a:t>
            </a:r>
          </a:p>
        </p:txBody>
      </p:sp>
    </p:spTree>
    <p:extLst>
      <p:ext uri="{BB962C8B-B14F-4D97-AF65-F5344CB8AC3E}">
        <p14:creationId xmlns:p14="http://schemas.microsoft.com/office/powerpoint/2010/main" val="265190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F5B3B-75F1-4794-A889-1DA74477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795462"/>
            <a:ext cx="12106275" cy="3267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E9B80-B8AA-4A4F-978A-152E963C3A5F}"/>
              </a:ext>
            </a:extLst>
          </p:cNvPr>
          <p:cNvSpPr txBox="1"/>
          <p:nvPr/>
        </p:nvSpPr>
        <p:spPr>
          <a:xfrm>
            <a:off x="125555" y="514351"/>
            <a:ext cx="11923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open economy with inflation-targeting CB; a </a:t>
            </a:r>
            <a:r>
              <a:rPr lang="en-US" sz="2800" dirty="0">
                <a:solidFill>
                  <a:srgbClr val="C00000"/>
                </a:solidFill>
              </a:rPr>
              <a:t>negative permanent AD shock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976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2C751-017B-45CD-ADDD-7495DF633E97}"/>
              </a:ext>
            </a:extLst>
          </p:cNvPr>
          <p:cNvSpPr txBox="1"/>
          <p:nvPr/>
        </p:nvSpPr>
        <p:spPr>
          <a:xfrm>
            <a:off x="125555" y="514351"/>
            <a:ext cx="11923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open economy with inflation-targeting CB; a </a:t>
            </a:r>
            <a:r>
              <a:rPr lang="en-US" sz="2800" dirty="0">
                <a:solidFill>
                  <a:srgbClr val="C00000"/>
                </a:solidFill>
              </a:rPr>
              <a:t>negative permanent AD shock</a:t>
            </a:r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29D2B-EB76-4F1A-9A37-6AD27535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148453"/>
            <a:ext cx="9109425" cy="57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5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13"/>
  <p:tag name="ID" val="35edcb51-3c9f-4230-ab23-e7f8a16a85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TES" val="slide_00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1_Office Theme</vt:lpstr>
      <vt:lpstr>Equation</vt:lpstr>
      <vt:lpstr>Using an Excel simulator in teaching macroeconomics</vt:lpstr>
      <vt:lpstr>Why use a simulator in teaching macro?</vt:lpstr>
      <vt:lpstr>Why use a simulator in teaching macro?</vt:lpstr>
      <vt:lpstr>What students find hard:  (1) understanding model dynamics </vt:lpstr>
      <vt:lpstr> </vt:lpstr>
      <vt:lpstr>What students find hard:  (2) how do the different models relate to each other?</vt:lpstr>
      <vt:lpstr>PowerPoint Presentation</vt:lpstr>
      <vt:lpstr>PowerPoint Presentation</vt:lpstr>
      <vt:lpstr>PowerPoint Presentation</vt:lpstr>
      <vt:lpstr>What students find hard:  (3) relating the models to the world</vt:lpstr>
      <vt:lpstr>How would this work in an online teaching environment?</vt:lpstr>
      <vt:lpstr>PowerPoint Presentation</vt:lpstr>
      <vt:lpstr>PowerPoint Presentation</vt:lpstr>
      <vt:lpstr>How would this work for research-based learning; for assessment?</vt:lpstr>
      <vt:lpstr>Mainstream macro model  (Textbook: Carlin and Soskice,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Simulator free online here https://global.oup.com/uk/orc/busecon/economics/carlin_soskice/student/excelsimulator/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Excel simulator in teaching macroeconomics</dc:title>
  <dc:creator>Carlin, Wendy</dc:creator>
  <cp:lastModifiedBy>Carlin, Wendy</cp:lastModifiedBy>
  <cp:revision>27</cp:revision>
  <dcterms:created xsi:type="dcterms:W3CDTF">2020-06-03T06:41:53Z</dcterms:created>
  <dcterms:modified xsi:type="dcterms:W3CDTF">2020-06-22T11:34:32Z</dcterms:modified>
</cp:coreProperties>
</file>