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12" r:id="rId2"/>
    <p:sldId id="487" r:id="rId3"/>
    <p:sldId id="600" r:id="rId4"/>
    <p:sldId id="601" r:id="rId5"/>
    <p:sldId id="613" r:id="rId6"/>
    <p:sldId id="617" r:id="rId7"/>
    <p:sldId id="598" r:id="rId8"/>
    <p:sldId id="602" r:id="rId9"/>
    <p:sldId id="587" r:id="rId10"/>
    <p:sldId id="599" r:id="rId11"/>
    <p:sldId id="584" r:id="rId12"/>
    <p:sldId id="585" r:id="rId13"/>
    <p:sldId id="620" r:id="rId14"/>
    <p:sldId id="619" r:id="rId15"/>
    <p:sldId id="591" r:id="rId16"/>
    <p:sldId id="618" r:id="rId17"/>
    <p:sldId id="635" r:id="rId18"/>
    <p:sldId id="641" r:id="rId19"/>
    <p:sldId id="603" r:id="rId20"/>
    <p:sldId id="624" r:id="rId21"/>
    <p:sldId id="610" r:id="rId22"/>
    <p:sldId id="633" r:id="rId23"/>
    <p:sldId id="638" r:id="rId24"/>
    <p:sldId id="640" r:id="rId25"/>
    <p:sldId id="636" r:id="rId26"/>
    <p:sldId id="627" r:id="rId27"/>
    <p:sldId id="628" r:id="rId28"/>
  </p:sldIdLst>
  <p:sldSz cx="9144000" cy="6858000" type="screen4x3"/>
  <p:notesSz cx="6797675" cy="9926638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67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712" autoAdjust="0"/>
  </p:normalViewPr>
  <p:slideViewPr>
    <p:cSldViewPr showGuides="1">
      <p:cViewPr varScale="1">
        <p:scale>
          <a:sx n="108" d="100"/>
          <a:sy n="108" d="100"/>
        </p:scale>
        <p:origin x="1758" y="102"/>
      </p:cViewPr>
      <p:guideLst>
        <p:guide orient="horz" pos="1117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A-48D7-A4A1-AE98DA055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A-48D7-A4A1-AE98DA055D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A-48D7-A4A1-AE98DA055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3627464"/>
        <c:axId val="533625496"/>
        <c:axId val="530426232"/>
      </c:bar3DChart>
      <c:catAx>
        <c:axId val="53362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3625496"/>
        <c:crosses val="autoZero"/>
        <c:auto val="1"/>
        <c:lblAlgn val="ctr"/>
        <c:lblOffset val="100"/>
        <c:noMultiLvlLbl val="0"/>
      </c:catAx>
      <c:valAx>
        <c:axId val="533625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3627464"/>
        <c:crosses val="autoZero"/>
        <c:crossBetween val="between"/>
      </c:valAx>
      <c:serAx>
        <c:axId val="530426232"/>
        <c:scaling>
          <c:orientation val="minMax"/>
        </c:scaling>
        <c:delete val="0"/>
        <c:axPos val="b"/>
        <c:majorTickMark val="out"/>
        <c:minorTickMark val="none"/>
        <c:tickLblPos val="nextTo"/>
        <c:crossAx val="5336254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E77AB-CBA3-4B7D-8B25-B2774F1CF0D1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254A0-6E0E-4EE0-AFB2-9E8830395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90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404B5-7C57-4C97-A100-D11AE6AC1E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3BF78-E226-4B8E-9EE4-1C86114D4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8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BF78-E226-4B8E-9EE4-1C86114D48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2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F16D-0DDE-43BB-83EE-F0A45A5D87ED}" type="datetime1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6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022-4F20-4031-B183-0D336083F5EC}" type="datetime1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7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9DB-7F0A-44DA-90EC-55E862F3FDF1}" type="datetime1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7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EB2E-098B-4D59-8D7D-AAF698525082}" type="datetime1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4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EB2E-098B-4D59-8D7D-AAF698525082}" type="datetime1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708956683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1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6AC-BD10-4C9A-910A-B1E1AC6B2EF6}" type="datetime1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8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CB36-CD39-462D-9708-ACF1278CC4E6}" type="datetime1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1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20B2-BE00-43D8-A164-0E4842D4D3C0}" type="datetime1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3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5E54-85F8-407F-B9CE-8CCA176BA7BE}" type="datetime1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1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EFD-A68D-47F3-9CDD-80DF39CD4CDD}" type="datetime1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8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8A43-4A58-4A49-A611-5275B892CEEE}" type="datetime1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9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03A-525B-48A7-9A29-56C5A3328FFC}" type="datetime1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7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97A5-81B8-4F9F-BBE0-0BDA2C7E8378}" type="datetime1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EB2E-098B-4D59-8D7D-AAF698525082}" type="datetime1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135BA-16B4-4B09-98EC-36A0D60BE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66" y="2338087"/>
            <a:ext cx="3771203" cy="30950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03686"/>
            <a:ext cx="9144000" cy="1354314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592" y="3052371"/>
            <a:ext cx="26489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Arial Rounded MT Bold" pitchFamily="34" charset="0"/>
              </a:rPr>
              <a:t>Fabio R. Aricò</a:t>
            </a:r>
            <a:br>
              <a:rPr lang="en-GB" sz="2300" dirty="0">
                <a:latin typeface="Arial Rounded MT Bold" pitchFamily="34" charset="0"/>
              </a:rPr>
            </a:br>
            <a:br>
              <a:rPr lang="en-GB" sz="500" dirty="0">
                <a:latin typeface="Arial Rounded MT Bold" pitchFamily="34" charset="0"/>
              </a:rPr>
            </a:br>
            <a:endParaRPr lang="en-GB" sz="500" dirty="0">
              <a:latin typeface="Arial Rounded MT Bold" pitchFamily="34" charset="0"/>
            </a:endParaRPr>
          </a:p>
          <a:p>
            <a:pPr algn="ctr"/>
            <a:r>
              <a:rPr lang="en-GB" sz="2000" dirty="0">
                <a:latin typeface="Arial Rounded MT Bold" pitchFamily="34" charset="0"/>
              </a:rPr>
              <a:t>F.Arico@uea.ac.uk</a:t>
            </a:r>
            <a:br>
              <a:rPr lang="en-GB" sz="2400" dirty="0">
                <a:latin typeface="Arial Rounded MT Bold" pitchFamily="34" charset="0"/>
              </a:rPr>
            </a:br>
            <a:endParaRPr lang="en-GB" sz="24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0204" y="4295229"/>
            <a:ext cx="383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Economics Network</a:t>
            </a:r>
          </a:p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Virtual Symposium 2020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7" name="TextBox 6" descr="FROM ESSAY TO EVALUATIVE CONVERSATION&#10;Fabio R. Aricò&#10;@FabioArico&#10;AdvanceHE &#10;July 2020&#10;"/>
          <p:cNvSpPr txBox="1"/>
          <p:nvPr/>
        </p:nvSpPr>
        <p:spPr>
          <a:xfrm>
            <a:off x="450204" y="1043374"/>
            <a:ext cx="79387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83275"/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From Essay to Evaluative Conversation</a:t>
            </a: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</a:br>
            <a:br>
              <a:rPr lang="en-GB" sz="1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GB" sz="26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Unlocking the power of viva voce assessment </a:t>
            </a:r>
            <a:br>
              <a:rPr lang="en-GB" sz="26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GB" sz="26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for undergraduates</a:t>
            </a:r>
          </a:p>
        </p:txBody>
      </p:sp>
    </p:spTree>
    <p:extLst>
      <p:ext uri="{BB962C8B-B14F-4D97-AF65-F5344CB8AC3E}">
        <p14:creationId xmlns:p14="http://schemas.microsoft.com/office/powerpoint/2010/main" val="16447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0A7687-D823-4C89-BCC7-6CA452530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552" y="3761564"/>
            <a:ext cx="8147248" cy="1139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38" y="797424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ASSESSMENT DESIGN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E10224-4859-434A-A783-E33F5D9D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9552" y="2636912"/>
            <a:ext cx="662473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068B3C-0F67-4D28-BDDD-667D399AE4D2}"/>
              </a:ext>
            </a:extLst>
          </p:cNvPr>
          <p:cNvSpPr txBox="1"/>
          <p:nvPr/>
        </p:nvSpPr>
        <p:spPr>
          <a:xfrm>
            <a:off x="790600" y="2177449"/>
            <a:ext cx="18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 (30%)</a:t>
            </a:r>
          </a:p>
          <a:p>
            <a:endParaRPr lang="en-GB" sz="2000" dirty="0"/>
          </a:p>
          <a:p>
            <a:r>
              <a:rPr lang="en-GB" sz="2000" dirty="0"/>
              <a:t>group video presentation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using different media to communicate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AADBE-BCBD-4883-AC2B-14C6E7727C5C}"/>
              </a:ext>
            </a:extLst>
          </p:cNvPr>
          <p:cNvSpPr txBox="1"/>
          <p:nvPr/>
        </p:nvSpPr>
        <p:spPr>
          <a:xfrm>
            <a:off x="2841848" y="2177449"/>
            <a:ext cx="18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 (40%)</a:t>
            </a:r>
          </a:p>
          <a:p>
            <a:endParaRPr lang="en-GB" sz="2000" dirty="0"/>
          </a:p>
          <a:p>
            <a:r>
              <a:rPr lang="en-GB" sz="2000" dirty="0"/>
              <a:t>individual</a:t>
            </a:r>
          </a:p>
          <a:p>
            <a:r>
              <a:rPr lang="en-GB" sz="2000" dirty="0"/>
              <a:t>critical essay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developing research and critical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06CDF-5145-4643-9EDC-FB21EC767654}"/>
              </a:ext>
            </a:extLst>
          </p:cNvPr>
          <p:cNvSpPr txBox="1"/>
          <p:nvPr/>
        </p:nvSpPr>
        <p:spPr>
          <a:xfrm>
            <a:off x="4564210" y="2177449"/>
            <a:ext cx="18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 (30%)</a:t>
            </a:r>
          </a:p>
          <a:p>
            <a:endParaRPr lang="en-GB" sz="2000" dirty="0"/>
          </a:p>
          <a:p>
            <a:r>
              <a:rPr lang="en-GB" sz="2000" dirty="0"/>
              <a:t>individual evaluative conversation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engaging in discussion -</a:t>
            </a: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interview skills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43F694D-09AD-4B01-AE91-8F1886CF1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512602" y="2963387"/>
            <a:ext cx="1529385" cy="1770874"/>
          </a:xfrm>
          <a:prstGeom prst="arc">
            <a:avLst>
              <a:gd name="adj1" fmla="val 9158414"/>
              <a:gd name="adj2" fmla="val 21053832"/>
            </a:avLst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 descr="feed-forward&#10;engaging students process, not end-point&#10;Carless &amp; Boud (2018)&#10;Winstone &amp; Carless (2019)&#10;">
            <a:extLst>
              <a:ext uri="{FF2B5EF4-FFF2-40B4-BE49-F238E27FC236}">
                <a16:creationId xmlns:a16="http://schemas.microsoft.com/office/drawing/2014/main" id="{A0212BA2-50D7-4CBA-AD89-CA58ED183399}"/>
              </a:ext>
            </a:extLst>
          </p:cNvPr>
          <p:cNvSpPr txBox="1"/>
          <p:nvPr/>
        </p:nvSpPr>
        <p:spPr>
          <a:xfrm>
            <a:off x="6286571" y="3720915"/>
            <a:ext cx="26704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feed-forward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engaging students process, not end-point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Carless &amp;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Boud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(2018)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Winstone &amp; Carless (2019)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F5069B9-295D-4469-84B0-0BFA3921D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472843" y="2813946"/>
            <a:ext cx="1529385" cy="1770874"/>
          </a:xfrm>
          <a:prstGeom prst="arc">
            <a:avLst>
              <a:gd name="adj1" fmla="val 9710541"/>
              <a:gd name="adj2" fmla="val 21053832"/>
            </a:avLst>
          </a:prstGeom>
          <a:ln w="28575">
            <a:solidFill>
              <a:schemeClr val="accent6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/>
      <p:bldP spid="12" grpId="0"/>
      <p:bldP spid="13" grpId="0"/>
      <p:bldP spid="6" grpId="0" animBg="1"/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HOW TO DO IT?  </a:t>
            </a:r>
            <a:r>
              <a:rPr lang="en-GB" sz="2800" dirty="0">
                <a:solidFill>
                  <a:srgbClr val="C00000"/>
                </a:solidFill>
                <a:latin typeface="Arial Rounded MT Bold" pitchFamily="34" charset="0"/>
              </a:rPr>
              <a:t>Evaluative Conversation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810" y="1695720"/>
            <a:ext cx="8754190" cy="430887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ym typeface="Symbol"/>
              </a:rPr>
              <a:t>  1.  Block time-slots according to need</a:t>
            </a:r>
            <a:br>
              <a:rPr lang="en-GB" sz="2200" dirty="0">
                <a:sym typeface="Symbol"/>
              </a:rPr>
            </a:br>
            <a:r>
              <a:rPr lang="en-GB" sz="20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       </a:t>
            </a:r>
            <a:endParaRPr lang="en-GB" sz="1000" dirty="0">
              <a:sym typeface="Symbol"/>
            </a:endParaRPr>
          </a:p>
          <a:p>
            <a:r>
              <a:rPr lang="en-GB" sz="2200" dirty="0">
                <a:sym typeface="Symbol"/>
              </a:rPr>
              <a:t>  2.  Set shared Excel with time-slots, linked to VLE</a:t>
            </a:r>
          </a:p>
          <a:p>
            <a:endParaRPr lang="en-GB" sz="2000" dirty="0">
              <a:sym typeface="Symbol"/>
            </a:endParaRPr>
          </a:p>
          <a:p>
            <a:r>
              <a:rPr lang="en-GB" sz="2200" dirty="0">
                <a:sym typeface="Symbol"/>
              </a:rPr>
              <a:t>  3.  Students book their conversation slot, email to confirm</a:t>
            </a:r>
          </a:p>
          <a:p>
            <a:endParaRPr lang="en-GB" sz="2000" dirty="0">
              <a:sym typeface="Symbol"/>
            </a:endParaRPr>
          </a:p>
          <a:p>
            <a:r>
              <a:rPr lang="en-GB" sz="2200" dirty="0">
                <a:sym typeface="Symbol"/>
              </a:rPr>
              <a:t>  4.  Evaluative Conversation: 15-20mins + 10 minutes to write feedback</a:t>
            </a:r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	- recording on laptop camera and microphone</a:t>
            </a:r>
          </a:p>
          <a:p>
            <a:r>
              <a:rPr lang="en-GB" sz="2000" dirty="0">
                <a:sym typeface="Symbol"/>
              </a:rPr>
              <a:t>	- 1</a:t>
            </a:r>
            <a:r>
              <a:rPr lang="en-GB" sz="2000" baseline="30000" dirty="0">
                <a:sym typeface="Symbol"/>
              </a:rPr>
              <a:t>st</a:t>
            </a:r>
            <a:r>
              <a:rPr lang="en-GB" sz="2000" dirty="0">
                <a:sym typeface="Symbol"/>
              </a:rPr>
              <a:t> part discussing essay feed-forward, 2</a:t>
            </a:r>
            <a:r>
              <a:rPr lang="en-GB" sz="2000" baseline="30000" dirty="0">
                <a:sym typeface="Symbol"/>
              </a:rPr>
              <a:t>nd</a:t>
            </a:r>
            <a:r>
              <a:rPr lang="en-GB" sz="2000" dirty="0">
                <a:sym typeface="Symbol"/>
              </a:rPr>
              <a:t> part on entire syllabus</a:t>
            </a:r>
          </a:p>
          <a:p>
            <a:r>
              <a:rPr lang="en-GB" sz="2000" dirty="0">
                <a:sym typeface="Symbol"/>
              </a:rPr>
              <a:t>	- taking notes + marking crib + marking rubric agreed with students</a:t>
            </a:r>
          </a:p>
          <a:p>
            <a:endParaRPr lang="en-GB" sz="2000" dirty="0">
              <a:sym typeface="Symbol"/>
            </a:endParaRPr>
          </a:p>
          <a:p>
            <a:r>
              <a:rPr lang="en-GB" sz="2200" dirty="0">
                <a:sym typeface="Symbol"/>
              </a:rPr>
              <a:t>   5. Upload recording and marking crib/rubric on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       VLE add short feedback sentence and final mark.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1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06D11A-F377-4622-B5F5-EB50E76FF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584" y="2924944"/>
            <a:ext cx="7344816" cy="2736304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HOW TO DO IT?  </a:t>
            </a:r>
            <a:r>
              <a:rPr lang="en-GB" sz="2800" dirty="0">
                <a:solidFill>
                  <a:srgbClr val="C00000"/>
                </a:solidFill>
                <a:latin typeface="Arial Rounded MT Bold" pitchFamily="34" charset="0"/>
              </a:rPr>
              <a:t>Evaluative Conversation</a:t>
            </a:r>
          </a:p>
        </p:txBody>
      </p:sp>
      <p:sp>
        <p:nvSpPr>
          <p:cNvPr id="6" name="TextBox 5" descr="Making Rubric co-created with students and reviewed periodically (simplified senate scale)&#10;&#10;Response to Feedback discussing the essay&#10;Critical Ability depth of knowledge links across theories&#10;Flexibility and Responsiveness breadth of knowledge&#10;Exposition Clarity and Quality using appropriate jargon&#10;Confidence attitude during conversation&#10;"/>
          <p:cNvSpPr txBox="1"/>
          <p:nvPr/>
        </p:nvSpPr>
        <p:spPr>
          <a:xfrm>
            <a:off x="389810" y="1695720"/>
            <a:ext cx="8754190" cy="486287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ym typeface="Symbol"/>
              </a:rPr>
              <a:t>Making Rubric 	</a:t>
            </a:r>
            <a:r>
              <a:rPr lang="en-GB" sz="2200" dirty="0">
                <a:sym typeface="Symbol"/>
              </a:rPr>
              <a:t>co-created with students and reviewed periodically</a:t>
            </a:r>
          </a:p>
          <a:p>
            <a:r>
              <a:rPr lang="en-GB" sz="2200" dirty="0">
                <a:sym typeface="Symbol"/>
              </a:rPr>
              <a:t>		(simplified senate scale)</a:t>
            </a:r>
          </a:p>
          <a:p>
            <a:endParaRPr lang="en-GB" sz="2200" dirty="0">
              <a:sym typeface="Symbol"/>
            </a:endParaRPr>
          </a:p>
          <a:p>
            <a:endParaRPr lang="en-GB" sz="1000" dirty="0">
              <a:sym typeface="Symbol"/>
            </a:endParaRPr>
          </a:p>
          <a:p>
            <a:pPr marL="539750">
              <a:spcBef>
                <a:spcPts val="1200"/>
              </a:spcBef>
            </a:pPr>
            <a:r>
              <a:rPr lang="en-GB" sz="2000" dirty="0">
                <a:sym typeface="Symbol"/>
              </a:rPr>
              <a:t>Response to Feedback		discussing the essay feedback</a:t>
            </a:r>
          </a:p>
          <a:p>
            <a:pPr marL="539750">
              <a:spcBef>
                <a:spcPts val="1200"/>
              </a:spcBef>
            </a:pPr>
            <a:r>
              <a:rPr lang="en-GB" sz="2000" dirty="0">
                <a:sym typeface="Symbol"/>
              </a:rPr>
              <a:t>Critical Ability			depth of knowledge 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/>
              </a:rPr>
              <a:t>					links across theories</a:t>
            </a:r>
          </a:p>
          <a:p>
            <a:pPr marL="539750">
              <a:spcBef>
                <a:spcPts val="1200"/>
              </a:spcBef>
            </a:pPr>
            <a:r>
              <a:rPr lang="en-GB" sz="2000" dirty="0">
                <a:sym typeface="Symbol"/>
              </a:rPr>
              <a:t>Flexibility and Responsiveness		breadth of knowledge</a:t>
            </a:r>
          </a:p>
          <a:p>
            <a:pPr marL="539750">
              <a:spcBef>
                <a:spcPts val="1200"/>
              </a:spcBef>
            </a:pPr>
            <a:r>
              <a:rPr lang="en-GB" sz="2000" dirty="0">
                <a:sym typeface="Symbol"/>
              </a:rPr>
              <a:t>Exposition Clarity and Quality		using appropriate jargon</a:t>
            </a:r>
          </a:p>
          <a:p>
            <a:pPr marL="539750">
              <a:spcBef>
                <a:spcPts val="1200"/>
              </a:spcBef>
            </a:pPr>
            <a:r>
              <a:rPr lang="en-GB" sz="2000" dirty="0">
                <a:sym typeface="Symbol"/>
              </a:rPr>
              <a:t>Confidence				attitude during conversation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200" dirty="0">
              <a:sym typeface="Symbol"/>
            </a:endParaRPr>
          </a:p>
          <a:p>
            <a:pPr>
              <a:spcBef>
                <a:spcPts val="1200"/>
              </a:spcBef>
            </a:pPr>
            <a:endParaRPr lang="en-GB" sz="22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12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HOW TO DO IT?  Evaluative Conversation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HOW TO DO IT?  </a:t>
            </a:r>
            <a:r>
              <a:rPr lang="en-GB" sz="2800" dirty="0">
                <a:solidFill>
                  <a:srgbClr val="C00000"/>
                </a:solidFill>
                <a:latin typeface="Arial Rounded MT Bold" pitchFamily="34" charset="0"/>
              </a:rPr>
              <a:t>Evaluative Conversation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37312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13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5" name="Picture 4" descr="Marking crib sample">
            <a:extLst>
              <a:ext uri="{FF2B5EF4-FFF2-40B4-BE49-F238E27FC236}">
                <a16:creationId xmlns:a16="http://schemas.microsoft.com/office/drawing/2014/main" id="{75B89944-82B5-4DF0-87A3-F526D4495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08" y="1913550"/>
            <a:ext cx="7723383" cy="38374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40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HOW TO DO IT?  Evaluative Conversation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HOW TO DO IT?  </a:t>
            </a:r>
            <a:r>
              <a:rPr lang="en-GB" sz="2800" dirty="0">
                <a:solidFill>
                  <a:srgbClr val="C00000"/>
                </a:solidFill>
                <a:latin typeface="Arial Rounded MT Bold" pitchFamily="34" charset="0"/>
              </a:rPr>
              <a:t>Evaluative Conversation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37312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14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7" name="Picture 6" descr="Marking Rubric sample">
            <a:extLst>
              <a:ext uri="{FF2B5EF4-FFF2-40B4-BE49-F238E27FC236}">
                <a16:creationId xmlns:a16="http://schemas.microsoft.com/office/drawing/2014/main" id="{E1544B95-4931-40F3-B907-185A0A86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73" y="1406443"/>
            <a:ext cx="6802454" cy="4658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6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-FRAMING THE ASSESSMENT SPACE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RE-FRAMING THE ASSESSMENT SPACE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15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5" name="TextBox 4" descr="School of Economics&#10;&#10;my office&#10;">
            <a:extLst>
              <a:ext uri="{FF2B5EF4-FFF2-40B4-BE49-F238E27FC236}">
                <a16:creationId xmlns:a16="http://schemas.microsoft.com/office/drawing/2014/main" id="{2863F82E-76E5-4D3C-85DE-125AB2075A34}"/>
              </a:ext>
            </a:extLst>
          </p:cNvPr>
          <p:cNvSpPr txBox="1"/>
          <p:nvPr/>
        </p:nvSpPr>
        <p:spPr>
          <a:xfrm>
            <a:off x="4376195" y="1611564"/>
            <a:ext cx="25306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School of Economics</a:t>
            </a:r>
          </a:p>
          <a:p>
            <a:endParaRPr lang="en-GB" sz="1000" dirty="0"/>
          </a:p>
          <a:p>
            <a:r>
              <a:rPr lang="en-GB" dirty="0"/>
              <a:t>my office</a:t>
            </a:r>
          </a:p>
        </p:txBody>
      </p:sp>
      <p:pic>
        <p:nvPicPr>
          <p:cNvPr id="4098" name="E5730D51-4666-47B9-80E3-65BFF675F682" descr="office picture">
            <a:extLst>
              <a:ext uri="{FF2B5EF4-FFF2-40B4-BE49-F238E27FC236}">
                <a16:creationId xmlns:a16="http://schemas.microsoft.com/office/drawing/2014/main" id="{79EF051C-0985-4D8B-A8C5-3B5DB010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6618"/>
            <a:ext cx="3208585" cy="436034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878C1E3A-61E7-4972-9EA5-E6B550FF7EC8" descr="office picture">
            <a:extLst>
              <a:ext uri="{FF2B5EF4-FFF2-40B4-BE49-F238E27FC236}">
                <a16:creationId xmlns:a16="http://schemas.microsoft.com/office/drawing/2014/main" id="{B8EF0A38-1177-4A4C-AAC4-B3087F4B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18102"/>
            <a:ext cx="4022588" cy="30788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-FRAMING THE ASSESSMENT SPACE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RE-FRAMING THE ASSESSMENT SPACE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16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1026" name="Picture 2" descr="zoom-logo">
            <a:extLst>
              <a:ext uri="{FF2B5EF4-FFF2-40B4-BE49-F238E27FC236}">
                <a16:creationId xmlns:a16="http://schemas.microsoft.com/office/drawing/2014/main" id="{C38BD12F-F724-41C7-A035-F9B85447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48222"/>
            <a:ext cx="2684779" cy="26847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In a socially-distanced world transferring Evaluative Conversations online was very simple&#10;&#10;Meetings booked on Zoom and recordings uploaded on the VLE&#10;&#10;I found that students felt more at ease not being physically present in the room with me&#10;&#10;Discussing the essay feedback could be done sharing the essay document on screen&#10;">
            <a:extLst>
              <a:ext uri="{FF2B5EF4-FFF2-40B4-BE49-F238E27FC236}">
                <a16:creationId xmlns:a16="http://schemas.microsoft.com/office/drawing/2014/main" id="{90F20F93-7D93-4351-8378-BBAFDA73588F}"/>
              </a:ext>
            </a:extLst>
          </p:cNvPr>
          <p:cNvSpPr txBox="1"/>
          <p:nvPr/>
        </p:nvSpPr>
        <p:spPr>
          <a:xfrm>
            <a:off x="395288" y="1948222"/>
            <a:ext cx="5406326" cy="34778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ym typeface="Symbol"/>
              </a:rPr>
              <a:t>In a </a:t>
            </a:r>
            <a:r>
              <a:rPr lang="en-GB" sz="2000" b="1" dirty="0">
                <a:sym typeface="Symbol"/>
              </a:rPr>
              <a:t>socially-distanced world </a:t>
            </a:r>
            <a:r>
              <a:rPr lang="en-GB" sz="2000" dirty="0">
                <a:sym typeface="Symbol"/>
              </a:rPr>
              <a:t>transferring Evaluative Conversations online was very simple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2019-20 meetings booked on Zoom and recordings uploaded on the VLE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I found that students felt more at ease not being physically present in the room with me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Discussing the essay feedback could be done sharing the essay document on screen</a:t>
            </a:r>
          </a:p>
        </p:txBody>
      </p:sp>
      <p:sp>
        <p:nvSpPr>
          <p:cNvPr id="13" name="TextBox 12" descr="Evaluative Conversations are hardly subject to risk of plagiarism&#10;">
            <a:extLst>
              <a:ext uri="{FF2B5EF4-FFF2-40B4-BE49-F238E27FC236}">
                <a16:creationId xmlns:a16="http://schemas.microsoft.com/office/drawing/2014/main" id="{7E1CE36C-538D-4B84-ACE7-8A52F19F964D}"/>
              </a:ext>
            </a:extLst>
          </p:cNvPr>
          <p:cNvSpPr txBox="1"/>
          <p:nvPr/>
        </p:nvSpPr>
        <p:spPr>
          <a:xfrm>
            <a:off x="413745" y="5546930"/>
            <a:ext cx="8211185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sym typeface="Symbol"/>
              </a:rPr>
              <a:t>Evaluative Conversations are hardly subject to risk of plagiarism.</a:t>
            </a:r>
          </a:p>
        </p:txBody>
      </p:sp>
    </p:spTree>
    <p:extLst>
      <p:ext uri="{BB962C8B-B14F-4D97-AF65-F5344CB8AC3E}">
        <p14:creationId xmlns:p14="http://schemas.microsoft.com/office/powerpoint/2010/main" val="27427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17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3" name="TextBox 2" descr="RE-FRAMING THE ASSESSMENT SPACE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QA and FAIRNESS – </a:t>
            </a:r>
            <a:r>
              <a:rPr lang="en-GB" sz="2800" dirty="0">
                <a:solidFill>
                  <a:srgbClr val="C00000"/>
                </a:solidFill>
                <a:latin typeface="Arial Rounded MT Bold" pitchFamily="34" charset="0"/>
              </a:rPr>
              <a:t>risk management</a:t>
            </a:r>
          </a:p>
        </p:txBody>
      </p:sp>
      <p:sp>
        <p:nvSpPr>
          <p:cNvPr id="12" name="TextBox 11" descr="In a socially-distanced world transferring Evaluative Conversations online was very simple&#10;&#10;Meetings booked on Zoom and recordings uploaded on the VLE&#10;&#10;I found that students felt more at ease not being physically present in the room with me&#10;&#10;Discussing the essay feedback could be done sharing the essay document on screen&#10;">
            <a:extLst>
              <a:ext uri="{FF2B5EF4-FFF2-40B4-BE49-F238E27FC236}">
                <a16:creationId xmlns:a16="http://schemas.microsoft.com/office/drawing/2014/main" id="{90F20F93-7D93-4351-8378-BBAFDA73588F}"/>
              </a:ext>
            </a:extLst>
          </p:cNvPr>
          <p:cNvSpPr txBox="1"/>
          <p:nvPr/>
        </p:nvSpPr>
        <p:spPr>
          <a:xfrm>
            <a:off x="395288" y="1948222"/>
            <a:ext cx="8065144" cy="470898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Viva voce assessment are recorded and uploaded on VLE. They are accessible by students, marker, moderator, external examiners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Marking-Crib and Marking-Rubric keep the process 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There are risks to students, but also benefits to skill-development 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 panose="05050102010706020507" pitchFamily="18" charset="2"/>
              </a:rPr>
              <a:t> strive to achieve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Symbol" panose="05050102010706020507" pitchFamily="18" charset="2"/>
              </a:rPr>
              <a:t>Viva voce assessments are much harder to plagiarise.</a:t>
            </a:r>
            <a:br>
              <a:rPr lang="en-GB" sz="2000" dirty="0">
                <a:sym typeface="Symbol" panose="05050102010706020507" pitchFamily="18" charset="2"/>
              </a:rPr>
            </a:br>
            <a:r>
              <a:rPr lang="en-GB" sz="2000" dirty="0">
                <a:sym typeface="Symbol" panose="05050102010706020507" pitchFamily="18" charset="2"/>
              </a:rPr>
              <a:t>From this perspective, we are preventing bias!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Symbol" panose="05050102010706020507" pitchFamily="18" charset="2"/>
              </a:rPr>
              <a:t>There is unconscious bias, but there is also goodwill and partnership</a:t>
            </a:r>
            <a:br>
              <a:rPr lang="en-GB" sz="2000" dirty="0">
                <a:sym typeface="Symbol" panose="05050102010706020507" pitchFamily="18" charset="2"/>
              </a:rPr>
            </a:br>
            <a:r>
              <a:rPr lang="en-GB" sz="2000" dirty="0">
                <a:sym typeface="Symbol" panose="05050102010706020507" pitchFamily="18" charset="2"/>
              </a:rPr>
              <a:t> we need to be brave, we need to teach students to be brave.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28906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-FRAMING THE ASSESSMENT SPACE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SCALABILITY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18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12" name="TextBox 11" descr="In a socially-distanced world transferring Evaluative Conversations online was very simple&#10;&#10;Meetings booked on Zoom and recordings uploaded on the VLE&#10;&#10;I found that students felt more at ease not being physically present in the room with me&#10;&#10;Discussing the essay feedback could be done sharing the essay document on screen&#10;">
            <a:extLst>
              <a:ext uri="{FF2B5EF4-FFF2-40B4-BE49-F238E27FC236}">
                <a16:creationId xmlns:a16="http://schemas.microsoft.com/office/drawing/2014/main" id="{90F20F93-7D93-4351-8378-BBAFDA73588F}"/>
              </a:ext>
            </a:extLst>
          </p:cNvPr>
          <p:cNvSpPr txBox="1"/>
          <p:nvPr/>
        </p:nvSpPr>
        <p:spPr>
          <a:xfrm>
            <a:off x="395288" y="1948222"/>
            <a:ext cx="8425184" cy="401648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ym typeface="Symbol"/>
              </a:rPr>
              <a:t>How to adjust this process for large classes?</a:t>
            </a:r>
            <a:endParaRPr lang="en-GB" sz="2000" dirty="0">
              <a:sym typeface="Symbol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Consider shortening the time of each viva. We can extract a lot of information within 3-5 minutes.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Consider focusing on commenting diagrams and data.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Consider online/offline conversations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/>
            </a:endParaRPr>
          </a:p>
          <a:p>
            <a:r>
              <a:rPr lang="en-GB" sz="2000" b="1" dirty="0">
                <a:sym typeface="Symbol"/>
              </a:rPr>
              <a:t>How to obtain consistency across different markers?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calibration is much better than moderation (AdvanceHE)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assess first 5 conversations as a team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use marking tools such cribs and rubrics with explicit criteria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cross-evaluate (e.g. 5mins with each markers rather than 10mins with one)</a:t>
            </a:r>
          </a:p>
        </p:txBody>
      </p:sp>
    </p:spTree>
    <p:extLst>
      <p:ext uri="{BB962C8B-B14F-4D97-AF65-F5344CB8AC3E}">
        <p14:creationId xmlns:p14="http://schemas.microsoft.com/office/powerpoint/2010/main" val="26876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TextBox 5" descr="Evaluation and Research:  2017-18 and 2018-19 data&#10;"/>
          <p:cNvSpPr txBox="1"/>
          <p:nvPr/>
        </p:nvSpPr>
        <p:spPr>
          <a:xfrm>
            <a:off x="346254" y="2564904"/>
            <a:ext cx="8610782" cy="193899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Evaluation:</a:t>
            </a:r>
          </a:p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preliminary results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19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</a:t>
            </a:fld>
            <a:endParaRPr lang="en-GB"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YOUR PRESENTER"/>
          <p:cNvSpPr txBox="1"/>
          <p:nvPr/>
        </p:nvSpPr>
        <p:spPr>
          <a:xfrm>
            <a:off x="400322" y="750171"/>
            <a:ext cx="7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YOUR PRESENTER</a:t>
            </a:r>
          </a:p>
        </p:txBody>
      </p:sp>
      <p:sp>
        <p:nvSpPr>
          <p:cNvPr id="6" name="TextBox 5" descr="Fabio Aricò&#10;UK National Teaching Fellow &#10;Associate Professor of Macroeconomics&#10;Director of Learning, Teaching, and Quality&#10;School of Economics – UEA, Norwich, UK&#10;&#10;Research fields&#10;Higher Education policy and practice&#10;Oral Assessment&#10;Self-Assessment and Academic Self-Efficacy&#10;&#10;Twitter: @FabioArico&#10;"/>
          <p:cNvSpPr txBox="1"/>
          <p:nvPr/>
        </p:nvSpPr>
        <p:spPr>
          <a:xfrm>
            <a:off x="389810" y="1773238"/>
            <a:ext cx="8610782" cy="430887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/>
              <a:t>Fabio Aricò</a:t>
            </a:r>
          </a:p>
          <a:p>
            <a:r>
              <a:rPr lang="en-GB" sz="2200" dirty="0">
                <a:sym typeface="Symbol"/>
              </a:rPr>
              <a:t>UK National Teaching Fellow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Professor of Higher Education and Economics</a:t>
            </a:r>
          </a:p>
          <a:p>
            <a:r>
              <a:rPr lang="en-GB" sz="2200" dirty="0">
                <a:sym typeface="Symbol"/>
              </a:rPr>
              <a:t>Director of Learning, Teaching, and Quality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School of Economics – UEA, Norwich, UK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Research fields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Higher Education policy and practice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Oral Assessment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Self-Assessment and Academic Self-Efficacy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Twitter</a:t>
            </a:r>
            <a:r>
              <a:rPr lang="en-GB" sz="2200" dirty="0">
                <a:sym typeface="Symbol"/>
              </a:rPr>
              <a:t>: @</a:t>
            </a:r>
            <a:r>
              <a:rPr lang="en-GB" sz="2200" dirty="0" err="1">
                <a:sym typeface="Symbol"/>
              </a:rPr>
              <a:t>FabioArico</a:t>
            </a:r>
            <a:endParaRPr lang="en-GB" sz="22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10" name="Picture 2" descr="NTF logo">
            <a:extLst>
              <a:ext uri="{FF2B5EF4-FFF2-40B4-BE49-F238E27FC236}">
                <a16:creationId xmlns:a16="http://schemas.microsoft.com/office/drawing/2014/main" id="{1605B2A3-B46A-47E7-BF2F-E1927096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36" y="775890"/>
            <a:ext cx="1496164" cy="14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abio Arico">
            <a:extLst>
              <a:ext uri="{FF2B5EF4-FFF2-40B4-BE49-F238E27FC236}">
                <a16:creationId xmlns:a16="http://schemas.microsoft.com/office/drawing/2014/main" id="{0B3D67DA-9BB3-4196-BEAE-3BC3EC4AC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69" y="2272054"/>
            <a:ext cx="3106123" cy="32474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08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SEARCH QUESTIONS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REFLECTIONS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What are students’ perceptions of  the viva voce assessment?&#10;How can we improve its effectiveness?&#10;&#10;How are students acting on feedback received in &#10;preparation for the viva? What factors affect this agency?&#10;&#10; with Naomi Winstone (University of Surrey)&#10;&#10;What are the barriers and the enablers for a successful &#10;implementation of viva voce assessment?&#10;How can we support the students preparing for vivas?&#10;&#10; with Paola Iannone (Loughborough University)&#10;&#10;"/>
          <p:cNvSpPr txBox="1"/>
          <p:nvPr/>
        </p:nvSpPr>
        <p:spPr>
          <a:xfrm>
            <a:off x="194905" y="1694615"/>
            <a:ext cx="8754190" cy="501675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Evaluative conversations allow for a </a:t>
            </a:r>
            <a:r>
              <a:rPr lang="en-GB" sz="2000" b="1" dirty="0">
                <a:sym typeface="Symbol"/>
              </a:rPr>
              <a:t>personal experience</a:t>
            </a:r>
            <a:r>
              <a:rPr lang="en-GB" sz="2000" dirty="0">
                <a:sym typeface="Symbol"/>
              </a:rPr>
              <a:t>. 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/>
              </a:rPr>
              <a:t>I dedicated time to each one of my students. 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/>
              </a:rPr>
              <a:t>I adapted to them, rather than they adapting to me.</a:t>
            </a:r>
          </a:p>
          <a:p>
            <a:endParaRPr lang="en-GB" sz="2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Managing and assessing Evaluative Conversation It might seem a daunting task, but it </a:t>
            </a:r>
            <a:r>
              <a:rPr lang="en-GB" sz="2000" b="1" dirty="0">
                <a:sym typeface="Symbol"/>
              </a:rPr>
              <a:t>does not take any longer than marking an essay</a:t>
            </a:r>
            <a:r>
              <a:rPr lang="en-GB" sz="2000" dirty="0">
                <a:sym typeface="Symbol"/>
              </a:rPr>
              <a:t>. 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/>
              </a:rPr>
              <a:t>It is a stimulating and interesting experience too.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Symbol"/>
              </a:rPr>
              <a:t>The </a:t>
            </a:r>
            <a:r>
              <a:rPr lang="en-GB" sz="2000" b="1" dirty="0">
                <a:sym typeface="Symbol"/>
              </a:rPr>
              <a:t>use of rubrics </a:t>
            </a:r>
            <a:r>
              <a:rPr lang="en-GB" sz="2000" dirty="0">
                <a:sym typeface="Symbol"/>
              </a:rPr>
              <a:t>allows me to preserve consistency in marking.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/>
              </a:rPr>
              <a:t>Quality Assurance protocols can be respected seamlessly.</a:t>
            </a:r>
          </a:p>
          <a:p>
            <a:endParaRPr lang="en-GB" sz="2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/>
            </a:endParaRPr>
          </a:p>
          <a:p>
            <a:endParaRPr lang="en-GB" sz="2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                             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20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QUOTES FROM STUDENTS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QUOTES FROM STUDENTS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The conversation approach helped to trigger memories which I wasn't confident that I had.&#10;"/>
          <p:cNvSpPr txBox="1"/>
          <p:nvPr/>
        </p:nvSpPr>
        <p:spPr>
          <a:xfrm>
            <a:off x="1043608" y="1577285"/>
            <a:ext cx="278095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sym typeface="Symbol"/>
              </a:rPr>
              <a:t>The conversation approach helped to trigger memories which I wasn't confident that I had.</a:t>
            </a:r>
            <a:endParaRPr lang="en-GB" sz="22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21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10" name="TextBox 9" descr="I really enjoyed having a follow-up assessment on the critical essay. It gave more meaning to both the essay the EC, as opposed to the usual dumping of concern/knowledge following a submission.&#10;">
            <a:extLst>
              <a:ext uri="{FF2B5EF4-FFF2-40B4-BE49-F238E27FC236}">
                <a16:creationId xmlns:a16="http://schemas.microsoft.com/office/drawing/2014/main" id="{893AE64B-292D-46DB-B27A-2637AA40918D}"/>
              </a:ext>
            </a:extLst>
          </p:cNvPr>
          <p:cNvSpPr txBox="1"/>
          <p:nvPr/>
        </p:nvSpPr>
        <p:spPr>
          <a:xfrm>
            <a:off x="6980384" y="1257535"/>
            <a:ext cx="198886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sym typeface="Symbol"/>
              </a:rPr>
              <a:t>I really enjoyed having a follow-up assessment on the critical essay. It gave more meaning to both the essay the EC, as opposed to the usual dumping of concern/knowledge following a submission.</a:t>
            </a:r>
            <a:endParaRPr lang="en-GB" sz="2200" dirty="0">
              <a:sym typeface="Symbol"/>
            </a:endParaRPr>
          </a:p>
        </p:txBody>
      </p:sp>
      <p:sp>
        <p:nvSpPr>
          <p:cNvPr id="11" name="TextBox 10" descr="I had left my preparation until later than recommended. [?] I was not confident in my ability to perform . Also, I was stressed before beginning but Fabio's relaxed behaviour and casual talk calmed me down.&#10;">
            <a:extLst>
              <a:ext uri="{FF2B5EF4-FFF2-40B4-BE49-F238E27FC236}">
                <a16:creationId xmlns:a16="http://schemas.microsoft.com/office/drawing/2014/main" id="{09AE75B6-FB78-485A-BB62-B327AF46BC8E}"/>
              </a:ext>
            </a:extLst>
          </p:cNvPr>
          <p:cNvSpPr txBox="1"/>
          <p:nvPr/>
        </p:nvSpPr>
        <p:spPr>
          <a:xfrm>
            <a:off x="199170" y="2965695"/>
            <a:ext cx="3385483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GB" dirty="0">
                <a:sym typeface="Symbol"/>
              </a:rPr>
              <a:t>I had left my preparation until later than recommended. [?] I was not confident in my ability to perform . Also, I was stressed before beginning but Fabio's relaxed behaviour and casual talk calmed me down.</a:t>
            </a:r>
          </a:p>
        </p:txBody>
      </p:sp>
      <p:sp>
        <p:nvSpPr>
          <p:cNvPr id="12" name="TextBox 11" descr="What I prepared most was not what I was asked about.&#10;">
            <a:extLst>
              <a:ext uri="{FF2B5EF4-FFF2-40B4-BE49-F238E27FC236}">
                <a16:creationId xmlns:a16="http://schemas.microsoft.com/office/drawing/2014/main" id="{D794D137-4F2F-423A-B532-F530423014D3}"/>
              </a:ext>
            </a:extLst>
          </p:cNvPr>
          <p:cNvSpPr txBox="1"/>
          <p:nvPr/>
        </p:nvSpPr>
        <p:spPr>
          <a:xfrm>
            <a:off x="403682" y="5208271"/>
            <a:ext cx="28521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sym typeface="Symbol"/>
              </a:rPr>
              <a:t>What I prepared most was not what I was asked about.</a:t>
            </a:r>
            <a:endParaRPr lang="en-GB" sz="2200" dirty="0">
              <a:sym typeface="Symbol"/>
            </a:endParaRPr>
          </a:p>
        </p:txBody>
      </p:sp>
      <p:sp>
        <p:nvSpPr>
          <p:cNvPr id="13" name="TextBox 12" descr="I enjoyed the essay writing process as I chose a topic that I found interesting. I also liked the evaluative conversation, as it has improved my ability to take criticism and respond to it.&#10;">
            <a:extLst>
              <a:ext uri="{FF2B5EF4-FFF2-40B4-BE49-F238E27FC236}">
                <a16:creationId xmlns:a16="http://schemas.microsoft.com/office/drawing/2014/main" id="{953E21D9-F9A8-4410-B785-922D7CDFCB44}"/>
              </a:ext>
            </a:extLst>
          </p:cNvPr>
          <p:cNvSpPr txBox="1"/>
          <p:nvPr/>
        </p:nvSpPr>
        <p:spPr>
          <a:xfrm>
            <a:off x="4464161" y="1801742"/>
            <a:ext cx="210527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sym typeface="Symbol"/>
              </a:rPr>
              <a:t>I enjoyed the essay writing process as I chose a topic that I found interesting. I also liked the evaluative conversation, as it has improved my ability to take criticism and respond to it.</a:t>
            </a:r>
          </a:p>
        </p:txBody>
      </p:sp>
      <p:sp>
        <p:nvSpPr>
          <p:cNvPr id="15" name="TextBox 14" descr="It was harder than I expected because you asked a lot of stuff outside the essay feedback.&#10;">
            <a:extLst>
              <a:ext uri="{FF2B5EF4-FFF2-40B4-BE49-F238E27FC236}">
                <a16:creationId xmlns:a16="http://schemas.microsoft.com/office/drawing/2014/main" id="{4B719580-1AAB-42A0-8C0D-68AC39C73A28}"/>
              </a:ext>
            </a:extLst>
          </p:cNvPr>
          <p:cNvSpPr txBox="1"/>
          <p:nvPr/>
        </p:nvSpPr>
        <p:spPr>
          <a:xfrm>
            <a:off x="3707904" y="5208272"/>
            <a:ext cx="49033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sym typeface="Symbol"/>
              </a:rPr>
              <a:t>It was harder than I expected because you asked a lot of stuff outside the essay feedback.</a:t>
            </a:r>
            <a:endParaRPr lang="en-GB" sz="22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8794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23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TextBox 5" descr="Introduction to viva voce assessment and &#10;wider context&#10;&#10;"/>
          <p:cNvSpPr txBox="1"/>
          <p:nvPr/>
        </p:nvSpPr>
        <p:spPr>
          <a:xfrm>
            <a:off x="564941" y="2060848"/>
            <a:ext cx="8610782" cy="193899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Developments and </a:t>
            </a:r>
          </a:p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Plans post Covid-19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22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-FRAMING THE ASSESSMENT SPACE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HOW TO TRAIN STUDENTS TO VIVAS?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23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12" name="TextBox 11" descr="In a socially-distanced world transferring Evaluative Conversations online was very simple&#10;&#10;Meetings booked on Zoom and recordings uploaded on the VLE&#10;&#10;I found that students felt more at ease not being physically present in the room with me&#10;&#10;Discussing the essay feedback could be done sharing the essay document on screen&#10;">
            <a:extLst>
              <a:ext uri="{FF2B5EF4-FFF2-40B4-BE49-F238E27FC236}">
                <a16:creationId xmlns:a16="http://schemas.microsoft.com/office/drawing/2014/main" id="{90F20F93-7D93-4351-8378-BBAFDA73588F}"/>
              </a:ext>
            </a:extLst>
          </p:cNvPr>
          <p:cNvSpPr txBox="1"/>
          <p:nvPr/>
        </p:nvSpPr>
        <p:spPr>
          <a:xfrm>
            <a:off x="395288" y="1948222"/>
            <a:ext cx="8137152" cy="34778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sym typeface="Symbol"/>
              </a:rPr>
              <a:t>Eureka moment:</a:t>
            </a:r>
            <a:r>
              <a:rPr lang="en-GB" sz="2000" b="1" dirty="0">
                <a:sym typeface="Symbol"/>
              </a:rPr>
              <a:t>	     </a:t>
            </a:r>
            <a:r>
              <a:rPr lang="en-GB" sz="2000" dirty="0">
                <a:sym typeface="Symbol"/>
              </a:rPr>
              <a:t>assessment is the 		   embed training in 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/>
              </a:rPr>
              <a:t>                                     driver of learning		scaffolded assessment</a:t>
            </a:r>
          </a:p>
          <a:p>
            <a:r>
              <a:rPr lang="en-GB" sz="2000" dirty="0">
                <a:sym typeface="Symbol"/>
              </a:rPr>
              <a:t>				</a:t>
            </a:r>
          </a:p>
          <a:p>
            <a:r>
              <a:rPr lang="en-GB" sz="2000" b="1" dirty="0">
                <a:sym typeface="Symbol"/>
              </a:rPr>
              <a:t>      </a:t>
            </a:r>
          </a:p>
          <a:p>
            <a:r>
              <a:rPr lang="en-GB" sz="2000" b="1" dirty="0">
                <a:sym typeface="Symbol"/>
              </a:rPr>
              <a:t>H</a:t>
            </a:r>
            <a:r>
              <a:rPr lang="en-GB" sz="1200" b="1" dirty="0">
                <a:sym typeface="Symbol"/>
              </a:rPr>
              <a:t>2</a:t>
            </a:r>
            <a:r>
              <a:rPr lang="en-GB" sz="2000" b="1" dirty="0">
                <a:sym typeface="Symbol"/>
              </a:rPr>
              <a:t>O model</a:t>
            </a:r>
          </a:p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		      skills</a:t>
            </a:r>
          </a:p>
          <a:p>
            <a:endParaRPr lang="en-GB" sz="2000" b="1" dirty="0">
              <a:sym typeface="Symbol"/>
            </a:endParaRPr>
          </a:p>
          <a:p>
            <a:endParaRPr lang="en-GB" sz="2000" b="1" dirty="0">
              <a:sym typeface="Symbol"/>
            </a:endParaRPr>
          </a:p>
          <a:p>
            <a:endParaRPr lang="en-GB" sz="2000" b="1" dirty="0">
              <a:sym typeface="Symbol"/>
            </a:endParaRPr>
          </a:p>
          <a:p>
            <a:endParaRPr lang="en-GB" sz="2000" b="1" dirty="0">
              <a:sym typeface="Symbol"/>
            </a:endParaRPr>
          </a:p>
          <a:p>
            <a:r>
              <a:rPr lang="en-GB" sz="2000" b="1" dirty="0">
                <a:sym typeface="Symbol"/>
              </a:rPr>
              <a:t>	            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knowledge</a:t>
            </a:r>
            <a:r>
              <a:rPr lang="en-GB" sz="2000" b="1" dirty="0">
                <a:sym typeface="Symbol"/>
              </a:rPr>
              <a:t>          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B75AC2-444F-43F8-9FE5-82975BCFB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144658"/>
            <a:ext cx="4676775" cy="29241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EEFE54-0972-45CA-99B8-2DFD90187506}"/>
              </a:ext>
            </a:extLst>
          </p:cNvPr>
          <p:cNvCxnSpPr/>
          <p:nvPr/>
        </p:nvCxnSpPr>
        <p:spPr>
          <a:xfrm>
            <a:off x="4572000" y="2276872"/>
            <a:ext cx="13681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2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-FRAMING THE ASSESSMENT SPACE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HOW TO TRAIN STUDENTS TO VIVAS?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24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67005-C4BC-4DF7-AABB-88FDAB99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2070127"/>
            <a:ext cx="8943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-FRAMING THE ASSESSMENT SPACE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RE-FRAMING THE ASSESSMENT SPACE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25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1026" name="Picture 2" descr="zoom-logo">
            <a:extLst>
              <a:ext uri="{FF2B5EF4-FFF2-40B4-BE49-F238E27FC236}">
                <a16:creationId xmlns:a16="http://schemas.microsoft.com/office/drawing/2014/main" id="{C38BD12F-F724-41C7-A035-F9B85447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48222"/>
            <a:ext cx="2684779" cy="26847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In a socially-distanced world transferring Evaluative Conversations online was very simple&#10;&#10;Meetings booked on Zoom and recordings uploaded on the VLE&#10;&#10;I found that students felt more at ease not being physically present in the room with me&#10;&#10;Discussing the essay feedback could be done sharing the essay document on screen&#10;">
            <a:extLst>
              <a:ext uri="{FF2B5EF4-FFF2-40B4-BE49-F238E27FC236}">
                <a16:creationId xmlns:a16="http://schemas.microsoft.com/office/drawing/2014/main" id="{90F20F93-7D93-4351-8378-BBAFDA73588F}"/>
              </a:ext>
            </a:extLst>
          </p:cNvPr>
          <p:cNvSpPr txBox="1"/>
          <p:nvPr/>
        </p:nvSpPr>
        <p:spPr>
          <a:xfrm>
            <a:off x="395288" y="1948222"/>
            <a:ext cx="5406326" cy="34778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ym typeface="Symbol"/>
              </a:rPr>
              <a:t>In a </a:t>
            </a:r>
            <a:r>
              <a:rPr lang="en-GB" sz="2000" b="1" dirty="0">
                <a:sym typeface="Symbol"/>
              </a:rPr>
              <a:t>socially-distanced world </a:t>
            </a:r>
            <a:r>
              <a:rPr lang="en-GB" sz="2000" dirty="0">
                <a:sym typeface="Symbol"/>
              </a:rPr>
              <a:t>transferring Evaluative Conversations online was very simple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2019-20 meetings booked on Zoom and recordings uploaded on the VLE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I found that students felt more at ease not being physically present in the room with me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Discussing the essay feedback could be done sharing the essay document on screen</a:t>
            </a:r>
          </a:p>
        </p:txBody>
      </p:sp>
      <p:sp>
        <p:nvSpPr>
          <p:cNvPr id="13" name="TextBox 12" descr="Evaluative Conversations are hardly subject to risk of plagiarism&#10;">
            <a:extLst>
              <a:ext uri="{FF2B5EF4-FFF2-40B4-BE49-F238E27FC236}">
                <a16:creationId xmlns:a16="http://schemas.microsoft.com/office/drawing/2014/main" id="{7E1CE36C-538D-4B84-ACE7-8A52F19F964D}"/>
              </a:ext>
            </a:extLst>
          </p:cNvPr>
          <p:cNvSpPr txBox="1"/>
          <p:nvPr/>
        </p:nvSpPr>
        <p:spPr>
          <a:xfrm>
            <a:off x="413745" y="5546930"/>
            <a:ext cx="8211185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sym typeface="Symbol"/>
              </a:rPr>
              <a:t>Evaluative Conversations are hardly subject to risk of plagiarism.</a:t>
            </a:r>
          </a:p>
        </p:txBody>
      </p:sp>
    </p:spTree>
    <p:extLst>
      <p:ext uri="{BB962C8B-B14F-4D97-AF65-F5344CB8AC3E}">
        <p14:creationId xmlns:p14="http://schemas.microsoft.com/office/powerpoint/2010/main" val="6402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ferences 1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REFERENCES -1-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Carless, D.R. 2002. The 'Mini-Viva' As A Tool To Enhance Assessment For Learning. Assessment and Evaluation in Higher Education, 27 (4), pp. 353-363. &#10; &#10;Carless, D., and Boud, D. 2018. The Development of Student Feedback Literacy: enabling uptake of feedback. Assessment &amp; Evaluation in Higher Education, 43 (8), 1315-1325.&#10; &#10;Davis, G., and Engward, H. 2018. In Defence Of The Viva Voce: Eighteen Candidates’ Voices. Nurse Education Today, 65, 30-35. &#10; &#10;Dobson, S. 2008. Theorising The Academic Viva In Higher Education: the argument for a qualitative approach. Assessment and Evaluation in Higher Education, 33 (3), 277-288. &#10; &#10;Ganji, K. 2017. Evaluation Of Reliability In Structured Viva Voce As A Formative Assessment Of Dental Students. Journal of Dental Education, 81 (5), 590-596. &#10;  &#10;Hounsell, D., Falchikov N., Hounsell, J., Klampfleitner, M., Huxham, M., Thompson, K. and Blair, S. 2007 Innovative Assessment Across the Disciplines: An Analytical Review of the Literature. York: Higher Education Academy.&#10; &#10;"/>
          <p:cNvSpPr txBox="1"/>
          <p:nvPr/>
        </p:nvSpPr>
        <p:spPr>
          <a:xfrm>
            <a:off x="194905" y="1694615"/>
            <a:ext cx="8754190" cy="397031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Carless, D.R. 2002. The 'Mini-Viva' As A Tool To Enhance Assessment For Learning. </a:t>
            </a:r>
            <a:r>
              <a:rPr lang="en-GB" sz="1400" i="1" dirty="0"/>
              <a:t>Assessment and Evaluation in Higher Education</a:t>
            </a:r>
            <a:r>
              <a:rPr lang="en-GB" sz="1400" dirty="0"/>
              <a:t>, 27 (4), pp. 353-363.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Carless, D., and </a:t>
            </a:r>
            <a:r>
              <a:rPr lang="en-GB" sz="1400" dirty="0" err="1"/>
              <a:t>Boud</a:t>
            </a:r>
            <a:r>
              <a:rPr lang="en-GB" sz="1400" dirty="0"/>
              <a:t>, D. 2018. The Development of Student Feedback Literacy: enabling uptake of feedback. </a:t>
            </a:r>
            <a:r>
              <a:rPr lang="en-GB" sz="1400" i="1" dirty="0"/>
              <a:t>Assessment &amp; Evaluation in Higher Education</a:t>
            </a:r>
            <a:r>
              <a:rPr lang="en-GB" sz="1400" dirty="0"/>
              <a:t>, 43 (8), 1315-1325.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Davis, G., and </a:t>
            </a:r>
            <a:r>
              <a:rPr lang="en-GB" sz="1400" dirty="0" err="1"/>
              <a:t>Engward</a:t>
            </a:r>
            <a:r>
              <a:rPr lang="en-GB" sz="1400" dirty="0"/>
              <a:t>, H. 2018. In Defence Of The Viva Voce: Eighteen Candidates’ Voices. </a:t>
            </a:r>
            <a:r>
              <a:rPr lang="en-GB" sz="1400" i="1" dirty="0"/>
              <a:t>Nurse Education Today</a:t>
            </a:r>
            <a:r>
              <a:rPr lang="en-GB" sz="1400" dirty="0"/>
              <a:t>, 65, 30-35.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Dobson, S. 2008. Theorising The Academic Viva In Higher Education: the argument for a qualitative approach. </a:t>
            </a:r>
            <a:r>
              <a:rPr lang="en-GB" sz="1400" i="1" dirty="0"/>
              <a:t>Assessment and Evaluation in Higher Education</a:t>
            </a:r>
            <a:r>
              <a:rPr lang="en-GB" sz="1400" dirty="0"/>
              <a:t>, 33 (3), 277-288.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 err="1"/>
              <a:t>Ganji</a:t>
            </a:r>
            <a:r>
              <a:rPr lang="en-GB" sz="1400" dirty="0"/>
              <a:t>, K. 2017. Evaluation Of Reliability In Structured Viva Voce As A Formative Assessment Of Dental Students. </a:t>
            </a:r>
            <a:r>
              <a:rPr lang="en-GB" sz="1400" i="1" dirty="0"/>
              <a:t>Journal of Dental Education</a:t>
            </a:r>
            <a:r>
              <a:rPr lang="en-GB" sz="1400" dirty="0"/>
              <a:t>, 81 (5), 590-596. </a:t>
            </a:r>
          </a:p>
          <a:p>
            <a:r>
              <a:rPr lang="en-GB" sz="1400" dirty="0"/>
              <a:t>  </a:t>
            </a:r>
          </a:p>
          <a:p>
            <a:r>
              <a:rPr lang="en-GB" sz="1400" dirty="0"/>
              <a:t>Hounsell, D., </a:t>
            </a:r>
            <a:r>
              <a:rPr lang="en-GB" sz="1400" dirty="0" err="1"/>
              <a:t>Falchikov</a:t>
            </a:r>
            <a:r>
              <a:rPr lang="en-GB" sz="1400" dirty="0"/>
              <a:t> N., Hounsell, J., </a:t>
            </a:r>
            <a:r>
              <a:rPr lang="en-GB" sz="1400" dirty="0" err="1"/>
              <a:t>Klampfleitner</a:t>
            </a:r>
            <a:r>
              <a:rPr lang="en-GB" sz="1400" dirty="0"/>
              <a:t>, M., </a:t>
            </a:r>
            <a:r>
              <a:rPr lang="en-GB" sz="1400" dirty="0" err="1"/>
              <a:t>Huxham</a:t>
            </a:r>
            <a:r>
              <a:rPr lang="en-GB" sz="1400" dirty="0"/>
              <a:t>, M., Thompson, K. and Blair, S. 2007 Innovative Assessment Across the Disciplines: An Analytical Review of the Literature. York: Higher Education Academy.</a:t>
            </a:r>
          </a:p>
          <a:p>
            <a:r>
              <a:rPr lang="en-GB" sz="1400" dirty="0"/>
              <a:t> 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26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ferences 2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REFERENCES -2-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Iannone, P., and Simpson, A. 2012. Oral Assessment in Mathematics: implementation and outcomes. Teaching Mathematics and Its Applications, 31, 179-190.&#10; &#10;Linderbaum B.A., and Levy P.E. 2010. The Development and Validation of the Feedback Orientation Scale (FOS). Journal of Management, 36 (6), 1372-1402.&#10; &#10;Pearce, G., and Lee, G. 2009. Viva Voce (Oral Examination) As An Assessment Method: insights from marketing students. Journal of Marketing Education, 31 (2), 120-130. &#10; &#10;Sadler, R. 2010. Beyond Feedback: developing student capability in complex appraisal. Assessment &amp; Evaluation in Higher Education, 35 (5), 535-550.&#10; &#10;Stray, C. 2001. The Shift from Oral to Written Examination: Cambridge and Oxford 1700–1900. Assessment in Education: Principles, Policy &amp; Practice, 8 (1), 35-50.&#10; &#10;Winstone, N., and Carless, D. 2020. Designing for Student Uptake of Feedback in Higher Education. Routledge.&#10; &#10;"/>
          <p:cNvSpPr txBox="1"/>
          <p:nvPr/>
        </p:nvSpPr>
        <p:spPr>
          <a:xfrm>
            <a:off x="194905" y="1694615"/>
            <a:ext cx="8754190" cy="397031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400" dirty="0"/>
              <a:t>Iannone, P., and Simpson, A. 2012. Oral Assessment in Mathematics: implementation and outcomes. </a:t>
            </a:r>
            <a:r>
              <a:rPr lang="en-GB" sz="1400" i="1" dirty="0"/>
              <a:t>Teaching Mathematics and Its Applications</a:t>
            </a:r>
            <a:r>
              <a:rPr lang="en-GB" sz="1400" dirty="0"/>
              <a:t>, 31, 179-190.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 err="1"/>
              <a:t>Linderbaum</a:t>
            </a:r>
            <a:r>
              <a:rPr lang="en-GB" sz="1400" dirty="0"/>
              <a:t> B.A., and Levy P.E. 2010. The Development and Validation of the Feedback Orientation Scale (FOS). </a:t>
            </a:r>
            <a:r>
              <a:rPr lang="en-GB" sz="1400" i="1" dirty="0"/>
              <a:t>Journal of Management</a:t>
            </a:r>
            <a:r>
              <a:rPr lang="en-GB" sz="1400" dirty="0"/>
              <a:t>, 36 (6), 1372-1402.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Pearce, G., and Lee, G. 2009. Viva Voce (Oral Examination) As An Assessment Method: insights from marketing students. </a:t>
            </a:r>
            <a:r>
              <a:rPr lang="en-GB" sz="1400" i="1" dirty="0"/>
              <a:t>Journal of Marketing Education</a:t>
            </a:r>
            <a:r>
              <a:rPr lang="en-GB" sz="1400" dirty="0"/>
              <a:t>, 31 (2), 120-130.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Sadler, R. 2010. Beyond Feedback: developing student capability in complex appraisal. </a:t>
            </a:r>
            <a:r>
              <a:rPr lang="en-GB" sz="1400" i="1" dirty="0"/>
              <a:t>Assessment &amp; Evaluation in Higher Education</a:t>
            </a:r>
            <a:r>
              <a:rPr lang="en-GB" sz="1400" dirty="0"/>
              <a:t>, 35 (5), 535-550.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Stray, C. 2001. The Shift from Oral to Written Examination: Cambridge and Oxford 1700–1900. </a:t>
            </a:r>
            <a:r>
              <a:rPr lang="en-GB" sz="1400" i="1" dirty="0"/>
              <a:t>Assessment in Education: Principles, Policy &amp; Practice</a:t>
            </a:r>
            <a:r>
              <a:rPr lang="en-GB" sz="1400" dirty="0"/>
              <a:t>, 8 (1), 35-50.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Winstone, N., and Carless, D. 2020. Designing for Student Uptake of Feedback in Higher Education</a:t>
            </a:r>
            <a:r>
              <a:rPr lang="en-GB" sz="1400" i="1" dirty="0"/>
              <a:t>. </a:t>
            </a:r>
            <a:r>
              <a:rPr lang="en-GB" sz="1400" dirty="0"/>
              <a:t>Routledge.</a:t>
            </a:r>
          </a:p>
          <a:p>
            <a:r>
              <a:rPr lang="en-GB" sz="1400" dirty="0"/>
              <a:t> 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27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OUTLINE&#10;"/>
          <p:cNvSpPr txBox="1"/>
          <p:nvPr/>
        </p:nvSpPr>
        <p:spPr>
          <a:xfrm>
            <a:off x="400322" y="750171"/>
            <a:ext cx="7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OUTLINE</a:t>
            </a:r>
          </a:p>
        </p:txBody>
      </p:sp>
      <p:sp>
        <p:nvSpPr>
          <p:cNvPr id="6" name="TextBox 5" descr="&#10;   Introduction to viva voce assessment and wider context&#10;&#10;   Implementing viva voce assessment:     my experience &#10;&#10;   Evaluation and Research of 2017-18     and 2018-19 data&#10;"/>
          <p:cNvSpPr txBox="1"/>
          <p:nvPr/>
        </p:nvSpPr>
        <p:spPr>
          <a:xfrm>
            <a:off x="386028" y="2036311"/>
            <a:ext cx="8610782" cy="355481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500" b="1" dirty="0"/>
              <a:t>   Introduction to viva voce assessment </a:t>
            </a:r>
            <a:br>
              <a:rPr lang="en-GB" sz="2500" b="1" dirty="0"/>
            </a:br>
            <a:r>
              <a:rPr lang="en-GB" sz="2500" b="1" dirty="0"/>
              <a:t>   and wider context</a:t>
            </a:r>
            <a:br>
              <a:rPr lang="en-GB" sz="2500" b="1" dirty="0"/>
            </a:br>
            <a:endParaRPr lang="en-GB" sz="2500" b="1" dirty="0"/>
          </a:p>
          <a:p>
            <a:pPr marL="457200" indent="-457200">
              <a:buAutoNum type="arabicPeriod"/>
            </a:pPr>
            <a:r>
              <a:rPr lang="en-GB" sz="2500" b="1" dirty="0">
                <a:sym typeface="Symbol"/>
              </a:rPr>
              <a:t>   Implementing viva voce assessment: </a:t>
            </a:r>
            <a:br>
              <a:rPr lang="en-GB" sz="2500" b="1" dirty="0">
                <a:sym typeface="Symbol"/>
              </a:rPr>
            </a:br>
            <a:r>
              <a:rPr lang="en-GB" sz="2500" b="1" dirty="0">
                <a:sym typeface="Symbol"/>
              </a:rPr>
              <a:t>   my experience </a:t>
            </a:r>
          </a:p>
          <a:p>
            <a:pPr marL="457200" indent="-457200">
              <a:buAutoNum type="arabicPeriod"/>
            </a:pPr>
            <a:endParaRPr lang="en-GB" sz="2500" b="1" dirty="0">
              <a:sym typeface="Symbol"/>
            </a:endParaRPr>
          </a:p>
          <a:p>
            <a:pPr marL="457200" indent="-457200">
              <a:buAutoNum type="arabicPeriod"/>
            </a:pPr>
            <a:r>
              <a:rPr lang="en-GB" sz="2500" b="1" dirty="0">
                <a:sym typeface="Symbol"/>
              </a:rPr>
              <a:t>   Evaluation: preliminary results</a:t>
            </a:r>
            <a:br>
              <a:rPr lang="en-GB" sz="2500" b="1" dirty="0">
                <a:sym typeface="Symbol"/>
              </a:rPr>
            </a:br>
            <a:endParaRPr lang="en-GB" sz="2500" b="1" dirty="0">
              <a:sym typeface="Symbol"/>
            </a:endParaRPr>
          </a:p>
          <a:p>
            <a:pPr marL="457200" indent="-457200">
              <a:buAutoNum type="arabicPeriod"/>
            </a:pPr>
            <a:r>
              <a:rPr lang="en-GB" sz="2500" b="1" dirty="0">
                <a:sym typeface="Symbol"/>
              </a:rPr>
              <a:t>   Post Covid-19 arrangements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A6869-6B7F-4F26-A982-BC07AFF0E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86" y="1773238"/>
            <a:ext cx="2615482" cy="39330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815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23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TextBox 5" descr="Introduction to viva voce assessment and &#10;wider context&#10;&#10;"/>
          <p:cNvSpPr txBox="1"/>
          <p:nvPr/>
        </p:nvSpPr>
        <p:spPr>
          <a:xfrm>
            <a:off x="389810" y="1773238"/>
            <a:ext cx="8610782" cy="286232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Introduction to viva voce assessment and </a:t>
            </a:r>
          </a:p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wider context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POSITIONING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POSITIONING</a:t>
            </a:r>
          </a:p>
        </p:txBody>
      </p:sp>
      <p:sp>
        <p:nvSpPr>
          <p:cNvPr id="6" name="TextBox 5" descr="I am Italian and I trained at an Italian University&#10;&#10;Backward:&#10;Teaching practice in Italy is more didactic&#10;&#10;Forward:&#10;For the majority of disciplines, every final exam is composed of a written + viva voce component believe the viva voce component is what shapes Italian students’ critical ability and discussion skills I strongly believe we should make better use of viva voce assessment.&#10;"/>
          <p:cNvSpPr txBox="1"/>
          <p:nvPr/>
        </p:nvSpPr>
        <p:spPr>
          <a:xfrm>
            <a:off x="389810" y="1695720"/>
            <a:ext cx="8754190" cy="415498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ym typeface="Symbol"/>
              </a:rPr>
              <a:t>I am Italian and I trained at an Italian University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Backward:</a:t>
            </a:r>
          </a:p>
          <a:p>
            <a:r>
              <a:rPr lang="en-GB" sz="2200" dirty="0">
                <a:sym typeface="Symbol"/>
              </a:rPr>
              <a:t>Teaching practice in Italy was more didactic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Forward:</a:t>
            </a:r>
          </a:p>
          <a:p>
            <a:r>
              <a:rPr lang="en-GB" sz="2200" dirty="0">
                <a:sym typeface="Symbol"/>
              </a:rPr>
              <a:t>For the majority of disciplines, every final exam </a:t>
            </a:r>
          </a:p>
          <a:p>
            <a:r>
              <a:rPr lang="en-GB" sz="2200" dirty="0">
                <a:sym typeface="Symbol"/>
              </a:rPr>
              <a:t>is composed of a written + viva voce component</a:t>
            </a:r>
          </a:p>
          <a:p>
            <a:endParaRPr lang="en-GB" sz="2200" dirty="0">
              <a:sym typeface="Symbol"/>
            </a:endParaRPr>
          </a:p>
          <a:p>
            <a:endParaRPr lang="en-GB" sz="2200" dirty="0">
              <a:sym typeface="Symbol"/>
            </a:endParaRPr>
          </a:p>
          <a:p>
            <a:endParaRPr lang="en-GB" sz="2200" dirty="0">
              <a:sym typeface="Symbol"/>
            </a:endParaRPr>
          </a:p>
          <a:p>
            <a:r>
              <a:rPr lang="en-GB" sz="2200" dirty="0">
                <a:sym typeface="Symbol"/>
              </a:rPr>
              <a:t>I strongly believe we should make better use of viva voce assessment.</a:t>
            </a: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5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1028" name="Picture 4" descr="Image result for university of pavia logo">
            <a:extLst>
              <a:ext uri="{FF2B5EF4-FFF2-40B4-BE49-F238E27FC236}">
                <a16:creationId xmlns:a16="http://schemas.microsoft.com/office/drawing/2014/main" id="{63FB002F-66EF-47D8-AFCA-CAEF13AA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14" y="1798801"/>
            <a:ext cx="3346782" cy="32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nomics Networ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91" y="4350562"/>
            <a:ext cx="2544217" cy="1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VIVA VOCE ASSESSMENT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VIVA VOCE ASSESSMENT</a:t>
            </a:r>
          </a:p>
        </p:txBody>
      </p:sp>
      <p:sp>
        <p:nvSpPr>
          <p:cNvPr id="6" name="TextBox 5" descr="Uncommon &#10;Stray (2001) – Traditional shift from oral to written exams in UK&#10;Hounsell et al. (2007) – Why is it not used at UG level?&#10;&#10;Few examples: Nursing (Davis &amp; Engward, 2018), Dentistry (Ganji, 2017), Business Studies (Pearce &amp; Lee, 2009), Education (Carless, 2002), Mathematics (Iannone &amp; Simpson, 2012)&#10;&#10;Unresearched &#10;Dobson (2008) – not conceptualised in literature&#10;&#10;Needed  &#10;EconomicsNetwork Surveys (2018-20)&#10;communication to non-economists&#10;creativity and imaginative ability"/>
          <p:cNvSpPr txBox="1"/>
          <p:nvPr/>
        </p:nvSpPr>
        <p:spPr>
          <a:xfrm>
            <a:off x="389810" y="1695720"/>
            <a:ext cx="8754190" cy="475514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ym typeface="Symbol"/>
              </a:rPr>
              <a:t>Uncommon</a:t>
            </a:r>
            <a:r>
              <a:rPr lang="en-GB" sz="2000" dirty="0">
                <a:sym typeface="Symbol"/>
              </a:rPr>
              <a:t>	Stray (2001) – Traditional shift from oral to written exams in UK</a:t>
            </a:r>
          </a:p>
          <a:p>
            <a:r>
              <a:rPr lang="en-GB" sz="2000" dirty="0">
                <a:sym typeface="Symbol"/>
              </a:rPr>
              <a:t>		Hounsell et al. (2007) – Why is it not used at UG level?</a:t>
            </a:r>
            <a:br>
              <a:rPr lang="en-GB" sz="2000" dirty="0">
                <a:sym typeface="Symbol"/>
              </a:rPr>
            </a:br>
            <a:endParaRPr lang="en-GB" sz="1000" dirty="0">
              <a:sym typeface="Symbol"/>
            </a:endParaRPr>
          </a:p>
          <a:p>
            <a:r>
              <a:rPr lang="en-GB" sz="2200" dirty="0">
                <a:sym typeface="Symbol"/>
              </a:rPr>
              <a:t>		</a:t>
            </a:r>
            <a:r>
              <a:rPr lang="en-GB" u="sng" dirty="0">
                <a:sym typeface="Symbol"/>
              </a:rPr>
              <a:t>Few examples</a:t>
            </a:r>
            <a:r>
              <a:rPr lang="en-GB" dirty="0">
                <a:sym typeface="Symbol"/>
              </a:rPr>
              <a:t>: Nursing (Davis &amp; </a:t>
            </a:r>
            <a:r>
              <a:rPr lang="en-GB" dirty="0" err="1">
                <a:sym typeface="Symbol"/>
              </a:rPr>
              <a:t>Engward</a:t>
            </a:r>
            <a:r>
              <a:rPr lang="en-GB" dirty="0">
                <a:sym typeface="Symbol"/>
              </a:rPr>
              <a:t>, 2018), 	Dentistry (</a:t>
            </a:r>
            <a:r>
              <a:rPr lang="en-GB" dirty="0" err="1">
                <a:sym typeface="Symbol"/>
              </a:rPr>
              <a:t>Ganji</a:t>
            </a:r>
            <a:r>
              <a:rPr lang="en-GB" dirty="0">
                <a:sym typeface="Symbol"/>
              </a:rPr>
              <a:t>, 2017), 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		Business Studies (Pearce &amp; Lee, 2009), Education (Carless, 2002),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		Mathematics (Iannone &amp; Simpson, 2012)</a:t>
            </a:r>
          </a:p>
          <a:p>
            <a:endParaRPr lang="en-GB" sz="2500" b="1" dirty="0">
              <a:sym typeface="Symbol"/>
            </a:endParaRPr>
          </a:p>
          <a:p>
            <a:r>
              <a:rPr lang="en-GB" sz="2000" b="1" dirty="0">
                <a:sym typeface="Symbol"/>
              </a:rPr>
              <a:t>Unresearched	</a:t>
            </a:r>
            <a:r>
              <a:rPr lang="en-GB" sz="2000" dirty="0">
                <a:sym typeface="Symbol"/>
              </a:rPr>
              <a:t>Dobson (2008) – not conceptualised in literature</a:t>
            </a:r>
          </a:p>
          <a:p>
            <a:endParaRPr lang="en-GB" sz="2500" dirty="0">
              <a:sym typeface="Symbol"/>
            </a:endParaRPr>
          </a:p>
          <a:p>
            <a:endParaRPr lang="en-GB" sz="2500" dirty="0">
              <a:sym typeface="Symbol"/>
            </a:endParaRPr>
          </a:p>
          <a:p>
            <a:r>
              <a:rPr lang="en-GB" sz="2000" b="1" dirty="0">
                <a:sym typeface="Symbol"/>
              </a:rPr>
              <a:t>Needed	</a:t>
            </a:r>
            <a:r>
              <a:rPr lang="en-GB" sz="2000" dirty="0">
                <a:sym typeface="Symbol"/>
              </a:rPr>
              <a:t>	</a:t>
            </a:r>
            <a:r>
              <a:rPr lang="en-GB" sz="2000" dirty="0" err="1">
                <a:sym typeface="Symbol"/>
              </a:rPr>
              <a:t>EconomicsNetwork</a:t>
            </a:r>
            <a:r>
              <a:rPr lang="en-GB" sz="2000" dirty="0">
                <a:sym typeface="Symbol"/>
              </a:rPr>
              <a:t> Surveys (2018-20)</a:t>
            </a:r>
          </a:p>
          <a:p>
            <a:r>
              <a:rPr lang="en-GB" sz="2000" dirty="0">
                <a:sym typeface="Symbol"/>
              </a:rPr>
              <a:t>		</a:t>
            </a:r>
            <a:r>
              <a:rPr lang="en-GB" sz="2000" dirty="0">
                <a:sym typeface="Symbol" panose="05050102010706020507" pitchFamily="18" charset="2"/>
              </a:rPr>
              <a:t> c</a:t>
            </a:r>
            <a:r>
              <a:rPr lang="en-GB" sz="2000" dirty="0">
                <a:sym typeface="Symbol"/>
              </a:rPr>
              <a:t>ommunication to non-economists</a:t>
            </a:r>
          </a:p>
          <a:p>
            <a:r>
              <a:rPr lang="en-GB" sz="2000" dirty="0">
                <a:sym typeface="Symbol"/>
              </a:rPr>
              <a:t>		</a:t>
            </a:r>
            <a:r>
              <a:rPr lang="en-GB" sz="2000" dirty="0">
                <a:sym typeface="Symbol" panose="05050102010706020507" pitchFamily="18" charset="2"/>
              </a:rPr>
              <a:t> creativity and imaginative ability</a:t>
            </a:r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		</a:t>
            </a:r>
            <a:br>
              <a:rPr lang="en-GB" sz="2000" dirty="0">
                <a:sym typeface="Symbol"/>
              </a:rPr>
            </a:b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6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VIVA VOCE ASSESSMENT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VIVA VOCE ASSESSMENT</a:t>
            </a:r>
          </a:p>
        </p:txBody>
      </p:sp>
      <p:sp>
        <p:nvSpPr>
          <p:cNvPr id="6" name="TextBox 5" descr="A presentation is not a viva voce – power dynamics are different&#10;&#10;Authenticity - what could be closer to a job interview?&#10;&#10;Reflect on where you want to position your assessment.&#10;"/>
          <p:cNvSpPr txBox="1"/>
          <p:nvPr/>
        </p:nvSpPr>
        <p:spPr>
          <a:xfrm>
            <a:off x="395288" y="3253114"/>
            <a:ext cx="8754190" cy="276998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ym typeface="Symbol"/>
              </a:rPr>
              <a:t>   INDIVIDUAL					              EVALUATIVE</a:t>
            </a:r>
          </a:p>
          <a:p>
            <a:r>
              <a:rPr lang="en-GB" sz="2200" b="1" dirty="0">
                <a:sym typeface="Symbol"/>
              </a:rPr>
              <a:t> PRESENTATION 				          CONVERSATION</a:t>
            </a:r>
          </a:p>
          <a:p>
            <a:br>
              <a:rPr lang="en-GB" sz="2200" b="1" dirty="0">
                <a:sym typeface="Symbol"/>
              </a:rPr>
            </a:br>
            <a:endParaRPr lang="en-GB" sz="1000" b="1" dirty="0">
              <a:sym typeface="Symbol"/>
            </a:endParaRPr>
          </a:p>
          <a:p>
            <a:r>
              <a:rPr lang="en-GB" sz="2200" dirty="0">
                <a:sym typeface="Symbol"/>
              </a:rPr>
              <a:t>A presentation is </a:t>
            </a:r>
            <a:r>
              <a:rPr lang="en-GB" sz="2200" u="sng" dirty="0">
                <a:sym typeface="Symbol"/>
              </a:rPr>
              <a:t>not</a:t>
            </a:r>
            <a:r>
              <a:rPr lang="en-GB" sz="2200" dirty="0">
                <a:sym typeface="Symbol"/>
              </a:rPr>
              <a:t> a viva voce – power dynamics are different</a:t>
            </a:r>
            <a:br>
              <a:rPr lang="en-GB" sz="2200" dirty="0">
                <a:sym typeface="Symbol"/>
              </a:rPr>
            </a:br>
            <a:endParaRPr lang="en-GB" sz="1000" dirty="0">
              <a:sym typeface="Symbol"/>
            </a:endParaRPr>
          </a:p>
          <a:p>
            <a:r>
              <a:rPr lang="en-GB" sz="2200" dirty="0">
                <a:sym typeface="Symbol"/>
              </a:rPr>
              <a:t>Authenticity </a:t>
            </a:r>
            <a:r>
              <a:rPr lang="en-GB" sz="2200" dirty="0">
                <a:sym typeface="Symbol" panose="05050102010706020507" pitchFamily="18" charset="2"/>
              </a:rPr>
              <a:t> what could be closer to a job interview?</a:t>
            </a:r>
          </a:p>
          <a:p>
            <a:endParaRPr lang="en-GB" sz="2200" dirty="0">
              <a:sym typeface="Symbol" panose="05050102010706020507" pitchFamily="18" charset="2"/>
            </a:endParaRPr>
          </a:p>
          <a:p>
            <a:r>
              <a:rPr lang="en-GB" sz="2200" dirty="0">
                <a:sym typeface="Symbol" panose="05050102010706020507" pitchFamily="18" charset="2"/>
              </a:rPr>
              <a:t>Reflect on where you want to position your assessment.</a:t>
            </a:r>
            <a:endParaRPr lang="en-GB" sz="22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7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1560" y="2924944"/>
            <a:ext cx="756084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92DF8CCD-2296-4C11-AA46-309C83500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28" y="1544161"/>
            <a:ext cx="2461944" cy="22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407" y="1985006"/>
            <a:ext cx="8035018" cy="286232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Implementing viva voce assessment: </a:t>
            </a:r>
          </a:p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my experience 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HISTORY of ECONOMIC THOUGHT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HISTORY of ECONOMIC THOUGHT</a:t>
            </a:r>
          </a:p>
        </p:txBody>
      </p:sp>
      <p:sp>
        <p:nvSpPr>
          <p:cNvPr id="6" name="TextBox 5" descr="Context: Year 2 optional module, popular with PPE students&#10;&#10;Enrolment: 70 students in 2017-18,  50 students in 2018-19&#10;&#10;Delivery: lectures   (reading and commenting original texts)&#10;  seminars (more readings, ideally student-led)&#10;&#10;Content: Petty, Smith, Ricardo, Marx, Bentham, Mill &amp; Marginalists,   Hayek &amp; Austrians, Keynes, Friedman, McCloskey, Sudgen&#10;&#10;Challenges: non-technical, so tests and exams are pointless&#10;  want to develop critical thinking, ability to discuss, &#10;  see the bigger picture, express through different media.&#10;"/>
          <p:cNvSpPr txBox="1"/>
          <p:nvPr/>
        </p:nvSpPr>
        <p:spPr>
          <a:xfrm>
            <a:off x="389810" y="1695720"/>
            <a:ext cx="8754190" cy="58169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ym typeface="Symbol"/>
              </a:rPr>
              <a:t>Context:</a:t>
            </a:r>
            <a:r>
              <a:rPr lang="en-GB" sz="2200" dirty="0">
                <a:sym typeface="Symbol"/>
              </a:rPr>
              <a:t>	UG Year 2 optional module, popular with PPE students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Enrolment:</a:t>
            </a:r>
            <a:r>
              <a:rPr lang="en-GB" sz="2200" dirty="0">
                <a:sym typeface="Symbol"/>
              </a:rPr>
              <a:t>	70 (2017-18),  50 (2018-19), 25 (2019-20), 40 (2020-21)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Delivery:</a:t>
            </a:r>
            <a:r>
              <a:rPr lang="en-GB" sz="2200" dirty="0">
                <a:sym typeface="Symbol"/>
              </a:rPr>
              <a:t>	lectures  </a:t>
            </a:r>
            <a:r>
              <a:rPr lang="en-GB" sz="2000" dirty="0">
                <a:sym typeface="Symbol"/>
              </a:rPr>
              <a:t> </a:t>
            </a:r>
            <a:r>
              <a:rPr lang="en-GB" sz="2200" dirty="0">
                <a:sym typeface="Symbol"/>
              </a:rPr>
              <a:t>(reading and commenting original texts)</a:t>
            </a:r>
          </a:p>
          <a:p>
            <a:r>
              <a:rPr lang="en-GB" sz="2200" dirty="0">
                <a:sym typeface="Symbol"/>
              </a:rPr>
              <a:t>		seminars (more readings, ideally student-led)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Content:</a:t>
            </a:r>
            <a:r>
              <a:rPr lang="en-GB" sz="2200" dirty="0">
                <a:sym typeface="Symbol"/>
              </a:rPr>
              <a:t>	Petty, Smith, Ricardo, Marx, Bentham, Mill &amp; Marginalists, 		Hayek &amp; Austrians, Keynes, Friedman, McCloskey, </a:t>
            </a:r>
            <a:r>
              <a:rPr lang="en-GB" sz="2200" dirty="0" err="1">
                <a:sym typeface="Symbol"/>
              </a:rPr>
              <a:t>Sudgen</a:t>
            </a:r>
            <a:endParaRPr lang="en-GB" sz="2200" dirty="0">
              <a:sym typeface="Symbol"/>
            </a:endParaRP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Challenges:</a:t>
            </a:r>
            <a:r>
              <a:rPr lang="en-GB" sz="2200" dirty="0">
                <a:sym typeface="Symbol"/>
              </a:rPr>
              <a:t>	non-technical, so tests and exams are pointless</a:t>
            </a:r>
          </a:p>
          <a:p>
            <a:r>
              <a:rPr lang="en-GB" sz="2200" dirty="0">
                <a:sym typeface="Symbol"/>
              </a:rPr>
              <a:t>		want to develop critical thinking, ability to discuss,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		see the bigger picture, express through different media.</a:t>
            </a:r>
          </a:p>
          <a:p>
            <a:r>
              <a:rPr lang="en-GB" sz="2200" dirty="0">
                <a:sym typeface="Symbol"/>
              </a:rPr>
              <a:t>		(embedding employability in the curriculum)</a:t>
            </a:r>
          </a:p>
          <a:p>
            <a:endParaRPr lang="en-GB" sz="2200" dirty="0">
              <a:sym typeface="Symbol"/>
            </a:endParaRPr>
          </a:p>
          <a:p>
            <a:br>
              <a:rPr lang="en-GB" sz="2200" dirty="0">
                <a:sym typeface="Symbol"/>
              </a:rPr>
            </a:b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9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2b7691d-8fc7-4c63-8148-084211bfb731"/>
  <p:tag name="WASPOLLED" val="4E794938661B4F348BF702D95221EB36"/>
  <p:tag name="TPVERSION" val="8"/>
  <p:tag name="TPFULLVERSION" val="8.6.1.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9D49436152B4BA869EF7495226E67" ma:contentTypeVersion="11" ma:contentTypeDescription="Create a new document." ma:contentTypeScope="" ma:versionID="4c0c79cd15049edf021ba392efb5c65e">
  <xsd:schema xmlns:xsd="http://www.w3.org/2001/XMLSchema" xmlns:xs="http://www.w3.org/2001/XMLSchema" xmlns:p="http://schemas.microsoft.com/office/2006/metadata/properties" xmlns:ns2="a8d1feef-bc11-45e7-afbe-5c56b1d63b37" xmlns:ns3="084f655d-ad51-4080-a32f-49367eb3f788" targetNamespace="http://schemas.microsoft.com/office/2006/metadata/properties" ma:root="true" ma:fieldsID="57c46e875d5dfa2b57b1edb5801ca72b" ns2:_="" ns3:_="">
    <xsd:import namespace="a8d1feef-bc11-45e7-afbe-5c56b1d63b37"/>
    <xsd:import namespace="084f655d-ad51-4080-a32f-49367eb3f7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1feef-bc11-45e7-afbe-5c56b1d63b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655d-ad51-4080-a32f-49367eb3f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83932A-B436-41F6-9B21-C4DC589836FF}"/>
</file>

<file path=customXml/itemProps2.xml><?xml version="1.0" encoding="utf-8"?>
<ds:datastoreItem xmlns:ds="http://schemas.openxmlformats.org/officeDocument/2006/customXml" ds:itemID="{103DF5D3-E28E-4D17-9E65-9D32E1E9A54E}"/>
</file>

<file path=customXml/itemProps3.xml><?xml version="1.0" encoding="utf-8"?>
<ds:datastoreItem xmlns:ds="http://schemas.openxmlformats.org/officeDocument/2006/customXml" ds:itemID="{82E216E2-4E25-429B-882E-25A120B7F2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17811</TotalTime>
  <Words>1851</Words>
  <Application>Microsoft Office PowerPoint</Application>
  <PresentationFormat>On-screen Show (4:3)</PresentationFormat>
  <Paragraphs>307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Riccardo Arico'</dc:creator>
  <cp:lastModifiedBy>Fabio Arico (ECO - Staff)</cp:lastModifiedBy>
  <cp:revision>564</cp:revision>
  <cp:lastPrinted>2013-09-03T09:16:32Z</cp:lastPrinted>
  <dcterms:created xsi:type="dcterms:W3CDTF">2013-05-19T16:51:37Z</dcterms:created>
  <dcterms:modified xsi:type="dcterms:W3CDTF">2020-08-26T12:34:09Z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-762254121</vt:i4>
  </property>
  <property fmtid="{D5CDD505-2E9C-101B-9397-08002B2CF9AE}" pid="3" name="_NewReviewCycle">
    <vt:lpwstr/>
  </property>
  <property fmtid="{D5CDD505-2E9C-101B-9397-08002B2CF9AE}" pid="4" name="_EmailSubject">
    <vt:lpwstr>8 July EconTEAching Session 5 info</vt:lpwstr>
  </property>
  <property fmtid="{D5CDD505-2E9C-101B-9397-08002B2CF9AE}" pid="5" name="_AuthorEmail">
    <vt:lpwstr>F.Arico@uea.ac.uk</vt:lpwstr>
  </property>
  <property fmtid="{D5CDD505-2E9C-101B-9397-08002B2CF9AE}" pid="6" name="_AuthorEmailDisplayName">
    <vt:lpwstr>Fabio Arico (ECO - Staff)</vt:lpwstr>
  </property>
  <property fmtid="{D5CDD505-2E9C-101B-9397-08002B2CF9AE}" pid="7" name="_PreviousAdHocReviewCycleID">
    <vt:i4>-887835583</vt:i4>
  </property>
  <property fmtid="{D5CDD505-2E9C-101B-9397-08002B2CF9AE}" pid="8" name="ContentTypeId">
    <vt:lpwstr>0x010100AFF9D49436152B4BA869EF7495226E67</vt:lpwstr>
  </property>
</Properties>
</file>