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9" r:id="rId6"/>
    <p:sldId id="260" r:id="rId7"/>
    <p:sldId id="264" r:id="rId8"/>
    <p:sldId id="261" r:id="rId9"/>
    <p:sldId id="265" r:id="rId10"/>
    <p:sldId id="262" r:id="rId11"/>
    <p:sldId id="263" r:id="rId12"/>
    <p:sldId id="266" r:id="rId13"/>
  </p:sldIdLst>
  <p:sldSz cx="9144000" cy="5143500" type="screen16x9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3B"/>
    <a:srgbClr val="00C896"/>
    <a:srgbClr val="017D69"/>
    <a:srgbClr val="F5F5F5"/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CFBB8-F66C-684C-9D5E-6233FE03C1A2}" v="29" dt="2024-02-29T12:51:05.490"/>
    <p1510:client id="{C257AFFA-6256-47D1-B6E4-F6130E5609FB}" v="1" dt="2024-02-29T16:02:35.7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 autoAdjust="0"/>
    <p:restoredTop sz="96327"/>
  </p:normalViewPr>
  <p:slideViewPr>
    <p:cSldViewPr snapToGrid="0">
      <p:cViewPr varScale="1">
        <p:scale>
          <a:sx n="113" d="100"/>
          <a:sy n="113" d="100"/>
        </p:scale>
        <p:origin x="850" y="67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Divider Slide 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Divider Slide </a:t>
            </a:r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599" y="4443894"/>
            <a:ext cx="763925" cy="480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069"/>
              </a:lnSpc>
            </a:pPr>
            <a:r>
              <a:rPr sz="1228" b="0" i="0" spc="-5" dirty="0">
                <a:solidFill>
                  <a:srgbClr val="FFFFFF"/>
                </a:solidFill>
                <a:latin typeface="Arial" panose="020B0604020202020204" pitchFamily="34" charset="0"/>
                <a:cs typeface="Spectral-Light"/>
              </a:rPr>
              <a:t>University</a:t>
            </a:r>
            <a:endParaRPr sz="1228" b="0" i="0" dirty="0">
              <a:latin typeface="Arial" panose="020B0604020202020204" pitchFamily="34" charset="0"/>
              <a:cs typeface="Spectral-Light"/>
            </a:endParaRPr>
          </a:p>
          <a:p>
            <a:pPr marL="5776">
              <a:lnSpc>
                <a:spcPts val="1308"/>
              </a:lnSpc>
            </a:pPr>
            <a:r>
              <a:rPr sz="1228" b="0" i="0" spc="-25" dirty="0" err="1">
                <a:solidFill>
                  <a:srgbClr val="FFFFFF"/>
                </a:solidFill>
                <a:latin typeface="Arial" panose="020B0604020202020204" pitchFamily="34" charset="0"/>
                <a:cs typeface="Spectral"/>
              </a:rPr>
              <a:t>of</a:t>
            </a:r>
            <a:r>
              <a:rPr sz="1228" b="0" i="0" spc="-25" dirty="0" err="1">
                <a:solidFill>
                  <a:srgbClr val="FFFFFF"/>
                </a:solidFill>
                <a:latin typeface="Arial" panose="020B0604020202020204" pitchFamily="34" charset="0"/>
                <a:cs typeface="Spectral-Light"/>
              </a:rPr>
              <a:t>Galway.ie</a:t>
            </a:r>
            <a:endParaRPr sz="1228" b="0" i="0" dirty="0">
              <a:latin typeface="Arial" panose="020B0604020202020204" pitchFamily="34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Divider Slide </a:t>
            </a:r>
            <a:endParaRPr lang="en-US" dirty="0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Divider Slide </a:t>
            </a:r>
            <a:endParaRPr lang="en-US" dirty="0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841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Divider Slide </a:t>
            </a:r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Divider Slide 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Divider Slide</a:t>
            </a:r>
            <a:br>
              <a:rPr lang="en-GB" dirty="0"/>
            </a:br>
            <a:r>
              <a:rPr lang="en-GB" dirty="0"/>
              <a:t>Max 4 lines </a:t>
            </a:r>
            <a:br>
              <a:rPr lang="en-GB" dirty="0"/>
            </a:br>
            <a:r>
              <a:rPr lang="en-GB" dirty="0"/>
              <a:t>for copy to be placed here</a:t>
            </a:r>
            <a:endParaRPr lang="en-US" dirty="0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Titles</a:t>
            </a: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Titles</a:t>
            </a: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871" y="4483509"/>
            <a:ext cx="1214304" cy="7991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804" y="4369394"/>
            <a:ext cx="1142514" cy="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&amp; main images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Arial" panose="020B0604020202020204" pitchFamily="34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 b="0" i="0">
                <a:solidFill>
                  <a:srgbClr val="003C3B"/>
                </a:solidFill>
                <a:latin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23A7-D3B5-C525-EE26-A9007A2F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6" y="3028950"/>
            <a:ext cx="4728753" cy="2552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Survey on AI and Assessment in Higher Education: Some Results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Cortinhas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c.cortinhas@exeter.ac.uk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1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0C0246-787C-D65C-250E-B8446528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76" y="230246"/>
            <a:ext cx="8420666" cy="461925"/>
          </a:xfrm>
        </p:spPr>
        <p:txBody>
          <a:bodyPr/>
          <a:lstStyle/>
          <a:p>
            <a:r>
              <a:rPr lang="en-GB" dirty="0"/>
              <a:t>Do you know what your university policy is on the use of Generative AI for assessment?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70864-9788-D06C-8EC3-FD01A0DA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26" y="1185518"/>
            <a:ext cx="5084037" cy="33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42E43D-BCCB-F581-069C-75B9C137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86" y="327014"/>
            <a:ext cx="6485227" cy="42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F9D0-B3F7-95E1-ADF2-F6953D9B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30" y="67514"/>
            <a:ext cx="6919882" cy="461925"/>
          </a:xfrm>
        </p:spPr>
        <p:txBody>
          <a:bodyPr/>
          <a:lstStyle/>
          <a:p>
            <a:r>
              <a:rPr lang="en-US" dirty="0"/>
              <a:t>Please provide further details…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92CB-9E3B-73A9-F7DD-52D46ED1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1" y="590837"/>
            <a:ext cx="8235197" cy="25460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“Generally </a:t>
            </a:r>
            <a:r>
              <a:rPr lang="en-GB" b="1" dirty="0"/>
              <a:t>allowed to use for research </a:t>
            </a:r>
            <a:r>
              <a:rPr lang="en-GB" u="sng" dirty="0"/>
              <a:t>but not allowed to use </a:t>
            </a:r>
            <a:r>
              <a:rPr lang="en-GB" dirty="0"/>
              <a:t>to </a:t>
            </a:r>
            <a:r>
              <a:rPr lang="en-GB" b="1" dirty="0"/>
              <a:t>create an output</a:t>
            </a:r>
            <a:r>
              <a:rPr lang="en-GB" dirty="0"/>
              <a:t>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“Default is 'does not allow the use of generative AI in their assessments' but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unit directors have the flexibility to change this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b="1" dirty="0"/>
              <a:t>Students have to admit the use AI </a:t>
            </a:r>
            <a:r>
              <a:rPr lang="en-GB" dirty="0"/>
              <a:t>and be ready to </a:t>
            </a:r>
            <a:r>
              <a:rPr lang="en-GB" b="1" dirty="0"/>
              <a:t>explain the scope of it</a:t>
            </a:r>
            <a:r>
              <a:rPr lang="en-GB" dirty="0"/>
              <a:t>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AI use can be regulated in the assessment brief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It all depends on what the lecturer wants them to do. 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“The use of </a:t>
            </a:r>
            <a:r>
              <a:rPr lang="en-GB" b="1" dirty="0"/>
              <a:t>AI is considered commissioning</a:t>
            </a:r>
            <a:r>
              <a:rPr lang="en-GB" dirty="0"/>
              <a:t>, so it </a:t>
            </a:r>
            <a:r>
              <a:rPr lang="en-GB" b="1" dirty="0"/>
              <a:t>is considered to be a serious academic offence</a:t>
            </a:r>
            <a:r>
              <a:rPr lang="en-GB" dirty="0"/>
              <a:t>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Specific use has to be mentioned/cited,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not allowed for writing an essay/paragraph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etc., but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allowed for editing and retrieving information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“My students can only engage with AI after </a:t>
            </a:r>
            <a:r>
              <a:rPr lang="en-GB" b="1" dirty="0"/>
              <a:t>discussing their possible use with me and after approval.</a:t>
            </a:r>
            <a:r>
              <a:rPr lang="en-GB" dirty="0"/>
              <a:t> 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0CDDF-4307-D86F-4F5B-3CCE178E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71" y="199505"/>
            <a:ext cx="6909902" cy="45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F9D0-B3F7-95E1-ADF2-F6953D9B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28" y="0"/>
            <a:ext cx="6919882" cy="461925"/>
          </a:xfrm>
        </p:spPr>
        <p:txBody>
          <a:bodyPr/>
          <a:lstStyle/>
          <a:p>
            <a:r>
              <a:rPr lang="en-US" dirty="0"/>
              <a:t>Please provide further details…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92CB-9E3B-73A9-F7DD-52D46ED1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01" y="614085"/>
            <a:ext cx="8235197" cy="25460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“…plan to </a:t>
            </a:r>
            <a:r>
              <a:rPr lang="en-GB" b="1" dirty="0"/>
              <a:t>move one online quiz to in-class closed book </a:t>
            </a:r>
            <a:r>
              <a:rPr lang="en-GB" dirty="0"/>
              <a:t>with blocking software”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“…will </a:t>
            </a:r>
            <a:r>
              <a:rPr lang="en-GB" b="1" dirty="0"/>
              <a:t>include output from (</a:t>
            </a:r>
            <a:r>
              <a:rPr lang="en-GB" b="1" dirty="0" err="1"/>
              <a:t>eg.</a:t>
            </a:r>
            <a:r>
              <a:rPr lang="en-GB" b="1" dirty="0"/>
              <a:t>) </a:t>
            </a:r>
            <a:r>
              <a:rPr lang="en-GB" b="1" dirty="0" err="1"/>
              <a:t>ChatGPT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dirty="0"/>
              <a:t>ask for their opinion </a:t>
            </a:r>
            <a:r>
              <a:rPr lang="en-GB" dirty="0"/>
              <a:t>on how correct it is, what they would change etc.”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“I </a:t>
            </a:r>
            <a:r>
              <a:rPr lang="en-GB" b="1" dirty="0"/>
              <a:t>incorporated the use of AI</a:t>
            </a:r>
            <a:r>
              <a:rPr lang="en-GB" dirty="0"/>
              <a:t> into tutorials and </a:t>
            </a:r>
            <a:r>
              <a:rPr lang="en-GB" b="1" dirty="0"/>
              <a:t>into a major summative assessment </a:t>
            </a:r>
            <a:r>
              <a:rPr lang="en-GB" dirty="0"/>
              <a:t>for the course (worth 40%). 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“Mostly </a:t>
            </a:r>
            <a:r>
              <a:rPr lang="en-GB" b="1" dirty="0"/>
              <a:t>made the assessments </a:t>
            </a:r>
            <a:r>
              <a:rPr lang="en-GB" dirty="0"/>
              <a:t>(all are open-book, some are timed) </a:t>
            </a:r>
            <a:r>
              <a:rPr lang="en-GB" b="1" dirty="0"/>
              <a:t>more specific to the module </a:t>
            </a:r>
            <a:r>
              <a:rPr lang="en-GB" dirty="0"/>
              <a:t>readings, specific things mentioned in lectures etc”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“I have a </a:t>
            </a:r>
            <a:r>
              <a:rPr lang="en-GB" b="1" dirty="0"/>
              <a:t>mix of in person exam and coursework</a:t>
            </a:r>
            <a:r>
              <a:rPr lang="en-GB" dirty="0"/>
              <a:t>. (…) I have as a </a:t>
            </a:r>
            <a:r>
              <a:rPr lang="en-GB" b="1" dirty="0"/>
              <a:t>formative exercise </a:t>
            </a:r>
            <a:r>
              <a:rPr lang="en-GB" dirty="0"/>
              <a:t>invited students to prompt </a:t>
            </a:r>
            <a:r>
              <a:rPr lang="en-GB" b="1" dirty="0" err="1"/>
              <a:t>ChatGPT</a:t>
            </a:r>
            <a:r>
              <a:rPr lang="en-GB" b="1" dirty="0"/>
              <a:t> to write an essay on a theme and critique it</a:t>
            </a:r>
            <a:r>
              <a:rPr lang="en-GB" dirty="0"/>
              <a:t>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“We </a:t>
            </a:r>
            <a:r>
              <a:rPr lang="en-GB" b="1" dirty="0"/>
              <a:t>switched back to in-person exams </a:t>
            </a:r>
            <a:r>
              <a:rPr lang="en-GB" dirty="0"/>
              <a:t>for 1st and second-year students.”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“Assessments that are </a:t>
            </a:r>
            <a:r>
              <a:rPr lang="en-GB" b="1" dirty="0"/>
              <a:t>take home </a:t>
            </a:r>
            <a:r>
              <a:rPr lang="en-GB" dirty="0"/>
              <a:t>are </a:t>
            </a:r>
            <a:r>
              <a:rPr lang="en-GB" b="1" dirty="0"/>
              <a:t>now required to use specific citations and materials from class</a:t>
            </a:r>
            <a:r>
              <a:rPr lang="en-GB" dirty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48141C-7C3E-1BA4-1749-B37A4892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2" y="207991"/>
            <a:ext cx="6629400" cy="43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D0BBF-7A8E-77B7-AD01-4590B8EB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57253"/>
            <a:ext cx="6961909" cy="45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CFA7-1CEB-1FE6-0E4D-D509E34C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485" y="2346145"/>
            <a:ext cx="3477146" cy="212252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19179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16.9" id="{F64BD898-907F-364F-9241-62CC1352D110}" vid="{03961058-3D3F-4742-A47D-83E494AD84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7cdd1e-e429-4b09-99d2-d895aefd500f" xsi:nil="true"/>
    <TaxCatchAll xmlns="a3ce718d-f813-4adc-8824-5d044fc7674a" xsi:nil="true"/>
    <lcf76f155ced4ddcb4097134ff3c332f xmlns="997cdd1e-e429-4b09-99d2-d895aefd500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7" ma:contentTypeDescription="Create a new document." ma:contentTypeScope="" ma:versionID="1f72eb2a40284821dcf313b61316b216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172625b91df44b366c0f07ffcd48531a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9CA35-1137-4CBC-A719-3D7C0CE685E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3ce718d-f813-4adc-8824-5d044fc7674a"/>
    <ds:schemaRef ds:uri="http://purl.org/dc/terms/"/>
    <ds:schemaRef ds:uri="997cdd1e-e429-4b09-99d2-d895aefd500f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057938-1A95-4C7F-A544-15BBFDBD70E9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2082</TotalTime>
  <Words>365</Words>
  <Application>Microsoft Office PowerPoint</Application>
  <PresentationFormat>On-screen Show (16:9)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Custom Design</vt:lpstr>
      <vt:lpstr>Survey on AI and Assessment in Higher Education: Some Results  Carlos Cortinhas c.cortinhas@exeter.ac.uk</vt:lpstr>
      <vt:lpstr>Do you know what your university policy is on the use of Generative AI for assessment?</vt:lpstr>
      <vt:lpstr>PowerPoint Presentation</vt:lpstr>
      <vt:lpstr>Please provide further details…</vt:lpstr>
      <vt:lpstr>PowerPoint Presentation</vt:lpstr>
      <vt:lpstr>Please provide further details…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on AI and Assessment in Higher Education: Some Results</dc:title>
  <dc:creator>Coles, Andy</dc:creator>
  <cp:lastModifiedBy>Martin Poulter</cp:lastModifiedBy>
  <cp:revision>12</cp:revision>
  <dcterms:created xsi:type="dcterms:W3CDTF">2022-09-29T15:54:17Z</dcterms:created>
  <dcterms:modified xsi:type="dcterms:W3CDTF">2024-02-29T16:02:47Z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0x010100305445A33AFAEC419A41B44D69E6129F</vt:lpwstr>
  </property>
  <property fmtid="{D5CDD505-2E9C-101B-9397-08002B2CF9AE}" pid="7" name="MediaServiceImageTags">
    <vt:lpwstr/>
  </property>
</Properties>
</file>