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0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2E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 smtClean="0"/>
              <a:t>The Economics Network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6A96E-30CB-44E0-8B32-47D205747C43}" type="datetimeFigureOut">
              <a:rPr lang="en-GB" smtClean="0"/>
              <a:t>21/08/2014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47D47-1EEC-4B24-978F-8B7ABB0E2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070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871200" cy="2387600"/>
          </a:xfrm>
        </p:spPr>
        <p:txBody>
          <a:bodyPr anchor="b">
            <a:normAutofit/>
          </a:bodyPr>
          <a:lstStyle>
            <a:lvl1pPr algn="ctr">
              <a:defRPr sz="7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324D-D5C2-4473-815B-037E27FCA57C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2209800" y="5524500"/>
            <a:ext cx="796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7B2E7A"/>
                </a:solidFill>
              </a:rPr>
              <a:t>www.economicsnetwork.ac.uk</a:t>
            </a:r>
            <a:endParaRPr lang="en-GB" sz="2400" dirty="0">
              <a:solidFill>
                <a:srgbClr val="7B2E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921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3600">
                <a:latin typeface="+mj-lt"/>
              </a:defRPr>
            </a:lvl1pPr>
            <a:lvl2pPr>
              <a:defRPr sz="3200">
                <a:latin typeface="+mj-lt"/>
              </a:defRPr>
            </a:lvl2pPr>
            <a:lvl3pPr>
              <a:defRPr sz="28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324D-D5C2-4473-815B-037E27FCA57C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361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>
            <a:normAutofit/>
          </a:bodyPr>
          <a:lstStyle>
            <a:lvl1pPr>
              <a:defRPr sz="3600">
                <a:latin typeface="+mj-lt"/>
              </a:defRPr>
            </a:lvl1pPr>
            <a:lvl2pPr>
              <a:defRPr sz="3200">
                <a:latin typeface="+mj-lt"/>
              </a:defRPr>
            </a:lvl2pPr>
            <a:lvl3pPr>
              <a:defRPr sz="28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324D-D5C2-4473-815B-037E27FCA57C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794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>
                <a:latin typeface="+mj-lt"/>
              </a:defRPr>
            </a:lvl1pPr>
            <a:lvl2pPr>
              <a:defRPr sz="3600">
                <a:latin typeface="+mj-lt"/>
              </a:defRPr>
            </a:lvl2pPr>
            <a:lvl3pPr>
              <a:defRPr sz="3200">
                <a:latin typeface="+mj-lt"/>
              </a:defRPr>
            </a:lvl3pPr>
            <a:lvl4pPr>
              <a:defRPr sz="2800">
                <a:latin typeface="+mj-lt"/>
              </a:defRPr>
            </a:lvl4pPr>
            <a:lvl5pPr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324D-D5C2-4473-815B-037E27FCA57C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957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ctr">
            <a:normAutofit/>
          </a:bodyPr>
          <a:lstStyle>
            <a:lvl1pPr>
              <a:defRPr sz="6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324D-D5C2-4473-815B-037E27FCA57C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128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324D-D5C2-4473-815B-037E27FCA57C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517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324D-D5C2-4473-815B-037E27FCA57C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823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324D-D5C2-4473-815B-037E27FCA57C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572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324D-D5C2-4473-815B-037E27FCA57C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673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  <a:lvl2pPr>
              <a:defRPr sz="3200">
                <a:latin typeface="+mj-lt"/>
              </a:defRPr>
            </a:lvl2pPr>
            <a:lvl3pPr>
              <a:defRPr sz="28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324D-D5C2-4473-815B-037E27FCA57C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648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324D-D5C2-4473-815B-037E27FCA57C}" type="datetimeFigureOut">
              <a:rPr lang="en-GB" smtClean="0"/>
              <a:t>21/08/2014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266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1324D-D5C2-4473-815B-037E27FCA57C}" type="datetimeFigureOut">
              <a:rPr lang="en-GB" smtClean="0"/>
              <a:t>21/08/2014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The Economics Network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74161-0F39-4F24-88C0-CB336942EFA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599" y="230188"/>
            <a:ext cx="1009557" cy="64715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3048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89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 cap="none" spc="0">
          <a:ln w="0"/>
          <a:solidFill>
            <a:schemeClr val="accent1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icsnetwork.ac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dirty="0" smtClean="0"/>
              <a:t>Facilitating student learning</a:t>
            </a:r>
            <a:endParaRPr lang="en-GB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Teaching vs. Presenting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3986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Presenting vs. teaching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Presenting:</a:t>
            </a:r>
          </a:p>
          <a:p>
            <a:pPr lvl="1"/>
            <a:r>
              <a:rPr lang="en-GB" sz="2800" dirty="0" smtClean="0"/>
              <a:t>Informed audience</a:t>
            </a:r>
          </a:p>
          <a:p>
            <a:pPr lvl="1"/>
            <a:r>
              <a:rPr lang="en-GB" sz="2800" dirty="0" smtClean="0"/>
              <a:t>Aim is to relay information</a:t>
            </a:r>
            <a:endParaRPr lang="en-GB" sz="2800" dirty="0"/>
          </a:p>
          <a:p>
            <a:pPr marL="457200" lvl="1" indent="0">
              <a:buNone/>
            </a:pPr>
            <a:endParaRPr lang="en-GB" sz="2800" dirty="0" smtClean="0"/>
          </a:p>
          <a:p>
            <a:r>
              <a:rPr lang="en-GB" sz="3200" dirty="0" smtClean="0"/>
              <a:t>Teaching:</a:t>
            </a:r>
          </a:p>
          <a:p>
            <a:pPr lvl="1"/>
            <a:r>
              <a:rPr lang="en-GB" sz="2800" dirty="0" smtClean="0"/>
              <a:t>Uninformed audience</a:t>
            </a:r>
          </a:p>
          <a:p>
            <a:pPr lvl="1"/>
            <a:r>
              <a:rPr lang="en-GB" sz="2800" dirty="0" smtClean="0"/>
              <a:t>Aim is to develop understanding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6084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we learn?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Everybody is different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How do we learn?</a:t>
            </a:r>
          </a:p>
          <a:p>
            <a:pPr lvl="1"/>
            <a:r>
              <a:rPr lang="en-GB" dirty="0">
                <a:solidFill>
                  <a:srgbClr val="235591"/>
                </a:solidFill>
              </a:rPr>
              <a:t>Sight</a:t>
            </a:r>
          </a:p>
          <a:p>
            <a:pPr lvl="1"/>
            <a:r>
              <a:rPr lang="en-GB" dirty="0">
                <a:solidFill>
                  <a:srgbClr val="235591"/>
                </a:solidFill>
              </a:rPr>
              <a:t>Smell</a:t>
            </a:r>
          </a:p>
          <a:p>
            <a:pPr lvl="1"/>
            <a:r>
              <a:rPr lang="en-GB" dirty="0">
                <a:solidFill>
                  <a:srgbClr val="235591"/>
                </a:solidFill>
              </a:rPr>
              <a:t>Sound</a:t>
            </a:r>
          </a:p>
          <a:p>
            <a:pPr lvl="1"/>
            <a:r>
              <a:rPr lang="en-GB" dirty="0">
                <a:solidFill>
                  <a:srgbClr val="235591"/>
                </a:solidFill>
              </a:rPr>
              <a:t>Taste</a:t>
            </a:r>
          </a:p>
          <a:p>
            <a:pPr lvl="1"/>
            <a:r>
              <a:rPr lang="en-GB" dirty="0">
                <a:solidFill>
                  <a:srgbClr val="235591"/>
                </a:solidFill>
              </a:rPr>
              <a:t>Touch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31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VAK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400" dirty="0"/>
              <a:t>When teaching try to cater for each of the following:</a:t>
            </a:r>
          </a:p>
          <a:p>
            <a:pPr lvl="1"/>
            <a:r>
              <a:rPr lang="en-GB" dirty="0">
                <a:solidFill>
                  <a:srgbClr val="235591"/>
                </a:solidFill>
              </a:rPr>
              <a:t>Visual learners: learn by seeing</a:t>
            </a:r>
          </a:p>
          <a:p>
            <a:pPr lvl="1"/>
            <a:r>
              <a:rPr lang="en-GB" dirty="0">
                <a:solidFill>
                  <a:srgbClr val="235591"/>
                </a:solidFill>
              </a:rPr>
              <a:t>Auditory learners: learn by hearing</a:t>
            </a:r>
          </a:p>
          <a:p>
            <a:pPr lvl="1"/>
            <a:r>
              <a:rPr lang="en-GB" dirty="0">
                <a:solidFill>
                  <a:srgbClr val="235591"/>
                </a:solidFill>
              </a:rPr>
              <a:t>Kinaesthetic learners: learn by doing</a:t>
            </a:r>
            <a:endParaRPr lang="en-GB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905980" y="4680224"/>
            <a:ext cx="8380040" cy="1496739"/>
            <a:chOff x="1391483" y="4830413"/>
            <a:chExt cx="7527231" cy="1309804"/>
          </a:xfrm>
        </p:grpSpPr>
        <p:sp>
          <p:nvSpPr>
            <p:cNvPr id="5" name="Left-Right Arrow 3"/>
            <p:cNvSpPr>
              <a:spLocks noChangeArrowheads="1"/>
            </p:cNvSpPr>
            <p:nvPr/>
          </p:nvSpPr>
          <p:spPr bwMode="auto">
            <a:xfrm>
              <a:off x="2107088" y="5287613"/>
              <a:ext cx="6042991" cy="360000"/>
            </a:xfrm>
            <a:prstGeom prst="leftRightArrow">
              <a:avLst>
                <a:gd name="adj1" fmla="val 50000"/>
                <a:gd name="adj2" fmla="val 49970"/>
              </a:avLst>
            </a:prstGeom>
            <a:solidFill>
              <a:srgbClr val="006666"/>
            </a:solidFill>
            <a:ln w="12699" algn="ctr">
              <a:solidFill>
                <a:srgbClr val="333399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6" name="TextBox 4"/>
            <p:cNvSpPr txBox="1">
              <a:spLocks noChangeArrowheads="1"/>
            </p:cNvSpPr>
            <p:nvPr/>
          </p:nvSpPr>
          <p:spPr bwMode="auto">
            <a:xfrm>
              <a:off x="1391483" y="4830413"/>
              <a:ext cx="18089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>
                  <a:solidFill>
                    <a:srgbClr val="006866"/>
                  </a:solidFill>
                </a:rPr>
                <a:t>Passive</a:t>
              </a:r>
              <a:endParaRPr lang="en-US">
                <a:solidFill>
                  <a:srgbClr val="006866"/>
                </a:solidFill>
              </a:endParaRPr>
            </a:p>
          </p:txBody>
        </p:sp>
        <p:sp>
          <p:nvSpPr>
            <p:cNvPr id="7" name="TextBox 5"/>
            <p:cNvSpPr txBox="1">
              <a:spLocks noChangeArrowheads="1"/>
            </p:cNvSpPr>
            <p:nvPr/>
          </p:nvSpPr>
          <p:spPr bwMode="auto">
            <a:xfrm>
              <a:off x="7109792" y="4843666"/>
              <a:ext cx="18089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>
                  <a:solidFill>
                    <a:srgbClr val="006866"/>
                  </a:solidFill>
                </a:rPr>
                <a:t>Interactive</a:t>
              </a:r>
              <a:endParaRPr lang="en-US">
                <a:solidFill>
                  <a:srgbClr val="006866"/>
                </a:solidFill>
              </a:endParaRPr>
            </a:p>
          </p:txBody>
        </p:sp>
        <p:sp>
          <p:nvSpPr>
            <p:cNvPr id="8" name="TextBox 6"/>
            <p:cNvSpPr txBox="1">
              <a:spLocks noChangeArrowheads="1"/>
            </p:cNvSpPr>
            <p:nvPr/>
          </p:nvSpPr>
          <p:spPr bwMode="auto">
            <a:xfrm>
              <a:off x="1981199" y="5658665"/>
              <a:ext cx="18089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>
                  <a:solidFill>
                    <a:srgbClr val="006866"/>
                  </a:solidFill>
                </a:rPr>
                <a:t>Visual</a:t>
              </a:r>
              <a:endParaRPr lang="en-US">
                <a:solidFill>
                  <a:srgbClr val="006866"/>
                </a:solidFill>
              </a:endParaRPr>
            </a:p>
          </p:txBody>
        </p:sp>
        <p:sp>
          <p:nvSpPr>
            <p:cNvPr id="9" name="TextBox 7"/>
            <p:cNvSpPr txBox="1">
              <a:spLocks noChangeArrowheads="1"/>
            </p:cNvSpPr>
            <p:nvPr/>
          </p:nvSpPr>
          <p:spPr bwMode="auto">
            <a:xfrm>
              <a:off x="4147935" y="5658672"/>
              <a:ext cx="18089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>
                  <a:solidFill>
                    <a:srgbClr val="006866"/>
                  </a:solidFill>
                </a:rPr>
                <a:t>Auditory</a:t>
              </a:r>
              <a:endParaRPr lang="en-US">
                <a:solidFill>
                  <a:srgbClr val="006866"/>
                </a:solidFill>
              </a:endParaRPr>
            </a:p>
          </p:txBody>
        </p:sp>
        <p:sp>
          <p:nvSpPr>
            <p:cNvPr id="10" name="TextBox 8"/>
            <p:cNvSpPr txBox="1">
              <a:spLocks noChangeArrowheads="1"/>
            </p:cNvSpPr>
            <p:nvPr/>
          </p:nvSpPr>
          <p:spPr bwMode="auto">
            <a:xfrm>
              <a:off x="6274908" y="5678552"/>
              <a:ext cx="203420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>
                  <a:solidFill>
                    <a:srgbClr val="006866"/>
                  </a:solidFill>
                </a:rPr>
                <a:t>Kinaesthetic</a:t>
              </a:r>
              <a:endParaRPr lang="en-US">
                <a:solidFill>
                  <a:srgbClr val="00686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065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Visual learners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400" dirty="0"/>
              <a:t>Visual learners prefer</a:t>
            </a:r>
            <a:r>
              <a:rPr lang="en-GB" sz="3400" dirty="0" smtClean="0"/>
              <a:t>:</a:t>
            </a:r>
            <a:br>
              <a:rPr lang="en-GB" sz="3400" dirty="0" smtClean="0"/>
            </a:br>
            <a:endParaRPr lang="en-GB" sz="3400" dirty="0"/>
          </a:p>
          <a:p>
            <a:pPr lvl="1"/>
            <a:r>
              <a:rPr lang="en-GB" dirty="0">
                <a:solidFill>
                  <a:srgbClr val="235591"/>
                </a:solidFill>
              </a:rPr>
              <a:t>Slides</a:t>
            </a:r>
          </a:p>
          <a:p>
            <a:pPr lvl="1"/>
            <a:r>
              <a:rPr lang="en-GB" dirty="0">
                <a:solidFill>
                  <a:srgbClr val="235591"/>
                </a:solidFill>
              </a:rPr>
              <a:t>Whiteboards</a:t>
            </a:r>
          </a:p>
          <a:p>
            <a:pPr lvl="1"/>
            <a:r>
              <a:rPr lang="en-GB" dirty="0">
                <a:solidFill>
                  <a:srgbClr val="235591"/>
                </a:solidFill>
              </a:rPr>
              <a:t>Diagrams</a:t>
            </a:r>
          </a:p>
          <a:p>
            <a:pPr lvl="1"/>
            <a:r>
              <a:rPr lang="en-GB" dirty="0">
                <a:solidFill>
                  <a:srgbClr val="235591"/>
                </a:solidFill>
              </a:rPr>
              <a:t>Copying</a:t>
            </a:r>
          </a:p>
          <a:p>
            <a:pPr lvl="1"/>
            <a:r>
              <a:rPr lang="en-GB" dirty="0">
                <a:solidFill>
                  <a:srgbClr val="235591"/>
                </a:solidFill>
              </a:rPr>
              <a:t>Colours</a:t>
            </a:r>
          </a:p>
          <a:p>
            <a:pPr lvl="1"/>
            <a:r>
              <a:rPr lang="en-GB" dirty="0">
                <a:solidFill>
                  <a:srgbClr val="235591"/>
                </a:solidFill>
              </a:rPr>
              <a:t>Demonstrations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0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Auditory learners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400" dirty="0"/>
              <a:t>Auditory learners prefer</a:t>
            </a:r>
            <a:r>
              <a:rPr lang="en-GB" sz="3400" dirty="0" smtClean="0"/>
              <a:t>:</a:t>
            </a:r>
            <a:r>
              <a:rPr lang="en-GB" sz="3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3400" dirty="0">
                <a:solidFill>
                  <a:schemeClr val="tx2">
                    <a:lumMod val="75000"/>
                  </a:schemeClr>
                </a:solidFill>
              </a:rPr>
            </a:b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rgbClr val="235591"/>
                </a:solidFill>
              </a:rPr>
              <a:t>Listening to explanations</a:t>
            </a:r>
          </a:p>
          <a:p>
            <a:pPr lvl="1"/>
            <a:r>
              <a:rPr lang="en-GB" dirty="0">
                <a:solidFill>
                  <a:srgbClr val="235591"/>
                </a:solidFill>
              </a:rPr>
              <a:t>Answering questions</a:t>
            </a:r>
          </a:p>
          <a:p>
            <a:pPr lvl="1"/>
            <a:r>
              <a:rPr lang="en-GB" dirty="0">
                <a:solidFill>
                  <a:srgbClr val="235591"/>
                </a:solidFill>
              </a:rPr>
              <a:t>Explaining concepts to other people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78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Kinaesthetic learners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400" dirty="0"/>
              <a:t>Kinaesthetic learners prefer</a:t>
            </a:r>
            <a:r>
              <a:rPr lang="en-GB" sz="3400" dirty="0" smtClean="0"/>
              <a:t>:</a:t>
            </a:r>
            <a:r>
              <a:rPr lang="en-GB" sz="3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GB" sz="3400" dirty="0">
                <a:solidFill>
                  <a:schemeClr val="tx2">
                    <a:lumMod val="75000"/>
                  </a:schemeClr>
                </a:solidFill>
              </a:rPr>
            </a:br>
            <a:endParaRPr lang="en-GB" dirty="0">
              <a:solidFill>
                <a:schemeClr val="bg1"/>
              </a:solidFill>
            </a:endParaRPr>
          </a:p>
          <a:p>
            <a:pPr lvl="1"/>
            <a:r>
              <a:rPr lang="en-GB" dirty="0">
                <a:solidFill>
                  <a:srgbClr val="235591"/>
                </a:solidFill>
              </a:rPr>
              <a:t>Classroom games</a:t>
            </a:r>
          </a:p>
          <a:p>
            <a:pPr lvl="1"/>
            <a:r>
              <a:rPr lang="en-GB" dirty="0">
                <a:solidFill>
                  <a:srgbClr val="235591"/>
                </a:solidFill>
              </a:rPr>
              <a:t>Working through problems themselves</a:t>
            </a:r>
          </a:p>
          <a:p>
            <a:pPr lvl="1"/>
            <a:r>
              <a:rPr lang="en-GB" dirty="0">
                <a:solidFill>
                  <a:srgbClr val="235591"/>
                </a:solidFill>
              </a:rPr>
              <a:t>Highlighting key points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76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groups, design a lesson on diminishing marginal product that would particularly appeal to one type of learner.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58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See:</a:t>
            </a:r>
            <a:br>
              <a:rPr lang="en-GB" dirty="0" smtClean="0"/>
            </a:br>
            <a:r>
              <a:rPr lang="en-GB" dirty="0" smtClean="0">
                <a:hlinkClick r:id="rId2"/>
              </a:rPr>
              <a:t>www.economicsnetwork.ac.uk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79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8B4C17F8-03E1-4372-A056-2D57CBD3AC23}" vid="{E1ABEC7E-C6B9-4B4F-A5F9-D4C744BA33A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23</TotalTime>
  <Words>116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Facilitating student learning</vt:lpstr>
      <vt:lpstr>Presenting vs. teaching</vt:lpstr>
      <vt:lpstr>How do we learn?</vt:lpstr>
      <vt:lpstr>The VAK Model</vt:lpstr>
      <vt:lpstr>Visual learners</vt:lpstr>
      <vt:lpstr>Auditory learners</vt:lpstr>
      <vt:lpstr>Kinaesthetic learners</vt:lpstr>
      <vt:lpstr>Activity</vt:lpstr>
      <vt:lpstr>Resources</vt:lpstr>
    </vt:vector>
  </TitlesOfParts>
  <Company>University of Bristol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AJ Lait</dc:creator>
  <cp:lastModifiedBy>AJ Lait</cp:lastModifiedBy>
  <cp:revision>8</cp:revision>
  <dcterms:created xsi:type="dcterms:W3CDTF">2014-08-13T11:11:15Z</dcterms:created>
  <dcterms:modified xsi:type="dcterms:W3CDTF">2014-08-21T15:35:10Z</dcterms:modified>
</cp:coreProperties>
</file>