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The Economics Network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6A96E-30CB-44E0-8B32-47D205747C43}" type="datetimeFigureOut">
              <a:rPr lang="en-GB" smtClean="0"/>
              <a:t>22/08/2014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47D47-1EEC-4B24-978F-8B7ABB0E2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70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8712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209800" y="5524500"/>
            <a:ext cx="796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B2E7A"/>
                </a:solidFill>
              </a:rPr>
              <a:t>www.economicsnetwork.ac.uk</a:t>
            </a:r>
            <a:endParaRPr lang="en-GB" sz="2400" dirty="0">
              <a:solidFill>
                <a:srgbClr val="7B2E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21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3600">
                <a:latin typeface="+mj-lt"/>
              </a:defRPr>
            </a:lvl1pPr>
            <a:lvl2pPr>
              <a:defRPr sz="32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36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>
            <a:normAutofit/>
          </a:bodyPr>
          <a:lstStyle>
            <a:lvl1pPr>
              <a:defRPr sz="3600">
                <a:latin typeface="+mj-lt"/>
              </a:defRPr>
            </a:lvl1pPr>
            <a:lvl2pPr>
              <a:defRPr sz="32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94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2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5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>
            <a:normAutofit/>
          </a:bodyPr>
          <a:lstStyle>
            <a:lvl1pPr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2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1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82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572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73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  <a:lvl2pPr>
              <a:defRPr sz="32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48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66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324D-D5C2-4473-815B-037E27FCA57C}" type="datetimeFigureOut">
              <a:rPr lang="en-GB" smtClean="0"/>
              <a:t>22/08/2014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The Economics Network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599" y="230188"/>
            <a:ext cx="1009557" cy="64715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89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csnetwork.ac.uk/handbook/casestudies/1" TargetMode="External"/><Relationship Id="rId2" Type="http://schemas.openxmlformats.org/officeDocument/2006/relationships/hyperlink" Target="http://www.economicsnetwork.ac.uk/showcase/forsythe_pb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onomicsnetwork.ac.uk/themes/gam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16063"/>
            <a:ext cx="10871200" cy="2387600"/>
          </a:xfrm>
        </p:spPr>
        <p:txBody>
          <a:bodyPr>
            <a:normAutofit/>
          </a:bodyPr>
          <a:lstStyle/>
          <a:p>
            <a:r>
              <a:rPr lang="en-GB" sz="7200" dirty="0" smtClean="0"/>
              <a:t>Interactive Seminars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43986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First Tutorial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Introductions</a:t>
            </a:r>
          </a:p>
          <a:p>
            <a:r>
              <a:rPr lang="en-GB" sz="3200" dirty="0" smtClean="0"/>
              <a:t>Environment (seating etc.)</a:t>
            </a:r>
          </a:p>
          <a:p>
            <a:r>
              <a:rPr lang="en-GB" sz="3200" dirty="0" smtClean="0"/>
              <a:t>Ice-breaking?</a:t>
            </a:r>
          </a:p>
          <a:p>
            <a:r>
              <a:rPr lang="en-GB" sz="3200" dirty="0" smtClean="0"/>
              <a:t>Overview of how classes will work</a:t>
            </a:r>
          </a:p>
          <a:p>
            <a:r>
              <a:rPr lang="en-GB" sz="3200" dirty="0" smtClean="0"/>
              <a:t>Ground rules and expectations</a:t>
            </a:r>
          </a:p>
          <a:p>
            <a:r>
              <a:rPr lang="en-GB" sz="3200" dirty="0" smtClean="0"/>
              <a:t>Cover some “real” content</a:t>
            </a:r>
          </a:p>
          <a:p>
            <a:r>
              <a:rPr lang="en-GB" sz="3200" dirty="0" smtClean="0"/>
              <a:t>Set up following week’s class</a:t>
            </a:r>
          </a:p>
          <a:p>
            <a:r>
              <a:rPr lang="en-GB" sz="3200" dirty="0" smtClean="0"/>
              <a:t>Mention office hours/online classes</a:t>
            </a:r>
          </a:p>
        </p:txBody>
      </p:sp>
    </p:spTree>
    <p:extLst>
      <p:ext uri="{BB962C8B-B14F-4D97-AF65-F5344CB8AC3E}">
        <p14:creationId xmlns:p14="http://schemas.microsoft.com/office/powerpoint/2010/main" val="367554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Challenging Situations: No-one speaks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3600" dirty="0" smtClean="0"/>
              <a:t>Alter cognitive level of questioning</a:t>
            </a:r>
          </a:p>
          <a:p>
            <a:pPr lvl="1">
              <a:lnSpc>
                <a:spcPct val="100000"/>
              </a:lnSpc>
            </a:pPr>
            <a:r>
              <a:rPr lang="en-GB" sz="2800" dirty="0" smtClean="0"/>
              <a:t>Closed/open</a:t>
            </a:r>
          </a:p>
          <a:p>
            <a:pPr lvl="1">
              <a:lnSpc>
                <a:spcPct val="100000"/>
              </a:lnSpc>
            </a:pPr>
            <a:r>
              <a:rPr lang="en-GB" sz="2800" dirty="0" err="1" smtClean="0"/>
              <a:t>Clarificatory</a:t>
            </a:r>
            <a:r>
              <a:rPr lang="en-GB" sz="2800" dirty="0" smtClean="0"/>
              <a:t> to probing (how would you extend that to…?)</a:t>
            </a:r>
          </a:p>
          <a:p>
            <a:pPr>
              <a:lnSpc>
                <a:spcPct val="100000"/>
              </a:lnSpc>
            </a:pPr>
            <a:r>
              <a:rPr lang="en-GB" sz="3600" dirty="0" smtClean="0"/>
              <a:t>Uncomfortable environment? Teacher talking too much? Wrong type of dialogue?</a:t>
            </a:r>
          </a:p>
          <a:p>
            <a:pPr>
              <a:lnSpc>
                <a:spcPct val="100000"/>
              </a:lnSpc>
            </a:pPr>
            <a:r>
              <a:rPr lang="en-GB" sz="3600" dirty="0" smtClean="0"/>
              <a:t>Use small groups to overcome shyness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70128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students dominate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Assign task (e.g. summarise a point to which others will respond)</a:t>
            </a:r>
          </a:p>
          <a:p>
            <a:r>
              <a:rPr lang="en-GB" sz="3200" dirty="0" smtClean="0"/>
              <a:t>Take turns around group</a:t>
            </a:r>
          </a:p>
          <a:p>
            <a:r>
              <a:rPr lang="en-GB" sz="3200" dirty="0" smtClean="0"/>
              <a:t>Direct questions to silent members by name</a:t>
            </a:r>
          </a:p>
          <a:p>
            <a:r>
              <a:rPr lang="en-GB" sz="3200" dirty="0" smtClean="0"/>
              <a:t>Some students take longer to respond – look for clues (e.g. taking a breath etc.)</a:t>
            </a:r>
          </a:p>
          <a:p>
            <a:r>
              <a:rPr lang="en-GB" sz="3200" dirty="0" smtClean="0"/>
              <a:t>Get students to talk in pairs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2965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don’t prepare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Find out why – were instructions clear?</a:t>
            </a:r>
          </a:p>
          <a:p>
            <a:r>
              <a:rPr lang="en-GB" sz="3200" dirty="0" smtClean="0"/>
              <a:t>Create groups to work out problems in class</a:t>
            </a:r>
          </a:p>
          <a:p>
            <a:r>
              <a:rPr lang="en-GB" sz="3200" dirty="0" smtClean="0"/>
              <a:t>Set clear ground rules in first tutorial</a:t>
            </a:r>
          </a:p>
          <a:p>
            <a:r>
              <a:rPr lang="en-GB" sz="3200" dirty="0" smtClean="0"/>
              <a:t>Ask questions anyway – don’t do the work – build expectations</a:t>
            </a:r>
          </a:p>
          <a:p>
            <a:r>
              <a:rPr lang="en-GB" sz="3200" dirty="0" smtClean="0"/>
              <a:t>Don’t turn a tutorial into a lecture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9713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Summative assessment is key in motivation</a:t>
            </a:r>
          </a:p>
          <a:p>
            <a:r>
              <a:rPr lang="en-GB" sz="3200" dirty="0" smtClean="0"/>
              <a:t>Also in testing whether ILOs are met</a:t>
            </a:r>
          </a:p>
          <a:p>
            <a:r>
              <a:rPr lang="en-GB" sz="3200" dirty="0" smtClean="0"/>
              <a:t>Feedback during learning is </a:t>
            </a:r>
            <a:r>
              <a:rPr lang="en-GB" sz="3200" i="1" dirty="0" smtClean="0"/>
              <a:t>formative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9233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Formative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Timely (2/3 weeks)</a:t>
            </a:r>
          </a:p>
          <a:p>
            <a:r>
              <a:rPr lang="en-GB" sz="3200" dirty="0" smtClean="0"/>
              <a:t>Individual (but see below)</a:t>
            </a:r>
          </a:p>
          <a:p>
            <a:r>
              <a:rPr lang="en-GB" sz="3200" dirty="0" smtClean="0"/>
              <a:t>Constructive but “feed-forward”</a:t>
            </a:r>
          </a:p>
          <a:p>
            <a:r>
              <a:rPr lang="en-GB" sz="3200" dirty="0" smtClean="0"/>
              <a:t>Prioritised and manageable</a:t>
            </a:r>
          </a:p>
          <a:p>
            <a:r>
              <a:rPr lang="en-GB" sz="3200" dirty="0" smtClean="0"/>
              <a:t>Realistic</a:t>
            </a:r>
          </a:p>
          <a:p>
            <a:r>
              <a:rPr lang="en-GB" sz="3200" dirty="0" smtClean="0"/>
              <a:t>Honest</a:t>
            </a:r>
          </a:p>
          <a:p>
            <a:r>
              <a:rPr lang="en-GB" sz="3200" dirty="0" smtClean="0"/>
              <a:t>Group feedback valuable for students to see common errors (and time-saving)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9336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Interactive tutorials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The ideal tutorial?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608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Tutorials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Barriers to the ideal tutorial?</a:t>
            </a:r>
            <a:endParaRPr lang="en-GB" dirty="0" smtClean="0">
              <a:solidFill>
                <a:srgbClr val="235591"/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3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and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400" dirty="0" smtClean="0"/>
              <a:t>Presenting</a:t>
            </a:r>
            <a:endParaRPr lang="en-GB" sz="3400" dirty="0"/>
          </a:p>
          <a:p>
            <a:pPr lvl="1"/>
            <a:r>
              <a:rPr lang="en-GB" sz="2800" dirty="0" smtClean="0">
                <a:solidFill>
                  <a:srgbClr val="235591"/>
                </a:solidFill>
              </a:rPr>
              <a:t>Informed audience</a:t>
            </a:r>
          </a:p>
          <a:p>
            <a:pPr lvl="1"/>
            <a:r>
              <a:rPr lang="en-GB" sz="2800" dirty="0" smtClean="0">
                <a:solidFill>
                  <a:srgbClr val="235591"/>
                </a:solidFill>
              </a:rPr>
              <a:t>Relay information</a:t>
            </a:r>
          </a:p>
          <a:p>
            <a:pPr lvl="1"/>
            <a:endParaRPr lang="en-GB" sz="2800" dirty="0">
              <a:solidFill>
                <a:srgbClr val="235591"/>
              </a:solidFill>
            </a:endParaRPr>
          </a:p>
          <a:p>
            <a:r>
              <a:rPr lang="en-GB" sz="3400" dirty="0" smtClean="0"/>
              <a:t>Teaching</a:t>
            </a:r>
          </a:p>
          <a:p>
            <a:pPr lvl="1"/>
            <a:r>
              <a:rPr lang="en-GB" sz="2800" dirty="0" smtClean="0"/>
              <a:t>(relatively) uninformed audience</a:t>
            </a:r>
          </a:p>
          <a:p>
            <a:pPr lvl="1"/>
            <a:r>
              <a:rPr lang="en-GB" sz="2800" dirty="0" smtClean="0"/>
              <a:t>Develop understanding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706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 your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000" dirty="0" smtClean="0"/>
              <a:t>Class composition</a:t>
            </a:r>
          </a:p>
          <a:p>
            <a:pPr>
              <a:lnSpc>
                <a:spcPct val="150000"/>
              </a:lnSpc>
            </a:pPr>
            <a:r>
              <a:rPr lang="en-GB" sz="3000" dirty="0" smtClean="0"/>
              <a:t>Initial questions to assess level</a:t>
            </a:r>
            <a:r>
              <a:rPr lang="en-GB" sz="3000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GB" sz="3000" dirty="0" smtClean="0"/>
              <a:t>Taking in homework</a:t>
            </a:r>
          </a:p>
          <a:p>
            <a:pPr>
              <a:lnSpc>
                <a:spcPct val="150000"/>
              </a:lnSpc>
            </a:pPr>
            <a:r>
              <a:rPr lang="en-GB" sz="3000" dirty="0" smtClean="0"/>
              <a:t>Content guided by students (which parts of questions to cover)</a:t>
            </a:r>
          </a:p>
          <a:p>
            <a:pPr>
              <a:lnSpc>
                <a:spcPct val="150000"/>
              </a:lnSpc>
            </a:pPr>
            <a:r>
              <a:rPr lang="en-GB" sz="3000" dirty="0" smtClean="0"/>
              <a:t>Construction of knowledge (Dewey/Piaget)</a:t>
            </a:r>
          </a:p>
        </p:txBody>
      </p:sp>
    </p:spTree>
    <p:extLst>
      <p:ext uri="{BB962C8B-B14F-4D97-AF65-F5344CB8AC3E}">
        <p14:creationId xmlns:p14="http://schemas.microsoft.com/office/powerpoint/2010/main" val="33880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Tutorials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“</a:t>
            </a:r>
            <a:r>
              <a:rPr lang="en-GB" sz="3600" i="1" dirty="0" smtClean="0"/>
              <a:t>The most important factor </a:t>
            </a:r>
            <a:r>
              <a:rPr lang="en-GB" sz="3600" i="1" dirty="0"/>
              <a:t>influencing learning is what the learner already knows. Ascertain this and teach </a:t>
            </a:r>
            <a:r>
              <a:rPr lang="en-GB" sz="3600" i="1" dirty="0" smtClean="0"/>
              <a:t>accordingly</a:t>
            </a:r>
            <a:r>
              <a:rPr lang="en-GB" sz="3600" dirty="0" smtClean="0"/>
              <a:t>”</a:t>
            </a:r>
            <a:r>
              <a:rPr lang="en-GB" sz="3600" i="1" dirty="0" smtClean="0"/>
              <a:t>. </a:t>
            </a:r>
          </a:p>
          <a:p>
            <a:pPr marL="457200" lvl="1" indent="0">
              <a:buNone/>
            </a:pPr>
            <a:r>
              <a:rPr lang="en-GB" sz="3200" i="1" dirty="0" smtClean="0"/>
              <a:t/>
            </a:r>
            <a:br>
              <a:rPr lang="en-GB" sz="3200" i="1" dirty="0" smtClean="0"/>
            </a:br>
            <a:r>
              <a:rPr lang="en-GB" sz="3200" i="1" dirty="0" smtClean="0"/>
              <a:t>(</a:t>
            </a:r>
            <a:r>
              <a:rPr lang="en-GB" sz="3200" i="1" dirty="0" err="1"/>
              <a:t>Ausubel</a:t>
            </a:r>
            <a:r>
              <a:rPr lang="en-GB" sz="3200" i="1" dirty="0"/>
              <a:t> 1968)</a:t>
            </a:r>
          </a:p>
          <a:p>
            <a:pPr marL="0" indent="0">
              <a:buNone/>
            </a:pPr>
            <a:endParaRPr lang="en-GB" sz="3400" dirty="0" smtClean="0"/>
          </a:p>
        </p:txBody>
      </p:sp>
    </p:spTree>
    <p:extLst>
      <p:ext uri="{BB962C8B-B14F-4D97-AF65-F5344CB8AC3E}">
        <p14:creationId xmlns:p14="http://schemas.microsoft.com/office/powerpoint/2010/main" val="18207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400" dirty="0" smtClean="0"/>
              <a:t>Ask preliminary questions</a:t>
            </a:r>
          </a:p>
          <a:p>
            <a:r>
              <a:rPr lang="en-GB" sz="3400" dirty="0" smtClean="0"/>
              <a:t>Worksheets</a:t>
            </a:r>
          </a:p>
          <a:p>
            <a:r>
              <a:rPr lang="en-GB" sz="3400" dirty="0" smtClean="0"/>
              <a:t>Student presentations</a:t>
            </a:r>
          </a:p>
          <a:p>
            <a:r>
              <a:rPr lang="en-GB" sz="3400" dirty="0" smtClean="0"/>
              <a:t>Assessment</a:t>
            </a:r>
          </a:p>
          <a:p>
            <a:r>
              <a:rPr lang="en-GB" sz="3400" dirty="0" smtClean="0"/>
              <a:t>Activities</a:t>
            </a:r>
          </a:p>
          <a:p>
            <a:pPr lvl="1"/>
            <a:r>
              <a:rPr lang="en-GB" sz="2600" dirty="0" smtClean="0"/>
              <a:t>Students marking each other’s work</a:t>
            </a:r>
          </a:p>
          <a:p>
            <a:pPr lvl="1"/>
            <a:r>
              <a:rPr lang="en-GB" sz="2600" dirty="0" smtClean="0"/>
              <a:t>Filling in gaps</a:t>
            </a:r>
          </a:p>
          <a:p>
            <a:pPr lvl="1"/>
            <a:r>
              <a:rPr lang="en-GB" sz="2600" dirty="0" smtClean="0"/>
              <a:t>Games/experiments</a:t>
            </a:r>
          </a:p>
          <a:p>
            <a:r>
              <a:rPr lang="en-GB" sz="3400" dirty="0" smtClean="0"/>
              <a:t>Movie clips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7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Seminar Content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500"/>
              </a:spcAft>
            </a:pPr>
            <a:r>
              <a:rPr lang="en-GB" dirty="0" smtClean="0"/>
              <a:t>Problem based learning</a:t>
            </a:r>
            <a:endParaRPr lang="en-GB" sz="2400" dirty="0" smtClean="0">
              <a:solidFill>
                <a:srgbClr val="4078AB"/>
              </a:solidFill>
            </a:endParaRPr>
          </a:p>
          <a:p>
            <a:pPr marL="0" indent="0">
              <a:spcAft>
                <a:spcPts val="500"/>
              </a:spcAft>
              <a:buNone/>
            </a:pPr>
            <a:r>
              <a:rPr lang="en-GB" sz="2400" dirty="0" smtClean="0">
                <a:solidFill>
                  <a:srgbClr val="4078AB"/>
                </a:solidFill>
                <a:hlinkClick r:id="rId2"/>
              </a:rPr>
              <a:t>http</a:t>
            </a:r>
            <a:r>
              <a:rPr lang="en-GB" sz="2400" dirty="0">
                <a:solidFill>
                  <a:srgbClr val="4078AB"/>
                </a:solidFill>
                <a:hlinkClick r:id="rId2"/>
              </a:rPr>
              <a:t>://www.economicsnetwork.ac.uk/showcase/forsythe_pbl</a:t>
            </a:r>
            <a:r>
              <a:rPr lang="en-GB" sz="2400" dirty="0">
                <a:solidFill>
                  <a:srgbClr val="4078AB"/>
                </a:solidFill>
              </a:rPr>
              <a:t/>
            </a:r>
            <a:br>
              <a:rPr lang="en-GB" sz="2400" dirty="0">
                <a:solidFill>
                  <a:srgbClr val="4078AB"/>
                </a:solidFill>
              </a:rPr>
            </a:br>
            <a:endParaRPr lang="en-GB" sz="3400" dirty="0">
              <a:solidFill>
                <a:srgbClr val="4078AB"/>
              </a:solidFill>
            </a:endParaRPr>
          </a:p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/>
              <a:t>Case studies, current </a:t>
            </a:r>
            <a:r>
              <a:rPr lang="en-GB" dirty="0" smtClean="0"/>
              <a:t>affairs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400" dirty="0" smtClean="0">
                <a:solidFill>
                  <a:srgbClr val="4078AB"/>
                </a:solidFill>
                <a:hlinkClick r:id="rId3"/>
              </a:rPr>
              <a:t>http</a:t>
            </a:r>
            <a:r>
              <a:rPr lang="en-GB" sz="2400" dirty="0">
                <a:solidFill>
                  <a:srgbClr val="4078AB"/>
                </a:solidFill>
                <a:hlinkClick r:id="rId3"/>
              </a:rPr>
              <a:t>://www.economicsnetwork.ac.uk/handbook/casestudies/1</a:t>
            </a:r>
            <a:r>
              <a:rPr lang="en-GB" sz="2000" dirty="0">
                <a:solidFill>
                  <a:srgbClr val="4078AB"/>
                </a:solidFill>
              </a:rPr>
              <a:t/>
            </a:r>
            <a:br>
              <a:rPr lang="en-GB" sz="2000" dirty="0">
                <a:solidFill>
                  <a:srgbClr val="4078AB"/>
                </a:solidFill>
              </a:rPr>
            </a:br>
            <a:endParaRPr lang="en-GB" sz="3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/>
              <a:t>Games, </a:t>
            </a:r>
            <a:r>
              <a:rPr lang="en-GB" dirty="0" smtClean="0"/>
              <a:t>experiments</a:t>
            </a:r>
          </a:p>
          <a:p>
            <a:pPr marL="0" indent="0"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400" dirty="0" smtClean="0">
                <a:solidFill>
                  <a:srgbClr val="4078AB"/>
                </a:solidFill>
                <a:hlinkClick r:id="rId4"/>
              </a:rPr>
              <a:t>http</a:t>
            </a:r>
            <a:r>
              <a:rPr lang="en-GB" sz="2400" dirty="0">
                <a:solidFill>
                  <a:srgbClr val="4078AB"/>
                </a:solidFill>
                <a:hlinkClick r:id="rId4"/>
              </a:rPr>
              <a:t>://www.economicsnetwork.ac.uk/themes/games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505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Interactive Seminars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098352" y="1690688"/>
            <a:ext cx="9328348" cy="3536206"/>
            <a:chOff x="1123950" y="2187575"/>
            <a:chExt cx="8020050" cy="3094038"/>
          </a:xfrm>
        </p:grpSpPr>
        <p:pic>
          <p:nvPicPr>
            <p:cNvPr id="6" name="Picture 2" descr="C:\LTSN\WORKSHOP\PBL\Snoopy.gif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 l="5975" t="33504" b="21869"/>
            <a:stretch>
              <a:fillRect/>
            </a:stretch>
          </p:blipFill>
          <p:spPr bwMode="auto">
            <a:xfrm>
              <a:off x="1123950" y="3335338"/>
              <a:ext cx="8020050" cy="194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484313" y="2198688"/>
              <a:ext cx="2257425" cy="1290637"/>
            </a:xfrm>
            <a:prstGeom prst="wedgeEllipseCallout">
              <a:avLst>
                <a:gd name="adj1" fmla="val 3588"/>
                <a:gd name="adj2" fmla="val 64269"/>
              </a:avLst>
            </a:prstGeom>
            <a:solidFill>
              <a:schemeClr val="bg1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5000"/>
                </a:lnSpc>
              </a:pPr>
              <a:r>
                <a:rPr lang="en-GB" sz="2000" i="1" dirty="0">
                  <a:latin typeface="Comic Sans MS" pitchFamily="66" charset="0"/>
                </a:rPr>
                <a:t>I've taught</a:t>
              </a:r>
            </a:p>
            <a:p>
              <a:pPr algn="ctr">
                <a:lnSpc>
                  <a:spcPct val="85000"/>
                </a:lnSpc>
              </a:pPr>
              <a:r>
                <a:rPr lang="en-GB" sz="2000" i="1" dirty="0">
                  <a:latin typeface="Comic Sans MS" pitchFamily="66" charset="0"/>
                </a:rPr>
                <a:t>Snoopy to</a:t>
              </a:r>
            </a:p>
            <a:p>
              <a:pPr algn="ctr">
                <a:lnSpc>
                  <a:spcPct val="85000"/>
                </a:lnSpc>
              </a:pPr>
              <a:r>
                <a:rPr lang="en-GB" sz="2000" i="1" dirty="0">
                  <a:latin typeface="Comic Sans MS" pitchFamily="66" charset="0"/>
                </a:rPr>
                <a:t>whistle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906838" y="2244725"/>
              <a:ext cx="1604962" cy="1033463"/>
            </a:xfrm>
            <a:prstGeom prst="wedgeEllipseCallout">
              <a:avLst>
                <a:gd name="adj1" fmla="val 12218"/>
                <a:gd name="adj2" fmla="val 80259"/>
              </a:avLst>
            </a:prstGeom>
            <a:solidFill>
              <a:schemeClr val="bg1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85000"/>
                </a:lnSpc>
              </a:pPr>
              <a:r>
                <a:rPr lang="en-GB" sz="2000" i="1">
                  <a:latin typeface="Comic Sans MS" pitchFamily="66" charset="0"/>
                </a:rPr>
                <a:t>I can't</a:t>
              </a:r>
            </a:p>
            <a:p>
              <a:pPr algn="ctr">
                <a:lnSpc>
                  <a:spcPct val="85000"/>
                </a:lnSpc>
              </a:pPr>
              <a:r>
                <a:rPr lang="en-GB" sz="2000" i="1">
                  <a:latin typeface="Comic Sans MS" pitchFamily="66" charset="0"/>
                </a:rPr>
                <a:t>hear him</a:t>
              </a:r>
            </a:p>
            <a:p>
              <a:pPr algn="ctr">
                <a:lnSpc>
                  <a:spcPct val="85000"/>
                </a:lnSpc>
              </a:pPr>
              <a:r>
                <a:rPr lang="en-GB" sz="2000" i="1">
                  <a:latin typeface="Comic Sans MS" pitchFamily="66" charset="0"/>
                </a:rPr>
                <a:t>whistle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894388" y="2187575"/>
              <a:ext cx="2698750" cy="1216025"/>
            </a:xfrm>
            <a:prstGeom prst="wedgeEllipseCallout">
              <a:avLst>
                <a:gd name="adj1" fmla="val -24236"/>
                <a:gd name="adj2" fmla="val 73106"/>
              </a:avLst>
            </a:prstGeom>
            <a:solidFill>
              <a:schemeClr val="bg1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000" i="1">
                  <a:latin typeface="Comic Sans MS" pitchFamily="66" charset="0"/>
                </a:rPr>
                <a:t>I said that I'd</a:t>
              </a:r>
            </a:p>
            <a:p>
              <a:pPr algn="ctr"/>
              <a:r>
                <a:rPr lang="en-GB" sz="2000" i="1">
                  <a:latin typeface="Comic Sans MS" pitchFamily="66" charset="0"/>
                </a:rPr>
                <a:t>taught him, not that</a:t>
              </a:r>
            </a:p>
            <a:p>
              <a:pPr algn="ctr"/>
              <a:r>
                <a:rPr lang="en-GB" sz="2000" i="1">
                  <a:latin typeface="Comic Sans MS" pitchFamily="66" charset="0"/>
                </a:rPr>
                <a:t>he'd learned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17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8B4C17F8-03E1-4372-A056-2D57CBD3AC23}" vid="{E1ABEC7E-C6B9-4B4F-A5F9-D4C744BA33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60</TotalTime>
  <Words>363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Theme</vt:lpstr>
      <vt:lpstr>Interactive Seminars</vt:lpstr>
      <vt:lpstr>Interactive tutorials</vt:lpstr>
      <vt:lpstr>Tutorials</vt:lpstr>
      <vt:lpstr>Presenting and teaching</vt:lpstr>
      <vt:lpstr>Know your class</vt:lpstr>
      <vt:lpstr>Tutorials</vt:lpstr>
      <vt:lpstr>Content</vt:lpstr>
      <vt:lpstr>Seminar Content</vt:lpstr>
      <vt:lpstr>Interactive Seminars</vt:lpstr>
      <vt:lpstr>The First Tutorial</vt:lpstr>
      <vt:lpstr>Challenging Situations: No-one speaks</vt:lpstr>
      <vt:lpstr>A few students dominate</vt:lpstr>
      <vt:lpstr>Students don’t prepare</vt:lpstr>
      <vt:lpstr>Assessment</vt:lpstr>
      <vt:lpstr>Formative Assessment</vt:lpstr>
    </vt:vector>
  </TitlesOfParts>
  <Company>University of Bristol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AJ Lait</dc:creator>
  <cp:lastModifiedBy>AJ Lait</cp:lastModifiedBy>
  <cp:revision>14</cp:revision>
  <dcterms:created xsi:type="dcterms:W3CDTF">2014-08-13T11:11:15Z</dcterms:created>
  <dcterms:modified xsi:type="dcterms:W3CDTF">2014-08-22T10:18:15Z</dcterms:modified>
</cp:coreProperties>
</file>