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2"/>
  </p:notesMasterIdLst>
  <p:handoutMasterIdLst>
    <p:handoutMasterId r:id="rId23"/>
  </p:handoutMasterIdLst>
  <p:sldIdLst>
    <p:sldId id="307" r:id="rId2"/>
    <p:sldId id="260" r:id="rId3"/>
    <p:sldId id="296" r:id="rId4"/>
    <p:sldId id="308" r:id="rId5"/>
    <p:sldId id="306" r:id="rId6"/>
    <p:sldId id="302" r:id="rId7"/>
    <p:sldId id="301" r:id="rId8"/>
    <p:sldId id="288" r:id="rId9"/>
    <p:sldId id="289" r:id="rId10"/>
    <p:sldId id="304" r:id="rId11"/>
    <p:sldId id="290" r:id="rId12"/>
    <p:sldId id="303" r:id="rId13"/>
    <p:sldId id="295" r:id="rId14"/>
    <p:sldId id="293" r:id="rId15"/>
    <p:sldId id="291" r:id="rId16"/>
    <p:sldId id="305" r:id="rId17"/>
    <p:sldId id="309" r:id="rId18"/>
    <p:sldId id="311" r:id="rId19"/>
    <p:sldId id="310" r:id="rId20"/>
    <p:sldId id="263" r:id="rId21"/>
  </p:sldIdLst>
  <p:sldSz cx="9144000" cy="6858000" type="screen4x3"/>
  <p:notesSz cx="6854825" cy="9664700"/>
  <p:defaultTextStyle>
    <a:defPPr>
      <a:defRPr lang="en-GB"/>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6600"/>
    <a:srgbClr val="009900"/>
    <a:srgbClr val="00FF00"/>
    <a:srgbClr val="00CC99"/>
    <a:srgbClr val="00FFFF"/>
    <a:srgbClr val="6699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84" y="-5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 y="-78"/>
      </p:cViewPr>
      <p:guideLst>
        <p:guide orient="horz" pos="3044"/>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eaLnBrk="0" hangingPunct="0">
              <a:spcBef>
                <a:spcPct val="0"/>
              </a:spcBef>
              <a:buClrTx/>
              <a:buSzTx/>
              <a:buFontTx/>
              <a:buNone/>
              <a:defRPr sz="1200" b="0">
                <a:cs typeface="+mn-cs"/>
              </a:defRPr>
            </a:lvl1pPr>
          </a:lstStyle>
          <a:p>
            <a:pPr>
              <a:defRPr/>
            </a:pPr>
            <a:endParaRPr lang="en-GB"/>
          </a:p>
        </p:txBody>
      </p:sp>
      <p:sp>
        <p:nvSpPr>
          <p:cNvPr id="11267" name="Rectangle 3"/>
          <p:cNvSpPr>
            <a:spLocks noGrp="1" noChangeArrowheads="1"/>
          </p:cNvSpPr>
          <p:nvPr>
            <p:ph type="dt" sz="quarter" idx="1"/>
          </p:nvPr>
        </p:nvSpPr>
        <p:spPr bwMode="auto">
          <a:xfrm>
            <a:off x="3883025" y="0"/>
            <a:ext cx="2971800" cy="484188"/>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eaLnBrk="0" hangingPunct="0">
              <a:spcBef>
                <a:spcPct val="0"/>
              </a:spcBef>
              <a:buClrTx/>
              <a:buSzTx/>
              <a:buFontTx/>
              <a:buNone/>
              <a:defRPr sz="1200" b="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180513"/>
            <a:ext cx="2971800" cy="484187"/>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eaLnBrk="0" hangingPunct="0">
              <a:spcBef>
                <a:spcPct val="0"/>
              </a:spcBef>
              <a:buClrTx/>
              <a:buSzTx/>
              <a:buFontTx/>
              <a:buNone/>
              <a:defRPr sz="1200" b="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83025" y="9180513"/>
            <a:ext cx="2971800" cy="484187"/>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eaLnBrk="0" hangingPunct="0">
              <a:spcBef>
                <a:spcPct val="0"/>
              </a:spcBef>
              <a:buClrTx/>
              <a:buSzTx/>
              <a:buFontTx/>
              <a:buNone/>
              <a:defRPr sz="1200" b="0">
                <a:cs typeface="+mn-cs"/>
              </a:defRPr>
            </a:lvl1pPr>
          </a:lstStyle>
          <a:p>
            <a:pPr>
              <a:defRPr/>
            </a:pPr>
            <a:fld id="{37FDFC5C-658E-435D-98FE-683EA8D05BB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0850"/>
          </a:xfrm>
          <a:prstGeom prst="rect">
            <a:avLst/>
          </a:prstGeom>
          <a:noFill/>
          <a:ln w="9525">
            <a:noFill/>
            <a:miter lim="800000"/>
            <a:headEnd/>
            <a:tailEnd/>
          </a:ln>
          <a:effectLst/>
        </p:spPr>
        <p:txBody>
          <a:bodyPr vert="horz" wrap="square" lIns="91237" tIns="45619" rIns="91237" bIns="45619" numCol="1" anchor="t"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b="0">
                <a:cs typeface="+mn-cs"/>
              </a:defRPr>
            </a:lvl1pPr>
          </a:lstStyle>
          <a:p>
            <a:pPr>
              <a:defRPr/>
            </a:pPr>
            <a:endParaRPr lang="en-GB"/>
          </a:p>
        </p:txBody>
      </p:sp>
      <p:sp>
        <p:nvSpPr>
          <p:cNvPr id="28675" name="Rectangle 3"/>
          <p:cNvSpPr>
            <a:spLocks noGrp="1" noChangeArrowheads="1"/>
          </p:cNvSpPr>
          <p:nvPr>
            <p:ph type="dt" idx="1"/>
          </p:nvPr>
        </p:nvSpPr>
        <p:spPr bwMode="auto">
          <a:xfrm>
            <a:off x="3883025" y="0"/>
            <a:ext cx="2971800" cy="450850"/>
          </a:xfrm>
          <a:prstGeom prst="rect">
            <a:avLst/>
          </a:prstGeom>
          <a:noFill/>
          <a:ln w="9525">
            <a:noFill/>
            <a:miter lim="800000"/>
            <a:headEnd/>
            <a:tailEnd/>
          </a:ln>
          <a:effectLst/>
        </p:spPr>
        <p:txBody>
          <a:bodyPr vert="horz" wrap="square" lIns="91237" tIns="45619" rIns="91237" bIns="45619" numCol="1" anchor="t"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b="0">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014413" y="752475"/>
            <a:ext cx="4827587" cy="36195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597400"/>
            <a:ext cx="5026025" cy="4370388"/>
          </a:xfrm>
          <a:prstGeom prst="rect">
            <a:avLst/>
          </a:prstGeom>
          <a:noFill/>
          <a:ln w="9525">
            <a:noFill/>
            <a:miter lim="800000"/>
            <a:headEnd/>
            <a:tailEnd/>
          </a:ln>
          <a:effectLst/>
        </p:spPr>
        <p:txBody>
          <a:bodyPr vert="horz" wrap="square" lIns="91237" tIns="45619" rIns="91237" bIns="4561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0" y="9191625"/>
            <a:ext cx="2971800" cy="452438"/>
          </a:xfrm>
          <a:prstGeom prst="rect">
            <a:avLst/>
          </a:prstGeom>
          <a:noFill/>
          <a:ln w="9525">
            <a:noFill/>
            <a:miter lim="800000"/>
            <a:headEnd/>
            <a:tailEnd/>
          </a:ln>
          <a:effectLst/>
        </p:spPr>
        <p:txBody>
          <a:bodyPr vert="horz" wrap="square" lIns="91237" tIns="45619" rIns="91237" bIns="45619" numCol="1" anchor="b"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b="0">
                <a:cs typeface="+mn-cs"/>
              </a:defRPr>
            </a:lvl1pPr>
          </a:lstStyle>
          <a:p>
            <a:pPr>
              <a:defRPr/>
            </a:pPr>
            <a:endParaRPr lang="en-GB"/>
          </a:p>
        </p:txBody>
      </p:sp>
      <p:sp>
        <p:nvSpPr>
          <p:cNvPr id="28679" name="Rectangle 7"/>
          <p:cNvSpPr>
            <a:spLocks noGrp="1" noChangeArrowheads="1"/>
          </p:cNvSpPr>
          <p:nvPr>
            <p:ph type="sldNum" sz="quarter" idx="5"/>
          </p:nvPr>
        </p:nvSpPr>
        <p:spPr bwMode="auto">
          <a:xfrm>
            <a:off x="3883025" y="9191625"/>
            <a:ext cx="2971800" cy="452438"/>
          </a:xfrm>
          <a:prstGeom prst="rect">
            <a:avLst/>
          </a:prstGeom>
          <a:noFill/>
          <a:ln w="9525">
            <a:noFill/>
            <a:miter lim="800000"/>
            <a:headEnd/>
            <a:tailEnd/>
          </a:ln>
          <a:effectLst/>
        </p:spPr>
        <p:txBody>
          <a:bodyPr vert="horz" wrap="square" lIns="91237" tIns="45619" rIns="91237" bIns="45619" numCol="1" anchor="b"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b="0">
                <a:cs typeface="+mn-cs"/>
              </a:defRPr>
            </a:lvl1pPr>
          </a:lstStyle>
          <a:p>
            <a:pPr>
              <a:defRPr/>
            </a:pPr>
            <a:fld id="{74FD61D3-5737-46BD-BA0D-52C3ED1E203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a:buFont typeface="Monotype Sorts"/>
              <a:buNone/>
            </a:pPr>
            <a:fld id="{6BEBDE93-23EF-4E91-825C-C71B2E875E9D}" type="slidenum">
              <a:rPr lang="en-GB" smtClean="0">
                <a:cs typeface="Arial" charset="0"/>
              </a:rPr>
              <a:pPr>
                <a:buFont typeface="Monotype Sorts"/>
                <a:buNone/>
              </a:pPr>
              <a:t>1</a:t>
            </a:fld>
            <a:endParaRPr lang="en-GB"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pPr>
              <a:buFont typeface="Monotype Sorts"/>
              <a:buNone/>
            </a:pPr>
            <a:fld id="{D8C31A22-E7EF-4854-9A8D-BE1F114A9874}" type="slidenum">
              <a:rPr lang="en-GB" smtClean="0">
                <a:cs typeface="Arial" charset="0"/>
              </a:rPr>
              <a:pPr>
                <a:buFont typeface="Monotype Sorts"/>
                <a:buNone/>
              </a:pPr>
              <a:t>10</a:t>
            </a:fld>
            <a:endParaRPr lang="en-GB" smtClean="0">
              <a:cs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pPr>
              <a:buFont typeface="Monotype Sorts"/>
              <a:buNone/>
            </a:pPr>
            <a:fld id="{80762AED-98B1-4F9C-A16C-63C8D530DF50}" type="slidenum">
              <a:rPr lang="en-GB" smtClean="0">
                <a:cs typeface="Arial" charset="0"/>
              </a:rPr>
              <a:pPr>
                <a:buFont typeface="Monotype Sorts"/>
                <a:buNone/>
              </a:pPr>
              <a:t>11</a:t>
            </a:fld>
            <a:endParaRPr lang="en-GB" smtClean="0">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pPr>
              <a:buFont typeface="Monotype Sorts"/>
              <a:buNone/>
            </a:pPr>
            <a:fld id="{5DC6D5CA-73DC-4EC3-B0AA-F1EBCCED6113}" type="slidenum">
              <a:rPr lang="en-GB" smtClean="0">
                <a:cs typeface="Arial" charset="0"/>
              </a:rPr>
              <a:pPr>
                <a:buFont typeface="Monotype Sorts"/>
                <a:buNone/>
              </a:pPr>
              <a:t>12</a:t>
            </a:fld>
            <a:endParaRPr lang="en-GB" smtClean="0">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pPr>
              <a:buFont typeface="Monotype Sorts"/>
              <a:buNone/>
            </a:pPr>
            <a:fld id="{6BB6C138-8137-468B-8CFC-CC36E3C3DC0B}" type="slidenum">
              <a:rPr lang="en-GB" smtClean="0">
                <a:cs typeface="Arial" charset="0"/>
              </a:rPr>
              <a:pPr>
                <a:buFont typeface="Monotype Sorts"/>
                <a:buNone/>
              </a:pPr>
              <a:t>13</a:t>
            </a:fld>
            <a:endParaRPr lang="en-GB"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pPr>
              <a:buFont typeface="Monotype Sorts"/>
              <a:buNone/>
            </a:pPr>
            <a:fld id="{CFDB8636-2955-43D9-B52C-34D6A148DC17}" type="slidenum">
              <a:rPr lang="en-GB" smtClean="0">
                <a:cs typeface="Arial" charset="0"/>
              </a:rPr>
              <a:pPr>
                <a:buFont typeface="Monotype Sorts"/>
                <a:buNone/>
              </a:pPr>
              <a:t>14</a:t>
            </a:fld>
            <a:endParaRPr lang="en-GB"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a:buFont typeface="Monotype Sorts"/>
              <a:buNone/>
            </a:pPr>
            <a:fld id="{B09E0CA5-680B-43D7-99AC-3E6FA6CC1338}" type="slidenum">
              <a:rPr lang="en-GB" smtClean="0">
                <a:cs typeface="Arial" charset="0"/>
              </a:rPr>
              <a:pPr>
                <a:buFont typeface="Monotype Sorts"/>
                <a:buNone/>
              </a:pPr>
              <a:t>15</a:t>
            </a:fld>
            <a:endParaRPr lang="en-GB"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pPr>
              <a:buFont typeface="Monotype Sorts"/>
              <a:buNone/>
            </a:pPr>
            <a:fld id="{CB34341E-AD5A-4FB7-97EC-FC4751925D4C}" type="slidenum">
              <a:rPr lang="en-GB" smtClean="0">
                <a:cs typeface="Arial" charset="0"/>
              </a:rPr>
              <a:pPr>
                <a:buFont typeface="Monotype Sorts"/>
                <a:buNone/>
              </a:pPr>
              <a:t>16</a:t>
            </a:fld>
            <a:endParaRPr lang="en-GB"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endParaRPr lang="en-US" smtClean="0"/>
          </a:p>
        </p:txBody>
      </p:sp>
      <p:sp>
        <p:nvSpPr>
          <p:cNvPr id="80899" name="Slide Number Placeholder 3"/>
          <p:cNvSpPr>
            <a:spLocks noGrp="1"/>
          </p:cNvSpPr>
          <p:nvPr>
            <p:ph type="sldNum" sz="quarter" idx="5"/>
          </p:nvPr>
        </p:nvSpPr>
        <p:spPr>
          <a:noFill/>
        </p:spPr>
        <p:txBody>
          <a:bodyPr/>
          <a:lstStyle/>
          <a:p>
            <a:pPr>
              <a:buFont typeface="Monotype Sorts"/>
              <a:buNone/>
            </a:pPr>
            <a:fld id="{C2BCCCE8-3771-472D-830F-2C8CAD86A1B8}" type="slidenum">
              <a:rPr lang="en-GB" smtClean="0">
                <a:cs typeface="Arial" charset="0"/>
              </a:rPr>
              <a:pPr>
                <a:buFont typeface="Monotype Sorts"/>
                <a:buNone/>
              </a:pPr>
              <a:t>17</a:t>
            </a:fld>
            <a:endParaRPr lang="en-GB"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smtClean="0"/>
          </a:p>
        </p:txBody>
      </p:sp>
      <p:sp>
        <p:nvSpPr>
          <p:cNvPr id="82947" name="Slide Number Placeholder 3"/>
          <p:cNvSpPr>
            <a:spLocks noGrp="1"/>
          </p:cNvSpPr>
          <p:nvPr>
            <p:ph type="sldNum" sz="quarter" idx="5"/>
          </p:nvPr>
        </p:nvSpPr>
        <p:spPr>
          <a:noFill/>
        </p:spPr>
        <p:txBody>
          <a:bodyPr/>
          <a:lstStyle/>
          <a:p>
            <a:pPr>
              <a:buFont typeface="Monotype Sorts"/>
              <a:buNone/>
            </a:pPr>
            <a:fld id="{815AB893-D190-4265-B84F-5F8EA4FCCF0C}" type="slidenum">
              <a:rPr lang="en-GB" smtClean="0">
                <a:cs typeface="Arial" charset="0"/>
              </a:rPr>
              <a:pPr>
                <a:buFont typeface="Monotype Sorts"/>
                <a:buNone/>
              </a:pPr>
              <a:t>18</a:t>
            </a:fld>
            <a:endParaRPr lang="en-GB"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r>
              <a:rPr lang="en-GB" sz="1300" b="1" smtClean="0">
                <a:latin typeface="Arial" charset="0"/>
                <a:cs typeface="Arial" charset="0"/>
              </a:rPr>
              <a:t>Point one:</a:t>
            </a:r>
            <a:r>
              <a:rPr lang="en-GB" sz="1300" smtClean="0">
                <a:latin typeface="Arial" charset="0"/>
                <a:cs typeface="Arial" charset="0"/>
              </a:rPr>
              <a:t> examples include Salford the Lowry, Guggenhime Bilbbao, Baltic/ Sage in Gateshead – </a:t>
            </a:r>
            <a:r>
              <a:rPr lang="en-US" sz="1300" smtClean="0">
                <a:latin typeface="Arial" charset="0"/>
                <a:cs typeface="Arial" charset="0"/>
              </a:rPr>
              <a:t>Money and originality of design are not enough . . . You need many ingredients for big, emblematic projects to work, and one of the keys is the active support of local communities.</a:t>
            </a:r>
          </a:p>
          <a:p>
            <a:r>
              <a:rPr lang="en-GB" sz="1300" b="1" smtClean="0">
                <a:latin typeface="Arial" charset="0"/>
                <a:cs typeface="Arial" charset="0"/>
              </a:rPr>
              <a:t>Point two</a:t>
            </a:r>
            <a:r>
              <a:rPr lang="en-GB" sz="1300" smtClean="0">
                <a:latin typeface="Arial" charset="0"/>
                <a:cs typeface="Arial" charset="0"/>
              </a:rPr>
              <a:t>: </a:t>
            </a:r>
            <a:r>
              <a:rPr lang="en-US" sz="1300" smtClean="0">
                <a:latin typeface="Arial" charset="0"/>
                <a:cs typeface="Arial" charset="0"/>
              </a:rPr>
              <a:t>where, at an early stage of the city’s ‘renaissance’ (BCC, 2003), ‘culture’ was incorporated with mainstream policy, planning and resourcing through the council’s joint Arts, Employment and Economic Development Committee, and in the ‘exemplar’ cultural city Barcelona which early on took an urban design, cultural planning and creative quarter approach, which is still recreating itself through the further expansion from the old city out to the former Olympic village site – </a:t>
            </a:r>
            <a:r>
              <a:rPr lang="en-US" sz="1300" smtClean="0">
                <a:solidFill>
                  <a:srgbClr val="FF0000"/>
                </a:solidFill>
                <a:latin typeface="Arial" charset="0"/>
                <a:cs typeface="Arial" charset="0"/>
              </a:rPr>
              <a:t>but the risk is a divided “event city” with locals largely excluded.</a:t>
            </a:r>
          </a:p>
          <a:p>
            <a:r>
              <a:rPr lang="en-GB" sz="1300" b="1" smtClean="0">
                <a:latin typeface="Arial" charset="0"/>
                <a:cs typeface="Arial" charset="0"/>
              </a:rPr>
              <a:t>Point three</a:t>
            </a:r>
            <a:r>
              <a:rPr lang="en-GB" sz="1300" smtClean="0">
                <a:latin typeface="Arial" charset="0"/>
                <a:cs typeface="Arial" charset="0"/>
              </a:rPr>
              <a:t>: </a:t>
            </a:r>
            <a:r>
              <a:rPr lang="en-US" sz="1300" smtClean="0">
                <a:latin typeface="Arial" charset="0"/>
                <a:cs typeface="Arial" charset="0"/>
              </a:rPr>
              <a:t>Although introduced at a later stage, cultural interventions can make an impact on the regeneration process, enhancing the facilities and services that were initially planned. It is important to note that the lack of discernible cultural activity or provision within a regeneration scheme does not necessarily mean that cultural activity is absent, only that it is not being promoted (or recognised) as part of the process.</a:t>
            </a:r>
          </a:p>
        </p:txBody>
      </p:sp>
      <p:sp>
        <p:nvSpPr>
          <p:cNvPr id="84995" name="Slide Number Placeholder 3"/>
          <p:cNvSpPr>
            <a:spLocks noGrp="1"/>
          </p:cNvSpPr>
          <p:nvPr>
            <p:ph type="sldNum" sz="quarter" idx="5"/>
          </p:nvPr>
        </p:nvSpPr>
        <p:spPr>
          <a:noFill/>
        </p:spPr>
        <p:txBody>
          <a:bodyPr/>
          <a:lstStyle/>
          <a:p>
            <a:pPr>
              <a:buFont typeface="Monotype Sorts"/>
              <a:buNone/>
            </a:pPr>
            <a:fld id="{5683A93D-E71B-48D9-A407-C72E5B02A7A3}" type="slidenum">
              <a:rPr lang="en-GB" smtClean="0">
                <a:cs typeface="Arial" charset="0"/>
              </a:rPr>
              <a:pPr>
                <a:buFont typeface="Monotype Sorts"/>
                <a:buNone/>
              </a:pPr>
              <a:t>19</a:t>
            </a:fld>
            <a:endParaRPr lang="en-GB"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a:buFont typeface="Monotype Sorts"/>
              <a:buNone/>
            </a:pPr>
            <a:fld id="{E3CE62BD-44E2-4589-B21A-DE81FED63984}" type="slidenum">
              <a:rPr lang="en-GB" smtClean="0">
                <a:cs typeface="Arial" charset="0"/>
              </a:rPr>
              <a:pPr>
                <a:buFont typeface="Monotype Sorts"/>
                <a:buNone/>
              </a:pPr>
              <a:t>2</a:t>
            </a:fld>
            <a:endParaRPr lang="en-GB"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pPr>
              <a:buFont typeface="Monotype Sorts"/>
              <a:buNone/>
            </a:pPr>
            <a:fld id="{3C83922F-2734-4DB7-BEED-7B299CD17B6F}" type="slidenum">
              <a:rPr lang="en-GB" smtClean="0">
                <a:cs typeface="Arial" charset="0"/>
              </a:rPr>
              <a:pPr>
                <a:buFont typeface="Monotype Sorts"/>
                <a:buNone/>
              </a:pPr>
              <a:t>20</a:t>
            </a:fld>
            <a:endParaRPr lang="en-GB" smtClean="0">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a:buFont typeface="Monotype Sorts"/>
              <a:buNone/>
            </a:pPr>
            <a:fld id="{3167E97E-3CBD-4BEB-BDF1-4E046A442A8F}" type="slidenum">
              <a:rPr lang="en-GB" smtClean="0">
                <a:cs typeface="Arial" charset="0"/>
              </a:rPr>
              <a:pPr>
                <a:buFont typeface="Monotype Sorts"/>
                <a:buNone/>
              </a:pPr>
              <a:t>3</a:t>
            </a:fld>
            <a:endParaRPr lang="en-GB"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pPr>
              <a:buFont typeface="Monotype Sorts"/>
              <a:buNone/>
            </a:pPr>
            <a:fld id="{2EA5810D-57E6-4731-B7DF-776C637A078C}" type="slidenum">
              <a:rPr lang="en-GB" smtClean="0">
                <a:cs typeface="Arial" charset="0"/>
              </a:rPr>
              <a:pPr>
                <a:buFont typeface="Monotype Sorts"/>
                <a:buNone/>
              </a:pPr>
              <a:t>4</a:t>
            </a:fld>
            <a:endParaRPr lang="en-GB"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a:buFont typeface="Monotype Sorts"/>
              <a:buNone/>
            </a:pPr>
            <a:fld id="{6898E130-5369-425C-87AC-B2EF9875E9FC}" type="slidenum">
              <a:rPr lang="en-GB" smtClean="0">
                <a:cs typeface="Arial" charset="0"/>
              </a:rPr>
              <a:pPr>
                <a:buFont typeface="Monotype Sorts"/>
                <a:buNone/>
              </a:pPr>
              <a:t>5</a:t>
            </a:fld>
            <a:endParaRPr lang="en-GB" smtClean="0">
              <a:cs typeface="Arial" charset="0"/>
            </a:endParaRPr>
          </a:p>
        </p:txBody>
      </p:sp>
      <p:sp>
        <p:nvSpPr>
          <p:cNvPr id="2662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a:defRPr/>
            </a:pPr>
            <a:r>
              <a:rPr lang="en-US" sz="1400" dirty="0" smtClean="0">
                <a:latin typeface="Arial" pitchFamily="34" charset="0"/>
                <a:cs typeface="Arial" pitchFamily="34" charset="0"/>
              </a:rPr>
              <a:t>According to Sport UK:</a:t>
            </a:r>
          </a:p>
          <a:p>
            <a:pPr marL="226520" indent="-226520">
              <a:buFont typeface="+mj-lt"/>
              <a:buAutoNum type="arabicPeriod"/>
              <a:defRPr/>
            </a:pPr>
            <a:r>
              <a:rPr lang="en-US" sz="1400" dirty="0" smtClean="0">
                <a:latin typeface="Arial" pitchFamily="34" charset="0"/>
                <a:cs typeface="Arial" pitchFamily="34" charset="0"/>
              </a:rPr>
              <a:t>Apart from an event’s economic impact, additional aims and benefits might arise in the form of media value linked to coverage at home or internationally. </a:t>
            </a:r>
          </a:p>
          <a:p>
            <a:pPr marL="226520" indent="-226520">
              <a:buFont typeface="+mj-lt"/>
              <a:buAutoNum type="arabicPeriod"/>
              <a:defRPr/>
            </a:pPr>
            <a:r>
              <a:rPr lang="en-US" sz="1400" dirty="0" smtClean="0">
                <a:latin typeface="Arial" pitchFamily="34" charset="0"/>
                <a:cs typeface="Arial" pitchFamily="34" charset="0"/>
              </a:rPr>
              <a:t>Moreover, linked to such coverage may be place marketing benefits for key aspects of the host city or area, which could ultimately impact upon tourism by increasing the number of visitors to the area in future as a result of media coverage afforded to an event. </a:t>
            </a:r>
          </a:p>
          <a:p>
            <a:pPr marL="226520" indent="-226520">
              <a:buFont typeface="+mj-lt"/>
              <a:buAutoNum type="arabicPeriod"/>
              <a:defRPr/>
            </a:pPr>
            <a:r>
              <a:rPr lang="en-US" sz="1400" dirty="0" smtClean="0">
                <a:latin typeface="Arial" pitchFamily="34" charset="0"/>
                <a:cs typeface="Arial" pitchFamily="34" charset="0"/>
              </a:rPr>
              <a:t>Public perceptions of places can also improve as a result of people’s experiences at major sports events, which in turn might lead to repeat visits as evidenced by qualitative feedback from spectators at some of the events. </a:t>
            </a:r>
          </a:p>
          <a:p>
            <a:pPr marL="226520" indent="-226520">
              <a:buFont typeface="+mj-lt"/>
              <a:buAutoNum type="arabicPeriod"/>
              <a:defRPr/>
            </a:pPr>
            <a:r>
              <a:rPr lang="en-US" sz="1400" dirty="0" smtClean="0">
                <a:latin typeface="Arial" pitchFamily="34" charset="0"/>
                <a:cs typeface="Arial" pitchFamily="34" charset="0"/>
              </a:rPr>
              <a:t>Furthermore, an immediate benefit of staging an event might involve some form of sports development impact which could encourage more people to take up a sport being showcased. </a:t>
            </a:r>
          </a:p>
          <a:p>
            <a:pPr marL="226520" indent="-226520">
              <a:buFont typeface="+mj-lt"/>
              <a:buAutoNum type="arabicPeriod"/>
              <a:defRPr/>
            </a:pPr>
            <a:r>
              <a:rPr lang="en-US" sz="1400" dirty="0" smtClean="0">
                <a:latin typeface="Arial" pitchFamily="34" charset="0"/>
                <a:cs typeface="Arial" pitchFamily="34" charset="0"/>
              </a:rPr>
              <a:t>The long term effect of any increase in participation could be tracked, although it may be difficult to prove causality.</a:t>
            </a:r>
            <a:endParaRPr lang="en-US" sz="1400"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a:buFont typeface="Monotype Sorts"/>
              <a:buNone/>
            </a:pPr>
            <a:fld id="{9C06869E-3FAF-4ACE-A08B-D8F25CB9825C}" type="slidenum">
              <a:rPr lang="en-GB" smtClean="0">
                <a:cs typeface="Arial" charset="0"/>
              </a:rPr>
              <a:pPr>
                <a:buFont typeface="Monotype Sorts"/>
                <a:buNone/>
              </a:pPr>
              <a:t>6</a:t>
            </a:fld>
            <a:endParaRPr lang="en-GB"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a:buFont typeface="Monotype Sorts"/>
              <a:buNone/>
            </a:pPr>
            <a:fld id="{221CC7A9-AF99-40EF-BDCC-BE14E0C77B2D}" type="slidenum">
              <a:rPr lang="en-GB" smtClean="0">
                <a:cs typeface="Arial" charset="0"/>
              </a:rPr>
              <a:pPr>
                <a:buFont typeface="Monotype Sorts"/>
                <a:buNone/>
              </a:pPr>
              <a:t>7</a:t>
            </a:fld>
            <a:endParaRPr lang="en-GB" smtClean="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a:buFont typeface="Monotype Sorts"/>
              <a:buNone/>
            </a:pPr>
            <a:fld id="{CCD878E0-94B2-4A0A-9479-04B9D7936FCE}" type="slidenum">
              <a:rPr lang="en-GB" smtClean="0">
                <a:cs typeface="Arial" charset="0"/>
              </a:rPr>
              <a:pPr>
                <a:buFont typeface="Monotype Sorts"/>
                <a:buNone/>
              </a:pPr>
              <a:t>8</a:t>
            </a:fld>
            <a:endParaRPr lang="en-GB" smtClean="0">
              <a:cs typeface="Arial" charset="0"/>
            </a:endParaRPr>
          </a:p>
        </p:txBody>
      </p:sp>
      <p:sp>
        <p:nvSpPr>
          <p:cNvPr id="32770"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a:noFill/>
          <a:ln/>
        </p:spPr>
        <p:txBody>
          <a:bodyPr/>
          <a:lstStyle/>
          <a:p>
            <a:r>
              <a:rPr lang="en-GB" smtClean="0"/>
              <a:t>Essex and Chalkley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pPr>
              <a:buFont typeface="Monotype Sorts"/>
              <a:buNone/>
            </a:pPr>
            <a:fld id="{40DAA123-0A67-4FF1-8022-B3041977B6A8}" type="slidenum">
              <a:rPr lang="en-GB" smtClean="0">
                <a:cs typeface="Arial" charset="0"/>
              </a:rPr>
              <a:pPr>
                <a:buFont typeface="Monotype Sorts"/>
                <a:buNone/>
              </a:pPr>
              <a:t>9</a:t>
            </a:fld>
            <a:endParaRPr lang="en-GB" smtClean="0">
              <a:cs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79413" y="1676400"/>
            <a:ext cx="8388350" cy="4421188"/>
            <a:chOff x="238" y="1056"/>
            <a:chExt cx="5285" cy="2785"/>
          </a:xfrm>
        </p:grpSpPr>
        <p:grpSp>
          <p:nvGrpSpPr>
            <p:cNvPr id="5" name="Group 3"/>
            <p:cNvGrpSpPr>
              <a:grpSpLocks/>
            </p:cNvGrpSpPr>
            <p:nvPr/>
          </p:nvGrpSpPr>
          <p:grpSpPr bwMode="auto">
            <a:xfrm>
              <a:off x="238" y="1056"/>
              <a:ext cx="5285" cy="1393"/>
              <a:chOff x="238" y="1056"/>
              <a:chExt cx="5285" cy="1393"/>
            </a:xfrm>
          </p:grpSpPr>
          <p:sp>
            <p:nvSpPr>
              <p:cNvPr id="14" name="Rectangle 4"/>
              <p:cNvSpPr>
                <a:spLocks noChangeArrowheads="1"/>
              </p:cNvSpPr>
              <p:nvPr/>
            </p:nvSpPr>
            <p:spPr bwMode="auto">
              <a:xfrm>
                <a:off x="243" y="1057"/>
                <a:ext cx="5272" cy="1391"/>
              </a:xfrm>
              <a:prstGeom prst="rect">
                <a:avLst/>
              </a:prstGeom>
              <a:solidFill>
                <a:srgbClr val="EAEAEA">
                  <a:alpha val="50000"/>
                </a:srgbClr>
              </a:solidFill>
              <a:ln w="9525">
                <a:noFill/>
                <a:miter lim="800000"/>
                <a:headEnd/>
                <a:tailEnd/>
              </a:ln>
              <a:effectLst/>
            </p:spPr>
            <p:txBody>
              <a:bodyPr wrap="none" anchor="ct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5" name="Freeform 5"/>
              <p:cNvSpPr>
                <a:spLocks/>
              </p:cNvSpPr>
              <p:nvPr/>
            </p:nvSpPr>
            <p:spPr bwMode="auto">
              <a:xfrm>
                <a:off x="238" y="1056"/>
                <a:ext cx="5273" cy="1393"/>
              </a:xfrm>
              <a:custGeom>
                <a:avLst/>
                <a:gdLst/>
                <a:ahLst/>
                <a:cxnLst>
                  <a:cxn ang="0">
                    <a:pos x="5272" y="0"/>
                  </a:cxn>
                  <a:cxn ang="0">
                    <a:pos x="0" y="0"/>
                  </a:cxn>
                  <a:cxn ang="0">
                    <a:pos x="0" y="1392"/>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6" name="Freeform 6"/>
              <p:cNvSpPr>
                <a:spLocks/>
              </p:cNvSpPr>
              <p:nvPr/>
            </p:nvSpPr>
            <p:spPr bwMode="auto">
              <a:xfrm>
                <a:off x="250" y="1056"/>
                <a:ext cx="5273" cy="1393"/>
              </a:xfrm>
              <a:custGeom>
                <a:avLst/>
                <a:gdLst/>
                <a:ahLst/>
                <a:cxnLst>
                  <a:cxn ang="0">
                    <a:pos x="5272" y="0"/>
                  </a:cxn>
                  <a:cxn ang="0">
                    <a:pos x="5272" y="1392"/>
                  </a:cxn>
                  <a:cxn ang="0">
                    <a:pos x="0" y="1392"/>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grpSp>
        <p:grpSp>
          <p:nvGrpSpPr>
            <p:cNvPr id="6" name="Group 7"/>
            <p:cNvGrpSpPr>
              <a:grpSpLocks/>
            </p:cNvGrpSpPr>
            <p:nvPr/>
          </p:nvGrpSpPr>
          <p:grpSpPr bwMode="auto">
            <a:xfrm>
              <a:off x="240" y="3744"/>
              <a:ext cx="5281" cy="97"/>
              <a:chOff x="240" y="3744"/>
              <a:chExt cx="5281" cy="97"/>
            </a:xfrm>
          </p:grpSpPr>
          <p:sp>
            <p:nvSpPr>
              <p:cNvPr id="11" name="Rectangle 8"/>
              <p:cNvSpPr>
                <a:spLocks noChangeArrowheads="1"/>
              </p:cNvSpPr>
              <p:nvPr/>
            </p:nvSpPr>
            <p:spPr bwMode="auto">
              <a:xfrm>
                <a:off x="240" y="3744"/>
                <a:ext cx="5280" cy="96"/>
              </a:xfrm>
              <a:prstGeom prst="rect">
                <a:avLst/>
              </a:prstGeom>
              <a:solidFill>
                <a:srgbClr val="EAEAEA">
                  <a:alpha val="50000"/>
                </a:srgbClr>
              </a:solidFill>
              <a:ln w="9525">
                <a:noFill/>
                <a:miter lim="800000"/>
                <a:headEnd/>
                <a:tailEnd/>
              </a:ln>
              <a:effectLst/>
            </p:spPr>
            <p:txBody>
              <a:bodyPr wrap="none" anchor="ct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2" name="Freeform 9"/>
              <p:cNvSpPr>
                <a:spLocks/>
              </p:cNvSpPr>
              <p:nvPr/>
            </p:nvSpPr>
            <p:spPr bwMode="auto">
              <a:xfrm>
                <a:off x="240" y="3744"/>
                <a:ext cx="5281" cy="97"/>
              </a:xfrm>
              <a:custGeom>
                <a:avLst/>
                <a:gdLst/>
                <a:ahLst/>
                <a:cxnLst>
                  <a:cxn ang="0">
                    <a:pos x="5280" y="0"/>
                  </a:cxn>
                  <a:cxn ang="0">
                    <a:pos x="0" y="0"/>
                  </a:cxn>
                  <a:cxn ang="0">
                    <a:pos x="0" y="96"/>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3" name="Freeform 10"/>
              <p:cNvSpPr>
                <a:spLocks/>
              </p:cNvSpPr>
              <p:nvPr/>
            </p:nvSpPr>
            <p:spPr bwMode="auto">
              <a:xfrm>
                <a:off x="240" y="3744"/>
                <a:ext cx="5281" cy="97"/>
              </a:xfrm>
              <a:custGeom>
                <a:avLst/>
                <a:gdLst/>
                <a:ahLst/>
                <a:cxnLst>
                  <a:cxn ang="0">
                    <a:pos x="5280" y="0"/>
                  </a:cxn>
                  <a:cxn ang="0">
                    <a:pos x="5280" y="96"/>
                  </a:cxn>
                  <a:cxn ang="0">
                    <a:pos x="0" y="96"/>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grpSp>
        <p:grpSp>
          <p:nvGrpSpPr>
            <p:cNvPr id="7" name="Group 11"/>
            <p:cNvGrpSpPr>
              <a:grpSpLocks/>
            </p:cNvGrpSpPr>
            <p:nvPr/>
          </p:nvGrpSpPr>
          <p:grpSpPr bwMode="auto">
            <a:xfrm>
              <a:off x="338" y="1200"/>
              <a:ext cx="97" cy="1104"/>
              <a:chOff x="338" y="1200"/>
              <a:chExt cx="97" cy="1104"/>
            </a:xfrm>
          </p:grpSpPr>
          <p:sp useBgFill="1">
            <p:nvSpPr>
              <p:cNvPr id="8" name="Rectangle 12"/>
              <p:cNvSpPr>
                <a:spLocks noChangeArrowheads="1"/>
              </p:cNvSpPr>
              <p:nvPr/>
            </p:nvSpPr>
            <p:spPr bwMode="auto">
              <a:xfrm>
                <a:off x="338" y="1201"/>
                <a:ext cx="96" cy="1103"/>
              </a:xfrm>
              <a:prstGeom prst="rect">
                <a:avLst/>
              </a:prstGeom>
              <a:ln w="9525">
                <a:noFill/>
                <a:miter lim="800000"/>
                <a:headEnd/>
                <a:tailEnd/>
              </a:ln>
              <a:effectLst/>
            </p:spPr>
            <p:txBody>
              <a:bodyPr wrap="none" anchor="ct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9" name="Freeform 13"/>
              <p:cNvSpPr>
                <a:spLocks/>
              </p:cNvSpPr>
              <p:nvPr/>
            </p:nvSpPr>
            <p:spPr bwMode="auto">
              <a:xfrm>
                <a:off x="338" y="1200"/>
                <a:ext cx="97" cy="1104"/>
              </a:xfrm>
              <a:custGeom>
                <a:avLst/>
                <a:gdLst/>
                <a:ahLst/>
                <a:cxnLst>
                  <a:cxn ang="0">
                    <a:pos x="0" y="1103"/>
                  </a:cxn>
                  <a:cxn ang="0">
                    <a:pos x="96" y="1103"/>
                  </a:cxn>
                  <a:cxn ang="0">
                    <a:pos x="96" y="0"/>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0" name="Freeform 14"/>
              <p:cNvSpPr>
                <a:spLocks/>
              </p:cNvSpPr>
              <p:nvPr/>
            </p:nvSpPr>
            <p:spPr bwMode="auto">
              <a:xfrm>
                <a:off x="338" y="1200"/>
                <a:ext cx="97" cy="1104"/>
              </a:xfrm>
              <a:custGeom>
                <a:avLst/>
                <a:gdLst/>
                <a:ahLst/>
                <a:cxnLst>
                  <a:cxn ang="0">
                    <a:pos x="0" y="1103"/>
                  </a:cxn>
                  <a:cxn ang="0">
                    <a:pos x="0" y="0"/>
                  </a:cxn>
                  <a:cxn ang="0">
                    <a:pos x="96" y="0"/>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grpSp>
      </p:grpSp>
      <p:sp>
        <p:nvSpPr>
          <p:cNvPr id="4111" name="Rectangle 15"/>
          <p:cNvSpPr>
            <a:spLocks noGrp="1" noChangeArrowheads="1"/>
          </p:cNvSpPr>
          <p:nvPr>
            <p:ph type="ctrTitle" sz="quarter"/>
          </p:nvPr>
        </p:nvSpPr>
        <p:spPr bwMode="auto">
          <a:xfrm>
            <a:off x="836613" y="2133600"/>
            <a:ext cx="7772400" cy="11430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lvl1pPr>
          </a:lstStyle>
          <a:p>
            <a:r>
              <a:rPr lang="en-US"/>
              <a:t>Click to edit Master title style</a:t>
            </a:r>
          </a:p>
        </p:txBody>
      </p:sp>
      <p:sp>
        <p:nvSpPr>
          <p:cNvPr id="4112"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a:xfrm>
            <a:off x="381000" y="6324600"/>
            <a:ext cx="1905000" cy="457200"/>
          </a:xfrm>
        </p:spPr>
        <p:txBody>
          <a:bodyPr/>
          <a:lstStyle>
            <a:lvl1pPr>
              <a:defRPr/>
            </a:lvl1pPr>
          </a:lstStyle>
          <a:p>
            <a:pPr>
              <a:defRPr/>
            </a:pPr>
            <a:endParaRPr lang="en-US"/>
          </a:p>
        </p:txBody>
      </p:sp>
      <p:sp>
        <p:nvSpPr>
          <p:cNvPr id="18" name="Rectangle 1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9" name="Rectangle 19"/>
          <p:cNvSpPr>
            <a:spLocks noGrp="1" noChangeArrowheads="1"/>
          </p:cNvSpPr>
          <p:nvPr>
            <p:ph type="sldNum" sz="quarter" idx="12"/>
          </p:nvPr>
        </p:nvSpPr>
        <p:spPr>
          <a:xfrm>
            <a:off x="6858000" y="6324600"/>
            <a:ext cx="1905000" cy="457200"/>
          </a:xfrm>
        </p:spPr>
        <p:txBody>
          <a:bodyPr/>
          <a:lstStyle>
            <a:lvl1pPr>
              <a:defRPr/>
            </a:lvl1pPr>
          </a:lstStyle>
          <a:p>
            <a:pPr>
              <a:defRPr/>
            </a:pPr>
            <a:fld id="{75B6CFC9-0264-400D-ABCD-250930BCFBAE}"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6" name="Rectangle 19"/>
          <p:cNvSpPr>
            <a:spLocks noGrp="1" noChangeArrowheads="1"/>
          </p:cNvSpPr>
          <p:nvPr>
            <p:ph type="sldNum" sz="quarter" idx="12"/>
          </p:nvPr>
        </p:nvSpPr>
        <p:spPr>
          <a:ln/>
        </p:spPr>
        <p:txBody>
          <a:bodyPr/>
          <a:lstStyle>
            <a:lvl1pPr>
              <a:defRPr/>
            </a:lvl1pPr>
          </a:lstStyle>
          <a:p>
            <a:pPr>
              <a:defRPr/>
            </a:pPr>
            <a:r>
              <a:rPr lang="en-US"/>
              <a:t>Slide </a:t>
            </a:r>
            <a:fld id="{11998BC8-312B-40C7-8721-C0362E042650}"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6" name="Rectangle 19"/>
          <p:cNvSpPr>
            <a:spLocks noGrp="1" noChangeArrowheads="1"/>
          </p:cNvSpPr>
          <p:nvPr>
            <p:ph type="sldNum" sz="quarter" idx="12"/>
          </p:nvPr>
        </p:nvSpPr>
        <p:spPr>
          <a:ln/>
        </p:spPr>
        <p:txBody>
          <a:bodyPr/>
          <a:lstStyle>
            <a:lvl1pPr>
              <a:defRPr/>
            </a:lvl1pPr>
          </a:lstStyle>
          <a:p>
            <a:pPr>
              <a:defRPr/>
            </a:pPr>
            <a:r>
              <a:rPr lang="en-US"/>
              <a:t>Slide </a:t>
            </a:r>
            <a:fld id="{B5145D1F-3B5B-49C8-B57B-FA672D732220}"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6" name="Rectangle 19"/>
          <p:cNvSpPr>
            <a:spLocks noGrp="1" noChangeArrowheads="1"/>
          </p:cNvSpPr>
          <p:nvPr>
            <p:ph type="sldNum" sz="quarter" idx="12"/>
          </p:nvPr>
        </p:nvSpPr>
        <p:spPr>
          <a:ln/>
        </p:spPr>
        <p:txBody>
          <a:bodyPr/>
          <a:lstStyle>
            <a:lvl1pPr>
              <a:defRPr/>
            </a:lvl1pPr>
          </a:lstStyle>
          <a:p>
            <a:pPr>
              <a:defRPr/>
            </a:pPr>
            <a:r>
              <a:rPr lang="en-US"/>
              <a:t>Slide </a:t>
            </a:r>
            <a:fld id="{71EED294-390F-4A5E-A793-96877E418FF3}"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6" name="Rectangle 19"/>
          <p:cNvSpPr>
            <a:spLocks noGrp="1" noChangeArrowheads="1"/>
          </p:cNvSpPr>
          <p:nvPr>
            <p:ph type="sldNum" sz="quarter" idx="12"/>
          </p:nvPr>
        </p:nvSpPr>
        <p:spPr>
          <a:ln/>
        </p:spPr>
        <p:txBody>
          <a:bodyPr/>
          <a:lstStyle>
            <a:lvl1pPr>
              <a:defRPr/>
            </a:lvl1pPr>
          </a:lstStyle>
          <a:p>
            <a:pPr>
              <a:defRPr/>
            </a:pPr>
            <a:r>
              <a:rPr lang="en-US"/>
              <a:t>Slide </a:t>
            </a:r>
            <a:fld id="{96E2635D-184C-45D3-BBF2-A3D58C232D65}"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7" name="Rectangle 19"/>
          <p:cNvSpPr>
            <a:spLocks noGrp="1" noChangeArrowheads="1"/>
          </p:cNvSpPr>
          <p:nvPr>
            <p:ph type="sldNum" sz="quarter" idx="12"/>
          </p:nvPr>
        </p:nvSpPr>
        <p:spPr>
          <a:ln/>
        </p:spPr>
        <p:txBody>
          <a:bodyPr/>
          <a:lstStyle>
            <a:lvl1pPr>
              <a:defRPr/>
            </a:lvl1pPr>
          </a:lstStyle>
          <a:p>
            <a:pPr>
              <a:defRPr/>
            </a:pPr>
            <a:r>
              <a:rPr lang="en-US"/>
              <a:t>Slide </a:t>
            </a:r>
            <a:fld id="{DAA5F42B-E928-441D-AF48-B12A7D4109B2}"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9" name="Rectangle 19"/>
          <p:cNvSpPr>
            <a:spLocks noGrp="1" noChangeArrowheads="1"/>
          </p:cNvSpPr>
          <p:nvPr>
            <p:ph type="sldNum" sz="quarter" idx="12"/>
          </p:nvPr>
        </p:nvSpPr>
        <p:spPr>
          <a:ln/>
        </p:spPr>
        <p:txBody>
          <a:bodyPr/>
          <a:lstStyle>
            <a:lvl1pPr>
              <a:defRPr/>
            </a:lvl1pPr>
          </a:lstStyle>
          <a:p>
            <a:pPr>
              <a:defRPr/>
            </a:pPr>
            <a:r>
              <a:rPr lang="en-US"/>
              <a:t>Slide </a:t>
            </a:r>
            <a:fld id="{2ED033A4-51BE-48E3-A4A9-346D2317A5F8}"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5" name="Rectangle 19"/>
          <p:cNvSpPr>
            <a:spLocks noGrp="1" noChangeArrowheads="1"/>
          </p:cNvSpPr>
          <p:nvPr>
            <p:ph type="sldNum" sz="quarter" idx="12"/>
          </p:nvPr>
        </p:nvSpPr>
        <p:spPr>
          <a:ln/>
        </p:spPr>
        <p:txBody>
          <a:bodyPr/>
          <a:lstStyle>
            <a:lvl1pPr>
              <a:defRPr/>
            </a:lvl1pPr>
          </a:lstStyle>
          <a:p>
            <a:pPr>
              <a:defRPr/>
            </a:pPr>
            <a:r>
              <a:rPr lang="en-US"/>
              <a:t>Slide </a:t>
            </a:r>
            <a:fld id="{57725939-705E-4AEB-9222-B5B97CF5E015}"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4" name="Rectangle 19"/>
          <p:cNvSpPr>
            <a:spLocks noGrp="1" noChangeArrowheads="1"/>
          </p:cNvSpPr>
          <p:nvPr>
            <p:ph type="sldNum" sz="quarter" idx="12"/>
          </p:nvPr>
        </p:nvSpPr>
        <p:spPr>
          <a:ln/>
        </p:spPr>
        <p:txBody>
          <a:bodyPr/>
          <a:lstStyle>
            <a:lvl1pPr>
              <a:defRPr/>
            </a:lvl1pPr>
          </a:lstStyle>
          <a:p>
            <a:pPr>
              <a:defRPr/>
            </a:pPr>
            <a:r>
              <a:rPr lang="en-US"/>
              <a:t>Slide </a:t>
            </a:r>
            <a:fld id="{9E832CB7-8626-4F05-AEF2-F3D2FE70D463}"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7" name="Rectangle 19"/>
          <p:cNvSpPr>
            <a:spLocks noGrp="1" noChangeArrowheads="1"/>
          </p:cNvSpPr>
          <p:nvPr>
            <p:ph type="sldNum" sz="quarter" idx="12"/>
          </p:nvPr>
        </p:nvSpPr>
        <p:spPr>
          <a:ln/>
        </p:spPr>
        <p:txBody>
          <a:bodyPr/>
          <a:lstStyle>
            <a:lvl1pPr>
              <a:defRPr/>
            </a:lvl1pPr>
          </a:lstStyle>
          <a:p>
            <a:pPr>
              <a:defRPr/>
            </a:pPr>
            <a:r>
              <a:rPr lang="en-US"/>
              <a:t>Slide </a:t>
            </a:r>
            <a:fld id="{3FC06273-1E10-4BEE-8BEF-913913C03651}"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r>
              <a:rPr lang="en-US"/>
              <a:t>Lecture 8</a:t>
            </a:r>
          </a:p>
        </p:txBody>
      </p:sp>
      <p:sp>
        <p:nvSpPr>
          <p:cNvPr id="7" name="Rectangle 19"/>
          <p:cNvSpPr>
            <a:spLocks noGrp="1" noChangeArrowheads="1"/>
          </p:cNvSpPr>
          <p:nvPr>
            <p:ph type="sldNum" sz="quarter" idx="12"/>
          </p:nvPr>
        </p:nvSpPr>
        <p:spPr>
          <a:ln/>
        </p:spPr>
        <p:txBody>
          <a:bodyPr/>
          <a:lstStyle>
            <a:lvl1pPr>
              <a:defRPr/>
            </a:lvl1pPr>
          </a:lstStyle>
          <a:p>
            <a:pPr>
              <a:defRPr/>
            </a:pPr>
            <a:r>
              <a:rPr lang="en-US"/>
              <a:t>Slide </a:t>
            </a:r>
            <a:fld id="{6217571B-3D68-4172-93A3-C2B07D1BB170}"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95" name="Rectangle 16"/>
          <p:cNvSpPr>
            <a:spLocks noGrp="1" noChangeArrowheads="1"/>
          </p:cNvSpPr>
          <p:nvPr>
            <p:ph type="body" idx="1"/>
          </p:nvPr>
        </p:nvSpPr>
        <p:spPr bwMode="auto">
          <a:xfrm>
            <a:off x="8382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9"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buClrTx/>
              <a:buSzTx/>
              <a:buFontTx/>
              <a:buNone/>
              <a:defRPr sz="1400" b="0">
                <a:cs typeface="+mn-cs"/>
              </a:defRPr>
            </a:lvl1pPr>
          </a:lstStyle>
          <a:p>
            <a:pPr>
              <a:defRPr/>
            </a:pPr>
            <a:endParaRPr lang="en-US"/>
          </a:p>
        </p:txBody>
      </p:sp>
      <p:sp>
        <p:nvSpPr>
          <p:cNvPr id="3090" name="Rectangle 18"/>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buClrTx/>
              <a:buSzTx/>
              <a:buFontTx/>
              <a:buNone/>
              <a:defRPr sz="1400" b="0">
                <a:cs typeface="+mn-cs"/>
              </a:defRPr>
            </a:lvl1pPr>
          </a:lstStyle>
          <a:p>
            <a:pPr>
              <a:defRPr/>
            </a:pPr>
            <a:r>
              <a:rPr lang="en-US"/>
              <a:t>Lecture 8</a:t>
            </a:r>
          </a:p>
        </p:txBody>
      </p:sp>
      <p:sp>
        <p:nvSpPr>
          <p:cNvPr id="3091"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400" b="0">
                <a:cs typeface="+mn-cs"/>
              </a:defRPr>
            </a:lvl1pPr>
          </a:lstStyle>
          <a:p>
            <a:pPr>
              <a:defRPr/>
            </a:pPr>
            <a:r>
              <a:rPr lang="en-US"/>
              <a:t>Slide </a:t>
            </a:r>
            <a:fld id="{8B20AD57-9365-43E4-89D3-2B57ACD27877}" type="slidenum">
              <a:rPr lang="en-US"/>
              <a:pPr>
                <a:defRPr/>
              </a:pPr>
              <a:t>‹#›</a:t>
            </a:fld>
            <a:endParaRPr lang="en-US"/>
          </a:p>
        </p:txBody>
      </p:sp>
      <p:graphicFrame>
        <p:nvGraphicFramePr>
          <p:cNvPr id="3093" name="Object 2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3093" name="CorelDRAW" r:id="rId14" imgW="3720960" imgH="6797520" progId="">
              <p:embed/>
            </p:oleObj>
          </a:graphicData>
        </a:graphic>
      </p:graphicFrame>
      <p:sp>
        <p:nvSpPr>
          <p:cNvPr id="3094"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b="0" dirty="0">
                <a:latin typeface="Arial" pitchFamily="34" charset="0"/>
                <a:cs typeface="+mn-cs"/>
              </a:rPr>
              <a:t>Regional </a:t>
            </a:r>
            <a:r>
              <a:rPr lang="en-US" b="0" dirty="0">
                <a:latin typeface="Arial" pitchFamily="34" charset="0"/>
                <a:cs typeface="+mn-cs"/>
              </a:rPr>
              <a:t>and local economics</a:t>
            </a:r>
            <a:endParaRPr lang="en-GB" b="0" dirty="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ransition>
    <p:random/>
  </p:transition>
  <p:hf hd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Times New Roman" pitchFamily="18" charset="0"/>
        </a:defRPr>
      </a:lvl2pPr>
      <a:lvl3pPr algn="r" rtl="0" eaLnBrk="0" fontAlgn="base" hangingPunct="0">
        <a:spcBef>
          <a:spcPct val="0"/>
        </a:spcBef>
        <a:spcAft>
          <a:spcPct val="0"/>
        </a:spcAft>
        <a:defRPr sz="3600" b="1">
          <a:solidFill>
            <a:schemeClr val="tx2"/>
          </a:solidFill>
          <a:latin typeface="Times New Roman" pitchFamily="18" charset="0"/>
        </a:defRPr>
      </a:lvl3pPr>
      <a:lvl4pPr algn="r" rtl="0" eaLnBrk="0" fontAlgn="base" hangingPunct="0">
        <a:spcBef>
          <a:spcPct val="0"/>
        </a:spcBef>
        <a:spcAft>
          <a:spcPct val="0"/>
        </a:spcAft>
        <a:defRPr sz="3600" b="1">
          <a:solidFill>
            <a:schemeClr val="tx2"/>
          </a:solidFill>
          <a:latin typeface="Times New Roman" pitchFamily="18" charset="0"/>
        </a:defRPr>
      </a:lvl4pPr>
      <a:lvl5pPr algn="r" rtl="0" eaLnBrk="0" fontAlgn="base" hangingPunct="0">
        <a:spcBef>
          <a:spcPct val="0"/>
        </a:spcBef>
        <a:spcAft>
          <a:spcPct val="0"/>
        </a:spcAft>
        <a:defRPr sz="3600" b="1">
          <a:solidFill>
            <a:schemeClr val="tx2"/>
          </a:solidFill>
          <a:latin typeface="Times New Roman" pitchFamily="18" charset="0"/>
        </a:defRPr>
      </a:lvl5pPr>
      <a:lvl6pPr marL="457200" algn="r" rtl="0" eaLnBrk="0" fontAlgn="base" hangingPunct="0">
        <a:spcBef>
          <a:spcPct val="0"/>
        </a:spcBef>
        <a:spcAft>
          <a:spcPct val="0"/>
        </a:spcAft>
        <a:defRPr sz="3600" b="1">
          <a:solidFill>
            <a:schemeClr val="tx2"/>
          </a:solidFill>
          <a:latin typeface="Times New Roman" pitchFamily="18" charset="0"/>
        </a:defRPr>
      </a:lvl6pPr>
      <a:lvl7pPr marL="914400" algn="r" rtl="0" eaLnBrk="0" fontAlgn="base" hangingPunct="0">
        <a:spcBef>
          <a:spcPct val="0"/>
        </a:spcBef>
        <a:spcAft>
          <a:spcPct val="0"/>
        </a:spcAft>
        <a:defRPr sz="3600" b="1">
          <a:solidFill>
            <a:schemeClr val="tx2"/>
          </a:solidFill>
          <a:latin typeface="Times New Roman" pitchFamily="18" charset="0"/>
        </a:defRPr>
      </a:lvl7pPr>
      <a:lvl8pPr marL="1371600" algn="r" rtl="0" eaLnBrk="0" fontAlgn="base" hangingPunct="0">
        <a:spcBef>
          <a:spcPct val="0"/>
        </a:spcBef>
        <a:spcAft>
          <a:spcPct val="0"/>
        </a:spcAft>
        <a:defRPr sz="3600" b="1">
          <a:solidFill>
            <a:schemeClr val="tx2"/>
          </a:solidFill>
          <a:latin typeface="Times New Roman" pitchFamily="18" charset="0"/>
        </a:defRPr>
      </a:lvl8pPr>
      <a:lvl9pPr marL="1828800" algn="r" rtl="0" eaLnBrk="0" fontAlgn="base" hangingPunct="0">
        <a:spcBef>
          <a:spcPct val="0"/>
        </a:spcBef>
        <a:spcAft>
          <a:spcPct val="0"/>
        </a:spcAft>
        <a:defRPr sz="36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london2012.org/en/news/publications/Candidatefile/Candidatefile.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p:spPr>
        <p:txBody>
          <a:bodyPr/>
          <a:lstStyle/>
          <a:p>
            <a:r>
              <a:rPr lang="en-US" smtClean="0">
                <a:cs typeface="Arial" charset="0"/>
              </a:rPr>
              <a:t>Slide </a:t>
            </a:r>
            <a:fld id="{E97F4A99-A9D7-414D-882F-64F07193234B}" type="slidenum">
              <a:rPr lang="en-US" smtClean="0">
                <a:cs typeface="Arial" charset="0"/>
              </a:rPr>
              <a:pPr/>
              <a:t>1</a:t>
            </a:fld>
            <a:endParaRPr lang="en-US" smtClean="0">
              <a:cs typeface="Arial" charset="0"/>
            </a:endParaRPr>
          </a:p>
        </p:txBody>
      </p:sp>
      <p:sp>
        <p:nvSpPr>
          <p:cNvPr id="17410" name="Rectangle 2"/>
          <p:cNvSpPr>
            <a:spLocks noGrp="1" noChangeArrowheads="1"/>
          </p:cNvSpPr>
          <p:nvPr>
            <p:ph type="title"/>
          </p:nvPr>
        </p:nvSpPr>
        <p:spPr bwMode="auto">
          <a:xfrm>
            <a:off x="468313" y="1125538"/>
            <a:ext cx="8229600" cy="709612"/>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400" smtClean="0">
                <a:solidFill>
                  <a:srgbClr val="FF0000"/>
                </a:solidFill>
                <a:latin typeface="Arial" charset="0"/>
                <a:cs typeface="Times New Roman" pitchFamily="18" charset="0"/>
              </a:rPr>
              <a:t>Lecture 10a Event-based regeneration and economic boosters</a:t>
            </a:r>
            <a:endParaRPr lang="en-US" sz="2400" smtClean="0">
              <a:solidFill>
                <a:srgbClr val="FF0000"/>
              </a:solidFill>
              <a:latin typeface="Arial" charset="0"/>
              <a:cs typeface="Times New Roman" pitchFamily="18" charset="0"/>
            </a:endParaRPr>
          </a:p>
        </p:txBody>
      </p:sp>
      <p:sp>
        <p:nvSpPr>
          <p:cNvPr id="17411"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pic>
        <p:nvPicPr>
          <p:cNvPr id="17412" name="Picture 1"/>
          <p:cNvPicPr>
            <a:picLocks noChangeAspect="1" noChangeArrowheads="1"/>
          </p:cNvPicPr>
          <p:nvPr/>
        </p:nvPicPr>
        <p:blipFill>
          <a:blip r:embed="rId3"/>
          <a:srcRect/>
          <a:stretch>
            <a:fillRect/>
          </a:stretch>
        </p:blipFill>
        <p:spPr bwMode="auto">
          <a:xfrm>
            <a:off x="214313" y="1571625"/>
            <a:ext cx="2857500" cy="4214813"/>
          </a:xfrm>
          <a:prstGeom prst="rect">
            <a:avLst/>
          </a:prstGeom>
          <a:noFill/>
          <a:ln w="9525">
            <a:noFill/>
            <a:miter lim="800000"/>
            <a:headEnd/>
            <a:tailEnd/>
          </a:ln>
        </p:spPr>
      </p:pic>
      <p:pic>
        <p:nvPicPr>
          <p:cNvPr id="17413" name="Picture 6"/>
          <p:cNvPicPr>
            <a:picLocks noChangeAspect="1" noChangeArrowheads="1"/>
          </p:cNvPicPr>
          <p:nvPr/>
        </p:nvPicPr>
        <p:blipFill>
          <a:blip r:embed="rId4"/>
          <a:srcRect/>
          <a:stretch>
            <a:fillRect/>
          </a:stretch>
        </p:blipFill>
        <p:spPr bwMode="auto">
          <a:xfrm>
            <a:off x="2571750" y="3286125"/>
            <a:ext cx="4032250" cy="2841625"/>
          </a:xfrm>
          <a:prstGeom prst="rect">
            <a:avLst/>
          </a:prstGeom>
          <a:noFill/>
          <a:ln w="12700">
            <a:noFill/>
            <a:miter lim="800000"/>
            <a:headEnd type="none" w="sm" len="sm"/>
            <a:tailEnd type="none" w="sm" len="sm"/>
          </a:ln>
        </p:spPr>
      </p:pic>
      <p:pic>
        <p:nvPicPr>
          <p:cNvPr id="17414" name="Picture 4"/>
          <p:cNvPicPr>
            <a:picLocks noChangeAspect="1" noChangeArrowheads="1"/>
          </p:cNvPicPr>
          <p:nvPr/>
        </p:nvPicPr>
        <p:blipFill>
          <a:blip r:embed="rId5"/>
          <a:srcRect r="17874"/>
          <a:stretch>
            <a:fillRect/>
          </a:stretch>
        </p:blipFill>
        <p:spPr bwMode="auto">
          <a:xfrm>
            <a:off x="4786313" y="2071688"/>
            <a:ext cx="3890962" cy="2408237"/>
          </a:xfrm>
          <a:prstGeom prst="rect">
            <a:avLst/>
          </a:prstGeom>
          <a:noFill/>
          <a:ln w="12700">
            <a:noFill/>
            <a:miter lim="800000"/>
            <a:headEnd type="none" w="sm" len="sm"/>
            <a:tailEnd type="none" w="sm" len="sm"/>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5"/>
          <p:cNvSpPr>
            <a:spLocks noGrp="1"/>
          </p:cNvSpPr>
          <p:nvPr>
            <p:ph type="sldNum" sz="quarter" idx="12"/>
          </p:nvPr>
        </p:nvSpPr>
        <p:spPr>
          <a:noFill/>
        </p:spPr>
        <p:txBody>
          <a:bodyPr/>
          <a:lstStyle/>
          <a:p>
            <a:r>
              <a:rPr lang="en-US" smtClean="0">
                <a:cs typeface="Arial" charset="0"/>
              </a:rPr>
              <a:t>Slide </a:t>
            </a:r>
            <a:fld id="{0166CC55-0C04-4831-8AAE-4FFF6F7BE31D}" type="slidenum">
              <a:rPr lang="en-US" smtClean="0">
                <a:cs typeface="Arial" charset="0"/>
              </a:rPr>
              <a:pPr/>
              <a:t>10</a:t>
            </a:fld>
            <a:endParaRPr lang="en-US" smtClean="0">
              <a:cs typeface="Arial" charset="0"/>
            </a:endParaRPr>
          </a:p>
        </p:txBody>
      </p:sp>
      <p:sp>
        <p:nvSpPr>
          <p:cNvPr id="65538" name="Rectangle 2"/>
          <p:cNvSpPr>
            <a:spLocks noGrp="1" noChangeArrowheads="1"/>
          </p:cNvSpPr>
          <p:nvPr>
            <p:ph type="title"/>
          </p:nvPr>
        </p:nvSpPr>
        <p:spPr bwMode="auto">
          <a:xfrm>
            <a:off x="685800" y="990600"/>
            <a:ext cx="7772400" cy="5334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smtClean="0">
                <a:solidFill>
                  <a:srgbClr val="FF0000"/>
                </a:solidFill>
                <a:latin typeface="Arial" charset="0"/>
              </a:rPr>
              <a:t>The Barcelona Olympics, Sunahuja</a:t>
            </a:r>
          </a:p>
        </p:txBody>
      </p:sp>
      <p:sp>
        <p:nvSpPr>
          <p:cNvPr id="65539" name="Rectangle 3"/>
          <p:cNvSpPr>
            <a:spLocks noGrp="1" noChangeArrowheads="1"/>
          </p:cNvSpPr>
          <p:nvPr>
            <p:ph type="body" idx="1"/>
          </p:nvPr>
        </p:nvSpPr>
        <p:spPr>
          <a:xfrm>
            <a:off x="838200" y="1752600"/>
            <a:ext cx="7772400" cy="1143000"/>
          </a:xfrm>
        </p:spPr>
        <p:txBody>
          <a:bodyPr/>
          <a:lstStyle/>
          <a:p>
            <a:pPr>
              <a:lnSpc>
                <a:spcPct val="90000"/>
              </a:lnSpc>
            </a:pPr>
            <a:r>
              <a:rPr lang="en-GB" sz="2400" smtClean="0">
                <a:latin typeface="Arial" charset="0"/>
              </a:rPr>
              <a:t>Expensive to stage Infrastructure $7.5billion Olympic Committee’s budget $1.5 main legacy impacts on tourism and status</a:t>
            </a:r>
          </a:p>
        </p:txBody>
      </p:sp>
      <p:grpSp>
        <p:nvGrpSpPr>
          <p:cNvPr id="65540" name="Group 108"/>
          <p:cNvGrpSpPr>
            <a:grpSpLocks/>
          </p:cNvGrpSpPr>
          <p:nvPr/>
        </p:nvGrpSpPr>
        <p:grpSpPr bwMode="auto">
          <a:xfrm>
            <a:off x="928688" y="3000375"/>
            <a:ext cx="7010400" cy="3124200"/>
            <a:chOff x="-3" y="-3"/>
            <a:chExt cx="2161" cy="4806"/>
          </a:xfrm>
        </p:grpSpPr>
        <p:grpSp>
          <p:nvGrpSpPr>
            <p:cNvPr id="65543" name="Group 106"/>
            <p:cNvGrpSpPr>
              <a:grpSpLocks/>
            </p:cNvGrpSpPr>
            <p:nvPr/>
          </p:nvGrpSpPr>
          <p:grpSpPr bwMode="auto">
            <a:xfrm>
              <a:off x="0" y="0"/>
              <a:ext cx="2155" cy="4800"/>
              <a:chOff x="0" y="0"/>
              <a:chExt cx="2155" cy="4800"/>
            </a:xfrm>
          </p:grpSpPr>
          <p:grpSp>
            <p:nvGrpSpPr>
              <p:cNvPr id="65545" name="Group 39"/>
              <p:cNvGrpSpPr>
                <a:grpSpLocks/>
              </p:cNvGrpSpPr>
              <p:nvPr/>
            </p:nvGrpSpPr>
            <p:grpSpPr bwMode="auto">
              <a:xfrm>
                <a:off x="0" y="0"/>
                <a:ext cx="2155" cy="384"/>
                <a:chOff x="0" y="0"/>
                <a:chExt cx="2155" cy="384"/>
              </a:xfrm>
            </p:grpSpPr>
            <p:sp>
              <p:nvSpPr>
                <p:cNvPr id="65645" name="Rectangle 4"/>
                <p:cNvSpPr>
                  <a:spLocks noChangeArrowheads="1"/>
                </p:cNvSpPr>
                <p:nvPr/>
              </p:nvSpPr>
              <p:spPr bwMode="auto">
                <a:xfrm>
                  <a:off x="0" y="0"/>
                  <a:ext cx="2155"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Legacy benefits of the Barcelona Olympic Games</a:t>
                  </a:r>
                  <a:endParaRPr lang="en-GB" sz="1400">
                    <a:latin typeface="Arial" charset="0"/>
                    <a:cs typeface="Times New Roman" pitchFamily="18" charset="0"/>
                  </a:endParaRPr>
                </a:p>
                <a:p>
                  <a:pPr eaLnBrk="0" hangingPunct="0"/>
                  <a:endParaRPr lang="en-GB" sz="1400">
                    <a:latin typeface="Arial" charset="0"/>
                  </a:endParaRPr>
                </a:p>
              </p:txBody>
            </p:sp>
            <p:sp>
              <p:nvSpPr>
                <p:cNvPr id="65646" name="Rectangle 38"/>
                <p:cNvSpPr>
                  <a:spLocks noChangeArrowheads="1"/>
                </p:cNvSpPr>
                <p:nvPr/>
              </p:nvSpPr>
              <p:spPr bwMode="auto">
                <a:xfrm>
                  <a:off x="0" y="0"/>
                  <a:ext cx="2155"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46" name="Group 41"/>
              <p:cNvGrpSpPr>
                <a:grpSpLocks/>
              </p:cNvGrpSpPr>
              <p:nvPr/>
            </p:nvGrpSpPr>
            <p:grpSpPr bwMode="auto">
              <a:xfrm>
                <a:off x="0" y="384"/>
                <a:ext cx="1248" cy="384"/>
                <a:chOff x="0" y="384"/>
                <a:chExt cx="1248" cy="384"/>
              </a:xfrm>
            </p:grpSpPr>
            <p:sp>
              <p:nvSpPr>
                <p:cNvPr id="65643" name="Rectangle 5"/>
                <p:cNvSpPr>
                  <a:spLocks noChangeArrowheads="1"/>
                </p:cNvSpPr>
                <p:nvPr/>
              </p:nvSpPr>
              <p:spPr bwMode="auto">
                <a:xfrm>
                  <a:off x="0" y="384"/>
                  <a:ext cx="1248" cy="384"/>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GB" sz="1400">
                      <a:latin typeface="Arial" charset="0"/>
                      <a:cs typeface="Times New Roman" pitchFamily="18" charset="0"/>
                    </a:rPr>
                    <a:t> </a:t>
                  </a:r>
                </a:p>
                <a:p>
                  <a:pPr eaLnBrk="0" hangingPunct="0"/>
                  <a:endParaRPr lang="en-GB" sz="1400">
                    <a:latin typeface="Arial" charset="0"/>
                  </a:endParaRPr>
                </a:p>
              </p:txBody>
            </p:sp>
            <p:sp>
              <p:nvSpPr>
                <p:cNvPr id="65644" name="Rectangle 40"/>
                <p:cNvSpPr>
                  <a:spLocks noChangeArrowheads="1"/>
                </p:cNvSpPr>
                <p:nvPr/>
              </p:nvSpPr>
              <p:spPr bwMode="auto">
                <a:xfrm>
                  <a:off x="0" y="384"/>
                  <a:ext cx="1248"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47" name="Group 43"/>
              <p:cNvGrpSpPr>
                <a:grpSpLocks/>
              </p:cNvGrpSpPr>
              <p:nvPr/>
            </p:nvGrpSpPr>
            <p:grpSpPr bwMode="auto">
              <a:xfrm>
                <a:off x="1248" y="384"/>
                <a:ext cx="397" cy="384"/>
                <a:chOff x="1248" y="384"/>
                <a:chExt cx="397" cy="384"/>
              </a:xfrm>
            </p:grpSpPr>
            <p:sp>
              <p:nvSpPr>
                <p:cNvPr id="65641" name="Rectangle 6"/>
                <p:cNvSpPr>
                  <a:spLocks noChangeArrowheads="1"/>
                </p:cNvSpPr>
                <p:nvPr/>
              </p:nvSpPr>
              <p:spPr bwMode="auto">
                <a:xfrm>
                  <a:off x="1248" y="384"/>
                  <a:ext cx="397"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tabLst>
                      <a:tab pos="457200" algn="r"/>
                      <a:tab pos="2636838" algn="ctr"/>
                      <a:tab pos="5273675" algn="r"/>
                    </a:tabLst>
                  </a:pPr>
                  <a:r>
                    <a:rPr lang="en-US" sz="1400">
                      <a:latin typeface="Arial" charset="0"/>
                      <a:cs typeface="Times New Roman" pitchFamily="18" charset="0"/>
                    </a:rPr>
                    <a:t>1990</a:t>
                  </a:r>
                  <a:endParaRPr lang="en-GB" sz="1400">
                    <a:latin typeface="Arial" charset="0"/>
                    <a:cs typeface="Times New Roman" pitchFamily="18" charset="0"/>
                  </a:endParaRPr>
                </a:p>
                <a:p>
                  <a:pPr algn="ctr" eaLnBrk="0" hangingPunct="0">
                    <a:tabLst>
                      <a:tab pos="457200" algn="r"/>
                      <a:tab pos="2636838" algn="ctr"/>
                      <a:tab pos="5273675" algn="r"/>
                    </a:tabLst>
                  </a:pPr>
                  <a:endParaRPr lang="en-GB" sz="1400">
                    <a:latin typeface="Arial" charset="0"/>
                  </a:endParaRPr>
                </a:p>
              </p:txBody>
            </p:sp>
            <p:sp>
              <p:nvSpPr>
                <p:cNvPr id="65642" name="Rectangle 42"/>
                <p:cNvSpPr>
                  <a:spLocks noChangeArrowheads="1"/>
                </p:cNvSpPr>
                <p:nvPr/>
              </p:nvSpPr>
              <p:spPr bwMode="auto">
                <a:xfrm>
                  <a:off x="1248" y="384"/>
                  <a:ext cx="397"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48" name="Group 45"/>
              <p:cNvGrpSpPr>
                <a:grpSpLocks/>
              </p:cNvGrpSpPr>
              <p:nvPr/>
            </p:nvGrpSpPr>
            <p:grpSpPr bwMode="auto">
              <a:xfrm>
                <a:off x="1645" y="384"/>
                <a:ext cx="510" cy="384"/>
                <a:chOff x="1645" y="384"/>
                <a:chExt cx="510" cy="384"/>
              </a:xfrm>
            </p:grpSpPr>
            <p:sp>
              <p:nvSpPr>
                <p:cNvPr id="65639" name="Rectangle 7"/>
                <p:cNvSpPr>
                  <a:spLocks noChangeArrowheads="1"/>
                </p:cNvSpPr>
                <p:nvPr/>
              </p:nvSpPr>
              <p:spPr bwMode="auto">
                <a:xfrm>
                  <a:off x="1645" y="384"/>
                  <a:ext cx="510"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2001</a:t>
                  </a:r>
                  <a:endParaRPr lang="en-GB" sz="1400">
                    <a:latin typeface="Arial" charset="0"/>
                    <a:cs typeface="Times New Roman" pitchFamily="18" charset="0"/>
                  </a:endParaRPr>
                </a:p>
                <a:p>
                  <a:pPr algn="ctr" eaLnBrk="0" hangingPunct="0"/>
                  <a:endParaRPr lang="en-GB" sz="1400">
                    <a:latin typeface="Arial" charset="0"/>
                  </a:endParaRPr>
                </a:p>
              </p:txBody>
            </p:sp>
            <p:sp>
              <p:nvSpPr>
                <p:cNvPr id="65640" name="Rectangle 44"/>
                <p:cNvSpPr>
                  <a:spLocks noChangeArrowheads="1"/>
                </p:cNvSpPr>
                <p:nvPr/>
              </p:nvSpPr>
              <p:spPr bwMode="auto">
                <a:xfrm>
                  <a:off x="1645" y="384"/>
                  <a:ext cx="510"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49" name="Group 47"/>
              <p:cNvGrpSpPr>
                <a:grpSpLocks/>
              </p:cNvGrpSpPr>
              <p:nvPr/>
            </p:nvGrpSpPr>
            <p:grpSpPr bwMode="auto">
              <a:xfrm>
                <a:off x="0" y="768"/>
                <a:ext cx="1248" cy="384"/>
                <a:chOff x="0" y="768"/>
                <a:chExt cx="1248" cy="384"/>
              </a:xfrm>
            </p:grpSpPr>
            <p:sp>
              <p:nvSpPr>
                <p:cNvPr id="65637" name="Rectangle 8"/>
                <p:cNvSpPr>
                  <a:spLocks noChangeArrowheads="1"/>
                </p:cNvSpPr>
                <p:nvPr/>
              </p:nvSpPr>
              <p:spPr bwMode="auto">
                <a:xfrm>
                  <a:off x="0" y="768"/>
                  <a:ext cx="1248" cy="384"/>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GB" sz="1400">
                      <a:latin typeface="Arial" charset="0"/>
                      <a:cs typeface="Times New Roman" pitchFamily="18" charset="0"/>
                    </a:rPr>
                    <a:t> </a:t>
                  </a:r>
                </a:p>
                <a:p>
                  <a:pPr eaLnBrk="0" hangingPunct="0"/>
                  <a:endParaRPr lang="en-GB" sz="1400">
                    <a:latin typeface="Arial" charset="0"/>
                  </a:endParaRPr>
                </a:p>
              </p:txBody>
            </p:sp>
            <p:sp>
              <p:nvSpPr>
                <p:cNvPr id="65638" name="Rectangle 46"/>
                <p:cNvSpPr>
                  <a:spLocks noChangeArrowheads="1"/>
                </p:cNvSpPr>
                <p:nvPr/>
              </p:nvSpPr>
              <p:spPr bwMode="auto">
                <a:xfrm>
                  <a:off x="0" y="768"/>
                  <a:ext cx="1248"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0" name="Group 49"/>
              <p:cNvGrpSpPr>
                <a:grpSpLocks/>
              </p:cNvGrpSpPr>
              <p:nvPr/>
            </p:nvGrpSpPr>
            <p:grpSpPr bwMode="auto">
              <a:xfrm>
                <a:off x="1248" y="768"/>
                <a:ext cx="397" cy="384"/>
                <a:chOff x="1248" y="768"/>
                <a:chExt cx="397" cy="384"/>
              </a:xfrm>
            </p:grpSpPr>
            <p:sp>
              <p:nvSpPr>
                <p:cNvPr id="65635" name="Rectangle 9"/>
                <p:cNvSpPr>
                  <a:spLocks noChangeArrowheads="1"/>
                </p:cNvSpPr>
                <p:nvPr/>
              </p:nvSpPr>
              <p:spPr bwMode="auto">
                <a:xfrm>
                  <a:off x="1248" y="768"/>
                  <a:ext cx="397"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GB" sz="1400">
                      <a:latin typeface="Arial" charset="0"/>
                      <a:cs typeface="Times New Roman" pitchFamily="18" charset="0"/>
                    </a:rPr>
                    <a:t> </a:t>
                  </a:r>
                </a:p>
                <a:p>
                  <a:pPr algn="ctr" eaLnBrk="0" hangingPunct="0"/>
                  <a:endParaRPr lang="en-GB" sz="1400">
                    <a:latin typeface="Arial" charset="0"/>
                  </a:endParaRPr>
                </a:p>
              </p:txBody>
            </p:sp>
            <p:sp>
              <p:nvSpPr>
                <p:cNvPr id="65636" name="Rectangle 48"/>
                <p:cNvSpPr>
                  <a:spLocks noChangeArrowheads="1"/>
                </p:cNvSpPr>
                <p:nvPr/>
              </p:nvSpPr>
              <p:spPr bwMode="auto">
                <a:xfrm>
                  <a:off x="1248" y="768"/>
                  <a:ext cx="397"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1" name="Group 51"/>
              <p:cNvGrpSpPr>
                <a:grpSpLocks/>
              </p:cNvGrpSpPr>
              <p:nvPr/>
            </p:nvGrpSpPr>
            <p:grpSpPr bwMode="auto">
              <a:xfrm>
                <a:off x="1645" y="768"/>
                <a:ext cx="510" cy="384"/>
                <a:chOff x="1645" y="768"/>
                <a:chExt cx="510" cy="384"/>
              </a:xfrm>
            </p:grpSpPr>
            <p:sp>
              <p:nvSpPr>
                <p:cNvPr id="65633" name="Rectangle 10"/>
                <p:cNvSpPr>
                  <a:spLocks noChangeArrowheads="1"/>
                </p:cNvSpPr>
                <p:nvPr/>
              </p:nvSpPr>
              <p:spPr bwMode="auto">
                <a:xfrm>
                  <a:off x="1645" y="768"/>
                  <a:ext cx="510"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GB" sz="1400">
                      <a:latin typeface="Arial" charset="0"/>
                      <a:cs typeface="Times New Roman" pitchFamily="18" charset="0"/>
                    </a:rPr>
                    <a:t> </a:t>
                  </a:r>
                </a:p>
                <a:p>
                  <a:pPr algn="ctr" eaLnBrk="0" hangingPunct="0"/>
                  <a:endParaRPr lang="en-GB" sz="1400">
                    <a:latin typeface="Arial" charset="0"/>
                  </a:endParaRPr>
                </a:p>
              </p:txBody>
            </p:sp>
            <p:sp>
              <p:nvSpPr>
                <p:cNvPr id="65634" name="Rectangle 50"/>
                <p:cNvSpPr>
                  <a:spLocks noChangeArrowheads="1"/>
                </p:cNvSpPr>
                <p:nvPr/>
              </p:nvSpPr>
              <p:spPr bwMode="auto">
                <a:xfrm>
                  <a:off x="1645" y="768"/>
                  <a:ext cx="510"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2" name="Group 53"/>
              <p:cNvGrpSpPr>
                <a:grpSpLocks/>
              </p:cNvGrpSpPr>
              <p:nvPr/>
            </p:nvGrpSpPr>
            <p:grpSpPr bwMode="auto">
              <a:xfrm>
                <a:off x="0" y="1152"/>
                <a:ext cx="1248" cy="384"/>
                <a:chOff x="0" y="1152"/>
                <a:chExt cx="1248" cy="384"/>
              </a:xfrm>
            </p:grpSpPr>
            <p:sp>
              <p:nvSpPr>
                <p:cNvPr id="65631" name="Rectangle 11"/>
                <p:cNvSpPr>
                  <a:spLocks noChangeArrowheads="1"/>
                </p:cNvSpPr>
                <p:nvPr/>
              </p:nvSpPr>
              <p:spPr bwMode="auto">
                <a:xfrm>
                  <a:off x="0" y="1152"/>
                  <a:ext cx="1248" cy="384"/>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US" sz="1400">
                      <a:latin typeface="Arial" charset="0"/>
                      <a:cs typeface="Times New Roman" pitchFamily="18" charset="0"/>
                    </a:rPr>
                    <a:t>Hotel capacity (beds)</a:t>
                  </a:r>
                  <a:endParaRPr lang="en-GB" sz="1400">
                    <a:latin typeface="Arial" charset="0"/>
                    <a:cs typeface="Times New Roman" pitchFamily="18" charset="0"/>
                  </a:endParaRPr>
                </a:p>
                <a:p>
                  <a:pPr eaLnBrk="0" hangingPunct="0"/>
                  <a:endParaRPr lang="en-GB" sz="1400">
                    <a:latin typeface="Arial" charset="0"/>
                  </a:endParaRPr>
                </a:p>
              </p:txBody>
            </p:sp>
            <p:sp>
              <p:nvSpPr>
                <p:cNvPr id="65632" name="Rectangle 52"/>
                <p:cNvSpPr>
                  <a:spLocks noChangeArrowheads="1"/>
                </p:cNvSpPr>
                <p:nvPr/>
              </p:nvSpPr>
              <p:spPr bwMode="auto">
                <a:xfrm>
                  <a:off x="0" y="1152"/>
                  <a:ext cx="1248"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3" name="Group 55"/>
              <p:cNvGrpSpPr>
                <a:grpSpLocks/>
              </p:cNvGrpSpPr>
              <p:nvPr/>
            </p:nvGrpSpPr>
            <p:grpSpPr bwMode="auto">
              <a:xfrm>
                <a:off x="1248" y="1152"/>
                <a:ext cx="397" cy="384"/>
                <a:chOff x="1248" y="1152"/>
                <a:chExt cx="397" cy="384"/>
              </a:xfrm>
            </p:grpSpPr>
            <p:sp>
              <p:nvSpPr>
                <p:cNvPr id="65629" name="Rectangle 12"/>
                <p:cNvSpPr>
                  <a:spLocks noChangeArrowheads="1"/>
                </p:cNvSpPr>
                <p:nvPr/>
              </p:nvSpPr>
              <p:spPr bwMode="auto">
                <a:xfrm>
                  <a:off x="1248" y="1152"/>
                  <a:ext cx="397"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18, 567</a:t>
                  </a:r>
                  <a:endParaRPr lang="en-GB" sz="1400">
                    <a:latin typeface="Arial" charset="0"/>
                    <a:cs typeface="Times New Roman" pitchFamily="18" charset="0"/>
                  </a:endParaRPr>
                </a:p>
                <a:p>
                  <a:pPr algn="ctr" eaLnBrk="0" hangingPunct="0"/>
                  <a:endParaRPr lang="en-GB" sz="1400">
                    <a:latin typeface="Arial" charset="0"/>
                  </a:endParaRPr>
                </a:p>
              </p:txBody>
            </p:sp>
            <p:sp>
              <p:nvSpPr>
                <p:cNvPr id="65630" name="Rectangle 54"/>
                <p:cNvSpPr>
                  <a:spLocks noChangeArrowheads="1"/>
                </p:cNvSpPr>
                <p:nvPr/>
              </p:nvSpPr>
              <p:spPr bwMode="auto">
                <a:xfrm>
                  <a:off x="1248" y="1152"/>
                  <a:ext cx="397"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4" name="Group 57"/>
              <p:cNvGrpSpPr>
                <a:grpSpLocks/>
              </p:cNvGrpSpPr>
              <p:nvPr/>
            </p:nvGrpSpPr>
            <p:grpSpPr bwMode="auto">
              <a:xfrm>
                <a:off x="1645" y="1152"/>
                <a:ext cx="510" cy="384"/>
                <a:chOff x="1645" y="1152"/>
                <a:chExt cx="510" cy="384"/>
              </a:xfrm>
            </p:grpSpPr>
            <p:sp>
              <p:nvSpPr>
                <p:cNvPr id="65627" name="Rectangle 13"/>
                <p:cNvSpPr>
                  <a:spLocks noChangeArrowheads="1"/>
                </p:cNvSpPr>
                <p:nvPr/>
              </p:nvSpPr>
              <p:spPr bwMode="auto">
                <a:xfrm>
                  <a:off x="1645" y="1152"/>
                  <a:ext cx="510"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34, 303</a:t>
                  </a:r>
                  <a:endParaRPr lang="en-GB" sz="1400">
                    <a:latin typeface="Arial" charset="0"/>
                    <a:cs typeface="Times New Roman" pitchFamily="18" charset="0"/>
                  </a:endParaRPr>
                </a:p>
                <a:p>
                  <a:pPr algn="ctr" eaLnBrk="0" hangingPunct="0"/>
                  <a:endParaRPr lang="en-GB" sz="1400">
                    <a:latin typeface="Arial" charset="0"/>
                  </a:endParaRPr>
                </a:p>
              </p:txBody>
            </p:sp>
            <p:sp>
              <p:nvSpPr>
                <p:cNvPr id="65628" name="Rectangle 56"/>
                <p:cNvSpPr>
                  <a:spLocks noChangeArrowheads="1"/>
                </p:cNvSpPr>
                <p:nvPr/>
              </p:nvSpPr>
              <p:spPr bwMode="auto">
                <a:xfrm>
                  <a:off x="1645" y="1152"/>
                  <a:ext cx="510"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5" name="Group 59"/>
              <p:cNvGrpSpPr>
                <a:grpSpLocks/>
              </p:cNvGrpSpPr>
              <p:nvPr/>
            </p:nvGrpSpPr>
            <p:grpSpPr bwMode="auto">
              <a:xfrm>
                <a:off x="0" y="1536"/>
                <a:ext cx="1248" cy="480"/>
                <a:chOff x="0" y="1536"/>
                <a:chExt cx="1248" cy="480"/>
              </a:xfrm>
            </p:grpSpPr>
            <p:sp>
              <p:nvSpPr>
                <p:cNvPr id="65625" name="Rectangle 14"/>
                <p:cNvSpPr>
                  <a:spLocks noChangeArrowheads="1"/>
                </p:cNvSpPr>
                <p:nvPr/>
              </p:nvSpPr>
              <p:spPr bwMode="auto">
                <a:xfrm>
                  <a:off x="0" y="1536"/>
                  <a:ext cx="1248" cy="480"/>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US" sz="1400">
                      <a:latin typeface="Arial" charset="0"/>
                      <a:cs typeface="Times New Roman" pitchFamily="18" charset="0"/>
                    </a:rPr>
                    <a:t>Number of tourists</a:t>
                  </a:r>
                  <a:endParaRPr lang="en-GB" sz="1400">
                    <a:latin typeface="Arial" charset="0"/>
                    <a:cs typeface="Times New Roman" pitchFamily="18" charset="0"/>
                  </a:endParaRPr>
                </a:p>
                <a:p>
                  <a:pPr eaLnBrk="0" hangingPunct="0"/>
                  <a:endParaRPr lang="en-GB" sz="1400">
                    <a:latin typeface="Arial" charset="0"/>
                  </a:endParaRPr>
                </a:p>
              </p:txBody>
            </p:sp>
            <p:sp>
              <p:nvSpPr>
                <p:cNvPr id="65626" name="Rectangle 58"/>
                <p:cNvSpPr>
                  <a:spLocks noChangeArrowheads="1"/>
                </p:cNvSpPr>
                <p:nvPr/>
              </p:nvSpPr>
              <p:spPr bwMode="auto">
                <a:xfrm>
                  <a:off x="0" y="1536"/>
                  <a:ext cx="1248" cy="480"/>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6" name="Group 61"/>
              <p:cNvGrpSpPr>
                <a:grpSpLocks/>
              </p:cNvGrpSpPr>
              <p:nvPr/>
            </p:nvGrpSpPr>
            <p:grpSpPr bwMode="auto">
              <a:xfrm>
                <a:off x="1248" y="1536"/>
                <a:ext cx="397" cy="480"/>
                <a:chOff x="1248" y="1536"/>
                <a:chExt cx="397" cy="480"/>
              </a:xfrm>
            </p:grpSpPr>
            <p:sp>
              <p:nvSpPr>
                <p:cNvPr id="65623" name="Rectangle 15"/>
                <p:cNvSpPr>
                  <a:spLocks noChangeArrowheads="1"/>
                </p:cNvSpPr>
                <p:nvPr/>
              </p:nvSpPr>
              <p:spPr bwMode="auto">
                <a:xfrm>
                  <a:off x="1248" y="1536"/>
                  <a:ext cx="397" cy="480"/>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1, 732, 902</a:t>
                  </a:r>
                  <a:endParaRPr lang="en-GB" sz="1400">
                    <a:latin typeface="Arial" charset="0"/>
                    <a:cs typeface="Times New Roman" pitchFamily="18" charset="0"/>
                  </a:endParaRPr>
                </a:p>
                <a:p>
                  <a:pPr algn="ctr" eaLnBrk="0" hangingPunct="0"/>
                  <a:endParaRPr lang="en-GB" sz="1400">
                    <a:latin typeface="Arial" charset="0"/>
                  </a:endParaRPr>
                </a:p>
              </p:txBody>
            </p:sp>
            <p:sp>
              <p:nvSpPr>
                <p:cNvPr id="65624" name="Rectangle 60"/>
                <p:cNvSpPr>
                  <a:spLocks noChangeArrowheads="1"/>
                </p:cNvSpPr>
                <p:nvPr/>
              </p:nvSpPr>
              <p:spPr bwMode="auto">
                <a:xfrm>
                  <a:off x="1248" y="1536"/>
                  <a:ext cx="397" cy="480"/>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7" name="Group 63"/>
              <p:cNvGrpSpPr>
                <a:grpSpLocks/>
              </p:cNvGrpSpPr>
              <p:nvPr/>
            </p:nvGrpSpPr>
            <p:grpSpPr bwMode="auto">
              <a:xfrm>
                <a:off x="1645" y="1536"/>
                <a:ext cx="510" cy="480"/>
                <a:chOff x="1645" y="1536"/>
                <a:chExt cx="510" cy="480"/>
              </a:xfrm>
            </p:grpSpPr>
            <p:sp>
              <p:nvSpPr>
                <p:cNvPr id="65621" name="Rectangle 16"/>
                <p:cNvSpPr>
                  <a:spLocks noChangeArrowheads="1"/>
                </p:cNvSpPr>
                <p:nvPr/>
              </p:nvSpPr>
              <p:spPr bwMode="auto">
                <a:xfrm>
                  <a:off x="1645" y="1536"/>
                  <a:ext cx="510" cy="480"/>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3, 378, 636</a:t>
                  </a:r>
                  <a:endParaRPr lang="en-GB" sz="1400">
                    <a:latin typeface="Arial" charset="0"/>
                    <a:cs typeface="Times New Roman" pitchFamily="18" charset="0"/>
                  </a:endParaRPr>
                </a:p>
                <a:p>
                  <a:pPr algn="ctr" eaLnBrk="0" hangingPunct="0"/>
                  <a:endParaRPr lang="en-GB" sz="1400">
                    <a:latin typeface="Arial" charset="0"/>
                  </a:endParaRPr>
                </a:p>
              </p:txBody>
            </p:sp>
            <p:sp>
              <p:nvSpPr>
                <p:cNvPr id="65622" name="Rectangle 62"/>
                <p:cNvSpPr>
                  <a:spLocks noChangeArrowheads="1"/>
                </p:cNvSpPr>
                <p:nvPr/>
              </p:nvSpPr>
              <p:spPr bwMode="auto">
                <a:xfrm>
                  <a:off x="1645" y="1536"/>
                  <a:ext cx="510" cy="480"/>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8" name="Group 65"/>
              <p:cNvGrpSpPr>
                <a:grpSpLocks/>
              </p:cNvGrpSpPr>
              <p:nvPr/>
            </p:nvGrpSpPr>
            <p:grpSpPr bwMode="auto">
              <a:xfrm>
                <a:off x="0" y="2016"/>
                <a:ext cx="1248" cy="480"/>
                <a:chOff x="0" y="2016"/>
                <a:chExt cx="1248" cy="480"/>
              </a:xfrm>
            </p:grpSpPr>
            <p:sp>
              <p:nvSpPr>
                <p:cNvPr id="65619" name="Rectangle 17"/>
                <p:cNvSpPr>
                  <a:spLocks noChangeArrowheads="1"/>
                </p:cNvSpPr>
                <p:nvPr/>
              </p:nvSpPr>
              <p:spPr bwMode="auto">
                <a:xfrm>
                  <a:off x="0" y="2016"/>
                  <a:ext cx="1248" cy="480"/>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US" sz="1400">
                      <a:latin typeface="Arial" charset="0"/>
                      <a:cs typeface="Times New Roman" pitchFamily="18" charset="0"/>
                    </a:rPr>
                    <a:t>Number overnights</a:t>
                  </a:r>
                  <a:endParaRPr lang="en-GB" sz="1400">
                    <a:latin typeface="Arial" charset="0"/>
                    <a:cs typeface="Times New Roman" pitchFamily="18" charset="0"/>
                  </a:endParaRPr>
                </a:p>
                <a:p>
                  <a:pPr eaLnBrk="0" hangingPunct="0"/>
                  <a:endParaRPr lang="en-GB" sz="1400">
                    <a:latin typeface="Arial" charset="0"/>
                  </a:endParaRPr>
                </a:p>
              </p:txBody>
            </p:sp>
            <p:sp>
              <p:nvSpPr>
                <p:cNvPr id="65620" name="Rectangle 64"/>
                <p:cNvSpPr>
                  <a:spLocks noChangeArrowheads="1"/>
                </p:cNvSpPr>
                <p:nvPr/>
              </p:nvSpPr>
              <p:spPr bwMode="auto">
                <a:xfrm>
                  <a:off x="0" y="2016"/>
                  <a:ext cx="1248" cy="480"/>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59" name="Group 67"/>
              <p:cNvGrpSpPr>
                <a:grpSpLocks/>
              </p:cNvGrpSpPr>
              <p:nvPr/>
            </p:nvGrpSpPr>
            <p:grpSpPr bwMode="auto">
              <a:xfrm>
                <a:off x="1248" y="2016"/>
                <a:ext cx="397" cy="480"/>
                <a:chOff x="1248" y="2016"/>
                <a:chExt cx="397" cy="480"/>
              </a:xfrm>
            </p:grpSpPr>
            <p:sp>
              <p:nvSpPr>
                <p:cNvPr id="65617" name="Rectangle 18"/>
                <p:cNvSpPr>
                  <a:spLocks noChangeArrowheads="1"/>
                </p:cNvSpPr>
                <p:nvPr/>
              </p:nvSpPr>
              <p:spPr bwMode="auto">
                <a:xfrm>
                  <a:off x="1248" y="2016"/>
                  <a:ext cx="397" cy="480"/>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3, 795, 522</a:t>
                  </a:r>
                  <a:endParaRPr lang="en-GB" sz="1400">
                    <a:latin typeface="Arial" charset="0"/>
                    <a:cs typeface="Times New Roman" pitchFamily="18" charset="0"/>
                  </a:endParaRPr>
                </a:p>
                <a:p>
                  <a:pPr algn="ctr" eaLnBrk="0" hangingPunct="0"/>
                  <a:endParaRPr lang="en-GB" sz="1400">
                    <a:latin typeface="Arial" charset="0"/>
                  </a:endParaRPr>
                </a:p>
              </p:txBody>
            </p:sp>
            <p:sp>
              <p:nvSpPr>
                <p:cNvPr id="65618" name="Rectangle 66"/>
                <p:cNvSpPr>
                  <a:spLocks noChangeArrowheads="1"/>
                </p:cNvSpPr>
                <p:nvPr/>
              </p:nvSpPr>
              <p:spPr bwMode="auto">
                <a:xfrm>
                  <a:off x="1248" y="2016"/>
                  <a:ext cx="397" cy="480"/>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0" name="Group 69"/>
              <p:cNvGrpSpPr>
                <a:grpSpLocks/>
              </p:cNvGrpSpPr>
              <p:nvPr/>
            </p:nvGrpSpPr>
            <p:grpSpPr bwMode="auto">
              <a:xfrm>
                <a:off x="1645" y="2016"/>
                <a:ext cx="510" cy="480"/>
                <a:chOff x="1645" y="2016"/>
                <a:chExt cx="510" cy="480"/>
              </a:xfrm>
            </p:grpSpPr>
            <p:sp>
              <p:nvSpPr>
                <p:cNvPr id="65615" name="Rectangle 19"/>
                <p:cNvSpPr>
                  <a:spLocks noChangeArrowheads="1"/>
                </p:cNvSpPr>
                <p:nvPr/>
              </p:nvSpPr>
              <p:spPr bwMode="auto">
                <a:xfrm>
                  <a:off x="1645" y="2016"/>
                  <a:ext cx="510" cy="480"/>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7, 969, 496</a:t>
                  </a:r>
                  <a:endParaRPr lang="en-GB" sz="1400">
                    <a:latin typeface="Arial" charset="0"/>
                    <a:cs typeface="Times New Roman" pitchFamily="18" charset="0"/>
                  </a:endParaRPr>
                </a:p>
                <a:p>
                  <a:pPr algn="ctr" eaLnBrk="0" hangingPunct="0"/>
                  <a:endParaRPr lang="en-GB" sz="1400">
                    <a:latin typeface="Arial" charset="0"/>
                  </a:endParaRPr>
                </a:p>
              </p:txBody>
            </p:sp>
            <p:sp>
              <p:nvSpPr>
                <p:cNvPr id="65616" name="Rectangle 68"/>
                <p:cNvSpPr>
                  <a:spLocks noChangeArrowheads="1"/>
                </p:cNvSpPr>
                <p:nvPr/>
              </p:nvSpPr>
              <p:spPr bwMode="auto">
                <a:xfrm>
                  <a:off x="1645" y="2016"/>
                  <a:ext cx="510" cy="480"/>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1" name="Group 71"/>
              <p:cNvGrpSpPr>
                <a:grpSpLocks/>
              </p:cNvGrpSpPr>
              <p:nvPr/>
            </p:nvGrpSpPr>
            <p:grpSpPr bwMode="auto">
              <a:xfrm>
                <a:off x="0" y="2496"/>
                <a:ext cx="1248" cy="384"/>
                <a:chOff x="0" y="2496"/>
                <a:chExt cx="1248" cy="384"/>
              </a:xfrm>
            </p:grpSpPr>
            <p:sp>
              <p:nvSpPr>
                <p:cNvPr id="65613" name="Rectangle 20"/>
                <p:cNvSpPr>
                  <a:spLocks noChangeArrowheads="1"/>
                </p:cNvSpPr>
                <p:nvPr/>
              </p:nvSpPr>
              <p:spPr bwMode="auto">
                <a:xfrm>
                  <a:off x="0" y="2496"/>
                  <a:ext cx="1248" cy="384"/>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US" sz="1400">
                      <a:latin typeface="Arial" charset="0"/>
                      <a:cs typeface="Times New Roman" pitchFamily="18" charset="0"/>
                    </a:rPr>
                    <a:t>Average room occupancy (%)</a:t>
                  </a:r>
                  <a:endParaRPr lang="en-GB" sz="1400">
                    <a:latin typeface="Arial" charset="0"/>
                    <a:cs typeface="Times New Roman" pitchFamily="18" charset="0"/>
                  </a:endParaRPr>
                </a:p>
                <a:p>
                  <a:pPr eaLnBrk="0" hangingPunct="0"/>
                  <a:endParaRPr lang="en-GB" sz="1400">
                    <a:latin typeface="Arial" charset="0"/>
                  </a:endParaRPr>
                </a:p>
              </p:txBody>
            </p:sp>
            <p:sp>
              <p:nvSpPr>
                <p:cNvPr id="65614" name="Rectangle 70"/>
                <p:cNvSpPr>
                  <a:spLocks noChangeArrowheads="1"/>
                </p:cNvSpPr>
                <p:nvPr/>
              </p:nvSpPr>
              <p:spPr bwMode="auto">
                <a:xfrm>
                  <a:off x="0" y="2496"/>
                  <a:ext cx="1248"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2" name="Group 73"/>
              <p:cNvGrpSpPr>
                <a:grpSpLocks/>
              </p:cNvGrpSpPr>
              <p:nvPr/>
            </p:nvGrpSpPr>
            <p:grpSpPr bwMode="auto">
              <a:xfrm>
                <a:off x="1248" y="2496"/>
                <a:ext cx="397" cy="384"/>
                <a:chOff x="1248" y="2496"/>
                <a:chExt cx="397" cy="384"/>
              </a:xfrm>
            </p:grpSpPr>
            <p:sp>
              <p:nvSpPr>
                <p:cNvPr id="65611" name="Rectangle 21"/>
                <p:cNvSpPr>
                  <a:spLocks noChangeArrowheads="1"/>
                </p:cNvSpPr>
                <p:nvPr/>
              </p:nvSpPr>
              <p:spPr bwMode="auto">
                <a:xfrm>
                  <a:off x="1248" y="2496"/>
                  <a:ext cx="397"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71</a:t>
                  </a:r>
                  <a:endParaRPr lang="en-GB" sz="1400">
                    <a:latin typeface="Arial" charset="0"/>
                    <a:cs typeface="Times New Roman" pitchFamily="18" charset="0"/>
                  </a:endParaRPr>
                </a:p>
                <a:p>
                  <a:pPr algn="ctr" eaLnBrk="0" hangingPunct="0"/>
                  <a:endParaRPr lang="en-GB" sz="1400">
                    <a:latin typeface="Arial" charset="0"/>
                  </a:endParaRPr>
                </a:p>
              </p:txBody>
            </p:sp>
            <p:sp>
              <p:nvSpPr>
                <p:cNvPr id="65612" name="Rectangle 72"/>
                <p:cNvSpPr>
                  <a:spLocks noChangeArrowheads="1"/>
                </p:cNvSpPr>
                <p:nvPr/>
              </p:nvSpPr>
              <p:spPr bwMode="auto">
                <a:xfrm>
                  <a:off x="1248" y="2496"/>
                  <a:ext cx="397"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3" name="Group 75"/>
              <p:cNvGrpSpPr>
                <a:grpSpLocks/>
              </p:cNvGrpSpPr>
              <p:nvPr/>
            </p:nvGrpSpPr>
            <p:grpSpPr bwMode="auto">
              <a:xfrm>
                <a:off x="1645" y="2496"/>
                <a:ext cx="510" cy="384"/>
                <a:chOff x="1645" y="2496"/>
                <a:chExt cx="510" cy="384"/>
              </a:xfrm>
            </p:grpSpPr>
            <p:sp>
              <p:nvSpPr>
                <p:cNvPr id="65609" name="Rectangle 22"/>
                <p:cNvSpPr>
                  <a:spLocks noChangeArrowheads="1"/>
                </p:cNvSpPr>
                <p:nvPr/>
              </p:nvSpPr>
              <p:spPr bwMode="auto">
                <a:xfrm>
                  <a:off x="1645" y="2496"/>
                  <a:ext cx="510"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84</a:t>
                  </a:r>
                  <a:endParaRPr lang="en-GB" sz="1400">
                    <a:latin typeface="Arial" charset="0"/>
                    <a:cs typeface="Times New Roman" pitchFamily="18" charset="0"/>
                  </a:endParaRPr>
                </a:p>
                <a:p>
                  <a:pPr algn="ctr" eaLnBrk="0" hangingPunct="0"/>
                  <a:endParaRPr lang="en-GB" sz="1400">
                    <a:latin typeface="Arial" charset="0"/>
                  </a:endParaRPr>
                </a:p>
              </p:txBody>
            </p:sp>
            <p:sp>
              <p:nvSpPr>
                <p:cNvPr id="65610" name="Rectangle 74"/>
                <p:cNvSpPr>
                  <a:spLocks noChangeArrowheads="1"/>
                </p:cNvSpPr>
                <p:nvPr/>
              </p:nvSpPr>
              <p:spPr bwMode="auto">
                <a:xfrm>
                  <a:off x="1645" y="2496"/>
                  <a:ext cx="510"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4" name="Group 77"/>
              <p:cNvGrpSpPr>
                <a:grpSpLocks/>
              </p:cNvGrpSpPr>
              <p:nvPr/>
            </p:nvGrpSpPr>
            <p:grpSpPr bwMode="auto">
              <a:xfrm>
                <a:off x="0" y="2880"/>
                <a:ext cx="1248" cy="384"/>
                <a:chOff x="0" y="2880"/>
                <a:chExt cx="1248" cy="384"/>
              </a:xfrm>
            </p:grpSpPr>
            <p:sp>
              <p:nvSpPr>
                <p:cNvPr id="65607" name="Rectangle 23"/>
                <p:cNvSpPr>
                  <a:spLocks noChangeArrowheads="1"/>
                </p:cNvSpPr>
                <p:nvPr/>
              </p:nvSpPr>
              <p:spPr bwMode="auto">
                <a:xfrm>
                  <a:off x="0" y="2880"/>
                  <a:ext cx="1248" cy="384"/>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US" sz="1400">
                      <a:latin typeface="Arial" charset="0"/>
                      <a:cs typeface="Times New Roman" pitchFamily="18" charset="0"/>
                    </a:rPr>
                    <a:t>Average stay</a:t>
                  </a:r>
                  <a:endParaRPr lang="en-GB" sz="1400">
                    <a:latin typeface="Arial" charset="0"/>
                    <a:cs typeface="Times New Roman" pitchFamily="18" charset="0"/>
                  </a:endParaRPr>
                </a:p>
                <a:p>
                  <a:pPr eaLnBrk="0" hangingPunct="0"/>
                  <a:endParaRPr lang="en-GB" sz="1400">
                    <a:latin typeface="Arial" charset="0"/>
                  </a:endParaRPr>
                </a:p>
              </p:txBody>
            </p:sp>
            <p:sp>
              <p:nvSpPr>
                <p:cNvPr id="65608" name="Rectangle 76"/>
                <p:cNvSpPr>
                  <a:spLocks noChangeArrowheads="1"/>
                </p:cNvSpPr>
                <p:nvPr/>
              </p:nvSpPr>
              <p:spPr bwMode="auto">
                <a:xfrm>
                  <a:off x="0" y="2880"/>
                  <a:ext cx="1248"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5" name="Group 79"/>
              <p:cNvGrpSpPr>
                <a:grpSpLocks/>
              </p:cNvGrpSpPr>
              <p:nvPr/>
            </p:nvGrpSpPr>
            <p:grpSpPr bwMode="auto">
              <a:xfrm>
                <a:off x="1248" y="2880"/>
                <a:ext cx="397" cy="384"/>
                <a:chOff x="1248" y="2880"/>
                <a:chExt cx="397" cy="384"/>
              </a:xfrm>
            </p:grpSpPr>
            <p:sp>
              <p:nvSpPr>
                <p:cNvPr id="65605" name="Rectangle 24"/>
                <p:cNvSpPr>
                  <a:spLocks noChangeArrowheads="1"/>
                </p:cNvSpPr>
                <p:nvPr/>
              </p:nvSpPr>
              <p:spPr bwMode="auto">
                <a:xfrm>
                  <a:off x="1248" y="2880"/>
                  <a:ext cx="397"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2.84</a:t>
                  </a:r>
                  <a:endParaRPr lang="en-GB" sz="1400">
                    <a:latin typeface="Arial" charset="0"/>
                    <a:cs typeface="Times New Roman" pitchFamily="18" charset="0"/>
                  </a:endParaRPr>
                </a:p>
                <a:p>
                  <a:pPr algn="ctr" eaLnBrk="0" hangingPunct="0"/>
                  <a:endParaRPr lang="en-GB" sz="1400">
                    <a:latin typeface="Arial" charset="0"/>
                  </a:endParaRPr>
                </a:p>
              </p:txBody>
            </p:sp>
            <p:sp>
              <p:nvSpPr>
                <p:cNvPr id="65606" name="Rectangle 78"/>
                <p:cNvSpPr>
                  <a:spLocks noChangeArrowheads="1"/>
                </p:cNvSpPr>
                <p:nvPr/>
              </p:nvSpPr>
              <p:spPr bwMode="auto">
                <a:xfrm>
                  <a:off x="1248" y="2880"/>
                  <a:ext cx="397"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6" name="Group 81"/>
              <p:cNvGrpSpPr>
                <a:grpSpLocks/>
              </p:cNvGrpSpPr>
              <p:nvPr/>
            </p:nvGrpSpPr>
            <p:grpSpPr bwMode="auto">
              <a:xfrm>
                <a:off x="1645" y="2880"/>
                <a:ext cx="510" cy="384"/>
                <a:chOff x="1645" y="2880"/>
                <a:chExt cx="510" cy="384"/>
              </a:xfrm>
            </p:grpSpPr>
            <p:sp>
              <p:nvSpPr>
                <p:cNvPr id="65603" name="Rectangle 25"/>
                <p:cNvSpPr>
                  <a:spLocks noChangeArrowheads="1"/>
                </p:cNvSpPr>
                <p:nvPr/>
              </p:nvSpPr>
              <p:spPr bwMode="auto">
                <a:xfrm>
                  <a:off x="1645" y="2880"/>
                  <a:ext cx="510"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3.17</a:t>
                  </a:r>
                  <a:endParaRPr lang="en-GB" sz="1400">
                    <a:latin typeface="Arial" charset="0"/>
                    <a:cs typeface="Times New Roman" pitchFamily="18" charset="0"/>
                  </a:endParaRPr>
                </a:p>
                <a:p>
                  <a:pPr algn="ctr" eaLnBrk="0" hangingPunct="0"/>
                  <a:endParaRPr lang="en-GB" sz="1400">
                    <a:latin typeface="Arial" charset="0"/>
                  </a:endParaRPr>
                </a:p>
              </p:txBody>
            </p:sp>
            <p:sp>
              <p:nvSpPr>
                <p:cNvPr id="65604" name="Rectangle 80"/>
                <p:cNvSpPr>
                  <a:spLocks noChangeArrowheads="1"/>
                </p:cNvSpPr>
                <p:nvPr/>
              </p:nvSpPr>
              <p:spPr bwMode="auto">
                <a:xfrm>
                  <a:off x="1645" y="2880"/>
                  <a:ext cx="510"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7" name="Group 83"/>
              <p:cNvGrpSpPr>
                <a:grpSpLocks/>
              </p:cNvGrpSpPr>
              <p:nvPr/>
            </p:nvGrpSpPr>
            <p:grpSpPr bwMode="auto">
              <a:xfrm>
                <a:off x="0" y="3264"/>
                <a:ext cx="1248" cy="384"/>
                <a:chOff x="0" y="3264"/>
                <a:chExt cx="1248" cy="384"/>
              </a:xfrm>
            </p:grpSpPr>
            <p:sp>
              <p:nvSpPr>
                <p:cNvPr id="65601" name="Rectangle 26"/>
                <p:cNvSpPr>
                  <a:spLocks noChangeArrowheads="1"/>
                </p:cNvSpPr>
                <p:nvPr/>
              </p:nvSpPr>
              <p:spPr bwMode="auto">
                <a:xfrm>
                  <a:off x="0" y="3264"/>
                  <a:ext cx="1248" cy="384"/>
                </a:xfrm>
                <a:prstGeom prst="rect">
                  <a:avLst/>
                </a:prstGeom>
                <a:solidFill>
                  <a:srgbClr val="92D050"/>
                </a:solidFill>
                <a:ln w="12700">
                  <a:solidFill>
                    <a:schemeClr val="tx1"/>
                  </a:solidFill>
                  <a:miter lim="800000"/>
                  <a:headEnd type="none" w="sm" len="sm"/>
                  <a:tailEnd type="none" w="sm" len="sm"/>
                </a:ln>
              </p:spPr>
              <p:txBody>
                <a:bodyPr lIns="92075" tIns="46038" rIns="92075" bIns="46038"/>
                <a:lstStyle/>
                <a:p>
                  <a:pPr eaLnBrk="0" hangingPunct="0"/>
                  <a:r>
                    <a:rPr lang="en-US" sz="1400">
                      <a:latin typeface="Arial" charset="0"/>
                      <a:cs typeface="Times New Roman" pitchFamily="18" charset="0"/>
                    </a:rPr>
                    <a:t>Tourist by origin %</a:t>
                  </a:r>
                  <a:endParaRPr lang="en-GB" sz="1400">
                    <a:latin typeface="Arial" charset="0"/>
                    <a:cs typeface="Times New Roman" pitchFamily="18" charset="0"/>
                  </a:endParaRPr>
                </a:p>
                <a:p>
                  <a:pPr eaLnBrk="0" hangingPunct="0"/>
                  <a:endParaRPr lang="en-GB" sz="1400">
                    <a:latin typeface="Arial" charset="0"/>
                  </a:endParaRPr>
                </a:p>
              </p:txBody>
            </p:sp>
            <p:sp>
              <p:nvSpPr>
                <p:cNvPr id="65602" name="Rectangle 82"/>
                <p:cNvSpPr>
                  <a:spLocks noChangeArrowheads="1"/>
                </p:cNvSpPr>
                <p:nvPr/>
              </p:nvSpPr>
              <p:spPr bwMode="auto">
                <a:xfrm>
                  <a:off x="0" y="3264"/>
                  <a:ext cx="1248"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8" name="Group 85"/>
              <p:cNvGrpSpPr>
                <a:grpSpLocks/>
              </p:cNvGrpSpPr>
              <p:nvPr/>
            </p:nvGrpSpPr>
            <p:grpSpPr bwMode="auto">
              <a:xfrm>
                <a:off x="1248" y="3264"/>
                <a:ext cx="397" cy="384"/>
                <a:chOff x="1248" y="3264"/>
                <a:chExt cx="397" cy="384"/>
              </a:xfrm>
            </p:grpSpPr>
            <p:sp>
              <p:nvSpPr>
                <p:cNvPr id="65599" name="Rectangle 27"/>
                <p:cNvSpPr>
                  <a:spLocks noChangeArrowheads="1"/>
                </p:cNvSpPr>
                <p:nvPr/>
              </p:nvSpPr>
              <p:spPr bwMode="auto">
                <a:xfrm>
                  <a:off x="1248" y="3264"/>
                  <a:ext cx="397"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GB" sz="1400">
                      <a:latin typeface="Arial" charset="0"/>
                      <a:cs typeface="Times New Roman" pitchFamily="18" charset="0"/>
                    </a:rPr>
                    <a:t> </a:t>
                  </a:r>
                </a:p>
                <a:p>
                  <a:pPr algn="ctr" eaLnBrk="0" hangingPunct="0"/>
                  <a:endParaRPr lang="en-GB" sz="1400">
                    <a:latin typeface="Arial" charset="0"/>
                  </a:endParaRPr>
                </a:p>
              </p:txBody>
            </p:sp>
            <p:sp>
              <p:nvSpPr>
                <p:cNvPr id="65600" name="Rectangle 84"/>
                <p:cNvSpPr>
                  <a:spLocks noChangeArrowheads="1"/>
                </p:cNvSpPr>
                <p:nvPr/>
              </p:nvSpPr>
              <p:spPr bwMode="auto">
                <a:xfrm>
                  <a:off x="1248" y="3264"/>
                  <a:ext cx="397"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69" name="Group 87"/>
              <p:cNvGrpSpPr>
                <a:grpSpLocks/>
              </p:cNvGrpSpPr>
              <p:nvPr/>
            </p:nvGrpSpPr>
            <p:grpSpPr bwMode="auto">
              <a:xfrm>
                <a:off x="1645" y="3264"/>
                <a:ext cx="510" cy="384"/>
                <a:chOff x="1645" y="3264"/>
                <a:chExt cx="510" cy="384"/>
              </a:xfrm>
            </p:grpSpPr>
            <p:sp>
              <p:nvSpPr>
                <p:cNvPr id="65597" name="Rectangle 28"/>
                <p:cNvSpPr>
                  <a:spLocks noChangeArrowheads="1"/>
                </p:cNvSpPr>
                <p:nvPr/>
              </p:nvSpPr>
              <p:spPr bwMode="auto">
                <a:xfrm>
                  <a:off x="1645" y="3264"/>
                  <a:ext cx="510"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GB" sz="1400">
                      <a:latin typeface="Arial" charset="0"/>
                      <a:cs typeface="Times New Roman" pitchFamily="18" charset="0"/>
                    </a:rPr>
                    <a:t> </a:t>
                  </a:r>
                </a:p>
                <a:p>
                  <a:pPr algn="ctr" eaLnBrk="0" hangingPunct="0"/>
                  <a:endParaRPr lang="en-GB" sz="1400">
                    <a:latin typeface="Arial" charset="0"/>
                  </a:endParaRPr>
                </a:p>
              </p:txBody>
            </p:sp>
            <p:sp>
              <p:nvSpPr>
                <p:cNvPr id="65598" name="Rectangle 86"/>
                <p:cNvSpPr>
                  <a:spLocks noChangeArrowheads="1"/>
                </p:cNvSpPr>
                <p:nvPr/>
              </p:nvSpPr>
              <p:spPr bwMode="auto">
                <a:xfrm>
                  <a:off x="1645" y="3264"/>
                  <a:ext cx="510"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70" name="Group 89"/>
              <p:cNvGrpSpPr>
                <a:grpSpLocks/>
              </p:cNvGrpSpPr>
              <p:nvPr/>
            </p:nvGrpSpPr>
            <p:grpSpPr bwMode="auto">
              <a:xfrm>
                <a:off x="0" y="3648"/>
                <a:ext cx="1248" cy="384"/>
                <a:chOff x="0" y="3648"/>
                <a:chExt cx="1248" cy="384"/>
              </a:xfrm>
            </p:grpSpPr>
            <p:sp>
              <p:nvSpPr>
                <p:cNvPr id="65595" name="Rectangle 29"/>
                <p:cNvSpPr>
                  <a:spLocks noChangeArrowheads="1"/>
                </p:cNvSpPr>
                <p:nvPr/>
              </p:nvSpPr>
              <p:spPr bwMode="auto">
                <a:xfrm>
                  <a:off x="0" y="3648"/>
                  <a:ext cx="1248" cy="384"/>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US" sz="1400">
                      <a:latin typeface="Arial" charset="0"/>
                      <a:cs typeface="Times New Roman" pitchFamily="18" charset="0"/>
                    </a:rPr>
                    <a:t>Spain</a:t>
                  </a:r>
                  <a:endParaRPr lang="en-GB" sz="1400">
                    <a:latin typeface="Arial" charset="0"/>
                    <a:cs typeface="Times New Roman" pitchFamily="18" charset="0"/>
                  </a:endParaRPr>
                </a:p>
                <a:p>
                  <a:pPr eaLnBrk="0" hangingPunct="0"/>
                  <a:endParaRPr lang="en-GB" sz="1400">
                    <a:latin typeface="Arial" charset="0"/>
                  </a:endParaRPr>
                </a:p>
              </p:txBody>
            </p:sp>
            <p:sp>
              <p:nvSpPr>
                <p:cNvPr id="65596" name="Rectangle 88"/>
                <p:cNvSpPr>
                  <a:spLocks noChangeArrowheads="1"/>
                </p:cNvSpPr>
                <p:nvPr/>
              </p:nvSpPr>
              <p:spPr bwMode="auto">
                <a:xfrm>
                  <a:off x="0" y="3648"/>
                  <a:ext cx="1248"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71" name="Group 91"/>
              <p:cNvGrpSpPr>
                <a:grpSpLocks/>
              </p:cNvGrpSpPr>
              <p:nvPr/>
            </p:nvGrpSpPr>
            <p:grpSpPr bwMode="auto">
              <a:xfrm>
                <a:off x="1248" y="3648"/>
                <a:ext cx="397" cy="384"/>
                <a:chOff x="1248" y="3648"/>
                <a:chExt cx="397" cy="384"/>
              </a:xfrm>
            </p:grpSpPr>
            <p:sp>
              <p:nvSpPr>
                <p:cNvPr id="65593" name="Rectangle 30"/>
                <p:cNvSpPr>
                  <a:spLocks noChangeArrowheads="1"/>
                </p:cNvSpPr>
                <p:nvPr/>
              </p:nvSpPr>
              <p:spPr bwMode="auto">
                <a:xfrm>
                  <a:off x="1248" y="3648"/>
                  <a:ext cx="397"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51.2</a:t>
                  </a:r>
                  <a:endParaRPr lang="en-GB" sz="1400">
                    <a:latin typeface="Arial" charset="0"/>
                    <a:cs typeface="Times New Roman" pitchFamily="18" charset="0"/>
                  </a:endParaRPr>
                </a:p>
                <a:p>
                  <a:pPr algn="ctr" eaLnBrk="0" hangingPunct="0"/>
                  <a:endParaRPr lang="en-GB" sz="1400">
                    <a:latin typeface="Arial" charset="0"/>
                  </a:endParaRPr>
                </a:p>
              </p:txBody>
            </p:sp>
            <p:sp>
              <p:nvSpPr>
                <p:cNvPr id="65594" name="Rectangle 90"/>
                <p:cNvSpPr>
                  <a:spLocks noChangeArrowheads="1"/>
                </p:cNvSpPr>
                <p:nvPr/>
              </p:nvSpPr>
              <p:spPr bwMode="auto">
                <a:xfrm>
                  <a:off x="1248" y="3648"/>
                  <a:ext cx="397"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72" name="Group 93"/>
              <p:cNvGrpSpPr>
                <a:grpSpLocks/>
              </p:cNvGrpSpPr>
              <p:nvPr/>
            </p:nvGrpSpPr>
            <p:grpSpPr bwMode="auto">
              <a:xfrm>
                <a:off x="1645" y="3648"/>
                <a:ext cx="510" cy="384"/>
                <a:chOff x="1645" y="3648"/>
                <a:chExt cx="510" cy="384"/>
              </a:xfrm>
            </p:grpSpPr>
            <p:sp>
              <p:nvSpPr>
                <p:cNvPr id="65591" name="Rectangle 31"/>
                <p:cNvSpPr>
                  <a:spLocks noChangeArrowheads="1"/>
                </p:cNvSpPr>
                <p:nvPr/>
              </p:nvSpPr>
              <p:spPr bwMode="auto">
                <a:xfrm>
                  <a:off x="1645" y="3648"/>
                  <a:ext cx="510"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31.3</a:t>
                  </a:r>
                  <a:endParaRPr lang="en-GB" sz="1400">
                    <a:latin typeface="Arial" charset="0"/>
                    <a:cs typeface="Times New Roman" pitchFamily="18" charset="0"/>
                  </a:endParaRPr>
                </a:p>
                <a:p>
                  <a:pPr algn="ctr" eaLnBrk="0" hangingPunct="0"/>
                  <a:endParaRPr lang="en-GB" sz="1400">
                    <a:latin typeface="Arial" charset="0"/>
                  </a:endParaRPr>
                </a:p>
              </p:txBody>
            </p:sp>
            <p:sp>
              <p:nvSpPr>
                <p:cNvPr id="65592" name="Rectangle 92"/>
                <p:cNvSpPr>
                  <a:spLocks noChangeArrowheads="1"/>
                </p:cNvSpPr>
                <p:nvPr/>
              </p:nvSpPr>
              <p:spPr bwMode="auto">
                <a:xfrm>
                  <a:off x="1645" y="3648"/>
                  <a:ext cx="510"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73" name="Group 95"/>
              <p:cNvGrpSpPr>
                <a:grpSpLocks/>
              </p:cNvGrpSpPr>
              <p:nvPr/>
            </p:nvGrpSpPr>
            <p:grpSpPr bwMode="auto">
              <a:xfrm>
                <a:off x="0" y="4032"/>
                <a:ext cx="1248" cy="384"/>
                <a:chOff x="0" y="4032"/>
                <a:chExt cx="1248" cy="384"/>
              </a:xfrm>
            </p:grpSpPr>
            <p:sp>
              <p:nvSpPr>
                <p:cNvPr id="65589" name="Rectangle 32"/>
                <p:cNvSpPr>
                  <a:spLocks noChangeArrowheads="1"/>
                </p:cNvSpPr>
                <p:nvPr/>
              </p:nvSpPr>
              <p:spPr bwMode="auto">
                <a:xfrm>
                  <a:off x="0" y="4032"/>
                  <a:ext cx="1248" cy="384"/>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US" sz="1400">
                      <a:latin typeface="Arial" charset="0"/>
                      <a:cs typeface="Times New Roman" pitchFamily="18" charset="0"/>
                    </a:rPr>
                    <a:t>Europe</a:t>
                  </a:r>
                  <a:endParaRPr lang="en-GB" sz="1400">
                    <a:latin typeface="Arial" charset="0"/>
                    <a:cs typeface="Times New Roman" pitchFamily="18" charset="0"/>
                  </a:endParaRPr>
                </a:p>
                <a:p>
                  <a:pPr eaLnBrk="0" hangingPunct="0"/>
                  <a:endParaRPr lang="en-GB" sz="1400">
                    <a:latin typeface="Arial" charset="0"/>
                  </a:endParaRPr>
                </a:p>
              </p:txBody>
            </p:sp>
            <p:sp>
              <p:nvSpPr>
                <p:cNvPr id="65590" name="Rectangle 94"/>
                <p:cNvSpPr>
                  <a:spLocks noChangeArrowheads="1"/>
                </p:cNvSpPr>
                <p:nvPr/>
              </p:nvSpPr>
              <p:spPr bwMode="auto">
                <a:xfrm>
                  <a:off x="0" y="4032"/>
                  <a:ext cx="1248"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74" name="Group 97"/>
              <p:cNvGrpSpPr>
                <a:grpSpLocks/>
              </p:cNvGrpSpPr>
              <p:nvPr/>
            </p:nvGrpSpPr>
            <p:grpSpPr bwMode="auto">
              <a:xfrm>
                <a:off x="1248" y="4032"/>
                <a:ext cx="397" cy="384"/>
                <a:chOff x="1248" y="4032"/>
                <a:chExt cx="397" cy="384"/>
              </a:xfrm>
            </p:grpSpPr>
            <p:sp>
              <p:nvSpPr>
                <p:cNvPr id="65587" name="Rectangle 33"/>
                <p:cNvSpPr>
                  <a:spLocks noChangeArrowheads="1"/>
                </p:cNvSpPr>
                <p:nvPr/>
              </p:nvSpPr>
              <p:spPr bwMode="auto">
                <a:xfrm>
                  <a:off x="1248" y="4032"/>
                  <a:ext cx="397"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32</a:t>
                  </a:r>
                  <a:endParaRPr lang="en-GB" sz="1400">
                    <a:latin typeface="Arial" charset="0"/>
                    <a:cs typeface="Times New Roman" pitchFamily="18" charset="0"/>
                  </a:endParaRPr>
                </a:p>
                <a:p>
                  <a:pPr algn="ctr" eaLnBrk="0" hangingPunct="0"/>
                  <a:endParaRPr lang="en-GB" sz="1400">
                    <a:latin typeface="Arial" charset="0"/>
                  </a:endParaRPr>
                </a:p>
              </p:txBody>
            </p:sp>
            <p:sp>
              <p:nvSpPr>
                <p:cNvPr id="65588" name="Rectangle 96"/>
                <p:cNvSpPr>
                  <a:spLocks noChangeArrowheads="1"/>
                </p:cNvSpPr>
                <p:nvPr/>
              </p:nvSpPr>
              <p:spPr bwMode="auto">
                <a:xfrm>
                  <a:off x="1248" y="4032"/>
                  <a:ext cx="397"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75" name="Group 99"/>
              <p:cNvGrpSpPr>
                <a:grpSpLocks/>
              </p:cNvGrpSpPr>
              <p:nvPr/>
            </p:nvGrpSpPr>
            <p:grpSpPr bwMode="auto">
              <a:xfrm>
                <a:off x="1645" y="4032"/>
                <a:ext cx="510" cy="384"/>
                <a:chOff x="1645" y="4032"/>
                <a:chExt cx="510" cy="384"/>
              </a:xfrm>
            </p:grpSpPr>
            <p:sp>
              <p:nvSpPr>
                <p:cNvPr id="65585" name="Rectangle 34"/>
                <p:cNvSpPr>
                  <a:spLocks noChangeArrowheads="1"/>
                </p:cNvSpPr>
                <p:nvPr/>
              </p:nvSpPr>
              <p:spPr bwMode="auto">
                <a:xfrm>
                  <a:off x="1645" y="4032"/>
                  <a:ext cx="510"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39.5</a:t>
                  </a:r>
                  <a:endParaRPr lang="en-GB" sz="1400">
                    <a:latin typeface="Arial" charset="0"/>
                    <a:cs typeface="Times New Roman" pitchFamily="18" charset="0"/>
                  </a:endParaRPr>
                </a:p>
                <a:p>
                  <a:pPr algn="ctr" eaLnBrk="0" hangingPunct="0"/>
                  <a:endParaRPr lang="en-GB" sz="1400">
                    <a:latin typeface="Arial" charset="0"/>
                  </a:endParaRPr>
                </a:p>
              </p:txBody>
            </p:sp>
            <p:sp>
              <p:nvSpPr>
                <p:cNvPr id="65586" name="Rectangle 98"/>
                <p:cNvSpPr>
                  <a:spLocks noChangeArrowheads="1"/>
                </p:cNvSpPr>
                <p:nvPr/>
              </p:nvSpPr>
              <p:spPr bwMode="auto">
                <a:xfrm>
                  <a:off x="1645" y="4032"/>
                  <a:ext cx="510"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76" name="Group 101"/>
              <p:cNvGrpSpPr>
                <a:grpSpLocks/>
              </p:cNvGrpSpPr>
              <p:nvPr/>
            </p:nvGrpSpPr>
            <p:grpSpPr bwMode="auto">
              <a:xfrm>
                <a:off x="0" y="4416"/>
                <a:ext cx="1248" cy="384"/>
                <a:chOff x="0" y="4416"/>
                <a:chExt cx="1248" cy="384"/>
              </a:xfrm>
            </p:grpSpPr>
            <p:sp>
              <p:nvSpPr>
                <p:cNvPr id="65583" name="Rectangle 35"/>
                <p:cNvSpPr>
                  <a:spLocks noChangeArrowheads="1"/>
                </p:cNvSpPr>
                <p:nvPr/>
              </p:nvSpPr>
              <p:spPr bwMode="auto">
                <a:xfrm>
                  <a:off x="0" y="4416"/>
                  <a:ext cx="1248" cy="384"/>
                </a:xfrm>
                <a:prstGeom prst="rect">
                  <a:avLst/>
                </a:prstGeom>
                <a:noFill/>
                <a:ln w="12700">
                  <a:solidFill>
                    <a:schemeClr val="tx1"/>
                  </a:solidFill>
                  <a:miter lim="800000"/>
                  <a:headEnd type="none" w="sm" len="sm"/>
                  <a:tailEnd type="none" w="sm" len="sm"/>
                </a:ln>
              </p:spPr>
              <p:txBody>
                <a:bodyPr lIns="92075" tIns="46038" rIns="92075" bIns="46038"/>
                <a:lstStyle/>
                <a:p>
                  <a:pPr eaLnBrk="0" hangingPunct="0"/>
                  <a:r>
                    <a:rPr lang="en-US" sz="1400">
                      <a:latin typeface="Arial" charset="0"/>
                      <a:cs typeface="Times New Roman" pitchFamily="18" charset="0"/>
                    </a:rPr>
                    <a:t>Others (US, Japan, Latin America)</a:t>
                  </a:r>
                  <a:endParaRPr lang="en-GB" sz="1400">
                    <a:latin typeface="Arial" charset="0"/>
                    <a:cs typeface="Times New Roman" pitchFamily="18" charset="0"/>
                  </a:endParaRPr>
                </a:p>
                <a:p>
                  <a:pPr eaLnBrk="0" hangingPunct="0"/>
                  <a:endParaRPr lang="en-GB" sz="1400">
                    <a:latin typeface="Arial" charset="0"/>
                  </a:endParaRPr>
                </a:p>
              </p:txBody>
            </p:sp>
            <p:sp>
              <p:nvSpPr>
                <p:cNvPr id="65584" name="Rectangle 100"/>
                <p:cNvSpPr>
                  <a:spLocks noChangeArrowheads="1"/>
                </p:cNvSpPr>
                <p:nvPr/>
              </p:nvSpPr>
              <p:spPr bwMode="auto">
                <a:xfrm>
                  <a:off x="0" y="4416"/>
                  <a:ext cx="1248"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77" name="Group 103"/>
              <p:cNvGrpSpPr>
                <a:grpSpLocks/>
              </p:cNvGrpSpPr>
              <p:nvPr/>
            </p:nvGrpSpPr>
            <p:grpSpPr bwMode="auto">
              <a:xfrm>
                <a:off x="1248" y="4416"/>
                <a:ext cx="397" cy="384"/>
                <a:chOff x="1248" y="4416"/>
                <a:chExt cx="397" cy="384"/>
              </a:xfrm>
            </p:grpSpPr>
            <p:sp>
              <p:nvSpPr>
                <p:cNvPr id="65581" name="Rectangle 36"/>
                <p:cNvSpPr>
                  <a:spLocks noChangeArrowheads="1"/>
                </p:cNvSpPr>
                <p:nvPr/>
              </p:nvSpPr>
              <p:spPr bwMode="auto">
                <a:xfrm>
                  <a:off x="1248" y="4416"/>
                  <a:ext cx="397"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16.8</a:t>
                  </a:r>
                  <a:endParaRPr lang="en-GB" sz="1400">
                    <a:latin typeface="Arial" charset="0"/>
                    <a:cs typeface="Times New Roman" pitchFamily="18" charset="0"/>
                  </a:endParaRPr>
                </a:p>
                <a:p>
                  <a:pPr algn="ctr" eaLnBrk="0" hangingPunct="0"/>
                  <a:endParaRPr lang="en-GB" sz="1400">
                    <a:latin typeface="Arial" charset="0"/>
                  </a:endParaRPr>
                </a:p>
              </p:txBody>
            </p:sp>
            <p:sp>
              <p:nvSpPr>
                <p:cNvPr id="65582" name="Rectangle 102"/>
                <p:cNvSpPr>
                  <a:spLocks noChangeArrowheads="1"/>
                </p:cNvSpPr>
                <p:nvPr/>
              </p:nvSpPr>
              <p:spPr bwMode="auto">
                <a:xfrm>
                  <a:off x="1248" y="4416"/>
                  <a:ext cx="397"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nvGrpSpPr>
              <p:cNvPr id="65578" name="Group 105"/>
              <p:cNvGrpSpPr>
                <a:grpSpLocks/>
              </p:cNvGrpSpPr>
              <p:nvPr/>
            </p:nvGrpSpPr>
            <p:grpSpPr bwMode="auto">
              <a:xfrm>
                <a:off x="1645" y="4416"/>
                <a:ext cx="510" cy="384"/>
                <a:chOff x="1645" y="4416"/>
                <a:chExt cx="510" cy="384"/>
              </a:xfrm>
            </p:grpSpPr>
            <p:sp>
              <p:nvSpPr>
                <p:cNvPr id="65579" name="Rectangle 37"/>
                <p:cNvSpPr>
                  <a:spLocks noChangeArrowheads="1"/>
                </p:cNvSpPr>
                <p:nvPr/>
              </p:nvSpPr>
              <p:spPr bwMode="auto">
                <a:xfrm>
                  <a:off x="1645" y="4416"/>
                  <a:ext cx="510" cy="384"/>
                </a:xfrm>
                <a:prstGeom prst="rect">
                  <a:avLst/>
                </a:prstGeom>
                <a:noFill/>
                <a:ln w="12700">
                  <a:solidFill>
                    <a:schemeClr val="tx1"/>
                  </a:solidFill>
                  <a:miter lim="800000"/>
                  <a:headEnd type="none" w="sm" len="sm"/>
                  <a:tailEnd type="none" w="sm" len="sm"/>
                </a:ln>
              </p:spPr>
              <p:txBody>
                <a:bodyPr lIns="92075" tIns="46038" rIns="92075" bIns="46038"/>
                <a:lstStyle/>
                <a:p>
                  <a:pPr algn="ctr" eaLnBrk="0" hangingPunct="0"/>
                  <a:r>
                    <a:rPr lang="en-US" sz="1400">
                      <a:latin typeface="Arial" charset="0"/>
                      <a:cs typeface="Times New Roman" pitchFamily="18" charset="0"/>
                    </a:rPr>
                    <a:t>29.2</a:t>
                  </a:r>
                  <a:endParaRPr lang="en-GB" sz="1400">
                    <a:latin typeface="Arial" charset="0"/>
                    <a:cs typeface="Times New Roman" pitchFamily="18" charset="0"/>
                  </a:endParaRPr>
                </a:p>
                <a:p>
                  <a:pPr algn="ctr" eaLnBrk="0" hangingPunct="0"/>
                  <a:endParaRPr lang="en-GB" sz="1400">
                    <a:latin typeface="Arial" charset="0"/>
                  </a:endParaRPr>
                </a:p>
              </p:txBody>
            </p:sp>
            <p:sp>
              <p:nvSpPr>
                <p:cNvPr id="65580" name="Rectangle 104"/>
                <p:cNvSpPr>
                  <a:spLocks noChangeArrowheads="1"/>
                </p:cNvSpPr>
                <p:nvPr/>
              </p:nvSpPr>
              <p:spPr bwMode="auto">
                <a:xfrm>
                  <a:off x="1645" y="4416"/>
                  <a:ext cx="510" cy="384"/>
                </a:xfrm>
                <a:prstGeom prst="rect">
                  <a:avLst/>
                </a:prstGeom>
                <a:noFill/>
                <a:ln w="7">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grpSp>
        <p:sp>
          <p:nvSpPr>
            <p:cNvPr id="65544" name="Rectangle 107"/>
            <p:cNvSpPr>
              <a:spLocks noChangeArrowheads="1"/>
            </p:cNvSpPr>
            <p:nvPr/>
          </p:nvSpPr>
          <p:spPr bwMode="auto">
            <a:xfrm>
              <a:off x="-3" y="-3"/>
              <a:ext cx="2161" cy="4806"/>
            </a:xfrm>
            <a:prstGeom prst="rect">
              <a:avLst/>
            </a:prstGeom>
            <a:noFill/>
            <a:ln w="9525">
              <a:solidFill>
                <a:schemeClr val="tx1"/>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a:p>
          </p:txBody>
        </p:sp>
      </p:grpSp>
      <p:sp>
        <p:nvSpPr>
          <p:cNvPr id="65541" name="Rectangle 109"/>
          <p:cNvSpPr>
            <a:spLocks noChangeArrowheads="1"/>
          </p:cNvSpPr>
          <p:nvPr/>
        </p:nvSpPr>
        <p:spPr bwMode="auto">
          <a:xfrm>
            <a:off x="1219200" y="6248400"/>
            <a:ext cx="1600200" cy="244475"/>
          </a:xfrm>
          <a:prstGeom prst="rect">
            <a:avLst/>
          </a:prstGeom>
          <a:noFill/>
          <a:ln w="12700">
            <a:noFill/>
            <a:miter lim="800000"/>
            <a:headEnd type="none" w="sm" len="sm"/>
            <a:tailEnd type="none" w="sm" len="sm"/>
          </a:ln>
        </p:spPr>
        <p:txBody>
          <a:bodyPr lIns="92075" tIns="46038" rIns="92075" bIns="46038">
            <a:spAutoFit/>
          </a:bodyPr>
          <a:lstStyle/>
          <a:p>
            <a:pPr eaLnBrk="0" hangingPunct="0"/>
            <a:r>
              <a:rPr lang="en-US" sz="1000" b="0">
                <a:cs typeface="Times New Roman" pitchFamily="18" charset="0"/>
              </a:rPr>
              <a:t>Sanuhuja 2002</a:t>
            </a:r>
            <a:endParaRPr lang="en-GB" b="0"/>
          </a:p>
        </p:txBody>
      </p:sp>
      <p:sp>
        <p:nvSpPr>
          <p:cNvPr id="65542"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Slide Number Placeholder 5"/>
          <p:cNvSpPr>
            <a:spLocks noGrp="1"/>
          </p:cNvSpPr>
          <p:nvPr>
            <p:ph type="sldNum" sz="quarter" idx="12"/>
          </p:nvPr>
        </p:nvSpPr>
        <p:spPr>
          <a:noFill/>
        </p:spPr>
        <p:txBody>
          <a:bodyPr/>
          <a:lstStyle/>
          <a:p>
            <a:r>
              <a:rPr lang="en-US" smtClean="0">
                <a:cs typeface="Arial" charset="0"/>
              </a:rPr>
              <a:t>Slide </a:t>
            </a:r>
            <a:fld id="{AA9DE621-9020-469A-AD26-05685AF382D5}" type="slidenum">
              <a:rPr lang="en-US" smtClean="0">
                <a:cs typeface="Arial" charset="0"/>
              </a:rPr>
              <a:pPr/>
              <a:t>11</a:t>
            </a:fld>
            <a:endParaRPr lang="en-US" smtClean="0">
              <a:cs typeface="Arial" charset="0"/>
            </a:endParaRPr>
          </a:p>
        </p:txBody>
      </p:sp>
      <p:sp>
        <p:nvSpPr>
          <p:cNvPr id="64515" name="Rectangle 3"/>
          <p:cNvSpPr>
            <a:spLocks noGrp="1" noChangeArrowheads="1"/>
          </p:cNvSpPr>
          <p:nvPr>
            <p:ph type="title"/>
          </p:nvPr>
        </p:nvSpPr>
        <p:spPr bwMode="auto">
          <a:xfrm>
            <a:off x="685800" y="990600"/>
            <a:ext cx="7772400" cy="685800"/>
          </a:xfrm>
          <a:noFill/>
          <a:ln>
            <a:miter lim="800000"/>
            <a:headEnd/>
            <a:tailEnd/>
          </a:ln>
        </p:spPr>
        <p:txBody>
          <a:bodyPr vert="horz" wrap="square" lIns="91440" tIns="45720" rIns="91440" bIns="45720" numCol="1" anchor="t" anchorCtr="0" compatLnSpc="1">
            <a:prstTxWarp prst="textNoShape">
              <a:avLst/>
            </a:prstTxWarp>
          </a:bodyPr>
          <a:lstStyle/>
          <a:p>
            <a:r>
              <a:rPr lang="en-GB" sz="2800" smtClean="0">
                <a:solidFill>
                  <a:srgbClr val="FF0000"/>
                </a:solidFill>
                <a:latin typeface="Arial" charset="0"/>
                <a:cs typeface="Times New Roman" pitchFamily="18" charset="0"/>
              </a:rPr>
              <a:t>Baade &amp; Matheson Olympics and World Cup</a:t>
            </a:r>
            <a:endParaRPr lang="en-GB" sz="2800" smtClean="0">
              <a:solidFill>
                <a:srgbClr val="FF0000"/>
              </a:solidFill>
              <a:latin typeface="Arial" charset="0"/>
            </a:endParaRPr>
          </a:p>
        </p:txBody>
      </p:sp>
      <p:sp>
        <p:nvSpPr>
          <p:cNvPr id="64516" name="Rectangle 4"/>
          <p:cNvSpPr>
            <a:spLocks noGrp="1" noChangeArrowheads="1"/>
          </p:cNvSpPr>
          <p:nvPr>
            <p:ph type="body" idx="1"/>
          </p:nvPr>
        </p:nvSpPr>
        <p:spPr/>
        <p:txBody>
          <a:bodyPr/>
          <a:lstStyle/>
          <a:p>
            <a:pPr>
              <a:lnSpc>
                <a:spcPct val="90000"/>
              </a:lnSpc>
              <a:buFont typeface="Monotype Sorts"/>
              <a:buNone/>
            </a:pPr>
            <a:r>
              <a:rPr lang="en-GB" sz="2400" b="1" smtClean="0">
                <a:solidFill>
                  <a:srgbClr val="FF0000"/>
                </a:solidFill>
                <a:latin typeface="Arial" charset="0"/>
              </a:rPr>
              <a:t>Sydney Olympics</a:t>
            </a:r>
          </a:p>
          <a:p>
            <a:pPr lvl="1">
              <a:lnSpc>
                <a:spcPct val="90000"/>
              </a:lnSpc>
              <a:buClr>
                <a:srgbClr val="FF0066"/>
              </a:buClr>
              <a:buFont typeface="Wingdings" pitchFamily="2" charset="2"/>
              <a:buChar char="§"/>
            </a:pPr>
            <a:r>
              <a:rPr lang="en-GB" sz="1800" b="1" smtClean="0">
                <a:latin typeface="Arial" charset="0"/>
              </a:rPr>
              <a:t>Substitution  and displacement effects</a:t>
            </a:r>
          </a:p>
          <a:p>
            <a:pPr lvl="1">
              <a:lnSpc>
                <a:spcPct val="90000"/>
              </a:lnSpc>
              <a:buClr>
                <a:srgbClr val="FF0066"/>
              </a:buClr>
              <a:buFont typeface="Wingdings" pitchFamily="2" charset="2"/>
              <a:buChar char="§"/>
            </a:pPr>
            <a:r>
              <a:rPr lang="en-GB" sz="1800" b="1" smtClean="0">
                <a:latin typeface="Arial" charset="0"/>
              </a:rPr>
              <a:t>Resources drawn from other potential uses</a:t>
            </a:r>
          </a:p>
          <a:p>
            <a:pPr lvl="1">
              <a:lnSpc>
                <a:spcPct val="90000"/>
              </a:lnSpc>
              <a:buClr>
                <a:srgbClr val="FF0066"/>
              </a:buClr>
              <a:buFont typeface="Wingdings" pitchFamily="2" charset="2"/>
              <a:buChar char="§"/>
            </a:pPr>
            <a:r>
              <a:rPr lang="en-GB" sz="1800" b="1" smtClean="0">
                <a:latin typeface="Arial" charset="0"/>
              </a:rPr>
              <a:t>Tourism displacement from other cities</a:t>
            </a:r>
          </a:p>
          <a:p>
            <a:pPr lvl="1">
              <a:lnSpc>
                <a:spcPct val="90000"/>
              </a:lnSpc>
              <a:buClr>
                <a:srgbClr val="FF0066"/>
              </a:buClr>
              <a:buFont typeface="Wingdings" pitchFamily="2" charset="2"/>
              <a:buChar char="§"/>
            </a:pPr>
            <a:r>
              <a:rPr lang="en-GB" sz="1800" b="1" smtClean="0">
                <a:latin typeface="Arial" charset="0"/>
              </a:rPr>
              <a:t>Were potential visitors “put off”? – is net or gross being measured – are multiplier effects as large as estimated</a:t>
            </a:r>
          </a:p>
          <a:p>
            <a:pPr>
              <a:lnSpc>
                <a:spcPct val="90000"/>
              </a:lnSpc>
              <a:buFont typeface="Monotype Sorts"/>
              <a:buNone/>
            </a:pPr>
            <a:r>
              <a:rPr lang="en-GB" sz="2400" b="1" smtClean="0">
                <a:solidFill>
                  <a:srgbClr val="FF0000"/>
                </a:solidFill>
                <a:latin typeface="Arial" charset="0"/>
              </a:rPr>
              <a:t>World Cup America 1994</a:t>
            </a:r>
          </a:p>
          <a:p>
            <a:pPr lvl="1">
              <a:lnSpc>
                <a:spcPct val="90000"/>
              </a:lnSpc>
              <a:buClr>
                <a:srgbClr val="FF0066"/>
              </a:buClr>
              <a:buFont typeface="Wingdings" pitchFamily="2" charset="2"/>
              <a:buChar char="§"/>
            </a:pPr>
            <a:r>
              <a:rPr lang="en-GB" sz="1800" b="1" smtClean="0">
                <a:latin typeface="Arial" charset="0"/>
              </a:rPr>
              <a:t>Modelling the effects of the world cup on many of the main host cities suggests that the anticipated impact may not be achieved.</a:t>
            </a:r>
          </a:p>
          <a:p>
            <a:pPr lvl="1">
              <a:lnSpc>
                <a:spcPct val="90000"/>
              </a:lnSpc>
              <a:buClr>
                <a:srgbClr val="FF0066"/>
              </a:buClr>
              <a:buFont typeface="Wingdings" pitchFamily="2" charset="2"/>
              <a:buChar char="§"/>
            </a:pPr>
            <a:r>
              <a:rPr lang="en-GB" sz="1800" b="1" smtClean="0">
                <a:latin typeface="Arial" charset="0"/>
              </a:rPr>
              <a:t>Although they point out that the private owners of stadia benefit greatly from public subsidy associated with the tournament.</a:t>
            </a:r>
          </a:p>
        </p:txBody>
      </p:sp>
      <p:sp>
        <p:nvSpPr>
          <p:cNvPr id="67588"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additive="base">
                                        <p:cTn id="7" dur="500" fill="hold"/>
                                        <p:tgtEl>
                                          <p:spTgt spid="64515"/>
                                        </p:tgtEl>
                                        <p:attrNameLst>
                                          <p:attrName>ppt_x</p:attrName>
                                        </p:attrNameLst>
                                      </p:cBhvr>
                                      <p:tavLst>
                                        <p:tav tm="0">
                                          <p:val>
                                            <p:strVal val="0-#ppt_w/2"/>
                                          </p:val>
                                        </p:tav>
                                        <p:tav tm="100000">
                                          <p:val>
                                            <p:strVal val="#ppt_x"/>
                                          </p:val>
                                        </p:tav>
                                      </p:tavLst>
                                    </p:anim>
                                    <p:anim calcmode="lin" valueType="num">
                                      <p:cBhvr additive="base">
                                        <p:cTn id="8" dur="500" fill="hold"/>
                                        <p:tgtEl>
                                          <p:spTgt spid="645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6">
                                            <p:txEl>
                                              <p:pRg st="0" end="0"/>
                                            </p:txEl>
                                          </p:spTgt>
                                        </p:tgtEl>
                                        <p:attrNameLst>
                                          <p:attrName>style.visibility</p:attrName>
                                        </p:attrNameLst>
                                      </p:cBhvr>
                                      <p:to>
                                        <p:strVal val="visible"/>
                                      </p:to>
                                    </p:set>
                                    <p:anim calcmode="lin" valueType="num">
                                      <p:cBhvr additive="base">
                                        <p:cTn id="13" dur="500" fill="hold"/>
                                        <p:tgtEl>
                                          <p:spTgt spid="6451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6">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4516">
                                            <p:txEl>
                                              <p:pRg st="1" end="1"/>
                                            </p:txEl>
                                          </p:spTgt>
                                        </p:tgtEl>
                                        <p:attrNameLst>
                                          <p:attrName>style.visibility</p:attrName>
                                        </p:attrNameLst>
                                      </p:cBhvr>
                                      <p:to>
                                        <p:strVal val="visible"/>
                                      </p:to>
                                    </p:set>
                                    <p:anim calcmode="lin" valueType="num">
                                      <p:cBhvr additive="base">
                                        <p:cTn id="17" dur="500" fill="hold"/>
                                        <p:tgtEl>
                                          <p:spTgt spid="6451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451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4516">
                                            <p:txEl>
                                              <p:pRg st="2" end="2"/>
                                            </p:txEl>
                                          </p:spTgt>
                                        </p:tgtEl>
                                        <p:attrNameLst>
                                          <p:attrName>style.visibility</p:attrName>
                                        </p:attrNameLst>
                                      </p:cBhvr>
                                      <p:to>
                                        <p:strVal val="visible"/>
                                      </p:to>
                                    </p:set>
                                    <p:anim calcmode="lin" valueType="num">
                                      <p:cBhvr additive="base">
                                        <p:cTn id="21" dur="500" fill="hold"/>
                                        <p:tgtEl>
                                          <p:spTgt spid="64516">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4516">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4516">
                                            <p:txEl>
                                              <p:pRg st="3" end="3"/>
                                            </p:txEl>
                                          </p:spTgt>
                                        </p:tgtEl>
                                        <p:attrNameLst>
                                          <p:attrName>style.visibility</p:attrName>
                                        </p:attrNameLst>
                                      </p:cBhvr>
                                      <p:to>
                                        <p:strVal val="visible"/>
                                      </p:to>
                                    </p:set>
                                    <p:anim calcmode="lin" valueType="num">
                                      <p:cBhvr additive="base">
                                        <p:cTn id="25" dur="500" fill="hold"/>
                                        <p:tgtEl>
                                          <p:spTgt spid="6451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6">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4516">
                                            <p:txEl>
                                              <p:pRg st="4" end="4"/>
                                            </p:txEl>
                                          </p:spTgt>
                                        </p:tgtEl>
                                        <p:attrNameLst>
                                          <p:attrName>style.visibility</p:attrName>
                                        </p:attrNameLst>
                                      </p:cBhvr>
                                      <p:to>
                                        <p:strVal val="visible"/>
                                      </p:to>
                                    </p:set>
                                    <p:anim calcmode="lin" valueType="num">
                                      <p:cBhvr additive="base">
                                        <p:cTn id="29" dur="500" fill="hold"/>
                                        <p:tgtEl>
                                          <p:spTgt spid="64516">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45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4516">
                                            <p:txEl>
                                              <p:pRg st="5" end="5"/>
                                            </p:txEl>
                                          </p:spTgt>
                                        </p:tgtEl>
                                        <p:attrNameLst>
                                          <p:attrName>style.visibility</p:attrName>
                                        </p:attrNameLst>
                                      </p:cBhvr>
                                      <p:to>
                                        <p:strVal val="visible"/>
                                      </p:to>
                                    </p:set>
                                    <p:anim calcmode="lin" valueType="num">
                                      <p:cBhvr additive="base">
                                        <p:cTn id="35" dur="500" fill="hold"/>
                                        <p:tgtEl>
                                          <p:spTgt spid="64516">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4516">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4516">
                                            <p:txEl>
                                              <p:pRg st="6" end="6"/>
                                            </p:txEl>
                                          </p:spTgt>
                                        </p:tgtEl>
                                        <p:attrNameLst>
                                          <p:attrName>style.visibility</p:attrName>
                                        </p:attrNameLst>
                                      </p:cBhvr>
                                      <p:to>
                                        <p:strVal val="visible"/>
                                      </p:to>
                                    </p:set>
                                    <p:anim calcmode="lin" valueType="num">
                                      <p:cBhvr additive="base">
                                        <p:cTn id="39" dur="500" fill="hold"/>
                                        <p:tgtEl>
                                          <p:spTgt spid="64516">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4516">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4516">
                                            <p:txEl>
                                              <p:pRg st="7" end="7"/>
                                            </p:txEl>
                                          </p:spTgt>
                                        </p:tgtEl>
                                        <p:attrNameLst>
                                          <p:attrName>style.visibility</p:attrName>
                                        </p:attrNameLst>
                                      </p:cBhvr>
                                      <p:to>
                                        <p:strVal val="visible"/>
                                      </p:to>
                                    </p:set>
                                    <p:anim calcmode="lin" valueType="num">
                                      <p:cBhvr additive="base">
                                        <p:cTn id="43" dur="500" fill="hold"/>
                                        <p:tgtEl>
                                          <p:spTgt spid="6451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451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autoUpdateAnimBg="0"/>
      <p:bldP spid="6451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2"/>
          </p:nvPr>
        </p:nvSpPr>
        <p:spPr>
          <a:noFill/>
        </p:spPr>
        <p:txBody>
          <a:bodyPr/>
          <a:lstStyle/>
          <a:p>
            <a:r>
              <a:rPr lang="en-US" smtClean="0">
                <a:cs typeface="Arial" charset="0"/>
              </a:rPr>
              <a:t>Slide </a:t>
            </a:r>
            <a:fld id="{328B20B3-D452-4349-836D-0E09ED715F37}" type="slidenum">
              <a:rPr lang="en-US" smtClean="0">
                <a:cs typeface="Arial" charset="0"/>
              </a:rPr>
              <a:pPr/>
              <a:t>12</a:t>
            </a:fld>
            <a:endParaRPr lang="en-US" smtClean="0">
              <a:cs typeface="Arial" charset="0"/>
            </a:endParaRPr>
          </a:p>
        </p:txBody>
      </p:sp>
      <p:pic>
        <p:nvPicPr>
          <p:cNvPr id="69634" name="Picture 198"/>
          <p:cNvPicPr>
            <a:picLocks noChangeAspect="1" noChangeArrowheads="1"/>
          </p:cNvPicPr>
          <p:nvPr/>
        </p:nvPicPr>
        <p:blipFill>
          <a:blip r:embed="rId3"/>
          <a:srcRect/>
          <a:stretch>
            <a:fillRect/>
          </a:stretch>
        </p:blipFill>
        <p:spPr bwMode="auto">
          <a:xfrm>
            <a:off x="214313" y="1857375"/>
            <a:ext cx="8763000" cy="2644775"/>
          </a:xfrm>
          <a:prstGeom prst="rect">
            <a:avLst/>
          </a:prstGeom>
          <a:noFill/>
          <a:ln w="12700">
            <a:noFill/>
            <a:miter lim="800000"/>
            <a:headEnd type="none" w="sm" len="sm"/>
            <a:tailEnd type="none" w="sm" len="sm"/>
          </a:ln>
        </p:spPr>
      </p:pic>
      <p:sp>
        <p:nvSpPr>
          <p:cNvPr id="69635"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
        <p:nvSpPr>
          <p:cNvPr id="69636" name="TextBox 6"/>
          <p:cNvSpPr txBox="1">
            <a:spLocks noChangeArrowheads="1"/>
          </p:cNvSpPr>
          <p:nvPr/>
        </p:nvSpPr>
        <p:spPr bwMode="auto">
          <a:xfrm>
            <a:off x="857250" y="1214438"/>
            <a:ext cx="7343775" cy="461962"/>
          </a:xfrm>
          <a:prstGeom prst="rect">
            <a:avLst/>
          </a:prstGeom>
          <a:noFill/>
          <a:ln w="9525">
            <a:noFill/>
            <a:miter lim="800000"/>
            <a:headEnd/>
            <a:tailEnd/>
          </a:ln>
        </p:spPr>
        <p:txBody>
          <a:bodyPr wrap="none">
            <a:spAutoFit/>
          </a:bodyPr>
          <a:lstStyle/>
          <a:p>
            <a:pPr eaLnBrk="0" hangingPunct="0">
              <a:spcBef>
                <a:spcPct val="20000"/>
              </a:spcBef>
              <a:buClr>
                <a:schemeClr val="tx2"/>
              </a:buClr>
              <a:buSzPct val="75000"/>
              <a:buFont typeface="Monotype Sorts"/>
              <a:buNone/>
            </a:pPr>
            <a:r>
              <a:rPr lang="en-GB">
                <a:latin typeface="Arial" charset="0"/>
              </a:rPr>
              <a:t>But the anticipated benefit don’t always come off</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Slide Number Placeholder 5"/>
          <p:cNvSpPr>
            <a:spLocks noGrp="1"/>
          </p:cNvSpPr>
          <p:nvPr>
            <p:ph type="sldNum" sz="quarter" idx="12"/>
          </p:nvPr>
        </p:nvSpPr>
        <p:spPr>
          <a:noFill/>
        </p:spPr>
        <p:txBody>
          <a:bodyPr/>
          <a:lstStyle/>
          <a:p>
            <a:r>
              <a:rPr lang="en-US" smtClean="0">
                <a:cs typeface="Arial" charset="0"/>
              </a:rPr>
              <a:t>Slide </a:t>
            </a:r>
            <a:fld id="{12CDB180-7F3F-4E58-BC80-D814C5359D8D}" type="slidenum">
              <a:rPr lang="en-US" smtClean="0">
                <a:cs typeface="Arial" charset="0"/>
              </a:rPr>
              <a:pPr/>
              <a:t>13</a:t>
            </a:fld>
            <a:endParaRPr lang="en-US" smtClean="0">
              <a:cs typeface="Arial" charset="0"/>
            </a:endParaRPr>
          </a:p>
        </p:txBody>
      </p:sp>
      <p:sp>
        <p:nvSpPr>
          <p:cNvPr id="71684" name="Rectangle 1028"/>
          <p:cNvSpPr>
            <a:spLocks noGrp="1" noChangeArrowheads="1"/>
          </p:cNvSpPr>
          <p:nvPr>
            <p:ph type="title"/>
          </p:nvPr>
        </p:nvSpPr>
        <p:spPr bwMode="auto">
          <a:xfrm>
            <a:off x="642938" y="1071563"/>
            <a:ext cx="7772400" cy="609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solidFill>
                  <a:srgbClr val="FF0000"/>
                </a:solidFill>
                <a:latin typeface="Arial" charset="0"/>
              </a:rPr>
              <a:t>Jones – The Millennium Stadium in Cardiff</a:t>
            </a:r>
          </a:p>
        </p:txBody>
      </p:sp>
      <p:sp>
        <p:nvSpPr>
          <p:cNvPr id="71685" name="Rectangle 1029"/>
          <p:cNvSpPr>
            <a:spLocks noGrp="1" noChangeArrowheads="1"/>
          </p:cNvSpPr>
          <p:nvPr>
            <p:ph type="body" idx="1"/>
          </p:nvPr>
        </p:nvSpPr>
        <p:spPr>
          <a:xfrm>
            <a:off x="838200" y="1714500"/>
            <a:ext cx="7772400" cy="4286250"/>
          </a:xfrm>
        </p:spPr>
        <p:txBody>
          <a:bodyPr/>
          <a:lstStyle/>
          <a:p>
            <a:pPr>
              <a:buFont typeface="Monotype Sorts"/>
              <a:buNone/>
            </a:pPr>
            <a:r>
              <a:rPr lang="en-GB" sz="2800" b="1" i="1" smtClean="0">
                <a:solidFill>
                  <a:srgbClr val="FF0000"/>
                </a:solidFill>
                <a:latin typeface="Arial" charset="0"/>
              </a:rPr>
              <a:t>Findings</a:t>
            </a:r>
          </a:p>
          <a:p>
            <a:pPr lvl="1">
              <a:buClr>
                <a:srgbClr val="FF0066"/>
              </a:buClr>
              <a:buFont typeface="Wingdings" pitchFamily="2" charset="2"/>
              <a:buChar char="§"/>
            </a:pPr>
            <a:r>
              <a:rPr lang="en-GB" sz="2000" smtClean="0">
                <a:latin typeface="Arial" charset="0"/>
              </a:rPr>
              <a:t>Expenditure impacts significant - but the proportion of economic value staying in the region is questionable</a:t>
            </a:r>
          </a:p>
          <a:p>
            <a:pPr lvl="1">
              <a:buClr>
                <a:srgbClr val="FF0066"/>
              </a:buClr>
              <a:buFont typeface="Wingdings" pitchFamily="2" charset="2"/>
              <a:buChar char="§"/>
            </a:pPr>
            <a:r>
              <a:rPr lang="en-GB" sz="2000" smtClean="0">
                <a:latin typeface="Arial" charset="0"/>
              </a:rPr>
              <a:t>Urban renewal significant – but based on industry with low pay, low-value employment, with substantial public subsidy</a:t>
            </a:r>
          </a:p>
          <a:p>
            <a:pPr lvl="1">
              <a:buClr>
                <a:srgbClr val="FF0066"/>
              </a:buClr>
              <a:buFont typeface="Wingdings" pitchFamily="2" charset="2"/>
              <a:buChar char="§"/>
            </a:pPr>
            <a:r>
              <a:rPr lang="en-GB" sz="2000" smtClean="0">
                <a:latin typeface="Arial" charset="0"/>
              </a:rPr>
              <a:t>Extensive media exposure – but little concrete evidence that this encourages tourists or investment</a:t>
            </a:r>
          </a:p>
          <a:p>
            <a:pPr>
              <a:buFont typeface="Monotype Sorts"/>
              <a:buNone/>
            </a:pPr>
            <a:r>
              <a:rPr lang="en-GB" sz="2800" b="1" i="1" smtClean="0">
                <a:solidFill>
                  <a:srgbClr val="FF0000"/>
                </a:solidFill>
                <a:latin typeface="Arial" charset="0"/>
              </a:rPr>
              <a:t>Potential economic outcomes can be:</a:t>
            </a:r>
          </a:p>
          <a:p>
            <a:pPr lvl="1">
              <a:buClr>
                <a:srgbClr val="FF0066"/>
              </a:buClr>
              <a:buFont typeface="Wingdings" pitchFamily="2" charset="2"/>
              <a:buChar char="§"/>
            </a:pPr>
            <a:r>
              <a:rPr lang="en-GB" sz="2000" smtClean="0">
                <a:latin typeface="Arial" charset="0"/>
              </a:rPr>
              <a:t>Return to the status quo post event</a:t>
            </a:r>
          </a:p>
          <a:p>
            <a:pPr lvl="1">
              <a:buClr>
                <a:srgbClr val="FF0066"/>
              </a:buClr>
              <a:buFont typeface="Wingdings" pitchFamily="2" charset="2"/>
              <a:buChar char="§"/>
            </a:pPr>
            <a:r>
              <a:rPr lang="en-GB" sz="2000" smtClean="0">
                <a:latin typeface="Arial" charset="0"/>
              </a:rPr>
              <a:t>Increased level of employment but no impact on growth</a:t>
            </a:r>
          </a:p>
          <a:p>
            <a:pPr lvl="1">
              <a:buClr>
                <a:srgbClr val="FF0066"/>
              </a:buClr>
              <a:buFont typeface="Wingdings" pitchFamily="2" charset="2"/>
              <a:buChar char="§"/>
            </a:pPr>
            <a:r>
              <a:rPr lang="en-GB" sz="2000" smtClean="0">
                <a:latin typeface="Arial" charset="0"/>
              </a:rPr>
              <a:t>Step change in rates of growth over a long period.</a:t>
            </a:r>
          </a:p>
        </p:txBody>
      </p:sp>
      <p:sp>
        <p:nvSpPr>
          <p:cNvPr id="2"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500" fill="hold"/>
                                        <p:tgtEl>
                                          <p:spTgt spid="71684"/>
                                        </p:tgtEl>
                                        <p:attrNameLst>
                                          <p:attrName>ppt_x</p:attrName>
                                        </p:attrNameLst>
                                      </p:cBhvr>
                                      <p:tavLst>
                                        <p:tav tm="0">
                                          <p:val>
                                            <p:strVal val="0-#ppt_w/2"/>
                                          </p:val>
                                        </p:tav>
                                        <p:tav tm="100000">
                                          <p:val>
                                            <p:strVal val="#ppt_x"/>
                                          </p:val>
                                        </p:tav>
                                      </p:tavLst>
                                    </p:anim>
                                    <p:anim calcmode="lin" valueType="num">
                                      <p:cBhvr additive="base">
                                        <p:cTn id="8" dur="500" fill="hold"/>
                                        <p:tgtEl>
                                          <p:spTgt spid="716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5">
                                            <p:txEl>
                                              <p:pRg st="0" end="0"/>
                                            </p:txEl>
                                          </p:spTgt>
                                        </p:tgtEl>
                                        <p:attrNameLst>
                                          <p:attrName>style.visibility</p:attrName>
                                        </p:attrNameLst>
                                      </p:cBhvr>
                                      <p:to>
                                        <p:strVal val="visible"/>
                                      </p:to>
                                    </p:set>
                                    <p:anim calcmode="lin" valueType="num">
                                      <p:cBhvr additive="base">
                                        <p:cTn id="13" dur="500" fill="hold"/>
                                        <p:tgtEl>
                                          <p:spTgt spid="7168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1685">
                                            <p:txEl>
                                              <p:pRg st="1" end="1"/>
                                            </p:txEl>
                                          </p:spTgt>
                                        </p:tgtEl>
                                        <p:attrNameLst>
                                          <p:attrName>style.visibility</p:attrName>
                                        </p:attrNameLst>
                                      </p:cBhvr>
                                      <p:to>
                                        <p:strVal val="visible"/>
                                      </p:to>
                                    </p:set>
                                    <p:anim calcmode="lin" valueType="num">
                                      <p:cBhvr additive="base">
                                        <p:cTn id="17" dur="500" fill="hold"/>
                                        <p:tgtEl>
                                          <p:spTgt spid="7168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1685">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1685">
                                            <p:txEl>
                                              <p:pRg st="2" end="2"/>
                                            </p:txEl>
                                          </p:spTgt>
                                        </p:tgtEl>
                                        <p:attrNameLst>
                                          <p:attrName>style.visibility</p:attrName>
                                        </p:attrNameLst>
                                      </p:cBhvr>
                                      <p:to>
                                        <p:strVal val="visible"/>
                                      </p:to>
                                    </p:set>
                                    <p:anim calcmode="lin" valueType="num">
                                      <p:cBhvr additive="base">
                                        <p:cTn id="21" dur="500" fill="hold"/>
                                        <p:tgtEl>
                                          <p:spTgt spid="7168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1685">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1685">
                                            <p:txEl>
                                              <p:pRg st="3" end="3"/>
                                            </p:txEl>
                                          </p:spTgt>
                                        </p:tgtEl>
                                        <p:attrNameLst>
                                          <p:attrName>style.visibility</p:attrName>
                                        </p:attrNameLst>
                                      </p:cBhvr>
                                      <p:to>
                                        <p:strVal val="visible"/>
                                      </p:to>
                                    </p:set>
                                    <p:anim calcmode="lin" valueType="num">
                                      <p:cBhvr additive="base">
                                        <p:cTn id="25" dur="500" fill="hold"/>
                                        <p:tgtEl>
                                          <p:spTgt spid="7168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85">
                                            <p:txEl>
                                              <p:pRg st="4" end="4"/>
                                            </p:txEl>
                                          </p:spTgt>
                                        </p:tgtEl>
                                        <p:attrNameLst>
                                          <p:attrName>style.visibility</p:attrName>
                                        </p:attrNameLst>
                                      </p:cBhvr>
                                      <p:to>
                                        <p:strVal val="visible"/>
                                      </p:to>
                                    </p:set>
                                    <p:anim calcmode="lin" valueType="num">
                                      <p:cBhvr additive="base">
                                        <p:cTn id="31" dur="500" fill="hold"/>
                                        <p:tgtEl>
                                          <p:spTgt spid="7168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685">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1685">
                                            <p:txEl>
                                              <p:pRg st="5" end="5"/>
                                            </p:txEl>
                                          </p:spTgt>
                                        </p:tgtEl>
                                        <p:attrNameLst>
                                          <p:attrName>style.visibility</p:attrName>
                                        </p:attrNameLst>
                                      </p:cBhvr>
                                      <p:to>
                                        <p:strVal val="visible"/>
                                      </p:to>
                                    </p:set>
                                    <p:anim calcmode="lin" valueType="num">
                                      <p:cBhvr additive="base">
                                        <p:cTn id="35" dur="500" fill="hold"/>
                                        <p:tgtEl>
                                          <p:spTgt spid="7168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685">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1685">
                                            <p:txEl>
                                              <p:pRg st="6" end="6"/>
                                            </p:txEl>
                                          </p:spTgt>
                                        </p:tgtEl>
                                        <p:attrNameLst>
                                          <p:attrName>style.visibility</p:attrName>
                                        </p:attrNameLst>
                                      </p:cBhvr>
                                      <p:to>
                                        <p:strVal val="visible"/>
                                      </p:to>
                                    </p:set>
                                    <p:anim calcmode="lin" valueType="num">
                                      <p:cBhvr additive="base">
                                        <p:cTn id="39" dur="500" fill="hold"/>
                                        <p:tgtEl>
                                          <p:spTgt spid="7168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1685">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1685">
                                            <p:txEl>
                                              <p:pRg st="7" end="7"/>
                                            </p:txEl>
                                          </p:spTgt>
                                        </p:tgtEl>
                                        <p:attrNameLst>
                                          <p:attrName>style.visibility</p:attrName>
                                        </p:attrNameLst>
                                      </p:cBhvr>
                                      <p:to>
                                        <p:strVal val="visible"/>
                                      </p:to>
                                    </p:set>
                                    <p:anim calcmode="lin" valueType="num">
                                      <p:cBhvr additive="base">
                                        <p:cTn id="43" dur="500" fill="hold"/>
                                        <p:tgtEl>
                                          <p:spTgt spid="7168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68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autoUpdateAnimBg="0"/>
      <p:bldP spid="7168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Slide Number Placeholder 5"/>
          <p:cNvSpPr>
            <a:spLocks noGrp="1"/>
          </p:cNvSpPr>
          <p:nvPr>
            <p:ph type="sldNum" sz="quarter" idx="12"/>
          </p:nvPr>
        </p:nvSpPr>
        <p:spPr>
          <a:noFill/>
        </p:spPr>
        <p:txBody>
          <a:bodyPr/>
          <a:lstStyle/>
          <a:p>
            <a:r>
              <a:rPr lang="en-US" smtClean="0">
                <a:cs typeface="Arial" charset="0"/>
              </a:rPr>
              <a:t>Slide </a:t>
            </a:r>
            <a:fld id="{3D958A9B-51E6-4B80-A824-44E1EA890DC4}" type="slidenum">
              <a:rPr lang="en-US" smtClean="0">
                <a:cs typeface="Arial" charset="0"/>
              </a:rPr>
              <a:pPr/>
              <a:t>14</a:t>
            </a:fld>
            <a:endParaRPr lang="en-US" smtClean="0">
              <a:cs typeface="Arial" charset="0"/>
            </a:endParaRPr>
          </a:p>
        </p:txBody>
      </p:sp>
      <p:sp>
        <p:nvSpPr>
          <p:cNvPr id="67588" name="Rectangle 4"/>
          <p:cNvSpPr>
            <a:spLocks noGrp="1" noChangeArrowheads="1"/>
          </p:cNvSpPr>
          <p:nvPr>
            <p:ph type="title"/>
          </p:nvPr>
        </p:nvSpPr>
        <p:spPr bwMode="auto">
          <a:xfrm>
            <a:off x="685800" y="990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solidFill>
                  <a:srgbClr val="FF0000"/>
                </a:solidFill>
                <a:latin typeface="Arial" charset="0"/>
              </a:rPr>
              <a:t>Gratton </a:t>
            </a:r>
            <a:r>
              <a:rPr lang="en-GB" sz="2800" i="1" smtClean="0">
                <a:solidFill>
                  <a:srgbClr val="FF0000"/>
                </a:solidFill>
                <a:latin typeface="Arial" charset="0"/>
              </a:rPr>
              <a:t>-</a:t>
            </a:r>
            <a:r>
              <a:rPr lang="en-GB" sz="2800" smtClean="0">
                <a:solidFill>
                  <a:srgbClr val="FF0000"/>
                </a:solidFill>
                <a:latin typeface="Arial" charset="0"/>
              </a:rPr>
              <a:t> a wider range of sporting events</a:t>
            </a:r>
          </a:p>
        </p:txBody>
      </p:sp>
      <p:sp>
        <p:nvSpPr>
          <p:cNvPr id="67589" name="Rectangle 5"/>
          <p:cNvSpPr>
            <a:spLocks noGrp="1" noChangeArrowheads="1"/>
          </p:cNvSpPr>
          <p:nvPr>
            <p:ph type="body" idx="1"/>
          </p:nvPr>
        </p:nvSpPr>
        <p:spPr>
          <a:xfrm>
            <a:off x="838200" y="1676400"/>
            <a:ext cx="7772400" cy="4572000"/>
          </a:xfrm>
        </p:spPr>
        <p:txBody>
          <a:bodyPr/>
          <a:lstStyle/>
          <a:p>
            <a:pPr>
              <a:lnSpc>
                <a:spcPct val="80000"/>
              </a:lnSpc>
              <a:buClr>
                <a:srgbClr val="FF0000"/>
              </a:buClr>
            </a:pPr>
            <a:r>
              <a:rPr lang="en-GB" sz="2000" smtClean="0">
                <a:latin typeface="Arial" charset="0"/>
                <a:cs typeface="Times New Roman" pitchFamily="18" charset="0"/>
              </a:rPr>
              <a:t>Although Euro 96 football championships, used existing stadia, the impact on host cities was significant. </a:t>
            </a:r>
          </a:p>
          <a:p>
            <a:pPr>
              <a:lnSpc>
                <a:spcPct val="80000"/>
              </a:lnSpc>
              <a:buClr>
                <a:srgbClr val="FF0000"/>
              </a:buClr>
            </a:pPr>
            <a:r>
              <a:rPr lang="en-GB" sz="2000" smtClean="0">
                <a:latin typeface="Arial" charset="0"/>
                <a:cs typeface="Times New Roman" pitchFamily="18" charset="0"/>
              </a:rPr>
              <a:t>Attracted 280,000 overseas visitors, spending around £120m as well as £75m from UK residents living outside the 8 venue cities. </a:t>
            </a:r>
          </a:p>
          <a:p>
            <a:pPr>
              <a:lnSpc>
                <a:spcPct val="80000"/>
              </a:lnSpc>
              <a:buClr>
                <a:srgbClr val="FF0000"/>
              </a:buClr>
            </a:pPr>
            <a:r>
              <a:rPr lang="en-GB" sz="2000" smtClean="0">
                <a:latin typeface="Arial" charset="0"/>
                <a:cs typeface="Times New Roman" pitchFamily="18" charset="0"/>
              </a:rPr>
              <a:t>3% boost to net earning from travel and tourism and a 0.25% boost to exports pushing the balance of trade into surplus. </a:t>
            </a:r>
          </a:p>
          <a:p>
            <a:pPr>
              <a:lnSpc>
                <a:spcPct val="80000"/>
              </a:lnSpc>
              <a:buClr>
                <a:srgbClr val="FF0000"/>
              </a:buClr>
            </a:pPr>
            <a:r>
              <a:rPr lang="en-GB" sz="2000" smtClean="0">
                <a:latin typeface="Arial" charset="0"/>
                <a:cs typeface="Times New Roman" pitchFamily="18" charset="0"/>
              </a:rPr>
              <a:t>Government revenues were also boosted by around £64m from VAT on tickets and increased betting and corporation tax. </a:t>
            </a:r>
          </a:p>
          <a:p>
            <a:pPr>
              <a:lnSpc>
                <a:spcPct val="80000"/>
              </a:lnSpc>
              <a:buClr>
                <a:srgbClr val="FF0000"/>
              </a:buClr>
            </a:pPr>
            <a:endParaRPr lang="en-GB" sz="2000" smtClean="0">
              <a:latin typeface="Arial" charset="0"/>
              <a:cs typeface="Times New Roman" pitchFamily="18" charset="0"/>
            </a:endParaRPr>
          </a:p>
        </p:txBody>
      </p:sp>
      <p:pic>
        <p:nvPicPr>
          <p:cNvPr id="67590" name="Picture 6"/>
          <p:cNvPicPr>
            <a:picLocks noChangeAspect="1" noChangeArrowheads="1"/>
          </p:cNvPicPr>
          <p:nvPr/>
        </p:nvPicPr>
        <p:blipFill>
          <a:blip r:embed="rId3"/>
          <a:srcRect/>
          <a:stretch>
            <a:fillRect/>
          </a:stretch>
        </p:blipFill>
        <p:spPr bwMode="auto">
          <a:xfrm>
            <a:off x="609600" y="4114800"/>
            <a:ext cx="8534400" cy="2286000"/>
          </a:xfrm>
          <a:prstGeom prst="rect">
            <a:avLst/>
          </a:prstGeom>
          <a:noFill/>
          <a:ln w="12700">
            <a:noFill/>
            <a:miter lim="800000"/>
            <a:headEnd type="none" w="sm" len="sm"/>
            <a:tailEnd type="none" w="sm" len="sm"/>
          </a:ln>
        </p:spPr>
      </p:pic>
      <p:sp>
        <p:nvSpPr>
          <p:cNvPr id="73733"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500" fill="hold"/>
                                        <p:tgtEl>
                                          <p:spTgt spid="67588"/>
                                        </p:tgtEl>
                                        <p:attrNameLst>
                                          <p:attrName>ppt_x</p:attrName>
                                        </p:attrNameLst>
                                      </p:cBhvr>
                                      <p:tavLst>
                                        <p:tav tm="0">
                                          <p:val>
                                            <p:strVal val="0-#ppt_w/2"/>
                                          </p:val>
                                        </p:tav>
                                        <p:tav tm="100000">
                                          <p:val>
                                            <p:strVal val="#ppt_x"/>
                                          </p:val>
                                        </p:tav>
                                      </p:tavLst>
                                    </p:anim>
                                    <p:anim calcmode="lin" valueType="num">
                                      <p:cBhvr additive="base">
                                        <p:cTn id="8"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9">
                                            <p:txEl>
                                              <p:pRg st="0" end="0"/>
                                            </p:txEl>
                                          </p:spTgt>
                                        </p:tgtEl>
                                        <p:attrNameLst>
                                          <p:attrName>style.visibility</p:attrName>
                                        </p:attrNameLst>
                                      </p:cBhvr>
                                      <p:to>
                                        <p:strVal val="visible"/>
                                      </p:to>
                                    </p:set>
                                    <p:anim calcmode="lin" valueType="num">
                                      <p:cBhvr additive="base">
                                        <p:cTn id="13" dur="500" fill="hold"/>
                                        <p:tgtEl>
                                          <p:spTgt spid="6758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9">
                                            <p:txEl>
                                              <p:pRg st="1" end="1"/>
                                            </p:txEl>
                                          </p:spTgt>
                                        </p:tgtEl>
                                        <p:attrNameLst>
                                          <p:attrName>style.visibility</p:attrName>
                                        </p:attrNameLst>
                                      </p:cBhvr>
                                      <p:to>
                                        <p:strVal val="visible"/>
                                      </p:to>
                                    </p:set>
                                    <p:anim calcmode="lin" valueType="num">
                                      <p:cBhvr additive="base">
                                        <p:cTn id="19" dur="500" fill="hold"/>
                                        <p:tgtEl>
                                          <p:spTgt spid="6758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89">
                                            <p:txEl>
                                              <p:pRg st="2" end="2"/>
                                            </p:txEl>
                                          </p:spTgt>
                                        </p:tgtEl>
                                        <p:attrNameLst>
                                          <p:attrName>style.visibility</p:attrName>
                                        </p:attrNameLst>
                                      </p:cBhvr>
                                      <p:to>
                                        <p:strVal val="visible"/>
                                      </p:to>
                                    </p:set>
                                    <p:anim calcmode="lin" valueType="num">
                                      <p:cBhvr additive="base">
                                        <p:cTn id="25" dur="500" fill="hold"/>
                                        <p:tgtEl>
                                          <p:spTgt spid="6758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89">
                                            <p:txEl>
                                              <p:pRg st="3" end="3"/>
                                            </p:txEl>
                                          </p:spTgt>
                                        </p:tgtEl>
                                        <p:attrNameLst>
                                          <p:attrName>style.visibility</p:attrName>
                                        </p:attrNameLst>
                                      </p:cBhvr>
                                      <p:to>
                                        <p:strVal val="visible"/>
                                      </p:to>
                                    </p:set>
                                    <p:anim calcmode="lin" valueType="num">
                                      <p:cBhvr additive="base">
                                        <p:cTn id="31" dur="500" fill="hold"/>
                                        <p:tgtEl>
                                          <p:spTgt spid="6758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7590"/>
                                        </p:tgtEl>
                                        <p:attrNameLst>
                                          <p:attrName>style.visibility</p:attrName>
                                        </p:attrNameLst>
                                      </p:cBhvr>
                                      <p:to>
                                        <p:strVal val="visible"/>
                                      </p:to>
                                    </p:set>
                                    <p:anim calcmode="lin" valueType="num">
                                      <p:cBhvr additive="base">
                                        <p:cTn id="37" dur="500" fill="hold"/>
                                        <p:tgtEl>
                                          <p:spTgt spid="67590"/>
                                        </p:tgtEl>
                                        <p:attrNameLst>
                                          <p:attrName>ppt_x</p:attrName>
                                        </p:attrNameLst>
                                      </p:cBhvr>
                                      <p:tavLst>
                                        <p:tav tm="0">
                                          <p:val>
                                            <p:strVal val="0-#ppt_w/2"/>
                                          </p:val>
                                        </p:tav>
                                        <p:tav tm="100000">
                                          <p:val>
                                            <p:strVal val="#ppt_x"/>
                                          </p:val>
                                        </p:tav>
                                      </p:tavLst>
                                    </p:anim>
                                    <p:anim calcmode="lin" valueType="num">
                                      <p:cBhvr additive="base">
                                        <p:cTn id="38"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Slide Number Placeholder 6"/>
          <p:cNvSpPr>
            <a:spLocks noGrp="1"/>
          </p:cNvSpPr>
          <p:nvPr>
            <p:ph type="sldNum" sz="quarter" idx="12"/>
          </p:nvPr>
        </p:nvSpPr>
        <p:spPr>
          <a:noFill/>
        </p:spPr>
        <p:txBody>
          <a:bodyPr/>
          <a:lstStyle/>
          <a:p>
            <a:r>
              <a:rPr lang="en-US" smtClean="0">
                <a:cs typeface="Arial" charset="0"/>
              </a:rPr>
              <a:t>Slide </a:t>
            </a:r>
            <a:fld id="{908B74F2-B347-4025-8F95-32CE9DEEE3C4}" type="slidenum">
              <a:rPr lang="en-US" smtClean="0">
                <a:cs typeface="Arial" charset="0"/>
              </a:rPr>
              <a:pPr/>
              <a:t>15</a:t>
            </a:fld>
            <a:endParaRPr lang="en-US" smtClean="0">
              <a:cs typeface="Arial" charset="0"/>
            </a:endParaRPr>
          </a:p>
        </p:txBody>
      </p:sp>
      <p:sp>
        <p:nvSpPr>
          <p:cNvPr id="65539" name="Rectangle 3"/>
          <p:cNvSpPr>
            <a:spLocks noGrp="1" noChangeArrowheads="1"/>
          </p:cNvSpPr>
          <p:nvPr>
            <p:ph type="title"/>
          </p:nvPr>
        </p:nvSpPr>
        <p:spPr bwMode="auto">
          <a:xfrm>
            <a:off x="685800" y="1066800"/>
            <a:ext cx="7772400" cy="6858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i="1" smtClean="0">
                <a:solidFill>
                  <a:srgbClr val="FF0000"/>
                </a:solidFill>
                <a:latin typeface="Arial" charset="0"/>
              </a:rPr>
              <a:t>Gratton et al 2</a:t>
            </a:r>
          </a:p>
        </p:txBody>
      </p:sp>
      <p:sp>
        <p:nvSpPr>
          <p:cNvPr id="65538" name="Rectangle 2"/>
          <p:cNvSpPr>
            <a:spLocks noGrp="1" noChangeArrowheads="1"/>
          </p:cNvSpPr>
          <p:nvPr>
            <p:ph type="body" sz="half" idx="1"/>
          </p:nvPr>
        </p:nvSpPr>
        <p:spPr>
          <a:xfrm>
            <a:off x="609600" y="1752600"/>
            <a:ext cx="8305800" cy="2895600"/>
          </a:xfrm>
        </p:spPr>
        <p:txBody>
          <a:bodyPr/>
          <a:lstStyle/>
          <a:p>
            <a:pPr>
              <a:lnSpc>
                <a:spcPct val="150000"/>
              </a:lnSpc>
              <a:buClr>
                <a:srgbClr val="FF0000"/>
              </a:buClr>
            </a:pPr>
            <a:r>
              <a:rPr lang="en-GB" sz="1800" smtClean="0">
                <a:latin typeface="Arial" charset="0"/>
              </a:rPr>
              <a:t>Majority of sports events in any year are of Types C and D. </a:t>
            </a:r>
          </a:p>
          <a:p>
            <a:pPr>
              <a:lnSpc>
                <a:spcPct val="150000"/>
              </a:lnSpc>
              <a:buClr>
                <a:srgbClr val="FF0000"/>
              </a:buClr>
            </a:pPr>
            <a:r>
              <a:rPr lang="en-GB" sz="1800" smtClean="0">
                <a:latin typeface="Arial" charset="0"/>
              </a:rPr>
              <a:t>Type A and B events will generate the largest economic benefits but there is fierce competition between cities to host them. </a:t>
            </a:r>
          </a:p>
          <a:p>
            <a:pPr>
              <a:lnSpc>
                <a:spcPct val="150000"/>
              </a:lnSpc>
              <a:buClr>
                <a:srgbClr val="FF0000"/>
              </a:buClr>
            </a:pPr>
            <a:r>
              <a:rPr lang="en-GB" sz="1800" smtClean="0">
                <a:latin typeface="Arial" charset="0"/>
              </a:rPr>
              <a:t>The majority of Type B events either do not move venues or, cities are not able to bid to host them. </a:t>
            </a:r>
            <a:r>
              <a:rPr lang="en-GB" sz="1800" smtClean="0">
                <a:latin typeface="Arial" charset="0"/>
                <a:cs typeface="Times New Roman" pitchFamily="18" charset="0"/>
              </a:rPr>
              <a:t>Britain is unusual in having a very high number of Type B events. Type B events are a low-risk investment for the host city. </a:t>
            </a:r>
          </a:p>
          <a:p>
            <a:pPr>
              <a:lnSpc>
                <a:spcPct val="150000"/>
              </a:lnSpc>
              <a:buClr>
                <a:srgbClr val="FF0000"/>
              </a:buClr>
            </a:pPr>
            <a:r>
              <a:rPr lang="en-GB" sz="1800" smtClean="0">
                <a:latin typeface="Arial" charset="0"/>
                <a:cs typeface="Times New Roman" pitchFamily="18" charset="0"/>
              </a:rPr>
              <a:t>Major sports events are now a significant part of Britain’s tourism industry. </a:t>
            </a:r>
          </a:p>
          <a:p>
            <a:pPr>
              <a:lnSpc>
                <a:spcPct val="150000"/>
              </a:lnSpc>
              <a:buClr>
                <a:srgbClr val="FF0000"/>
              </a:buClr>
            </a:pPr>
            <a:r>
              <a:rPr lang="en-GB" sz="1800" smtClean="0">
                <a:latin typeface="Arial" charset="0"/>
                <a:cs typeface="Times New Roman" pitchFamily="18" charset="0"/>
              </a:rPr>
              <a:t>Britain has, partly by historical accident rather than by design, become the global market leader </a:t>
            </a:r>
          </a:p>
        </p:txBody>
      </p:sp>
      <p:sp>
        <p:nvSpPr>
          <p:cNvPr id="75780"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additive="base">
                                        <p:cTn id="7" dur="500" fill="hold"/>
                                        <p:tgtEl>
                                          <p:spTgt spid="65539"/>
                                        </p:tgtEl>
                                        <p:attrNameLst>
                                          <p:attrName>ppt_x</p:attrName>
                                        </p:attrNameLst>
                                      </p:cBhvr>
                                      <p:tavLst>
                                        <p:tav tm="0">
                                          <p:val>
                                            <p:strVal val="0-#ppt_w/2"/>
                                          </p:val>
                                        </p:tav>
                                        <p:tav tm="100000">
                                          <p:val>
                                            <p:strVal val="#ppt_x"/>
                                          </p:val>
                                        </p:tav>
                                      </p:tavLst>
                                    </p:anim>
                                    <p:anim calcmode="lin" valueType="num">
                                      <p:cBhvr additive="base">
                                        <p:cTn id="8" dur="500" fill="hold"/>
                                        <p:tgtEl>
                                          <p:spTgt spid="655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0" end="0"/>
                                            </p:txEl>
                                          </p:spTgt>
                                        </p:tgtEl>
                                        <p:attrNameLst>
                                          <p:attrName>style.visibility</p:attrName>
                                        </p:attrNameLst>
                                      </p:cBhvr>
                                      <p:to>
                                        <p:strVal val="visible"/>
                                      </p:to>
                                    </p:set>
                                    <p:anim calcmode="lin" valueType="num">
                                      <p:cBhvr additive="base">
                                        <p:cTn id="13"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1" end="1"/>
                                            </p:txEl>
                                          </p:spTgt>
                                        </p:tgtEl>
                                        <p:attrNameLst>
                                          <p:attrName>style.visibility</p:attrName>
                                        </p:attrNameLst>
                                      </p:cBhvr>
                                      <p:to>
                                        <p:strVal val="visible"/>
                                      </p:to>
                                    </p:set>
                                    <p:anim calcmode="lin" valueType="num">
                                      <p:cBhvr additive="base">
                                        <p:cTn id="19"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2" end="2"/>
                                            </p:txEl>
                                          </p:spTgt>
                                        </p:tgtEl>
                                        <p:attrNameLst>
                                          <p:attrName>style.visibility</p:attrName>
                                        </p:attrNameLst>
                                      </p:cBhvr>
                                      <p:to>
                                        <p:strVal val="visible"/>
                                      </p:to>
                                    </p:set>
                                    <p:anim calcmode="lin" valueType="num">
                                      <p:cBhvr additive="base">
                                        <p:cTn id="25"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38">
                                            <p:txEl>
                                              <p:pRg st="3" end="3"/>
                                            </p:txEl>
                                          </p:spTgt>
                                        </p:tgtEl>
                                        <p:attrNameLst>
                                          <p:attrName>style.visibility</p:attrName>
                                        </p:attrNameLst>
                                      </p:cBhvr>
                                      <p:to>
                                        <p:strVal val="visible"/>
                                      </p:to>
                                    </p:set>
                                    <p:anim calcmode="lin" valueType="num">
                                      <p:cBhvr additive="base">
                                        <p:cTn id="31"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538">
                                            <p:txEl>
                                              <p:pRg st="4" end="4"/>
                                            </p:txEl>
                                          </p:spTgt>
                                        </p:tgtEl>
                                        <p:attrNameLst>
                                          <p:attrName>style.visibility</p:attrName>
                                        </p:attrNameLst>
                                      </p:cBhvr>
                                      <p:to>
                                        <p:strVal val="visible"/>
                                      </p:to>
                                    </p:set>
                                    <p:anim calcmode="lin" valueType="num">
                                      <p:cBhvr additive="base">
                                        <p:cTn id="37" dur="500" fill="hold"/>
                                        <p:tgtEl>
                                          <p:spTgt spid="65538">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autoUpdateAnimBg="0"/>
      <p:bldP spid="6553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6"/>
          <p:cNvSpPr>
            <a:spLocks noGrp="1"/>
          </p:cNvSpPr>
          <p:nvPr>
            <p:ph type="sldNum" sz="quarter" idx="12"/>
          </p:nvPr>
        </p:nvSpPr>
        <p:spPr>
          <a:noFill/>
        </p:spPr>
        <p:txBody>
          <a:bodyPr/>
          <a:lstStyle/>
          <a:p>
            <a:r>
              <a:rPr lang="en-US" smtClean="0">
                <a:cs typeface="Arial" charset="0"/>
              </a:rPr>
              <a:t>Slide </a:t>
            </a:r>
            <a:fld id="{E0928066-CE16-48F9-AE35-45E25395C87C}" type="slidenum">
              <a:rPr lang="en-US" smtClean="0">
                <a:cs typeface="Arial" charset="0"/>
              </a:rPr>
              <a:pPr/>
              <a:t>16</a:t>
            </a:fld>
            <a:endParaRPr lang="en-US" smtClean="0">
              <a:cs typeface="Arial" charset="0"/>
            </a:endParaRPr>
          </a:p>
        </p:txBody>
      </p:sp>
      <p:sp>
        <p:nvSpPr>
          <p:cNvPr id="77826" name="Rectangle 2"/>
          <p:cNvSpPr>
            <a:spLocks noGrp="1" noChangeArrowheads="1"/>
          </p:cNvSpPr>
          <p:nvPr>
            <p:ph type="title"/>
          </p:nvPr>
        </p:nvSpPr>
        <p:spPr bwMode="auto">
          <a:xfrm>
            <a:off x="685800" y="1066800"/>
            <a:ext cx="7772400" cy="6858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solidFill>
                  <a:srgbClr val="FF0000"/>
                </a:solidFill>
                <a:latin typeface="Arial" charset="0"/>
              </a:rPr>
              <a:t>Gratton et al study (2005)</a:t>
            </a:r>
          </a:p>
        </p:txBody>
      </p:sp>
      <p:grpSp>
        <p:nvGrpSpPr>
          <p:cNvPr id="77827" name="Group 331"/>
          <p:cNvGrpSpPr>
            <a:grpSpLocks/>
          </p:cNvGrpSpPr>
          <p:nvPr/>
        </p:nvGrpSpPr>
        <p:grpSpPr bwMode="auto">
          <a:xfrm>
            <a:off x="0" y="1628775"/>
            <a:ext cx="9144000" cy="4679950"/>
            <a:chOff x="-3" y="-3"/>
            <a:chExt cx="3073" cy="8554"/>
          </a:xfrm>
        </p:grpSpPr>
        <p:grpSp>
          <p:nvGrpSpPr>
            <p:cNvPr id="77829" name="Group 329"/>
            <p:cNvGrpSpPr>
              <a:grpSpLocks/>
            </p:cNvGrpSpPr>
            <p:nvPr/>
          </p:nvGrpSpPr>
          <p:grpSpPr bwMode="auto">
            <a:xfrm>
              <a:off x="0" y="0"/>
              <a:ext cx="3067" cy="8548"/>
              <a:chOff x="0" y="0"/>
              <a:chExt cx="3067" cy="8548"/>
            </a:xfrm>
          </p:grpSpPr>
          <p:grpSp>
            <p:nvGrpSpPr>
              <p:cNvPr id="77831" name="Group 114"/>
              <p:cNvGrpSpPr>
                <a:grpSpLocks/>
              </p:cNvGrpSpPr>
              <p:nvPr/>
            </p:nvGrpSpPr>
            <p:grpSpPr bwMode="auto">
              <a:xfrm>
                <a:off x="0" y="0"/>
                <a:ext cx="190" cy="804"/>
                <a:chOff x="0" y="0"/>
                <a:chExt cx="190" cy="804"/>
              </a:xfrm>
            </p:grpSpPr>
            <p:sp>
              <p:nvSpPr>
                <p:cNvPr id="78153" name="Rectangle 5"/>
                <p:cNvSpPr>
                  <a:spLocks noChangeArrowheads="1"/>
                </p:cNvSpPr>
                <p:nvPr/>
              </p:nvSpPr>
              <p:spPr bwMode="auto">
                <a:xfrm>
                  <a:off x="0" y="0"/>
                  <a:ext cx="190" cy="804"/>
                </a:xfrm>
                <a:prstGeom prst="rect">
                  <a:avLst/>
                </a:prstGeom>
                <a:noFill/>
                <a:ln w="12700">
                  <a:noFill/>
                  <a:miter lim="800000"/>
                  <a:headEnd type="none" w="sm" len="sm"/>
                  <a:tailEnd type="none" w="sm" len="sm"/>
                </a:ln>
              </p:spPr>
              <p:txBody>
                <a:bodyPr lIns="92075" tIns="46038" rIns="92075" bIns="46038"/>
                <a:lstStyle/>
                <a:p>
                  <a:pPr eaLnBrk="0" hangingPunct="0"/>
                  <a:r>
                    <a:rPr lang="en-US" sz="1400" b="0">
                      <a:latin typeface="Adv PS6F00"/>
                      <a:cs typeface="Times New Roman" pitchFamily="18" charset="0"/>
                    </a:rPr>
                    <a:t>Year</a:t>
                  </a:r>
                  <a:endParaRPr lang="en-GB" sz="1400" b="0">
                    <a:cs typeface="Times New Roman" pitchFamily="18" charset="0"/>
                  </a:endParaRPr>
                </a:p>
                <a:p>
                  <a:pPr eaLnBrk="0" hangingPunct="0"/>
                  <a:endParaRPr lang="en-GB" sz="1400" b="0"/>
                </a:p>
              </p:txBody>
            </p:sp>
            <p:sp>
              <p:nvSpPr>
                <p:cNvPr id="78154" name="Rectangle 113"/>
                <p:cNvSpPr>
                  <a:spLocks noChangeArrowheads="1"/>
                </p:cNvSpPr>
                <p:nvPr/>
              </p:nvSpPr>
              <p:spPr bwMode="auto">
                <a:xfrm>
                  <a:off x="0" y="0"/>
                  <a:ext cx="190" cy="80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32" name="Group 116"/>
              <p:cNvGrpSpPr>
                <a:grpSpLocks/>
              </p:cNvGrpSpPr>
              <p:nvPr/>
            </p:nvGrpSpPr>
            <p:grpSpPr bwMode="auto">
              <a:xfrm>
                <a:off x="190" y="0"/>
                <a:ext cx="1351" cy="804"/>
                <a:chOff x="190" y="0"/>
                <a:chExt cx="1351" cy="804"/>
              </a:xfrm>
            </p:grpSpPr>
            <p:sp>
              <p:nvSpPr>
                <p:cNvPr id="78151" name="Rectangle 6"/>
                <p:cNvSpPr>
                  <a:spLocks noChangeArrowheads="1"/>
                </p:cNvSpPr>
                <p:nvPr/>
              </p:nvSpPr>
              <p:spPr bwMode="auto">
                <a:xfrm>
                  <a:off x="190" y="0"/>
                  <a:ext cx="1351" cy="804"/>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Event</a:t>
                  </a:r>
                  <a:endParaRPr lang="en-GB" sz="1400">
                    <a:cs typeface="Times New Roman" pitchFamily="18" charset="0"/>
                  </a:endParaRPr>
                </a:p>
                <a:p>
                  <a:pPr eaLnBrk="0" hangingPunct="0"/>
                  <a:endParaRPr lang="en-GB" sz="1400"/>
                </a:p>
              </p:txBody>
            </p:sp>
            <p:sp>
              <p:nvSpPr>
                <p:cNvPr id="78152" name="Rectangle 115"/>
                <p:cNvSpPr>
                  <a:spLocks noChangeArrowheads="1"/>
                </p:cNvSpPr>
                <p:nvPr/>
              </p:nvSpPr>
              <p:spPr bwMode="auto">
                <a:xfrm>
                  <a:off x="190" y="0"/>
                  <a:ext cx="1351" cy="80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33" name="Group 118"/>
              <p:cNvGrpSpPr>
                <a:grpSpLocks/>
              </p:cNvGrpSpPr>
              <p:nvPr/>
            </p:nvGrpSpPr>
            <p:grpSpPr bwMode="auto">
              <a:xfrm>
                <a:off x="1541" y="0"/>
                <a:ext cx="422" cy="804"/>
                <a:chOff x="1541" y="0"/>
                <a:chExt cx="422" cy="804"/>
              </a:xfrm>
            </p:grpSpPr>
            <p:sp>
              <p:nvSpPr>
                <p:cNvPr id="78149" name="Rectangle 7"/>
                <p:cNvSpPr>
                  <a:spLocks noChangeArrowheads="1"/>
                </p:cNvSpPr>
                <p:nvPr/>
              </p:nvSpPr>
              <p:spPr bwMode="auto">
                <a:xfrm>
                  <a:off x="1541" y="0"/>
                  <a:ext cx="422" cy="804"/>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Host city</a:t>
                  </a:r>
                  <a:endParaRPr lang="en-GB" sz="1400">
                    <a:cs typeface="Times New Roman" pitchFamily="18" charset="0"/>
                  </a:endParaRPr>
                </a:p>
                <a:p>
                  <a:pPr eaLnBrk="0" hangingPunct="0"/>
                  <a:endParaRPr lang="en-GB" sz="1400"/>
                </a:p>
              </p:txBody>
            </p:sp>
            <p:sp>
              <p:nvSpPr>
                <p:cNvPr id="78150" name="Rectangle 117"/>
                <p:cNvSpPr>
                  <a:spLocks noChangeArrowheads="1"/>
                </p:cNvSpPr>
                <p:nvPr/>
              </p:nvSpPr>
              <p:spPr bwMode="auto">
                <a:xfrm>
                  <a:off x="1541" y="0"/>
                  <a:ext cx="422" cy="80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34" name="Group 120"/>
              <p:cNvGrpSpPr>
                <a:grpSpLocks/>
              </p:cNvGrpSpPr>
              <p:nvPr/>
            </p:nvGrpSpPr>
            <p:grpSpPr bwMode="auto">
              <a:xfrm>
                <a:off x="1963" y="0"/>
                <a:ext cx="374" cy="804"/>
                <a:chOff x="1963" y="0"/>
                <a:chExt cx="374" cy="804"/>
              </a:xfrm>
            </p:grpSpPr>
            <p:sp>
              <p:nvSpPr>
                <p:cNvPr id="78147" name="Rectangle 8"/>
                <p:cNvSpPr>
                  <a:spLocks noChangeArrowheads="1"/>
                </p:cNvSpPr>
                <p:nvPr/>
              </p:nvSpPr>
              <p:spPr bwMode="auto">
                <a:xfrm>
                  <a:off x="1963" y="0"/>
                  <a:ext cx="374" cy="804"/>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Event days</a:t>
                  </a:r>
                  <a:endParaRPr lang="en-GB" sz="1400">
                    <a:cs typeface="Times New Roman" pitchFamily="18" charset="0"/>
                  </a:endParaRPr>
                </a:p>
                <a:p>
                  <a:pPr eaLnBrk="0" hangingPunct="0"/>
                  <a:endParaRPr lang="en-GB" sz="1400"/>
                </a:p>
              </p:txBody>
            </p:sp>
            <p:sp>
              <p:nvSpPr>
                <p:cNvPr id="78148" name="Rectangle 119"/>
                <p:cNvSpPr>
                  <a:spLocks noChangeArrowheads="1"/>
                </p:cNvSpPr>
                <p:nvPr/>
              </p:nvSpPr>
              <p:spPr bwMode="auto">
                <a:xfrm>
                  <a:off x="1963" y="0"/>
                  <a:ext cx="374" cy="80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35" name="Group 122"/>
              <p:cNvGrpSpPr>
                <a:grpSpLocks/>
              </p:cNvGrpSpPr>
              <p:nvPr/>
            </p:nvGrpSpPr>
            <p:grpSpPr bwMode="auto">
              <a:xfrm>
                <a:off x="2337" y="0"/>
                <a:ext cx="365" cy="804"/>
                <a:chOff x="2337" y="0"/>
                <a:chExt cx="365" cy="804"/>
              </a:xfrm>
            </p:grpSpPr>
            <p:sp>
              <p:nvSpPr>
                <p:cNvPr id="78145" name="Rectangle 9"/>
                <p:cNvSpPr>
                  <a:spLocks noChangeArrowheads="1"/>
                </p:cNvSpPr>
                <p:nvPr/>
              </p:nvSpPr>
              <p:spPr bwMode="auto">
                <a:xfrm>
                  <a:off x="2337" y="0"/>
                  <a:ext cx="365" cy="804"/>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Impact</a:t>
                  </a:r>
                  <a:endParaRPr lang="en-GB" sz="1400">
                    <a:cs typeface="Times New Roman" pitchFamily="18" charset="0"/>
                  </a:endParaRPr>
                </a:p>
                <a:p>
                  <a:pPr eaLnBrk="0" hangingPunct="0"/>
                  <a:r>
                    <a:rPr lang="en-US" sz="1400">
                      <a:latin typeface="Adv PS6F00"/>
                      <a:cs typeface="Times New Roman" pitchFamily="18" charset="0"/>
                    </a:rPr>
                    <a:t>(£ million)</a:t>
                  </a:r>
                  <a:endParaRPr lang="en-GB" sz="1400">
                    <a:cs typeface="Times New Roman" pitchFamily="18" charset="0"/>
                  </a:endParaRPr>
                </a:p>
                <a:p>
                  <a:pPr eaLnBrk="0" hangingPunct="0"/>
                  <a:endParaRPr lang="en-GB" sz="1400"/>
                </a:p>
              </p:txBody>
            </p:sp>
            <p:sp>
              <p:nvSpPr>
                <p:cNvPr id="78146" name="Rectangle 121"/>
                <p:cNvSpPr>
                  <a:spLocks noChangeArrowheads="1"/>
                </p:cNvSpPr>
                <p:nvPr/>
              </p:nvSpPr>
              <p:spPr bwMode="auto">
                <a:xfrm>
                  <a:off x="2337" y="0"/>
                  <a:ext cx="365" cy="80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36" name="Group 124"/>
              <p:cNvGrpSpPr>
                <a:grpSpLocks/>
              </p:cNvGrpSpPr>
              <p:nvPr/>
            </p:nvGrpSpPr>
            <p:grpSpPr bwMode="auto">
              <a:xfrm>
                <a:off x="2702" y="0"/>
                <a:ext cx="365" cy="804"/>
                <a:chOff x="2702" y="0"/>
                <a:chExt cx="365" cy="804"/>
              </a:xfrm>
            </p:grpSpPr>
            <p:sp>
              <p:nvSpPr>
                <p:cNvPr id="78143" name="Rectangle 10"/>
                <p:cNvSpPr>
                  <a:spLocks noChangeArrowheads="1"/>
                </p:cNvSpPr>
                <p:nvPr/>
              </p:nvSpPr>
              <p:spPr bwMode="auto">
                <a:xfrm>
                  <a:off x="2702" y="0"/>
                  <a:ext cx="365" cy="804"/>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Impact per</a:t>
                  </a:r>
                  <a:endParaRPr lang="en-GB" sz="1400">
                    <a:cs typeface="Times New Roman" pitchFamily="18" charset="0"/>
                  </a:endParaRPr>
                </a:p>
                <a:p>
                  <a:pPr eaLnBrk="0" hangingPunct="0"/>
                  <a:r>
                    <a:rPr lang="en-US" sz="1400">
                      <a:latin typeface="Adv PS6F00"/>
                      <a:cs typeface="Times New Roman" pitchFamily="18" charset="0"/>
                    </a:rPr>
                    <a:t>event day</a:t>
                  </a:r>
                  <a:endParaRPr lang="en-GB" sz="1400">
                    <a:cs typeface="Times New Roman" pitchFamily="18" charset="0"/>
                  </a:endParaRPr>
                </a:p>
                <a:p>
                  <a:pPr eaLnBrk="0" hangingPunct="0"/>
                  <a:r>
                    <a:rPr lang="en-US" sz="1400">
                      <a:latin typeface="Adv PS6F00"/>
                      <a:cs typeface="Times New Roman" pitchFamily="18" charset="0"/>
                    </a:rPr>
                    <a:t>(£ million)</a:t>
                  </a:r>
                  <a:endParaRPr lang="en-GB" sz="1400">
                    <a:cs typeface="Times New Roman" pitchFamily="18" charset="0"/>
                  </a:endParaRPr>
                </a:p>
                <a:p>
                  <a:pPr eaLnBrk="0" hangingPunct="0"/>
                  <a:endParaRPr lang="en-GB" sz="1400"/>
                </a:p>
              </p:txBody>
            </p:sp>
            <p:sp>
              <p:nvSpPr>
                <p:cNvPr id="78144" name="Rectangle 123"/>
                <p:cNvSpPr>
                  <a:spLocks noChangeArrowheads="1"/>
                </p:cNvSpPr>
                <p:nvPr/>
              </p:nvSpPr>
              <p:spPr bwMode="auto">
                <a:xfrm>
                  <a:off x="2702" y="0"/>
                  <a:ext cx="365" cy="80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37" name="Group 126"/>
              <p:cNvGrpSpPr>
                <a:grpSpLocks/>
              </p:cNvGrpSpPr>
              <p:nvPr/>
            </p:nvGrpSpPr>
            <p:grpSpPr bwMode="auto">
              <a:xfrm>
                <a:off x="0" y="804"/>
                <a:ext cx="190" cy="384"/>
                <a:chOff x="0" y="804"/>
                <a:chExt cx="190" cy="384"/>
              </a:xfrm>
            </p:grpSpPr>
            <p:sp>
              <p:nvSpPr>
                <p:cNvPr id="78141" name="Rectangle 11"/>
                <p:cNvSpPr>
                  <a:spLocks noChangeArrowheads="1"/>
                </p:cNvSpPr>
                <p:nvPr/>
              </p:nvSpPr>
              <p:spPr bwMode="auto">
                <a:xfrm>
                  <a:off x="0" y="804"/>
                  <a:ext cx="190" cy="384"/>
                </a:xfrm>
                <a:prstGeom prst="rect">
                  <a:avLst/>
                </a:prstGeom>
                <a:noFill/>
                <a:ln w="12700">
                  <a:noFill/>
                  <a:miter lim="800000"/>
                  <a:headEnd type="none" w="sm" len="sm"/>
                  <a:tailEnd type="none" w="sm" len="sm"/>
                </a:ln>
              </p:spPr>
              <p:txBody>
                <a:bodyPr lIns="92075" tIns="46038" rIns="92075" bIns="46038"/>
                <a:lstStyle/>
                <a:p>
                  <a:pPr eaLnBrk="0" hangingPunct="0"/>
                  <a:r>
                    <a:rPr lang="en-GB" sz="1400">
                      <a:cs typeface="Times New Roman" pitchFamily="18" charset="0"/>
                    </a:rPr>
                    <a:t> </a:t>
                  </a:r>
                </a:p>
                <a:p>
                  <a:pPr eaLnBrk="0" hangingPunct="0"/>
                  <a:endParaRPr lang="en-GB" sz="1400"/>
                </a:p>
              </p:txBody>
            </p:sp>
            <p:sp>
              <p:nvSpPr>
                <p:cNvPr id="78142" name="Rectangle 125"/>
                <p:cNvSpPr>
                  <a:spLocks noChangeArrowheads="1"/>
                </p:cNvSpPr>
                <p:nvPr/>
              </p:nvSpPr>
              <p:spPr bwMode="auto">
                <a:xfrm>
                  <a:off x="0" y="804"/>
                  <a:ext cx="190" cy="38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38" name="Group 128"/>
              <p:cNvGrpSpPr>
                <a:grpSpLocks/>
              </p:cNvGrpSpPr>
              <p:nvPr/>
            </p:nvGrpSpPr>
            <p:grpSpPr bwMode="auto">
              <a:xfrm>
                <a:off x="190" y="804"/>
                <a:ext cx="1351" cy="384"/>
                <a:chOff x="190" y="804"/>
                <a:chExt cx="1351" cy="384"/>
              </a:xfrm>
            </p:grpSpPr>
            <p:sp>
              <p:nvSpPr>
                <p:cNvPr id="78139" name="Rectangle 12"/>
                <p:cNvSpPr>
                  <a:spLocks noChangeArrowheads="1"/>
                </p:cNvSpPr>
                <p:nvPr/>
              </p:nvSpPr>
              <p:spPr bwMode="auto">
                <a:xfrm>
                  <a:off x="190" y="804"/>
                  <a:ext cx="1351" cy="384"/>
                </a:xfrm>
                <a:prstGeom prst="rect">
                  <a:avLst/>
                </a:prstGeom>
                <a:noFill/>
                <a:ln w="12700">
                  <a:noFill/>
                  <a:miter lim="800000"/>
                  <a:headEnd type="none" w="sm" len="sm"/>
                  <a:tailEnd type="none" w="sm" len="sm"/>
                </a:ln>
              </p:spPr>
              <p:txBody>
                <a:bodyPr lIns="92075" tIns="46038" rIns="92075" bIns="46038"/>
                <a:lstStyle/>
                <a:p>
                  <a:pPr eaLnBrk="0" hangingPunct="0"/>
                  <a:r>
                    <a:rPr lang="en-GB" sz="1400">
                      <a:cs typeface="Times New Roman" pitchFamily="18" charset="0"/>
                    </a:rPr>
                    <a:t> </a:t>
                  </a:r>
                </a:p>
                <a:p>
                  <a:pPr eaLnBrk="0" hangingPunct="0"/>
                  <a:endParaRPr lang="en-GB" sz="1400"/>
                </a:p>
              </p:txBody>
            </p:sp>
            <p:sp>
              <p:nvSpPr>
                <p:cNvPr id="78140" name="Rectangle 127"/>
                <p:cNvSpPr>
                  <a:spLocks noChangeArrowheads="1"/>
                </p:cNvSpPr>
                <p:nvPr/>
              </p:nvSpPr>
              <p:spPr bwMode="auto">
                <a:xfrm>
                  <a:off x="190" y="804"/>
                  <a:ext cx="1351" cy="38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39" name="Group 130"/>
              <p:cNvGrpSpPr>
                <a:grpSpLocks/>
              </p:cNvGrpSpPr>
              <p:nvPr/>
            </p:nvGrpSpPr>
            <p:grpSpPr bwMode="auto">
              <a:xfrm>
                <a:off x="1541" y="804"/>
                <a:ext cx="422" cy="384"/>
                <a:chOff x="1541" y="804"/>
                <a:chExt cx="422" cy="384"/>
              </a:xfrm>
            </p:grpSpPr>
            <p:sp>
              <p:nvSpPr>
                <p:cNvPr id="78137" name="Rectangle 13"/>
                <p:cNvSpPr>
                  <a:spLocks noChangeArrowheads="1"/>
                </p:cNvSpPr>
                <p:nvPr/>
              </p:nvSpPr>
              <p:spPr bwMode="auto">
                <a:xfrm>
                  <a:off x="1541" y="804"/>
                  <a:ext cx="422" cy="384"/>
                </a:xfrm>
                <a:prstGeom prst="rect">
                  <a:avLst/>
                </a:prstGeom>
                <a:noFill/>
                <a:ln w="12700">
                  <a:noFill/>
                  <a:miter lim="800000"/>
                  <a:headEnd type="none" w="sm" len="sm"/>
                  <a:tailEnd type="none" w="sm" len="sm"/>
                </a:ln>
              </p:spPr>
              <p:txBody>
                <a:bodyPr lIns="92075" tIns="46038" rIns="92075" bIns="46038"/>
                <a:lstStyle/>
                <a:p>
                  <a:pPr eaLnBrk="0" hangingPunct="0"/>
                  <a:r>
                    <a:rPr lang="en-GB" sz="1400">
                      <a:cs typeface="Times New Roman" pitchFamily="18" charset="0"/>
                    </a:rPr>
                    <a:t> </a:t>
                  </a:r>
                </a:p>
                <a:p>
                  <a:pPr eaLnBrk="0" hangingPunct="0"/>
                  <a:endParaRPr lang="en-GB" sz="1400"/>
                </a:p>
              </p:txBody>
            </p:sp>
            <p:sp>
              <p:nvSpPr>
                <p:cNvPr id="78138" name="Rectangle 129"/>
                <p:cNvSpPr>
                  <a:spLocks noChangeArrowheads="1"/>
                </p:cNvSpPr>
                <p:nvPr/>
              </p:nvSpPr>
              <p:spPr bwMode="auto">
                <a:xfrm>
                  <a:off x="1541" y="804"/>
                  <a:ext cx="422" cy="38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0" name="Group 132"/>
              <p:cNvGrpSpPr>
                <a:grpSpLocks/>
              </p:cNvGrpSpPr>
              <p:nvPr/>
            </p:nvGrpSpPr>
            <p:grpSpPr bwMode="auto">
              <a:xfrm>
                <a:off x="1963" y="804"/>
                <a:ext cx="374" cy="384"/>
                <a:chOff x="1963" y="804"/>
                <a:chExt cx="374" cy="384"/>
              </a:xfrm>
            </p:grpSpPr>
            <p:sp>
              <p:nvSpPr>
                <p:cNvPr id="78135" name="Rectangle 14"/>
                <p:cNvSpPr>
                  <a:spLocks noChangeArrowheads="1"/>
                </p:cNvSpPr>
                <p:nvPr/>
              </p:nvSpPr>
              <p:spPr bwMode="auto">
                <a:xfrm>
                  <a:off x="1963" y="804"/>
                  <a:ext cx="374" cy="384"/>
                </a:xfrm>
                <a:prstGeom prst="rect">
                  <a:avLst/>
                </a:prstGeom>
                <a:noFill/>
                <a:ln w="12700">
                  <a:noFill/>
                  <a:miter lim="800000"/>
                  <a:headEnd type="none" w="sm" len="sm"/>
                  <a:tailEnd type="none" w="sm" len="sm"/>
                </a:ln>
              </p:spPr>
              <p:txBody>
                <a:bodyPr lIns="92075" tIns="46038" rIns="92075" bIns="46038"/>
                <a:lstStyle/>
                <a:p>
                  <a:pPr eaLnBrk="0" hangingPunct="0"/>
                  <a:r>
                    <a:rPr lang="en-GB" sz="1400">
                      <a:cs typeface="Times New Roman" pitchFamily="18" charset="0"/>
                    </a:rPr>
                    <a:t> </a:t>
                  </a:r>
                </a:p>
                <a:p>
                  <a:pPr eaLnBrk="0" hangingPunct="0"/>
                  <a:endParaRPr lang="en-GB" sz="1400"/>
                </a:p>
              </p:txBody>
            </p:sp>
            <p:sp>
              <p:nvSpPr>
                <p:cNvPr id="78136" name="Rectangle 131"/>
                <p:cNvSpPr>
                  <a:spLocks noChangeArrowheads="1"/>
                </p:cNvSpPr>
                <p:nvPr/>
              </p:nvSpPr>
              <p:spPr bwMode="auto">
                <a:xfrm>
                  <a:off x="1963" y="804"/>
                  <a:ext cx="374" cy="38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1" name="Group 134"/>
              <p:cNvGrpSpPr>
                <a:grpSpLocks/>
              </p:cNvGrpSpPr>
              <p:nvPr/>
            </p:nvGrpSpPr>
            <p:grpSpPr bwMode="auto">
              <a:xfrm>
                <a:off x="2337" y="804"/>
                <a:ext cx="365" cy="384"/>
                <a:chOff x="2337" y="804"/>
                <a:chExt cx="365" cy="384"/>
              </a:xfrm>
            </p:grpSpPr>
            <p:sp>
              <p:nvSpPr>
                <p:cNvPr id="78133" name="Rectangle 15"/>
                <p:cNvSpPr>
                  <a:spLocks noChangeArrowheads="1"/>
                </p:cNvSpPr>
                <p:nvPr/>
              </p:nvSpPr>
              <p:spPr bwMode="auto">
                <a:xfrm>
                  <a:off x="2337" y="804"/>
                  <a:ext cx="365" cy="384"/>
                </a:xfrm>
                <a:prstGeom prst="rect">
                  <a:avLst/>
                </a:prstGeom>
                <a:noFill/>
                <a:ln w="12700">
                  <a:noFill/>
                  <a:miter lim="800000"/>
                  <a:headEnd type="none" w="sm" len="sm"/>
                  <a:tailEnd type="none" w="sm" len="sm"/>
                </a:ln>
              </p:spPr>
              <p:txBody>
                <a:bodyPr lIns="92075" tIns="46038" rIns="92075" bIns="46038"/>
                <a:lstStyle/>
                <a:p>
                  <a:pPr eaLnBrk="0" hangingPunct="0"/>
                  <a:r>
                    <a:rPr lang="en-GB" sz="1400">
                      <a:cs typeface="Times New Roman" pitchFamily="18" charset="0"/>
                    </a:rPr>
                    <a:t> </a:t>
                  </a:r>
                </a:p>
                <a:p>
                  <a:pPr eaLnBrk="0" hangingPunct="0"/>
                  <a:endParaRPr lang="en-GB" sz="1400"/>
                </a:p>
              </p:txBody>
            </p:sp>
            <p:sp>
              <p:nvSpPr>
                <p:cNvPr id="78134" name="Rectangle 133"/>
                <p:cNvSpPr>
                  <a:spLocks noChangeArrowheads="1"/>
                </p:cNvSpPr>
                <p:nvPr/>
              </p:nvSpPr>
              <p:spPr bwMode="auto">
                <a:xfrm>
                  <a:off x="2337" y="804"/>
                  <a:ext cx="365" cy="38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2" name="Group 136"/>
              <p:cNvGrpSpPr>
                <a:grpSpLocks/>
              </p:cNvGrpSpPr>
              <p:nvPr/>
            </p:nvGrpSpPr>
            <p:grpSpPr bwMode="auto">
              <a:xfrm>
                <a:off x="2702" y="804"/>
                <a:ext cx="365" cy="384"/>
                <a:chOff x="2702" y="804"/>
                <a:chExt cx="365" cy="384"/>
              </a:xfrm>
            </p:grpSpPr>
            <p:sp>
              <p:nvSpPr>
                <p:cNvPr id="78131" name="Rectangle 16"/>
                <p:cNvSpPr>
                  <a:spLocks noChangeArrowheads="1"/>
                </p:cNvSpPr>
                <p:nvPr/>
              </p:nvSpPr>
              <p:spPr bwMode="auto">
                <a:xfrm>
                  <a:off x="2702" y="804"/>
                  <a:ext cx="365" cy="384"/>
                </a:xfrm>
                <a:prstGeom prst="rect">
                  <a:avLst/>
                </a:prstGeom>
                <a:noFill/>
                <a:ln w="12700">
                  <a:noFill/>
                  <a:miter lim="800000"/>
                  <a:headEnd type="none" w="sm" len="sm"/>
                  <a:tailEnd type="none" w="sm" len="sm"/>
                </a:ln>
              </p:spPr>
              <p:txBody>
                <a:bodyPr lIns="92075" tIns="46038" rIns="92075" bIns="46038"/>
                <a:lstStyle/>
                <a:p>
                  <a:pPr eaLnBrk="0" hangingPunct="0"/>
                  <a:r>
                    <a:rPr lang="en-GB" sz="1400">
                      <a:cs typeface="Times New Roman" pitchFamily="18" charset="0"/>
                    </a:rPr>
                    <a:t> </a:t>
                  </a:r>
                </a:p>
                <a:p>
                  <a:pPr eaLnBrk="0" hangingPunct="0"/>
                  <a:endParaRPr lang="en-GB" sz="1400"/>
                </a:p>
              </p:txBody>
            </p:sp>
            <p:sp>
              <p:nvSpPr>
                <p:cNvPr id="78132" name="Rectangle 135"/>
                <p:cNvSpPr>
                  <a:spLocks noChangeArrowheads="1"/>
                </p:cNvSpPr>
                <p:nvPr/>
              </p:nvSpPr>
              <p:spPr bwMode="auto">
                <a:xfrm>
                  <a:off x="2702" y="804"/>
                  <a:ext cx="365" cy="384"/>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3" name="Group 138"/>
              <p:cNvGrpSpPr>
                <a:grpSpLocks/>
              </p:cNvGrpSpPr>
              <p:nvPr/>
            </p:nvGrpSpPr>
            <p:grpSpPr bwMode="auto">
              <a:xfrm>
                <a:off x="0" y="1188"/>
                <a:ext cx="190" cy="460"/>
                <a:chOff x="0" y="1188"/>
                <a:chExt cx="190" cy="460"/>
              </a:xfrm>
            </p:grpSpPr>
            <p:sp>
              <p:nvSpPr>
                <p:cNvPr id="78129" name="Rectangle 17"/>
                <p:cNvSpPr>
                  <a:spLocks noChangeArrowheads="1"/>
                </p:cNvSpPr>
                <p:nvPr/>
              </p:nvSpPr>
              <p:spPr bwMode="auto">
                <a:xfrm>
                  <a:off x="0" y="118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97</a:t>
                  </a:r>
                  <a:endParaRPr lang="en-GB" sz="1400">
                    <a:cs typeface="Times New Roman" pitchFamily="18" charset="0"/>
                  </a:endParaRPr>
                </a:p>
                <a:p>
                  <a:pPr eaLnBrk="0" hangingPunct="0"/>
                  <a:endParaRPr lang="en-GB" sz="1400"/>
                </a:p>
              </p:txBody>
            </p:sp>
            <p:sp>
              <p:nvSpPr>
                <p:cNvPr id="78130" name="Rectangle 137"/>
                <p:cNvSpPr>
                  <a:spLocks noChangeArrowheads="1"/>
                </p:cNvSpPr>
                <p:nvPr/>
              </p:nvSpPr>
              <p:spPr bwMode="auto">
                <a:xfrm>
                  <a:off x="0" y="118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4" name="Group 140"/>
              <p:cNvGrpSpPr>
                <a:grpSpLocks/>
              </p:cNvGrpSpPr>
              <p:nvPr/>
            </p:nvGrpSpPr>
            <p:grpSpPr bwMode="auto">
              <a:xfrm>
                <a:off x="190" y="1188"/>
                <a:ext cx="1351" cy="460"/>
                <a:chOff x="190" y="1188"/>
                <a:chExt cx="1351" cy="460"/>
              </a:xfrm>
            </p:grpSpPr>
            <p:sp>
              <p:nvSpPr>
                <p:cNvPr id="78127" name="Rectangle 18"/>
                <p:cNvSpPr>
                  <a:spLocks noChangeArrowheads="1"/>
                </p:cNvSpPr>
                <p:nvPr/>
              </p:nvSpPr>
              <p:spPr bwMode="auto">
                <a:xfrm>
                  <a:off x="190" y="118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World Badminton</a:t>
                  </a:r>
                  <a:endParaRPr lang="en-GB" sz="1400">
                    <a:cs typeface="Times New Roman" pitchFamily="18" charset="0"/>
                  </a:endParaRPr>
                </a:p>
                <a:p>
                  <a:pPr eaLnBrk="0" hangingPunct="0"/>
                  <a:endParaRPr lang="en-GB" sz="1400"/>
                </a:p>
              </p:txBody>
            </p:sp>
            <p:sp>
              <p:nvSpPr>
                <p:cNvPr id="78128" name="Rectangle 139"/>
                <p:cNvSpPr>
                  <a:spLocks noChangeArrowheads="1"/>
                </p:cNvSpPr>
                <p:nvPr/>
              </p:nvSpPr>
              <p:spPr bwMode="auto">
                <a:xfrm>
                  <a:off x="190" y="118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5" name="Group 142"/>
              <p:cNvGrpSpPr>
                <a:grpSpLocks/>
              </p:cNvGrpSpPr>
              <p:nvPr/>
            </p:nvGrpSpPr>
            <p:grpSpPr bwMode="auto">
              <a:xfrm>
                <a:off x="1541" y="1188"/>
                <a:ext cx="422" cy="460"/>
                <a:chOff x="1541" y="1188"/>
                <a:chExt cx="422" cy="460"/>
              </a:xfrm>
            </p:grpSpPr>
            <p:sp>
              <p:nvSpPr>
                <p:cNvPr id="78125" name="Rectangle 19"/>
                <p:cNvSpPr>
                  <a:spLocks noChangeArrowheads="1"/>
                </p:cNvSpPr>
                <p:nvPr/>
              </p:nvSpPr>
              <p:spPr bwMode="auto">
                <a:xfrm>
                  <a:off x="1541" y="118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Glasgow</a:t>
                  </a:r>
                  <a:endParaRPr lang="en-GB" sz="1400">
                    <a:cs typeface="Times New Roman" pitchFamily="18" charset="0"/>
                  </a:endParaRPr>
                </a:p>
                <a:p>
                  <a:pPr eaLnBrk="0" hangingPunct="0"/>
                  <a:endParaRPr lang="en-GB" sz="1400"/>
                </a:p>
              </p:txBody>
            </p:sp>
            <p:sp>
              <p:nvSpPr>
                <p:cNvPr id="78126" name="Rectangle 141"/>
                <p:cNvSpPr>
                  <a:spLocks noChangeArrowheads="1"/>
                </p:cNvSpPr>
                <p:nvPr/>
              </p:nvSpPr>
              <p:spPr bwMode="auto">
                <a:xfrm>
                  <a:off x="1541" y="118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6" name="Group 144"/>
              <p:cNvGrpSpPr>
                <a:grpSpLocks/>
              </p:cNvGrpSpPr>
              <p:nvPr/>
            </p:nvGrpSpPr>
            <p:grpSpPr bwMode="auto">
              <a:xfrm>
                <a:off x="1963" y="1188"/>
                <a:ext cx="374" cy="460"/>
                <a:chOff x="1963" y="1188"/>
                <a:chExt cx="374" cy="460"/>
              </a:xfrm>
            </p:grpSpPr>
            <p:sp>
              <p:nvSpPr>
                <p:cNvPr id="78123" name="Rectangle 20"/>
                <p:cNvSpPr>
                  <a:spLocks noChangeArrowheads="1"/>
                </p:cNvSpPr>
                <p:nvPr/>
              </p:nvSpPr>
              <p:spPr bwMode="auto">
                <a:xfrm>
                  <a:off x="1963" y="118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14</a:t>
                  </a:r>
                  <a:endParaRPr lang="en-GB" sz="1400">
                    <a:cs typeface="Times New Roman" pitchFamily="18" charset="0"/>
                  </a:endParaRPr>
                </a:p>
                <a:p>
                  <a:pPr algn="ctr" eaLnBrk="0" hangingPunct="0"/>
                  <a:endParaRPr lang="en-GB" sz="1400"/>
                </a:p>
              </p:txBody>
            </p:sp>
            <p:sp>
              <p:nvSpPr>
                <p:cNvPr id="78124" name="Rectangle 143"/>
                <p:cNvSpPr>
                  <a:spLocks noChangeArrowheads="1"/>
                </p:cNvSpPr>
                <p:nvPr/>
              </p:nvSpPr>
              <p:spPr bwMode="auto">
                <a:xfrm>
                  <a:off x="1963" y="118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7" name="Group 146"/>
              <p:cNvGrpSpPr>
                <a:grpSpLocks/>
              </p:cNvGrpSpPr>
              <p:nvPr/>
            </p:nvGrpSpPr>
            <p:grpSpPr bwMode="auto">
              <a:xfrm>
                <a:off x="2337" y="1188"/>
                <a:ext cx="365" cy="460"/>
                <a:chOff x="2337" y="1188"/>
                <a:chExt cx="365" cy="460"/>
              </a:xfrm>
            </p:grpSpPr>
            <p:sp>
              <p:nvSpPr>
                <p:cNvPr id="78121" name="Rectangle 21"/>
                <p:cNvSpPr>
                  <a:spLocks noChangeArrowheads="1"/>
                </p:cNvSpPr>
                <p:nvPr/>
              </p:nvSpPr>
              <p:spPr bwMode="auto">
                <a:xfrm>
                  <a:off x="2337" y="118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2.22</a:t>
                  </a:r>
                  <a:endParaRPr lang="en-GB" sz="1400">
                    <a:cs typeface="Times New Roman" pitchFamily="18" charset="0"/>
                  </a:endParaRPr>
                </a:p>
                <a:p>
                  <a:pPr algn="ctr" eaLnBrk="0" hangingPunct="0"/>
                  <a:endParaRPr lang="en-GB" sz="1400"/>
                </a:p>
              </p:txBody>
            </p:sp>
            <p:sp>
              <p:nvSpPr>
                <p:cNvPr id="78122" name="Rectangle 145"/>
                <p:cNvSpPr>
                  <a:spLocks noChangeArrowheads="1"/>
                </p:cNvSpPr>
                <p:nvPr/>
              </p:nvSpPr>
              <p:spPr bwMode="auto">
                <a:xfrm>
                  <a:off x="2337" y="118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8" name="Group 148"/>
              <p:cNvGrpSpPr>
                <a:grpSpLocks/>
              </p:cNvGrpSpPr>
              <p:nvPr/>
            </p:nvGrpSpPr>
            <p:grpSpPr bwMode="auto">
              <a:xfrm>
                <a:off x="2702" y="1188"/>
                <a:ext cx="365" cy="460"/>
                <a:chOff x="2702" y="1188"/>
                <a:chExt cx="365" cy="460"/>
              </a:xfrm>
            </p:grpSpPr>
            <p:sp>
              <p:nvSpPr>
                <p:cNvPr id="78119" name="Rectangle 22"/>
                <p:cNvSpPr>
                  <a:spLocks noChangeArrowheads="1"/>
                </p:cNvSpPr>
                <p:nvPr/>
              </p:nvSpPr>
              <p:spPr bwMode="auto">
                <a:xfrm>
                  <a:off x="2702" y="118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0.16</a:t>
                  </a:r>
                  <a:endParaRPr lang="en-GB" sz="1400">
                    <a:cs typeface="Times New Roman" pitchFamily="18" charset="0"/>
                  </a:endParaRPr>
                </a:p>
                <a:p>
                  <a:pPr algn="ctr" eaLnBrk="0" hangingPunct="0"/>
                  <a:endParaRPr lang="en-GB" sz="1400"/>
                </a:p>
              </p:txBody>
            </p:sp>
            <p:sp>
              <p:nvSpPr>
                <p:cNvPr id="78120" name="Rectangle 147"/>
                <p:cNvSpPr>
                  <a:spLocks noChangeArrowheads="1"/>
                </p:cNvSpPr>
                <p:nvPr/>
              </p:nvSpPr>
              <p:spPr bwMode="auto">
                <a:xfrm>
                  <a:off x="2702" y="118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49" name="Group 150"/>
              <p:cNvGrpSpPr>
                <a:grpSpLocks/>
              </p:cNvGrpSpPr>
              <p:nvPr/>
            </p:nvGrpSpPr>
            <p:grpSpPr bwMode="auto">
              <a:xfrm>
                <a:off x="0" y="1648"/>
                <a:ext cx="190" cy="460"/>
                <a:chOff x="0" y="1648"/>
                <a:chExt cx="190" cy="460"/>
              </a:xfrm>
            </p:grpSpPr>
            <p:sp>
              <p:nvSpPr>
                <p:cNvPr id="78117" name="Rectangle 23"/>
                <p:cNvSpPr>
                  <a:spLocks noChangeArrowheads="1"/>
                </p:cNvSpPr>
                <p:nvPr/>
              </p:nvSpPr>
              <p:spPr bwMode="auto">
                <a:xfrm>
                  <a:off x="0" y="164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97</a:t>
                  </a:r>
                  <a:endParaRPr lang="en-GB" sz="1400">
                    <a:cs typeface="Times New Roman" pitchFamily="18" charset="0"/>
                  </a:endParaRPr>
                </a:p>
                <a:p>
                  <a:pPr eaLnBrk="0" hangingPunct="0"/>
                  <a:endParaRPr lang="en-GB" sz="1400"/>
                </a:p>
              </p:txBody>
            </p:sp>
            <p:sp>
              <p:nvSpPr>
                <p:cNvPr id="78118" name="Rectangle 149"/>
                <p:cNvSpPr>
                  <a:spLocks noChangeArrowheads="1"/>
                </p:cNvSpPr>
                <p:nvPr/>
              </p:nvSpPr>
              <p:spPr bwMode="auto">
                <a:xfrm>
                  <a:off x="0" y="164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0" name="Group 152"/>
              <p:cNvGrpSpPr>
                <a:grpSpLocks/>
              </p:cNvGrpSpPr>
              <p:nvPr/>
            </p:nvGrpSpPr>
            <p:grpSpPr bwMode="auto">
              <a:xfrm>
                <a:off x="190" y="1648"/>
                <a:ext cx="1351" cy="460"/>
                <a:chOff x="190" y="1648"/>
                <a:chExt cx="1351" cy="460"/>
              </a:xfrm>
            </p:grpSpPr>
            <p:sp>
              <p:nvSpPr>
                <p:cNvPr id="78115" name="Rectangle 24"/>
                <p:cNvSpPr>
                  <a:spLocks noChangeArrowheads="1"/>
                </p:cNvSpPr>
                <p:nvPr/>
              </p:nvSpPr>
              <p:spPr bwMode="auto">
                <a:xfrm>
                  <a:off x="190" y="164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European Junior Boxing</a:t>
                  </a:r>
                  <a:endParaRPr lang="en-GB" sz="1400">
                    <a:cs typeface="Times New Roman" pitchFamily="18" charset="0"/>
                  </a:endParaRPr>
                </a:p>
                <a:p>
                  <a:pPr eaLnBrk="0" hangingPunct="0"/>
                  <a:endParaRPr lang="en-GB" sz="1400"/>
                </a:p>
              </p:txBody>
            </p:sp>
            <p:sp>
              <p:nvSpPr>
                <p:cNvPr id="78116" name="Rectangle 151"/>
                <p:cNvSpPr>
                  <a:spLocks noChangeArrowheads="1"/>
                </p:cNvSpPr>
                <p:nvPr/>
              </p:nvSpPr>
              <p:spPr bwMode="auto">
                <a:xfrm>
                  <a:off x="190" y="164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1" name="Group 154"/>
              <p:cNvGrpSpPr>
                <a:grpSpLocks/>
              </p:cNvGrpSpPr>
              <p:nvPr/>
            </p:nvGrpSpPr>
            <p:grpSpPr bwMode="auto">
              <a:xfrm>
                <a:off x="1541" y="1648"/>
                <a:ext cx="422" cy="460"/>
                <a:chOff x="1541" y="1648"/>
                <a:chExt cx="422" cy="460"/>
              </a:xfrm>
            </p:grpSpPr>
            <p:sp>
              <p:nvSpPr>
                <p:cNvPr id="78113" name="Rectangle 25"/>
                <p:cNvSpPr>
                  <a:spLocks noChangeArrowheads="1"/>
                </p:cNvSpPr>
                <p:nvPr/>
              </p:nvSpPr>
              <p:spPr bwMode="auto">
                <a:xfrm>
                  <a:off x="1541" y="164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Birm’ham</a:t>
                  </a:r>
                  <a:endParaRPr lang="en-GB" sz="1400">
                    <a:cs typeface="Times New Roman" pitchFamily="18" charset="0"/>
                  </a:endParaRPr>
                </a:p>
                <a:p>
                  <a:pPr eaLnBrk="0" hangingPunct="0"/>
                  <a:endParaRPr lang="en-GB" sz="1400"/>
                </a:p>
              </p:txBody>
            </p:sp>
            <p:sp>
              <p:nvSpPr>
                <p:cNvPr id="78114" name="Rectangle 153"/>
                <p:cNvSpPr>
                  <a:spLocks noChangeArrowheads="1"/>
                </p:cNvSpPr>
                <p:nvPr/>
              </p:nvSpPr>
              <p:spPr bwMode="auto">
                <a:xfrm>
                  <a:off x="1541" y="164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2" name="Group 156"/>
              <p:cNvGrpSpPr>
                <a:grpSpLocks/>
              </p:cNvGrpSpPr>
              <p:nvPr/>
            </p:nvGrpSpPr>
            <p:grpSpPr bwMode="auto">
              <a:xfrm>
                <a:off x="1963" y="1648"/>
                <a:ext cx="374" cy="460"/>
                <a:chOff x="1963" y="1648"/>
                <a:chExt cx="374" cy="460"/>
              </a:xfrm>
            </p:grpSpPr>
            <p:sp>
              <p:nvSpPr>
                <p:cNvPr id="78111" name="Rectangle 26"/>
                <p:cNvSpPr>
                  <a:spLocks noChangeArrowheads="1"/>
                </p:cNvSpPr>
                <p:nvPr/>
              </p:nvSpPr>
              <p:spPr bwMode="auto">
                <a:xfrm>
                  <a:off x="1963" y="164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9</a:t>
                  </a:r>
                  <a:endParaRPr lang="en-GB" sz="1400">
                    <a:cs typeface="Times New Roman" pitchFamily="18" charset="0"/>
                  </a:endParaRPr>
                </a:p>
                <a:p>
                  <a:pPr algn="ctr" eaLnBrk="0" hangingPunct="0"/>
                  <a:endParaRPr lang="en-GB" sz="1400"/>
                </a:p>
              </p:txBody>
            </p:sp>
            <p:sp>
              <p:nvSpPr>
                <p:cNvPr id="78112" name="Rectangle 155"/>
                <p:cNvSpPr>
                  <a:spLocks noChangeArrowheads="1"/>
                </p:cNvSpPr>
                <p:nvPr/>
              </p:nvSpPr>
              <p:spPr bwMode="auto">
                <a:xfrm>
                  <a:off x="1963" y="164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3" name="Group 158"/>
              <p:cNvGrpSpPr>
                <a:grpSpLocks/>
              </p:cNvGrpSpPr>
              <p:nvPr/>
            </p:nvGrpSpPr>
            <p:grpSpPr bwMode="auto">
              <a:xfrm>
                <a:off x="2337" y="1648"/>
                <a:ext cx="365" cy="460"/>
                <a:chOff x="2337" y="1648"/>
                <a:chExt cx="365" cy="460"/>
              </a:xfrm>
            </p:grpSpPr>
            <p:sp>
              <p:nvSpPr>
                <p:cNvPr id="78109" name="Rectangle 27"/>
                <p:cNvSpPr>
                  <a:spLocks noChangeArrowheads="1"/>
                </p:cNvSpPr>
                <p:nvPr/>
              </p:nvSpPr>
              <p:spPr bwMode="auto">
                <a:xfrm>
                  <a:off x="2337" y="164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0.51</a:t>
                  </a:r>
                  <a:endParaRPr lang="en-GB" sz="1400">
                    <a:cs typeface="Times New Roman" pitchFamily="18" charset="0"/>
                  </a:endParaRPr>
                </a:p>
                <a:p>
                  <a:pPr algn="ctr" eaLnBrk="0" hangingPunct="0"/>
                  <a:endParaRPr lang="en-GB" sz="1400"/>
                </a:p>
              </p:txBody>
            </p:sp>
            <p:sp>
              <p:nvSpPr>
                <p:cNvPr id="78110" name="Rectangle 157"/>
                <p:cNvSpPr>
                  <a:spLocks noChangeArrowheads="1"/>
                </p:cNvSpPr>
                <p:nvPr/>
              </p:nvSpPr>
              <p:spPr bwMode="auto">
                <a:xfrm>
                  <a:off x="2337" y="164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4" name="Group 160"/>
              <p:cNvGrpSpPr>
                <a:grpSpLocks/>
              </p:cNvGrpSpPr>
              <p:nvPr/>
            </p:nvGrpSpPr>
            <p:grpSpPr bwMode="auto">
              <a:xfrm>
                <a:off x="2702" y="1648"/>
                <a:ext cx="365" cy="460"/>
                <a:chOff x="2702" y="1648"/>
                <a:chExt cx="365" cy="460"/>
              </a:xfrm>
            </p:grpSpPr>
            <p:sp>
              <p:nvSpPr>
                <p:cNvPr id="78107" name="Rectangle 28"/>
                <p:cNvSpPr>
                  <a:spLocks noChangeArrowheads="1"/>
                </p:cNvSpPr>
                <p:nvPr/>
              </p:nvSpPr>
              <p:spPr bwMode="auto">
                <a:xfrm>
                  <a:off x="2702" y="164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0.06</a:t>
                  </a:r>
                  <a:endParaRPr lang="en-GB" sz="1400">
                    <a:cs typeface="Times New Roman" pitchFamily="18" charset="0"/>
                  </a:endParaRPr>
                </a:p>
                <a:p>
                  <a:pPr algn="ctr" eaLnBrk="0" hangingPunct="0"/>
                  <a:endParaRPr lang="en-GB" sz="1400"/>
                </a:p>
              </p:txBody>
            </p:sp>
            <p:sp>
              <p:nvSpPr>
                <p:cNvPr id="78108" name="Rectangle 159"/>
                <p:cNvSpPr>
                  <a:spLocks noChangeArrowheads="1"/>
                </p:cNvSpPr>
                <p:nvPr/>
              </p:nvSpPr>
              <p:spPr bwMode="auto">
                <a:xfrm>
                  <a:off x="2702" y="164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5" name="Group 162"/>
              <p:cNvGrpSpPr>
                <a:grpSpLocks/>
              </p:cNvGrpSpPr>
              <p:nvPr/>
            </p:nvGrpSpPr>
            <p:grpSpPr bwMode="auto">
              <a:xfrm>
                <a:off x="0" y="2108"/>
                <a:ext cx="190" cy="460"/>
                <a:chOff x="0" y="2108"/>
                <a:chExt cx="190" cy="460"/>
              </a:xfrm>
            </p:grpSpPr>
            <p:sp>
              <p:nvSpPr>
                <p:cNvPr id="78105" name="Rectangle 29"/>
                <p:cNvSpPr>
                  <a:spLocks noChangeArrowheads="1"/>
                </p:cNvSpPr>
                <p:nvPr/>
              </p:nvSpPr>
              <p:spPr bwMode="auto">
                <a:xfrm>
                  <a:off x="0" y="210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solidFill>
                        <a:srgbClr val="FF0000"/>
                      </a:solidFill>
                      <a:latin typeface="Adv PS6F00"/>
                      <a:cs typeface="Times New Roman" pitchFamily="18" charset="0"/>
                    </a:rPr>
                    <a:t>97</a:t>
                  </a:r>
                  <a:endParaRPr lang="en-GB" sz="1400">
                    <a:cs typeface="Times New Roman" pitchFamily="18" charset="0"/>
                  </a:endParaRPr>
                </a:p>
                <a:p>
                  <a:pPr eaLnBrk="0" hangingPunct="0"/>
                  <a:endParaRPr lang="en-GB" sz="1400"/>
                </a:p>
              </p:txBody>
            </p:sp>
            <p:sp>
              <p:nvSpPr>
                <p:cNvPr id="78106" name="Rectangle 161"/>
                <p:cNvSpPr>
                  <a:spLocks noChangeArrowheads="1"/>
                </p:cNvSpPr>
                <p:nvPr/>
              </p:nvSpPr>
              <p:spPr bwMode="auto">
                <a:xfrm>
                  <a:off x="0" y="210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6" name="Group 164"/>
              <p:cNvGrpSpPr>
                <a:grpSpLocks/>
              </p:cNvGrpSpPr>
              <p:nvPr/>
            </p:nvGrpSpPr>
            <p:grpSpPr bwMode="auto">
              <a:xfrm>
                <a:off x="190" y="2108"/>
                <a:ext cx="1351" cy="460"/>
                <a:chOff x="190" y="2108"/>
                <a:chExt cx="1351" cy="460"/>
              </a:xfrm>
            </p:grpSpPr>
            <p:sp>
              <p:nvSpPr>
                <p:cNvPr id="78103" name="Rectangle 30"/>
                <p:cNvSpPr>
                  <a:spLocks noChangeArrowheads="1"/>
                </p:cNvSpPr>
                <p:nvPr/>
              </p:nvSpPr>
              <p:spPr bwMode="auto">
                <a:xfrm>
                  <a:off x="190" y="210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solidFill>
                        <a:srgbClr val="FF0000"/>
                      </a:solidFill>
                      <a:latin typeface="Adv PS6F00"/>
                      <a:cs typeface="Times New Roman" pitchFamily="18" charset="0"/>
                    </a:rPr>
                    <a:t>1st Ashes Test Cricket England v Australia</a:t>
                  </a:r>
                  <a:endParaRPr lang="en-GB" sz="1400">
                    <a:cs typeface="Times New Roman" pitchFamily="18" charset="0"/>
                  </a:endParaRPr>
                </a:p>
                <a:p>
                  <a:pPr eaLnBrk="0" hangingPunct="0"/>
                  <a:endParaRPr lang="en-GB" sz="1400"/>
                </a:p>
              </p:txBody>
            </p:sp>
            <p:sp>
              <p:nvSpPr>
                <p:cNvPr id="78104" name="Rectangle 163"/>
                <p:cNvSpPr>
                  <a:spLocks noChangeArrowheads="1"/>
                </p:cNvSpPr>
                <p:nvPr/>
              </p:nvSpPr>
              <p:spPr bwMode="auto">
                <a:xfrm>
                  <a:off x="190" y="210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7" name="Group 166"/>
              <p:cNvGrpSpPr>
                <a:grpSpLocks/>
              </p:cNvGrpSpPr>
              <p:nvPr/>
            </p:nvGrpSpPr>
            <p:grpSpPr bwMode="auto">
              <a:xfrm>
                <a:off x="1541" y="2108"/>
                <a:ext cx="422" cy="460"/>
                <a:chOff x="1541" y="2108"/>
                <a:chExt cx="422" cy="460"/>
              </a:xfrm>
            </p:grpSpPr>
            <p:sp>
              <p:nvSpPr>
                <p:cNvPr id="78101" name="Rectangle 31"/>
                <p:cNvSpPr>
                  <a:spLocks noChangeArrowheads="1"/>
                </p:cNvSpPr>
                <p:nvPr/>
              </p:nvSpPr>
              <p:spPr bwMode="auto">
                <a:xfrm>
                  <a:off x="1541" y="210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solidFill>
                        <a:srgbClr val="FF0000"/>
                      </a:solidFill>
                      <a:latin typeface="Adv PS6F00"/>
                      <a:cs typeface="Times New Roman" pitchFamily="18" charset="0"/>
                    </a:rPr>
                    <a:t>Birm’ham</a:t>
                  </a:r>
                  <a:endParaRPr lang="en-GB" sz="1400">
                    <a:cs typeface="Times New Roman" pitchFamily="18" charset="0"/>
                  </a:endParaRPr>
                </a:p>
                <a:p>
                  <a:pPr eaLnBrk="0" hangingPunct="0"/>
                  <a:endParaRPr lang="en-GB" sz="1400"/>
                </a:p>
              </p:txBody>
            </p:sp>
            <p:sp>
              <p:nvSpPr>
                <p:cNvPr id="78102" name="Rectangle 165"/>
                <p:cNvSpPr>
                  <a:spLocks noChangeArrowheads="1"/>
                </p:cNvSpPr>
                <p:nvPr/>
              </p:nvSpPr>
              <p:spPr bwMode="auto">
                <a:xfrm>
                  <a:off x="1541" y="210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8" name="Group 168"/>
              <p:cNvGrpSpPr>
                <a:grpSpLocks/>
              </p:cNvGrpSpPr>
              <p:nvPr/>
            </p:nvGrpSpPr>
            <p:grpSpPr bwMode="auto">
              <a:xfrm>
                <a:off x="1963" y="2108"/>
                <a:ext cx="374" cy="460"/>
                <a:chOff x="1963" y="2108"/>
                <a:chExt cx="374" cy="460"/>
              </a:xfrm>
            </p:grpSpPr>
            <p:sp>
              <p:nvSpPr>
                <p:cNvPr id="78099" name="Rectangle 32"/>
                <p:cNvSpPr>
                  <a:spLocks noChangeArrowheads="1"/>
                </p:cNvSpPr>
                <p:nvPr/>
              </p:nvSpPr>
              <p:spPr bwMode="auto">
                <a:xfrm>
                  <a:off x="1963" y="210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solidFill>
                        <a:srgbClr val="FF0000"/>
                      </a:solidFill>
                      <a:latin typeface="Adv PS6F00"/>
                      <a:cs typeface="Times New Roman" pitchFamily="18" charset="0"/>
                    </a:rPr>
                    <a:t>5</a:t>
                  </a:r>
                  <a:endParaRPr lang="en-GB" sz="1400">
                    <a:cs typeface="Times New Roman" pitchFamily="18" charset="0"/>
                  </a:endParaRPr>
                </a:p>
                <a:p>
                  <a:pPr algn="ctr" eaLnBrk="0" hangingPunct="0"/>
                  <a:endParaRPr lang="en-GB" sz="1400"/>
                </a:p>
              </p:txBody>
            </p:sp>
            <p:sp>
              <p:nvSpPr>
                <p:cNvPr id="78100" name="Rectangle 167"/>
                <p:cNvSpPr>
                  <a:spLocks noChangeArrowheads="1"/>
                </p:cNvSpPr>
                <p:nvPr/>
              </p:nvSpPr>
              <p:spPr bwMode="auto">
                <a:xfrm>
                  <a:off x="1963" y="210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59" name="Group 170"/>
              <p:cNvGrpSpPr>
                <a:grpSpLocks/>
              </p:cNvGrpSpPr>
              <p:nvPr/>
            </p:nvGrpSpPr>
            <p:grpSpPr bwMode="auto">
              <a:xfrm>
                <a:off x="2337" y="2108"/>
                <a:ext cx="365" cy="460"/>
                <a:chOff x="2337" y="2108"/>
                <a:chExt cx="365" cy="460"/>
              </a:xfrm>
            </p:grpSpPr>
            <p:sp>
              <p:nvSpPr>
                <p:cNvPr id="78097" name="Rectangle 33"/>
                <p:cNvSpPr>
                  <a:spLocks noChangeArrowheads="1"/>
                </p:cNvSpPr>
                <p:nvPr/>
              </p:nvSpPr>
              <p:spPr bwMode="auto">
                <a:xfrm>
                  <a:off x="2337" y="210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solidFill>
                        <a:srgbClr val="FF0000"/>
                      </a:solidFill>
                      <a:latin typeface="Adv PS6F00"/>
                      <a:cs typeface="Times New Roman" pitchFamily="18" charset="0"/>
                    </a:rPr>
                    <a:t>5.06</a:t>
                  </a:r>
                  <a:endParaRPr lang="en-GB" sz="1400">
                    <a:cs typeface="Times New Roman" pitchFamily="18" charset="0"/>
                  </a:endParaRPr>
                </a:p>
                <a:p>
                  <a:pPr algn="ctr" eaLnBrk="0" hangingPunct="0"/>
                  <a:endParaRPr lang="en-GB" sz="1400"/>
                </a:p>
              </p:txBody>
            </p:sp>
            <p:sp>
              <p:nvSpPr>
                <p:cNvPr id="78098" name="Rectangle 169"/>
                <p:cNvSpPr>
                  <a:spLocks noChangeArrowheads="1"/>
                </p:cNvSpPr>
                <p:nvPr/>
              </p:nvSpPr>
              <p:spPr bwMode="auto">
                <a:xfrm>
                  <a:off x="2337" y="210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0" name="Group 172"/>
              <p:cNvGrpSpPr>
                <a:grpSpLocks/>
              </p:cNvGrpSpPr>
              <p:nvPr/>
            </p:nvGrpSpPr>
            <p:grpSpPr bwMode="auto">
              <a:xfrm>
                <a:off x="2702" y="2108"/>
                <a:ext cx="365" cy="460"/>
                <a:chOff x="2702" y="2108"/>
                <a:chExt cx="365" cy="460"/>
              </a:xfrm>
            </p:grpSpPr>
            <p:sp>
              <p:nvSpPr>
                <p:cNvPr id="78095" name="Rectangle 34"/>
                <p:cNvSpPr>
                  <a:spLocks noChangeArrowheads="1"/>
                </p:cNvSpPr>
                <p:nvPr/>
              </p:nvSpPr>
              <p:spPr bwMode="auto">
                <a:xfrm>
                  <a:off x="2702" y="210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solidFill>
                        <a:srgbClr val="FF0000"/>
                      </a:solidFill>
                      <a:latin typeface="Adv PS6F00"/>
                      <a:cs typeface="Times New Roman" pitchFamily="18" charset="0"/>
                    </a:rPr>
                    <a:t>1.01</a:t>
                  </a:r>
                  <a:endParaRPr lang="en-GB" sz="1400">
                    <a:cs typeface="Times New Roman" pitchFamily="18" charset="0"/>
                  </a:endParaRPr>
                </a:p>
                <a:p>
                  <a:pPr algn="ctr" eaLnBrk="0" hangingPunct="0"/>
                  <a:endParaRPr lang="en-GB" sz="1400"/>
                </a:p>
              </p:txBody>
            </p:sp>
            <p:sp>
              <p:nvSpPr>
                <p:cNvPr id="78096" name="Rectangle 171"/>
                <p:cNvSpPr>
                  <a:spLocks noChangeArrowheads="1"/>
                </p:cNvSpPr>
                <p:nvPr/>
              </p:nvSpPr>
              <p:spPr bwMode="auto">
                <a:xfrm>
                  <a:off x="2702" y="210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1" name="Group 174"/>
              <p:cNvGrpSpPr>
                <a:grpSpLocks/>
              </p:cNvGrpSpPr>
              <p:nvPr/>
            </p:nvGrpSpPr>
            <p:grpSpPr bwMode="auto">
              <a:xfrm>
                <a:off x="0" y="2568"/>
                <a:ext cx="190" cy="460"/>
                <a:chOff x="0" y="2568"/>
                <a:chExt cx="190" cy="460"/>
              </a:xfrm>
            </p:grpSpPr>
            <p:sp>
              <p:nvSpPr>
                <p:cNvPr id="78093" name="Rectangle 35"/>
                <p:cNvSpPr>
                  <a:spLocks noChangeArrowheads="1"/>
                </p:cNvSpPr>
                <p:nvPr/>
              </p:nvSpPr>
              <p:spPr bwMode="auto">
                <a:xfrm>
                  <a:off x="0" y="256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97</a:t>
                  </a:r>
                  <a:endParaRPr lang="en-GB" sz="1400">
                    <a:cs typeface="Times New Roman" pitchFamily="18" charset="0"/>
                  </a:endParaRPr>
                </a:p>
                <a:p>
                  <a:pPr eaLnBrk="0" hangingPunct="0"/>
                  <a:endParaRPr lang="en-GB" sz="1400"/>
                </a:p>
              </p:txBody>
            </p:sp>
            <p:sp>
              <p:nvSpPr>
                <p:cNvPr id="78094" name="Rectangle 173"/>
                <p:cNvSpPr>
                  <a:spLocks noChangeArrowheads="1"/>
                </p:cNvSpPr>
                <p:nvPr/>
              </p:nvSpPr>
              <p:spPr bwMode="auto">
                <a:xfrm>
                  <a:off x="0" y="256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2" name="Group 176"/>
              <p:cNvGrpSpPr>
                <a:grpSpLocks/>
              </p:cNvGrpSpPr>
              <p:nvPr/>
            </p:nvGrpSpPr>
            <p:grpSpPr bwMode="auto">
              <a:xfrm>
                <a:off x="190" y="2568"/>
                <a:ext cx="1351" cy="460"/>
                <a:chOff x="190" y="2568"/>
                <a:chExt cx="1351" cy="460"/>
              </a:xfrm>
            </p:grpSpPr>
            <p:sp>
              <p:nvSpPr>
                <p:cNvPr id="78091" name="Rectangle 36"/>
                <p:cNvSpPr>
                  <a:spLocks noChangeArrowheads="1"/>
                </p:cNvSpPr>
                <p:nvPr/>
              </p:nvSpPr>
              <p:spPr bwMode="auto">
                <a:xfrm>
                  <a:off x="190" y="256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IAAF Grand Prix 1 Athletics</a:t>
                  </a:r>
                  <a:endParaRPr lang="en-GB" sz="1400">
                    <a:cs typeface="Times New Roman" pitchFamily="18" charset="0"/>
                  </a:endParaRPr>
                </a:p>
                <a:p>
                  <a:pPr eaLnBrk="0" hangingPunct="0"/>
                  <a:endParaRPr lang="en-GB" sz="1400"/>
                </a:p>
              </p:txBody>
            </p:sp>
            <p:sp>
              <p:nvSpPr>
                <p:cNvPr id="78092" name="Rectangle 175"/>
                <p:cNvSpPr>
                  <a:spLocks noChangeArrowheads="1"/>
                </p:cNvSpPr>
                <p:nvPr/>
              </p:nvSpPr>
              <p:spPr bwMode="auto">
                <a:xfrm>
                  <a:off x="190" y="256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3" name="Group 178"/>
              <p:cNvGrpSpPr>
                <a:grpSpLocks/>
              </p:cNvGrpSpPr>
              <p:nvPr/>
            </p:nvGrpSpPr>
            <p:grpSpPr bwMode="auto">
              <a:xfrm>
                <a:off x="1541" y="2568"/>
                <a:ext cx="422" cy="460"/>
                <a:chOff x="1541" y="2568"/>
                <a:chExt cx="422" cy="460"/>
              </a:xfrm>
            </p:grpSpPr>
            <p:sp>
              <p:nvSpPr>
                <p:cNvPr id="78089" name="Rectangle 37"/>
                <p:cNvSpPr>
                  <a:spLocks noChangeArrowheads="1"/>
                </p:cNvSpPr>
                <p:nvPr/>
              </p:nvSpPr>
              <p:spPr bwMode="auto">
                <a:xfrm>
                  <a:off x="1541" y="256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Sheffield</a:t>
                  </a:r>
                  <a:endParaRPr lang="en-GB" sz="1400">
                    <a:cs typeface="Times New Roman" pitchFamily="18" charset="0"/>
                  </a:endParaRPr>
                </a:p>
                <a:p>
                  <a:pPr eaLnBrk="0" hangingPunct="0"/>
                  <a:endParaRPr lang="en-GB" sz="1400"/>
                </a:p>
              </p:txBody>
            </p:sp>
            <p:sp>
              <p:nvSpPr>
                <p:cNvPr id="78090" name="Rectangle 177"/>
                <p:cNvSpPr>
                  <a:spLocks noChangeArrowheads="1"/>
                </p:cNvSpPr>
                <p:nvPr/>
              </p:nvSpPr>
              <p:spPr bwMode="auto">
                <a:xfrm>
                  <a:off x="1541" y="256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4" name="Group 180"/>
              <p:cNvGrpSpPr>
                <a:grpSpLocks/>
              </p:cNvGrpSpPr>
              <p:nvPr/>
            </p:nvGrpSpPr>
            <p:grpSpPr bwMode="auto">
              <a:xfrm>
                <a:off x="1963" y="2568"/>
                <a:ext cx="374" cy="460"/>
                <a:chOff x="1963" y="2568"/>
                <a:chExt cx="374" cy="460"/>
              </a:xfrm>
            </p:grpSpPr>
            <p:sp>
              <p:nvSpPr>
                <p:cNvPr id="78087" name="Rectangle 38"/>
                <p:cNvSpPr>
                  <a:spLocks noChangeArrowheads="1"/>
                </p:cNvSpPr>
                <p:nvPr/>
              </p:nvSpPr>
              <p:spPr bwMode="auto">
                <a:xfrm>
                  <a:off x="1963" y="256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1</a:t>
                  </a:r>
                  <a:endParaRPr lang="en-GB" sz="1400">
                    <a:cs typeface="Times New Roman" pitchFamily="18" charset="0"/>
                  </a:endParaRPr>
                </a:p>
                <a:p>
                  <a:pPr algn="ctr" eaLnBrk="0" hangingPunct="0"/>
                  <a:endParaRPr lang="en-GB" sz="1400"/>
                </a:p>
              </p:txBody>
            </p:sp>
            <p:sp>
              <p:nvSpPr>
                <p:cNvPr id="78088" name="Rectangle 179"/>
                <p:cNvSpPr>
                  <a:spLocks noChangeArrowheads="1"/>
                </p:cNvSpPr>
                <p:nvPr/>
              </p:nvSpPr>
              <p:spPr bwMode="auto">
                <a:xfrm>
                  <a:off x="1963" y="256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5" name="Group 182"/>
              <p:cNvGrpSpPr>
                <a:grpSpLocks/>
              </p:cNvGrpSpPr>
              <p:nvPr/>
            </p:nvGrpSpPr>
            <p:grpSpPr bwMode="auto">
              <a:xfrm>
                <a:off x="2337" y="2568"/>
                <a:ext cx="365" cy="460"/>
                <a:chOff x="2337" y="2568"/>
                <a:chExt cx="365" cy="460"/>
              </a:xfrm>
            </p:grpSpPr>
            <p:sp>
              <p:nvSpPr>
                <p:cNvPr id="78085" name="Rectangle 39"/>
                <p:cNvSpPr>
                  <a:spLocks noChangeArrowheads="1"/>
                </p:cNvSpPr>
                <p:nvPr/>
              </p:nvSpPr>
              <p:spPr bwMode="auto">
                <a:xfrm>
                  <a:off x="2337" y="256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0.18</a:t>
                  </a:r>
                  <a:endParaRPr lang="en-GB" sz="1400">
                    <a:cs typeface="Times New Roman" pitchFamily="18" charset="0"/>
                  </a:endParaRPr>
                </a:p>
                <a:p>
                  <a:pPr algn="ctr" eaLnBrk="0" hangingPunct="0"/>
                  <a:endParaRPr lang="en-GB" sz="1400"/>
                </a:p>
              </p:txBody>
            </p:sp>
            <p:sp>
              <p:nvSpPr>
                <p:cNvPr id="78086" name="Rectangle 181"/>
                <p:cNvSpPr>
                  <a:spLocks noChangeArrowheads="1"/>
                </p:cNvSpPr>
                <p:nvPr/>
              </p:nvSpPr>
              <p:spPr bwMode="auto">
                <a:xfrm>
                  <a:off x="2337" y="256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6" name="Group 184"/>
              <p:cNvGrpSpPr>
                <a:grpSpLocks/>
              </p:cNvGrpSpPr>
              <p:nvPr/>
            </p:nvGrpSpPr>
            <p:grpSpPr bwMode="auto">
              <a:xfrm>
                <a:off x="2702" y="2568"/>
                <a:ext cx="365" cy="460"/>
                <a:chOff x="2702" y="2568"/>
                <a:chExt cx="365" cy="460"/>
              </a:xfrm>
            </p:grpSpPr>
            <p:sp>
              <p:nvSpPr>
                <p:cNvPr id="78083" name="Rectangle 40"/>
                <p:cNvSpPr>
                  <a:spLocks noChangeArrowheads="1"/>
                </p:cNvSpPr>
                <p:nvPr/>
              </p:nvSpPr>
              <p:spPr bwMode="auto">
                <a:xfrm>
                  <a:off x="2702" y="256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0.18</a:t>
                  </a:r>
                  <a:endParaRPr lang="en-GB" sz="1400">
                    <a:cs typeface="Times New Roman" pitchFamily="18" charset="0"/>
                  </a:endParaRPr>
                </a:p>
                <a:p>
                  <a:pPr algn="ctr" eaLnBrk="0" hangingPunct="0"/>
                  <a:endParaRPr lang="en-GB" sz="1400"/>
                </a:p>
              </p:txBody>
            </p:sp>
            <p:sp>
              <p:nvSpPr>
                <p:cNvPr id="78084" name="Rectangle 183"/>
                <p:cNvSpPr>
                  <a:spLocks noChangeArrowheads="1"/>
                </p:cNvSpPr>
                <p:nvPr/>
              </p:nvSpPr>
              <p:spPr bwMode="auto">
                <a:xfrm>
                  <a:off x="2702" y="256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7" name="Group 186"/>
              <p:cNvGrpSpPr>
                <a:grpSpLocks/>
              </p:cNvGrpSpPr>
              <p:nvPr/>
            </p:nvGrpSpPr>
            <p:grpSpPr bwMode="auto">
              <a:xfrm>
                <a:off x="0" y="3028"/>
                <a:ext cx="190" cy="460"/>
                <a:chOff x="0" y="3028"/>
                <a:chExt cx="190" cy="460"/>
              </a:xfrm>
            </p:grpSpPr>
            <p:sp>
              <p:nvSpPr>
                <p:cNvPr id="78081" name="Rectangle 41"/>
                <p:cNvSpPr>
                  <a:spLocks noChangeArrowheads="1"/>
                </p:cNvSpPr>
                <p:nvPr/>
              </p:nvSpPr>
              <p:spPr bwMode="auto">
                <a:xfrm>
                  <a:off x="0" y="302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97</a:t>
                  </a:r>
                  <a:endParaRPr lang="en-GB" sz="1400">
                    <a:cs typeface="Times New Roman" pitchFamily="18" charset="0"/>
                  </a:endParaRPr>
                </a:p>
                <a:p>
                  <a:pPr eaLnBrk="0" hangingPunct="0"/>
                  <a:endParaRPr lang="en-GB" sz="1400"/>
                </a:p>
              </p:txBody>
            </p:sp>
            <p:sp>
              <p:nvSpPr>
                <p:cNvPr id="78082" name="Rectangle 185"/>
                <p:cNvSpPr>
                  <a:spLocks noChangeArrowheads="1"/>
                </p:cNvSpPr>
                <p:nvPr/>
              </p:nvSpPr>
              <p:spPr bwMode="auto">
                <a:xfrm>
                  <a:off x="0" y="302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8" name="Group 188"/>
              <p:cNvGrpSpPr>
                <a:grpSpLocks/>
              </p:cNvGrpSpPr>
              <p:nvPr/>
            </p:nvGrpSpPr>
            <p:grpSpPr bwMode="auto">
              <a:xfrm>
                <a:off x="190" y="3028"/>
                <a:ext cx="1351" cy="460"/>
                <a:chOff x="190" y="3028"/>
                <a:chExt cx="1351" cy="460"/>
              </a:xfrm>
            </p:grpSpPr>
            <p:sp>
              <p:nvSpPr>
                <p:cNvPr id="78079" name="Rectangle 42"/>
                <p:cNvSpPr>
                  <a:spLocks noChangeArrowheads="1"/>
                </p:cNvSpPr>
                <p:nvPr/>
              </p:nvSpPr>
              <p:spPr bwMode="auto">
                <a:xfrm>
                  <a:off x="190" y="302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European Junior Swimming</a:t>
                  </a:r>
                  <a:endParaRPr lang="en-GB" sz="1400">
                    <a:cs typeface="Times New Roman" pitchFamily="18" charset="0"/>
                  </a:endParaRPr>
                </a:p>
                <a:p>
                  <a:pPr eaLnBrk="0" hangingPunct="0"/>
                  <a:endParaRPr lang="en-GB" sz="1400"/>
                </a:p>
              </p:txBody>
            </p:sp>
            <p:sp>
              <p:nvSpPr>
                <p:cNvPr id="78080" name="Rectangle 187"/>
                <p:cNvSpPr>
                  <a:spLocks noChangeArrowheads="1"/>
                </p:cNvSpPr>
                <p:nvPr/>
              </p:nvSpPr>
              <p:spPr bwMode="auto">
                <a:xfrm>
                  <a:off x="190" y="302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69" name="Group 190"/>
              <p:cNvGrpSpPr>
                <a:grpSpLocks/>
              </p:cNvGrpSpPr>
              <p:nvPr/>
            </p:nvGrpSpPr>
            <p:grpSpPr bwMode="auto">
              <a:xfrm>
                <a:off x="1541" y="3028"/>
                <a:ext cx="422" cy="460"/>
                <a:chOff x="1541" y="3028"/>
                <a:chExt cx="422" cy="460"/>
              </a:xfrm>
            </p:grpSpPr>
            <p:sp>
              <p:nvSpPr>
                <p:cNvPr id="78077" name="Rectangle 43"/>
                <p:cNvSpPr>
                  <a:spLocks noChangeArrowheads="1"/>
                </p:cNvSpPr>
                <p:nvPr/>
              </p:nvSpPr>
              <p:spPr bwMode="auto">
                <a:xfrm>
                  <a:off x="1541" y="302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Glasgow</a:t>
                  </a:r>
                  <a:endParaRPr lang="en-GB" sz="1400">
                    <a:cs typeface="Times New Roman" pitchFamily="18" charset="0"/>
                  </a:endParaRPr>
                </a:p>
                <a:p>
                  <a:pPr eaLnBrk="0" hangingPunct="0"/>
                  <a:endParaRPr lang="en-GB" sz="1400"/>
                </a:p>
              </p:txBody>
            </p:sp>
            <p:sp>
              <p:nvSpPr>
                <p:cNvPr id="78078" name="Rectangle 189"/>
                <p:cNvSpPr>
                  <a:spLocks noChangeArrowheads="1"/>
                </p:cNvSpPr>
                <p:nvPr/>
              </p:nvSpPr>
              <p:spPr bwMode="auto">
                <a:xfrm>
                  <a:off x="1541" y="302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0" name="Group 192"/>
              <p:cNvGrpSpPr>
                <a:grpSpLocks/>
              </p:cNvGrpSpPr>
              <p:nvPr/>
            </p:nvGrpSpPr>
            <p:grpSpPr bwMode="auto">
              <a:xfrm>
                <a:off x="1963" y="3028"/>
                <a:ext cx="374" cy="460"/>
                <a:chOff x="1963" y="3028"/>
                <a:chExt cx="374" cy="460"/>
              </a:xfrm>
            </p:grpSpPr>
            <p:sp>
              <p:nvSpPr>
                <p:cNvPr id="78075" name="Rectangle 44"/>
                <p:cNvSpPr>
                  <a:spLocks noChangeArrowheads="1"/>
                </p:cNvSpPr>
                <p:nvPr/>
              </p:nvSpPr>
              <p:spPr bwMode="auto">
                <a:xfrm>
                  <a:off x="1963" y="302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4</a:t>
                  </a:r>
                  <a:endParaRPr lang="en-GB" sz="1400">
                    <a:cs typeface="Times New Roman" pitchFamily="18" charset="0"/>
                  </a:endParaRPr>
                </a:p>
                <a:p>
                  <a:pPr algn="ctr" eaLnBrk="0" hangingPunct="0"/>
                  <a:endParaRPr lang="en-GB" sz="1400"/>
                </a:p>
              </p:txBody>
            </p:sp>
            <p:sp>
              <p:nvSpPr>
                <p:cNvPr id="78076" name="Rectangle 191"/>
                <p:cNvSpPr>
                  <a:spLocks noChangeArrowheads="1"/>
                </p:cNvSpPr>
                <p:nvPr/>
              </p:nvSpPr>
              <p:spPr bwMode="auto">
                <a:xfrm>
                  <a:off x="1963" y="302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1" name="Group 194"/>
              <p:cNvGrpSpPr>
                <a:grpSpLocks/>
              </p:cNvGrpSpPr>
              <p:nvPr/>
            </p:nvGrpSpPr>
            <p:grpSpPr bwMode="auto">
              <a:xfrm>
                <a:off x="2337" y="3028"/>
                <a:ext cx="365" cy="460"/>
                <a:chOff x="2337" y="3028"/>
                <a:chExt cx="365" cy="460"/>
              </a:xfrm>
            </p:grpSpPr>
            <p:sp>
              <p:nvSpPr>
                <p:cNvPr id="78073" name="Rectangle 45"/>
                <p:cNvSpPr>
                  <a:spLocks noChangeArrowheads="1"/>
                </p:cNvSpPr>
                <p:nvPr/>
              </p:nvSpPr>
              <p:spPr bwMode="auto">
                <a:xfrm>
                  <a:off x="2337" y="302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0.26</a:t>
                  </a:r>
                  <a:endParaRPr lang="en-GB" sz="1400">
                    <a:cs typeface="Times New Roman" pitchFamily="18" charset="0"/>
                  </a:endParaRPr>
                </a:p>
                <a:p>
                  <a:pPr algn="ctr" eaLnBrk="0" hangingPunct="0"/>
                  <a:endParaRPr lang="en-GB" sz="1400"/>
                </a:p>
              </p:txBody>
            </p:sp>
            <p:sp>
              <p:nvSpPr>
                <p:cNvPr id="78074" name="Rectangle 193"/>
                <p:cNvSpPr>
                  <a:spLocks noChangeArrowheads="1"/>
                </p:cNvSpPr>
                <p:nvPr/>
              </p:nvSpPr>
              <p:spPr bwMode="auto">
                <a:xfrm>
                  <a:off x="2337" y="302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2" name="Group 196"/>
              <p:cNvGrpSpPr>
                <a:grpSpLocks/>
              </p:cNvGrpSpPr>
              <p:nvPr/>
            </p:nvGrpSpPr>
            <p:grpSpPr bwMode="auto">
              <a:xfrm>
                <a:off x="2702" y="3028"/>
                <a:ext cx="365" cy="460"/>
                <a:chOff x="2702" y="3028"/>
                <a:chExt cx="365" cy="460"/>
              </a:xfrm>
            </p:grpSpPr>
            <p:sp>
              <p:nvSpPr>
                <p:cNvPr id="78071" name="Rectangle 46"/>
                <p:cNvSpPr>
                  <a:spLocks noChangeArrowheads="1"/>
                </p:cNvSpPr>
                <p:nvPr/>
              </p:nvSpPr>
              <p:spPr bwMode="auto">
                <a:xfrm>
                  <a:off x="2702" y="302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0.06</a:t>
                  </a:r>
                  <a:endParaRPr lang="en-GB" sz="1400">
                    <a:cs typeface="Times New Roman" pitchFamily="18" charset="0"/>
                  </a:endParaRPr>
                </a:p>
                <a:p>
                  <a:pPr algn="ctr" eaLnBrk="0" hangingPunct="0"/>
                  <a:endParaRPr lang="en-GB" sz="1400"/>
                </a:p>
              </p:txBody>
            </p:sp>
            <p:sp>
              <p:nvSpPr>
                <p:cNvPr id="78072" name="Rectangle 195"/>
                <p:cNvSpPr>
                  <a:spLocks noChangeArrowheads="1"/>
                </p:cNvSpPr>
                <p:nvPr/>
              </p:nvSpPr>
              <p:spPr bwMode="auto">
                <a:xfrm>
                  <a:off x="2702" y="302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3" name="Group 198"/>
              <p:cNvGrpSpPr>
                <a:grpSpLocks/>
              </p:cNvGrpSpPr>
              <p:nvPr/>
            </p:nvGrpSpPr>
            <p:grpSpPr bwMode="auto">
              <a:xfrm>
                <a:off x="0" y="3488"/>
                <a:ext cx="190" cy="460"/>
                <a:chOff x="0" y="3488"/>
                <a:chExt cx="190" cy="460"/>
              </a:xfrm>
            </p:grpSpPr>
            <p:sp>
              <p:nvSpPr>
                <p:cNvPr id="78069" name="Rectangle 47"/>
                <p:cNvSpPr>
                  <a:spLocks noChangeArrowheads="1"/>
                </p:cNvSpPr>
                <p:nvPr/>
              </p:nvSpPr>
              <p:spPr bwMode="auto">
                <a:xfrm>
                  <a:off x="0" y="348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97</a:t>
                  </a:r>
                  <a:endParaRPr lang="en-GB" sz="1400">
                    <a:cs typeface="Times New Roman" pitchFamily="18" charset="0"/>
                  </a:endParaRPr>
                </a:p>
                <a:p>
                  <a:pPr eaLnBrk="0" hangingPunct="0"/>
                  <a:endParaRPr lang="en-GB" sz="1400"/>
                </a:p>
              </p:txBody>
            </p:sp>
            <p:sp>
              <p:nvSpPr>
                <p:cNvPr id="78070" name="Rectangle 197"/>
                <p:cNvSpPr>
                  <a:spLocks noChangeArrowheads="1"/>
                </p:cNvSpPr>
                <p:nvPr/>
              </p:nvSpPr>
              <p:spPr bwMode="auto">
                <a:xfrm>
                  <a:off x="0" y="348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4" name="Group 200"/>
              <p:cNvGrpSpPr>
                <a:grpSpLocks/>
              </p:cNvGrpSpPr>
              <p:nvPr/>
            </p:nvGrpSpPr>
            <p:grpSpPr bwMode="auto">
              <a:xfrm>
                <a:off x="190" y="3488"/>
                <a:ext cx="1351" cy="460"/>
                <a:chOff x="190" y="3488"/>
                <a:chExt cx="1351" cy="460"/>
              </a:xfrm>
            </p:grpSpPr>
            <p:sp>
              <p:nvSpPr>
                <p:cNvPr id="78067" name="Rectangle 48"/>
                <p:cNvSpPr>
                  <a:spLocks noChangeArrowheads="1"/>
                </p:cNvSpPr>
                <p:nvPr/>
              </p:nvSpPr>
              <p:spPr bwMode="auto">
                <a:xfrm>
                  <a:off x="190" y="348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Women’s British Open Golf</a:t>
                  </a:r>
                  <a:endParaRPr lang="en-GB" sz="1400">
                    <a:cs typeface="Times New Roman" pitchFamily="18" charset="0"/>
                  </a:endParaRPr>
                </a:p>
                <a:p>
                  <a:pPr eaLnBrk="0" hangingPunct="0"/>
                  <a:endParaRPr lang="en-GB" sz="1400"/>
                </a:p>
              </p:txBody>
            </p:sp>
            <p:sp>
              <p:nvSpPr>
                <p:cNvPr id="78068" name="Rectangle 199"/>
                <p:cNvSpPr>
                  <a:spLocks noChangeArrowheads="1"/>
                </p:cNvSpPr>
                <p:nvPr/>
              </p:nvSpPr>
              <p:spPr bwMode="auto">
                <a:xfrm>
                  <a:off x="190" y="348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5" name="Group 202"/>
              <p:cNvGrpSpPr>
                <a:grpSpLocks/>
              </p:cNvGrpSpPr>
              <p:nvPr/>
            </p:nvGrpSpPr>
            <p:grpSpPr bwMode="auto">
              <a:xfrm>
                <a:off x="1541" y="3488"/>
                <a:ext cx="422" cy="460"/>
                <a:chOff x="1541" y="3488"/>
                <a:chExt cx="422" cy="460"/>
              </a:xfrm>
            </p:grpSpPr>
            <p:sp>
              <p:nvSpPr>
                <p:cNvPr id="78065" name="Rectangle 49"/>
                <p:cNvSpPr>
                  <a:spLocks noChangeArrowheads="1"/>
                </p:cNvSpPr>
                <p:nvPr/>
              </p:nvSpPr>
              <p:spPr bwMode="auto">
                <a:xfrm>
                  <a:off x="1541" y="348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Sunn’dale</a:t>
                  </a:r>
                  <a:endParaRPr lang="en-GB" sz="1400">
                    <a:cs typeface="Times New Roman" pitchFamily="18" charset="0"/>
                  </a:endParaRPr>
                </a:p>
                <a:p>
                  <a:pPr eaLnBrk="0" hangingPunct="0"/>
                  <a:endParaRPr lang="en-GB" sz="1400"/>
                </a:p>
              </p:txBody>
            </p:sp>
            <p:sp>
              <p:nvSpPr>
                <p:cNvPr id="78066" name="Rectangle 201"/>
                <p:cNvSpPr>
                  <a:spLocks noChangeArrowheads="1"/>
                </p:cNvSpPr>
                <p:nvPr/>
              </p:nvSpPr>
              <p:spPr bwMode="auto">
                <a:xfrm>
                  <a:off x="1541" y="348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6" name="Group 204"/>
              <p:cNvGrpSpPr>
                <a:grpSpLocks/>
              </p:cNvGrpSpPr>
              <p:nvPr/>
            </p:nvGrpSpPr>
            <p:grpSpPr bwMode="auto">
              <a:xfrm>
                <a:off x="1963" y="3488"/>
                <a:ext cx="374" cy="460"/>
                <a:chOff x="1963" y="3488"/>
                <a:chExt cx="374" cy="460"/>
              </a:xfrm>
            </p:grpSpPr>
            <p:sp>
              <p:nvSpPr>
                <p:cNvPr id="78063" name="Rectangle 50"/>
                <p:cNvSpPr>
                  <a:spLocks noChangeArrowheads="1"/>
                </p:cNvSpPr>
                <p:nvPr/>
              </p:nvSpPr>
              <p:spPr bwMode="auto">
                <a:xfrm>
                  <a:off x="1963" y="348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4</a:t>
                  </a:r>
                  <a:endParaRPr lang="en-GB" sz="1400">
                    <a:cs typeface="Times New Roman" pitchFamily="18" charset="0"/>
                  </a:endParaRPr>
                </a:p>
                <a:p>
                  <a:pPr algn="ctr" eaLnBrk="0" hangingPunct="0"/>
                  <a:endParaRPr lang="en-GB" sz="1400"/>
                </a:p>
              </p:txBody>
            </p:sp>
            <p:sp>
              <p:nvSpPr>
                <p:cNvPr id="78064" name="Rectangle 203"/>
                <p:cNvSpPr>
                  <a:spLocks noChangeArrowheads="1"/>
                </p:cNvSpPr>
                <p:nvPr/>
              </p:nvSpPr>
              <p:spPr bwMode="auto">
                <a:xfrm>
                  <a:off x="1963" y="348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7" name="Group 206"/>
              <p:cNvGrpSpPr>
                <a:grpSpLocks/>
              </p:cNvGrpSpPr>
              <p:nvPr/>
            </p:nvGrpSpPr>
            <p:grpSpPr bwMode="auto">
              <a:xfrm>
                <a:off x="2337" y="3488"/>
                <a:ext cx="365" cy="460"/>
                <a:chOff x="2337" y="3488"/>
                <a:chExt cx="365" cy="460"/>
              </a:xfrm>
            </p:grpSpPr>
            <p:sp>
              <p:nvSpPr>
                <p:cNvPr id="78061" name="Rectangle 51"/>
                <p:cNvSpPr>
                  <a:spLocks noChangeArrowheads="1"/>
                </p:cNvSpPr>
                <p:nvPr/>
              </p:nvSpPr>
              <p:spPr bwMode="auto">
                <a:xfrm>
                  <a:off x="2337" y="348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2.07</a:t>
                  </a:r>
                  <a:endParaRPr lang="en-GB" sz="1400">
                    <a:cs typeface="Times New Roman" pitchFamily="18" charset="0"/>
                  </a:endParaRPr>
                </a:p>
                <a:p>
                  <a:pPr algn="ctr" eaLnBrk="0" hangingPunct="0"/>
                  <a:endParaRPr lang="en-GB" sz="1400"/>
                </a:p>
              </p:txBody>
            </p:sp>
            <p:sp>
              <p:nvSpPr>
                <p:cNvPr id="78062" name="Rectangle 205"/>
                <p:cNvSpPr>
                  <a:spLocks noChangeArrowheads="1"/>
                </p:cNvSpPr>
                <p:nvPr/>
              </p:nvSpPr>
              <p:spPr bwMode="auto">
                <a:xfrm>
                  <a:off x="2337" y="348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8" name="Group 208"/>
              <p:cNvGrpSpPr>
                <a:grpSpLocks/>
              </p:cNvGrpSpPr>
              <p:nvPr/>
            </p:nvGrpSpPr>
            <p:grpSpPr bwMode="auto">
              <a:xfrm>
                <a:off x="2702" y="3488"/>
                <a:ext cx="365" cy="460"/>
                <a:chOff x="2702" y="3488"/>
                <a:chExt cx="365" cy="460"/>
              </a:xfrm>
            </p:grpSpPr>
            <p:sp>
              <p:nvSpPr>
                <p:cNvPr id="78059" name="Rectangle 52"/>
                <p:cNvSpPr>
                  <a:spLocks noChangeArrowheads="1"/>
                </p:cNvSpPr>
                <p:nvPr/>
              </p:nvSpPr>
              <p:spPr bwMode="auto">
                <a:xfrm>
                  <a:off x="2702" y="348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0.52</a:t>
                  </a:r>
                  <a:endParaRPr lang="en-GB" sz="1400">
                    <a:cs typeface="Times New Roman" pitchFamily="18" charset="0"/>
                  </a:endParaRPr>
                </a:p>
                <a:p>
                  <a:pPr algn="ctr" eaLnBrk="0" hangingPunct="0"/>
                  <a:endParaRPr lang="en-GB" sz="1400"/>
                </a:p>
              </p:txBody>
            </p:sp>
            <p:sp>
              <p:nvSpPr>
                <p:cNvPr id="78060" name="Rectangle 207"/>
                <p:cNvSpPr>
                  <a:spLocks noChangeArrowheads="1"/>
                </p:cNvSpPr>
                <p:nvPr/>
              </p:nvSpPr>
              <p:spPr bwMode="auto">
                <a:xfrm>
                  <a:off x="2702" y="348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79" name="Group 210"/>
              <p:cNvGrpSpPr>
                <a:grpSpLocks/>
              </p:cNvGrpSpPr>
              <p:nvPr/>
            </p:nvGrpSpPr>
            <p:grpSpPr bwMode="auto">
              <a:xfrm>
                <a:off x="0" y="3948"/>
                <a:ext cx="190" cy="460"/>
                <a:chOff x="0" y="3948"/>
                <a:chExt cx="190" cy="460"/>
              </a:xfrm>
            </p:grpSpPr>
            <p:sp>
              <p:nvSpPr>
                <p:cNvPr id="78057" name="Rectangle 53"/>
                <p:cNvSpPr>
                  <a:spLocks noChangeArrowheads="1"/>
                </p:cNvSpPr>
                <p:nvPr/>
              </p:nvSpPr>
              <p:spPr bwMode="auto">
                <a:xfrm>
                  <a:off x="0" y="394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98</a:t>
                  </a:r>
                  <a:endParaRPr lang="en-GB" sz="1400">
                    <a:cs typeface="Times New Roman" pitchFamily="18" charset="0"/>
                  </a:endParaRPr>
                </a:p>
                <a:p>
                  <a:pPr eaLnBrk="0" hangingPunct="0"/>
                  <a:endParaRPr lang="en-GB" sz="1400"/>
                </a:p>
              </p:txBody>
            </p:sp>
            <p:sp>
              <p:nvSpPr>
                <p:cNvPr id="78058" name="Rectangle 209"/>
                <p:cNvSpPr>
                  <a:spLocks noChangeArrowheads="1"/>
                </p:cNvSpPr>
                <p:nvPr/>
              </p:nvSpPr>
              <p:spPr bwMode="auto">
                <a:xfrm>
                  <a:off x="0" y="394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0" name="Group 212"/>
              <p:cNvGrpSpPr>
                <a:grpSpLocks/>
              </p:cNvGrpSpPr>
              <p:nvPr/>
            </p:nvGrpSpPr>
            <p:grpSpPr bwMode="auto">
              <a:xfrm>
                <a:off x="190" y="3948"/>
                <a:ext cx="1351" cy="460"/>
                <a:chOff x="190" y="3948"/>
                <a:chExt cx="1351" cy="460"/>
              </a:xfrm>
            </p:grpSpPr>
            <p:sp>
              <p:nvSpPr>
                <p:cNvPr id="78055" name="Rectangle 54"/>
                <p:cNvSpPr>
                  <a:spLocks noChangeArrowheads="1"/>
                </p:cNvSpPr>
                <p:nvPr/>
              </p:nvSpPr>
              <p:spPr bwMode="auto">
                <a:xfrm>
                  <a:off x="190" y="394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European Short Course Swimming</a:t>
                  </a:r>
                  <a:endParaRPr lang="en-GB" sz="1400">
                    <a:cs typeface="Times New Roman" pitchFamily="18" charset="0"/>
                  </a:endParaRPr>
                </a:p>
                <a:p>
                  <a:pPr eaLnBrk="0" hangingPunct="0"/>
                  <a:endParaRPr lang="en-GB" sz="1400"/>
                </a:p>
              </p:txBody>
            </p:sp>
            <p:sp>
              <p:nvSpPr>
                <p:cNvPr id="78056" name="Rectangle 211"/>
                <p:cNvSpPr>
                  <a:spLocks noChangeArrowheads="1"/>
                </p:cNvSpPr>
                <p:nvPr/>
              </p:nvSpPr>
              <p:spPr bwMode="auto">
                <a:xfrm>
                  <a:off x="190" y="394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1" name="Group 214"/>
              <p:cNvGrpSpPr>
                <a:grpSpLocks/>
              </p:cNvGrpSpPr>
              <p:nvPr/>
            </p:nvGrpSpPr>
            <p:grpSpPr bwMode="auto">
              <a:xfrm>
                <a:off x="1541" y="3948"/>
                <a:ext cx="422" cy="460"/>
                <a:chOff x="1541" y="3948"/>
                <a:chExt cx="422" cy="460"/>
              </a:xfrm>
            </p:grpSpPr>
            <p:sp>
              <p:nvSpPr>
                <p:cNvPr id="78053" name="Rectangle 55"/>
                <p:cNvSpPr>
                  <a:spLocks noChangeArrowheads="1"/>
                </p:cNvSpPr>
                <p:nvPr/>
              </p:nvSpPr>
              <p:spPr bwMode="auto">
                <a:xfrm>
                  <a:off x="1541" y="394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Sheffield</a:t>
                  </a:r>
                  <a:endParaRPr lang="en-GB" sz="1400">
                    <a:cs typeface="Times New Roman" pitchFamily="18" charset="0"/>
                  </a:endParaRPr>
                </a:p>
                <a:p>
                  <a:pPr eaLnBrk="0" hangingPunct="0"/>
                  <a:endParaRPr lang="en-GB" sz="1400"/>
                </a:p>
              </p:txBody>
            </p:sp>
            <p:sp>
              <p:nvSpPr>
                <p:cNvPr id="78054" name="Rectangle 213"/>
                <p:cNvSpPr>
                  <a:spLocks noChangeArrowheads="1"/>
                </p:cNvSpPr>
                <p:nvPr/>
              </p:nvSpPr>
              <p:spPr bwMode="auto">
                <a:xfrm>
                  <a:off x="1541" y="394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2" name="Group 216"/>
              <p:cNvGrpSpPr>
                <a:grpSpLocks/>
              </p:cNvGrpSpPr>
              <p:nvPr/>
            </p:nvGrpSpPr>
            <p:grpSpPr bwMode="auto">
              <a:xfrm>
                <a:off x="1963" y="3948"/>
                <a:ext cx="374" cy="460"/>
                <a:chOff x="1963" y="3948"/>
                <a:chExt cx="374" cy="460"/>
              </a:xfrm>
            </p:grpSpPr>
            <p:sp>
              <p:nvSpPr>
                <p:cNvPr id="78051" name="Rectangle 56"/>
                <p:cNvSpPr>
                  <a:spLocks noChangeArrowheads="1"/>
                </p:cNvSpPr>
                <p:nvPr/>
              </p:nvSpPr>
              <p:spPr bwMode="auto">
                <a:xfrm>
                  <a:off x="1963" y="394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3</a:t>
                  </a:r>
                  <a:endParaRPr lang="en-GB" sz="1400">
                    <a:cs typeface="Times New Roman" pitchFamily="18" charset="0"/>
                  </a:endParaRPr>
                </a:p>
                <a:p>
                  <a:pPr algn="ctr" eaLnBrk="0" hangingPunct="0"/>
                  <a:endParaRPr lang="en-GB" sz="1400"/>
                </a:p>
              </p:txBody>
            </p:sp>
            <p:sp>
              <p:nvSpPr>
                <p:cNvPr id="78052" name="Rectangle 215"/>
                <p:cNvSpPr>
                  <a:spLocks noChangeArrowheads="1"/>
                </p:cNvSpPr>
                <p:nvPr/>
              </p:nvSpPr>
              <p:spPr bwMode="auto">
                <a:xfrm>
                  <a:off x="1963" y="394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3" name="Group 218"/>
              <p:cNvGrpSpPr>
                <a:grpSpLocks/>
              </p:cNvGrpSpPr>
              <p:nvPr/>
            </p:nvGrpSpPr>
            <p:grpSpPr bwMode="auto">
              <a:xfrm>
                <a:off x="2337" y="3948"/>
                <a:ext cx="365" cy="460"/>
                <a:chOff x="2337" y="3948"/>
                <a:chExt cx="365" cy="460"/>
              </a:xfrm>
            </p:grpSpPr>
            <p:sp>
              <p:nvSpPr>
                <p:cNvPr id="78049" name="Rectangle 57"/>
                <p:cNvSpPr>
                  <a:spLocks noChangeArrowheads="1"/>
                </p:cNvSpPr>
                <p:nvPr/>
              </p:nvSpPr>
              <p:spPr bwMode="auto">
                <a:xfrm>
                  <a:off x="2337" y="394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0.31</a:t>
                  </a:r>
                  <a:endParaRPr lang="en-GB" sz="1400">
                    <a:cs typeface="Times New Roman" pitchFamily="18" charset="0"/>
                  </a:endParaRPr>
                </a:p>
                <a:p>
                  <a:pPr algn="ctr" eaLnBrk="0" hangingPunct="0"/>
                  <a:endParaRPr lang="en-GB" sz="1400"/>
                </a:p>
              </p:txBody>
            </p:sp>
            <p:sp>
              <p:nvSpPr>
                <p:cNvPr id="78050" name="Rectangle 217"/>
                <p:cNvSpPr>
                  <a:spLocks noChangeArrowheads="1"/>
                </p:cNvSpPr>
                <p:nvPr/>
              </p:nvSpPr>
              <p:spPr bwMode="auto">
                <a:xfrm>
                  <a:off x="2337" y="394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4" name="Group 220"/>
              <p:cNvGrpSpPr>
                <a:grpSpLocks/>
              </p:cNvGrpSpPr>
              <p:nvPr/>
            </p:nvGrpSpPr>
            <p:grpSpPr bwMode="auto">
              <a:xfrm>
                <a:off x="2702" y="3948"/>
                <a:ext cx="365" cy="460"/>
                <a:chOff x="2702" y="3948"/>
                <a:chExt cx="365" cy="460"/>
              </a:xfrm>
            </p:grpSpPr>
            <p:sp>
              <p:nvSpPr>
                <p:cNvPr id="78047" name="Rectangle 58"/>
                <p:cNvSpPr>
                  <a:spLocks noChangeArrowheads="1"/>
                </p:cNvSpPr>
                <p:nvPr/>
              </p:nvSpPr>
              <p:spPr bwMode="auto">
                <a:xfrm>
                  <a:off x="2702" y="394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0.10</a:t>
                  </a:r>
                  <a:endParaRPr lang="en-GB" sz="1400">
                    <a:cs typeface="Times New Roman" pitchFamily="18" charset="0"/>
                  </a:endParaRPr>
                </a:p>
                <a:p>
                  <a:pPr algn="ctr" eaLnBrk="0" hangingPunct="0"/>
                  <a:endParaRPr lang="en-GB" sz="1400"/>
                </a:p>
              </p:txBody>
            </p:sp>
            <p:sp>
              <p:nvSpPr>
                <p:cNvPr id="78048" name="Rectangle 219"/>
                <p:cNvSpPr>
                  <a:spLocks noChangeArrowheads="1"/>
                </p:cNvSpPr>
                <p:nvPr/>
              </p:nvSpPr>
              <p:spPr bwMode="auto">
                <a:xfrm>
                  <a:off x="2702" y="394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5" name="Group 222"/>
              <p:cNvGrpSpPr>
                <a:grpSpLocks/>
              </p:cNvGrpSpPr>
              <p:nvPr/>
            </p:nvGrpSpPr>
            <p:grpSpPr bwMode="auto">
              <a:xfrm>
                <a:off x="0" y="4408"/>
                <a:ext cx="190" cy="460"/>
                <a:chOff x="0" y="4408"/>
                <a:chExt cx="190" cy="460"/>
              </a:xfrm>
            </p:grpSpPr>
            <p:sp>
              <p:nvSpPr>
                <p:cNvPr id="78045" name="Rectangle 59"/>
                <p:cNvSpPr>
                  <a:spLocks noChangeArrowheads="1"/>
                </p:cNvSpPr>
                <p:nvPr/>
              </p:nvSpPr>
              <p:spPr bwMode="auto">
                <a:xfrm>
                  <a:off x="0" y="440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99</a:t>
                  </a:r>
                  <a:endParaRPr lang="en-GB" sz="1400">
                    <a:cs typeface="Times New Roman" pitchFamily="18" charset="0"/>
                  </a:endParaRPr>
                </a:p>
                <a:p>
                  <a:pPr eaLnBrk="0" hangingPunct="0"/>
                  <a:endParaRPr lang="en-GB" sz="1400"/>
                </a:p>
              </p:txBody>
            </p:sp>
            <p:sp>
              <p:nvSpPr>
                <p:cNvPr id="78046" name="Rectangle 221"/>
                <p:cNvSpPr>
                  <a:spLocks noChangeArrowheads="1"/>
                </p:cNvSpPr>
                <p:nvPr/>
              </p:nvSpPr>
              <p:spPr bwMode="auto">
                <a:xfrm>
                  <a:off x="0" y="440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6" name="Group 224"/>
              <p:cNvGrpSpPr>
                <a:grpSpLocks/>
              </p:cNvGrpSpPr>
              <p:nvPr/>
            </p:nvGrpSpPr>
            <p:grpSpPr bwMode="auto">
              <a:xfrm>
                <a:off x="190" y="4408"/>
                <a:ext cx="1351" cy="460"/>
                <a:chOff x="190" y="4408"/>
                <a:chExt cx="1351" cy="460"/>
              </a:xfrm>
            </p:grpSpPr>
            <p:sp>
              <p:nvSpPr>
                <p:cNvPr id="78043" name="Rectangle 60"/>
                <p:cNvSpPr>
                  <a:spLocks noChangeArrowheads="1"/>
                </p:cNvSpPr>
                <p:nvPr/>
              </p:nvSpPr>
              <p:spPr bwMode="auto">
                <a:xfrm>
                  <a:off x="190" y="440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European Show Jumping</a:t>
                  </a:r>
                  <a:endParaRPr lang="en-GB" sz="1400">
                    <a:cs typeface="Times New Roman" pitchFamily="18" charset="0"/>
                  </a:endParaRPr>
                </a:p>
                <a:p>
                  <a:pPr eaLnBrk="0" hangingPunct="0"/>
                  <a:endParaRPr lang="en-GB" sz="1400"/>
                </a:p>
              </p:txBody>
            </p:sp>
            <p:sp>
              <p:nvSpPr>
                <p:cNvPr id="78044" name="Rectangle 223"/>
                <p:cNvSpPr>
                  <a:spLocks noChangeArrowheads="1"/>
                </p:cNvSpPr>
                <p:nvPr/>
              </p:nvSpPr>
              <p:spPr bwMode="auto">
                <a:xfrm>
                  <a:off x="190" y="440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7" name="Group 226"/>
              <p:cNvGrpSpPr>
                <a:grpSpLocks/>
              </p:cNvGrpSpPr>
              <p:nvPr/>
            </p:nvGrpSpPr>
            <p:grpSpPr bwMode="auto">
              <a:xfrm>
                <a:off x="1541" y="4408"/>
                <a:ext cx="422" cy="460"/>
                <a:chOff x="1541" y="4408"/>
                <a:chExt cx="422" cy="460"/>
              </a:xfrm>
            </p:grpSpPr>
            <p:sp>
              <p:nvSpPr>
                <p:cNvPr id="78041" name="Rectangle 61"/>
                <p:cNvSpPr>
                  <a:spLocks noChangeArrowheads="1"/>
                </p:cNvSpPr>
                <p:nvPr/>
              </p:nvSpPr>
              <p:spPr bwMode="auto">
                <a:xfrm>
                  <a:off x="1541" y="440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Hickstead</a:t>
                  </a:r>
                  <a:endParaRPr lang="en-GB" sz="1400">
                    <a:cs typeface="Times New Roman" pitchFamily="18" charset="0"/>
                  </a:endParaRPr>
                </a:p>
                <a:p>
                  <a:pPr eaLnBrk="0" hangingPunct="0"/>
                  <a:endParaRPr lang="en-GB" sz="1400"/>
                </a:p>
              </p:txBody>
            </p:sp>
            <p:sp>
              <p:nvSpPr>
                <p:cNvPr id="78042" name="Rectangle 225"/>
                <p:cNvSpPr>
                  <a:spLocks noChangeArrowheads="1"/>
                </p:cNvSpPr>
                <p:nvPr/>
              </p:nvSpPr>
              <p:spPr bwMode="auto">
                <a:xfrm>
                  <a:off x="1541" y="440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8" name="Group 228"/>
              <p:cNvGrpSpPr>
                <a:grpSpLocks/>
              </p:cNvGrpSpPr>
              <p:nvPr/>
            </p:nvGrpSpPr>
            <p:grpSpPr bwMode="auto">
              <a:xfrm>
                <a:off x="1963" y="4408"/>
                <a:ext cx="374" cy="460"/>
                <a:chOff x="1963" y="4408"/>
                <a:chExt cx="374" cy="460"/>
              </a:xfrm>
            </p:grpSpPr>
            <p:sp>
              <p:nvSpPr>
                <p:cNvPr id="78039" name="Rectangle 62"/>
                <p:cNvSpPr>
                  <a:spLocks noChangeArrowheads="1"/>
                </p:cNvSpPr>
                <p:nvPr/>
              </p:nvSpPr>
              <p:spPr bwMode="auto">
                <a:xfrm>
                  <a:off x="1963" y="440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5</a:t>
                  </a:r>
                  <a:endParaRPr lang="en-GB" sz="1400">
                    <a:cs typeface="Times New Roman" pitchFamily="18" charset="0"/>
                  </a:endParaRPr>
                </a:p>
                <a:p>
                  <a:pPr algn="ctr" eaLnBrk="0" hangingPunct="0"/>
                  <a:endParaRPr lang="en-GB" sz="1400"/>
                </a:p>
              </p:txBody>
            </p:sp>
            <p:sp>
              <p:nvSpPr>
                <p:cNvPr id="78040" name="Rectangle 227"/>
                <p:cNvSpPr>
                  <a:spLocks noChangeArrowheads="1"/>
                </p:cNvSpPr>
                <p:nvPr/>
              </p:nvSpPr>
              <p:spPr bwMode="auto">
                <a:xfrm>
                  <a:off x="1963" y="440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89" name="Group 230"/>
              <p:cNvGrpSpPr>
                <a:grpSpLocks/>
              </p:cNvGrpSpPr>
              <p:nvPr/>
            </p:nvGrpSpPr>
            <p:grpSpPr bwMode="auto">
              <a:xfrm>
                <a:off x="2337" y="4408"/>
                <a:ext cx="365" cy="460"/>
                <a:chOff x="2337" y="4408"/>
                <a:chExt cx="365" cy="460"/>
              </a:xfrm>
            </p:grpSpPr>
            <p:sp>
              <p:nvSpPr>
                <p:cNvPr id="78037" name="Rectangle 63"/>
                <p:cNvSpPr>
                  <a:spLocks noChangeArrowheads="1"/>
                </p:cNvSpPr>
                <p:nvPr/>
              </p:nvSpPr>
              <p:spPr bwMode="auto">
                <a:xfrm>
                  <a:off x="2337" y="440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2.20</a:t>
                  </a:r>
                  <a:endParaRPr lang="en-GB" sz="1400">
                    <a:cs typeface="Times New Roman" pitchFamily="18" charset="0"/>
                  </a:endParaRPr>
                </a:p>
                <a:p>
                  <a:pPr algn="ctr" eaLnBrk="0" hangingPunct="0"/>
                  <a:endParaRPr lang="en-GB" sz="1400"/>
                </a:p>
              </p:txBody>
            </p:sp>
            <p:sp>
              <p:nvSpPr>
                <p:cNvPr id="78038" name="Rectangle 229"/>
                <p:cNvSpPr>
                  <a:spLocks noChangeArrowheads="1"/>
                </p:cNvSpPr>
                <p:nvPr/>
              </p:nvSpPr>
              <p:spPr bwMode="auto">
                <a:xfrm>
                  <a:off x="2337" y="440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0" name="Group 232"/>
              <p:cNvGrpSpPr>
                <a:grpSpLocks/>
              </p:cNvGrpSpPr>
              <p:nvPr/>
            </p:nvGrpSpPr>
            <p:grpSpPr bwMode="auto">
              <a:xfrm>
                <a:off x="2702" y="4408"/>
                <a:ext cx="365" cy="460"/>
                <a:chOff x="2702" y="4408"/>
                <a:chExt cx="365" cy="460"/>
              </a:xfrm>
            </p:grpSpPr>
            <p:sp>
              <p:nvSpPr>
                <p:cNvPr id="78035" name="Rectangle 64"/>
                <p:cNvSpPr>
                  <a:spLocks noChangeArrowheads="1"/>
                </p:cNvSpPr>
                <p:nvPr/>
              </p:nvSpPr>
              <p:spPr bwMode="auto">
                <a:xfrm>
                  <a:off x="2702" y="440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0.44</a:t>
                  </a:r>
                  <a:endParaRPr lang="en-GB" sz="1400">
                    <a:cs typeface="Times New Roman" pitchFamily="18" charset="0"/>
                  </a:endParaRPr>
                </a:p>
                <a:p>
                  <a:pPr algn="ctr" eaLnBrk="0" hangingPunct="0"/>
                  <a:endParaRPr lang="en-GB" sz="1400"/>
                </a:p>
              </p:txBody>
            </p:sp>
            <p:sp>
              <p:nvSpPr>
                <p:cNvPr id="78036" name="Rectangle 231"/>
                <p:cNvSpPr>
                  <a:spLocks noChangeArrowheads="1"/>
                </p:cNvSpPr>
                <p:nvPr/>
              </p:nvSpPr>
              <p:spPr bwMode="auto">
                <a:xfrm>
                  <a:off x="2702" y="440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1" name="Group 234"/>
              <p:cNvGrpSpPr>
                <a:grpSpLocks/>
              </p:cNvGrpSpPr>
              <p:nvPr/>
            </p:nvGrpSpPr>
            <p:grpSpPr bwMode="auto">
              <a:xfrm>
                <a:off x="0" y="4868"/>
                <a:ext cx="190" cy="460"/>
                <a:chOff x="0" y="4868"/>
                <a:chExt cx="190" cy="460"/>
              </a:xfrm>
            </p:grpSpPr>
            <p:sp>
              <p:nvSpPr>
                <p:cNvPr id="78033" name="Rectangle 65"/>
                <p:cNvSpPr>
                  <a:spLocks noChangeArrowheads="1"/>
                </p:cNvSpPr>
                <p:nvPr/>
              </p:nvSpPr>
              <p:spPr bwMode="auto">
                <a:xfrm>
                  <a:off x="0" y="486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99</a:t>
                  </a:r>
                  <a:endParaRPr lang="en-GB" sz="1400">
                    <a:cs typeface="Times New Roman" pitchFamily="18" charset="0"/>
                  </a:endParaRPr>
                </a:p>
                <a:p>
                  <a:pPr eaLnBrk="0" hangingPunct="0"/>
                  <a:endParaRPr lang="en-GB" sz="1400"/>
                </a:p>
              </p:txBody>
            </p:sp>
            <p:sp>
              <p:nvSpPr>
                <p:cNvPr id="78034" name="Rectangle 233"/>
                <p:cNvSpPr>
                  <a:spLocks noChangeArrowheads="1"/>
                </p:cNvSpPr>
                <p:nvPr/>
              </p:nvSpPr>
              <p:spPr bwMode="auto">
                <a:xfrm>
                  <a:off x="0" y="486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2" name="Group 236"/>
              <p:cNvGrpSpPr>
                <a:grpSpLocks/>
              </p:cNvGrpSpPr>
              <p:nvPr/>
            </p:nvGrpSpPr>
            <p:grpSpPr bwMode="auto">
              <a:xfrm>
                <a:off x="190" y="4868"/>
                <a:ext cx="1351" cy="460"/>
                <a:chOff x="190" y="4868"/>
                <a:chExt cx="1351" cy="460"/>
              </a:xfrm>
            </p:grpSpPr>
            <p:sp>
              <p:nvSpPr>
                <p:cNvPr id="78031" name="Rectangle 66"/>
                <p:cNvSpPr>
                  <a:spLocks noChangeArrowheads="1"/>
                </p:cNvSpPr>
                <p:nvPr/>
              </p:nvSpPr>
              <p:spPr bwMode="auto">
                <a:xfrm>
                  <a:off x="190" y="486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World Judo</a:t>
                  </a:r>
                  <a:endParaRPr lang="en-GB" sz="1400">
                    <a:cs typeface="Times New Roman" pitchFamily="18" charset="0"/>
                  </a:endParaRPr>
                </a:p>
                <a:p>
                  <a:pPr eaLnBrk="0" hangingPunct="0"/>
                  <a:endParaRPr lang="en-GB" sz="1400"/>
                </a:p>
              </p:txBody>
            </p:sp>
            <p:sp>
              <p:nvSpPr>
                <p:cNvPr id="78032" name="Rectangle 235"/>
                <p:cNvSpPr>
                  <a:spLocks noChangeArrowheads="1"/>
                </p:cNvSpPr>
                <p:nvPr/>
              </p:nvSpPr>
              <p:spPr bwMode="auto">
                <a:xfrm>
                  <a:off x="190" y="486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3" name="Group 238"/>
              <p:cNvGrpSpPr>
                <a:grpSpLocks/>
              </p:cNvGrpSpPr>
              <p:nvPr/>
            </p:nvGrpSpPr>
            <p:grpSpPr bwMode="auto">
              <a:xfrm>
                <a:off x="1541" y="4868"/>
                <a:ext cx="422" cy="460"/>
                <a:chOff x="1541" y="4868"/>
                <a:chExt cx="422" cy="460"/>
              </a:xfrm>
            </p:grpSpPr>
            <p:sp>
              <p:nvSpPr>
                <p:cNvPr id="78029" name="Rectangle 67"/>
                <p:cNvSpPr>
                  <a:spLocks noChangeArrowheads="1"/>
                </p:cNvSpPr>
                <p:nvPr/>
              </p:nvSpPr>
              <p:spPr bwMode="auto">
                <a:xfrm>
                  <a:off x="1541" y="486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Birm’ham</a:t>
                  </a:r>
                  <a:endParaRPr lang="en-GB" sz="1400">
                    <a:cs typeface="Times New Roman" pitchFamily="18" charset="0"/>
                  </a:endParaRPr>
                </a:p>
                <a:p>
                  <a:pPr eaLnBrk="0" hangingPunct="0"/>
                  <a:endParaRPr lang="en-GB" sz="1400"/>
                </a:p>
              </p:txBody>
            </p:sp>
            <p:sp>
              <p:nvSpPr>
                <p:cNvPr id="78030" name="Rectangle 237"/>
                <p:cNvSpPr>
                  <a:spLocks noChangeArrowheads="1"/>
                </p:cNvSpPr>
                <p:nvPr/>
              </p:nvSpPr>
              <p:spPr bwMode="auto">
                <a:xfrm>
                  <a:off x="1541" y="486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4" name="Group 240"/>
              <p:cNvGrpSpPr>
                <a:grpSpLocks/>
              </p:cNvGrpSpPr>
              <p:nvPr/>
            </p:nvGrpSpPr>
            <p:grpSpPr bwMode="auto">
              <a:xfrm>
                <a:off x="1963" y="4868"/>
                <a:ext cx="374" cy="460"/>
                <a:chOff x="1963" y="4868"/>
                <a:chExt cx="374" cy="460"/>
              </a:xfrm>
            </p:grpSpPr>
            <p:sp>
              <p:nvSpPr>
                <p:cNvPr id="78027" name="Rectangle 68"/>
                <p:cNvSpPr>
                  <a:spLocks noChangeArrowheads="1"/>
                </p:cNvSpPr>
                <p:nvPr/>
              </p:nvSpPr>
              <p:spPr bwMode="auto">
                <a:xfrm>
                  <a:off x="1963" y="486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4</a:t>
                  </a:r>
                  <a:endParaRPr lang="en-GB" sz="1400">
                    <a:cs typeface="Times New Roman" pitchFamily="18" charset="0"/>
                  </a:endParaRPr>
                </a:p>
                <a:p>
                  <a:pPr algn="ctr" eaLnBrk="0" hangingPunct="0"/>
                  <a:endParaRPr lang="en-GB" sz="1400"/>
                </a:p>
              </p:txBody>
            </p:sp>
            <p:sp>
              <p:nvSpPr>
                <p:cNvPr id="78028" name="Rectangle 239"/>
                <p:cNvSpPr>
                  <a:spLocks noChangeArrowheads="1"/>
                </p:cNvSpPr>
                <p:nvPr/>
              </p:nvSpPr>
              <p:spPr bwMode="auto">
                <a:xfrm>
                  <a:off x="1963" y="486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5" name="Group 242"/>
              <p:cNvGrpSpPr>
                <a:grpSpLocks/>
              </p:cNvGrpSpPr>
              <p:nvPr/>
            </p:nvGrpSpPr>
            <p:grpSpPr bwMode="auto">
              <a:xfrm>
                <a:off x="2337" y="4868"/>
                <a:ext cx="365" cy="460"/>
                <a:chOff x="2337" y="4868"/>
                <a:chExt cx="365" cy="460"/>
              </a:xfrm>
            </p:grpSpPr>
            <p:sp>
              <p:nvSpPr>
                <p:cNvPr id="78025" name="Rectangle 69"/>
                <p:cNvSpPr>
                  <a:spLocks noChangeArrowheads="1"/>
                </p:cNvSpPr>
                <p:nvPr/>
              </p:nvSpPr>
              <p:spPr bwMode="auto">
                <a:xfrm>
                  <a:off x="2337" y="486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1.94</a:t>
                  </a:r>
                  <a:endParaRPr lang="en-GB" sz="1400">
                    <a:cs typeface="Times New Roman" pitchFamily="18" charset="0"/>
                  </a:endParaRPr>
                </a:p>
                <a:p>
                  <a:pPr algn="ctr" eaLnBrk="0" hangingPunct="0"/>
                  <a:endParaRPr lang="en-GB" sz="1400"/>
                </a:p>
              </p:txBody>
            </p:sp>
            <p:sp>
              <p:nvSpPr>
                <p:cNvPr id="78026" name="Rectangle 241"/>
                <p:cNvSpPr>
                  <a:spLocks noChangeArrowheads="1"/>
                </p:cNvSpPr>
                <p:nvPr/>
              </p:nvSpPr>
              <p:spPr bwMode="auto">
                <a:xfrm>
                  <a:off x="2337" y="486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6" name="Group 244"/>
              <p:cNvGrpSpPr>
                <a:grpSpLocks/>
              </p:cNvGrpSpPr>
              <p:nvPr/>
            </p:nvGrpSpPr>
            <p:grpSpPr bwMode="auto">
              <a:xfrm>
                <a:off x="2702" y="4868"/>
                <a:ext cx="365" cy="460"/>
                <a:chOff x="2702" y="4868"/>
                <a:chExt cx="365" cy="460"/>
              </a:xfrm>
            </p:grpSpPr>
            <p:sp>
              <p:nvSpPr>
                <p:cNvPr id="78023" name="Rectangle 70"/>
                <p:cNvSpPr>
                  <a:spLocks noChangeArrowheads="1"/>
                </p:cNvSpPr>
                <p:nvPr/>
              </p:nvSpPr>
              <p:spPr bwMode="auto">
                <a:xfrm>
                  <a:off x="2702" y="486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0.49</a:t>
                  </a:r>
                  <a:endParaRPr lang="en-GB" sz="1400">
                    <a:cs typeface="Times New Roman" pitchFamily="18" charset="0"/>
                  </a:endParaRPr>
                </a:p>
                <a:p>
                  <a:pPr algn="ctr" eaLnBrk="0" hangingPunct="0"/>
                  <a:endParaRPr lang="en-GB" sz="1400"/>
                </a:p>
              </p:txBody>
            </p:sp>
            <p:sp>
              <p:nvSpPr>
                <p:cNvPr id="78024" name="Rectangle 243"/>
                <p:cNvSpPr>
                  <a:spLocks noChangeArrowheads="1"/>
                </p:cNvSpPr>
                <p:nvPr/>
              </p:nvSpPr>
              <p:spPr bwMode="auto">
                <a:xfrm>
                  <a:off x="2702" y="486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7" name="Group 246"/>
              <p:cNvGrpSpPr>
                <a:grpSpLocks/>
              </p:cNvGrpSpPr>
              <p:nvPr/>
            </p:nvGrpSpPr>
            <p:grpSpPr bwMode="auto">
              <a:xfrm>
                <a:off x="0" y="5328"/>
                <a:ext cx="190" cy="460"/>
                <a:chOff x="0" y="5328"/>
                <a:chExt cx="190" cy="460"/>
              </a:xfrm>
            </p:grpSpPr>
            <p:sp>
              <p:nvSpPr>
                <p:cNvPr id="78021" name="Rectangle 71"/>
                <p:cNvSpPr>
                  <a:spLocks noChangeArrowheads="1"/>
                </p:cNvSpPr>
                <p:nvPr/>
              </p:nvSpPr>
              <p:spPr bwMode="auto">
                <a:xfrm>
                  <a:off x="0" y="532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99</a:t>
                  </a:r>
                  <a:endParaRPr lang="en-GB" sz="1400">
                    <a:cs typeface="Times New Roman" pitchFamily="18" charset="0"/>
                  </a:endParaRPr>
                </a:p>
                <a:p>
                  <a:pPr eaLnBrk="0" hangingPunct="0"/>
                  <a:endParaRPr lang="en-GB" sz="1400"/>
                </a:p>
              </p:txBody>
            </p:sp>
            <p:sp>
              <p:nvSpPr>
                <p:cNvPr id="78022" name="Rectangle 245"/>
                <p:cNvSpPr>
                  <a:spLocks noChangeArrowheads="1"/>
                </p:cNvSpPr>
                <p:nvPr/>
              </p:nvSpPr>
              <p:spPr bwMode="auto">
                <a:xfrm>
                  <a:off x="0" y="532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8" name="Group 248"/>
              <p:cNvGrpSpPr>
                <a:grpSpLocks/>
              </p:cNvGrpSpPr>
              <p:nvPr/>
            </p:nvGrpSpPr>
            <p:grpSpPr bwMode="auto">
              <a:xfrm>
                <a:off x="190" y="5328"/>
                <a:ext cx="1351" cy="460"/>
                <a:chOff x="190" y="5328"/>
                <a:chExt cx="1351" cy="460"/>
              </a:xfrm>
            </p:grpSpPr>
            <p:sp>
              <p:nvSpPr>
                <p:cNvPr id="78019" name="Rectangle 72"/>
                <p:cNvSpPr>
                  <a:spLocks noChangeArrowheads="1"/>
                </p:cNvSpPr>
                <p:nvPr/>
              </p:nvSpPr>
              <p:spPr bwMode="auto">
                <a:xfrm>
                  <a:off x="190" y="532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World Indoor Climbing</a:t>
                  </a:r>
                  <a:endParaRPr lang="en-GB" sz="1400">
                    <a:cs typeface="Times New Roman" pitchFamily="18" charset="0"/>
                  </a:endParaRPr>
                </a:p>
                <a:p>
                  <a:pPr eaLnBrk="0" hangingPunct="0"/>
                  <a:endParaRPr lang="en-GB" sz="1400"/>
                </a:p>
              </p:txBody>
            </p:sp>
            <p:sp>
              <p:nvSpPr>
                <p:cNvPr id="78020" name="Rectangle 247"/>
                <p:cNvSpPr>
                  <a:spLocks noChangeArrowheads="1"/>
                </p:cNvSpPr>
                <p:nvPr/>
              </p:nvSpPr>
              <p:spPr bwMode="auto">
                <a:xfrm>
                  <a:off x="190" y="532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899" name="Group 250"/>
              <p:cNvGrpSpPr>
                <a:grpSpLocks/>
              </p:cNvGrpSpPr>
              <p:nvPr/>
            </p:nvGrpSpPr>
            <p:grpSpPr bwMode="auto">
              <a:xfrm>
                <a:off x="1541" y="5328"/>
                <a:ext cx="422" cy="460"/>
                <a:chOff x="1541" y="5328"/>
                <a:chExt cx="422" cy="460"/>
              </a:xfrm>
            </p:grpSpPr>
            <p:sp>
              <p:nvSpPr>
                <p:cNvPr id="78017" name="Rectangle 73"/>
                <p:cNvSpPr>
                  <a:spLocks noChangeArrowheads="1"/>
                </p:cNvSpPr>
                <p:nvPr/>
              </p:nvSpPr>
              <p:spPr bwMode="auto">
                <a:xfrm>
                  <a:off x="1541" y="532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Birm’ham</a:t>
                  </a:r>
                  <a:endParaRPr lang="en-GB" sz="1400">
                    <a:cs typeface="Times New Roman" pitchFamily="18" charset="0"/>
                  </a:endParaRPr>
                </a:p>
                <a:p>
                  <a:pPr eaLnBrk="0" hangingPunct="0"/>
                  <a:endParaRPr lang="en-GB" sz="1400"/>
                </a:p>
              </p:txBody>
            </p:sp>
            <p:sp>
              <p:nvSpPr>
                <p:cNvPr id="78018" name="Rectangle 249"/>
                <p:cNvSpPr>
                  <a:spLocks noChangeArrowheads="1"/>
                </p:cNvSpPr>
                <p:nvPr/>
              </p:nvSpPr>
              <p:spPr bwMode="auto">
                <a:xfrm>
                  <a:off x="1541" y="532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0" name="Group 252"/>
              <p:cNvGrpSpPr>
                <a:grpSpLocks/>
              </p:cNvGrpSpPr>
              <p:nvPr/>
            </p:nvGrpSpPr>
            <p:grpSpPr bwMode="auto">
              <a:xfrm>
                <a:off x="1963" y="5328"/>
                <a:ext cx="374" cy="460"/>
                <a:chOff x="1963" y="5328"/>
                <a:chExt cx="374" cy="460"/>
              </a:xfrm>
            </p:grpSpPr>
            <p:sp>
              <p:nvSpPr>
                <p:cNvPr id="78015" name="Rectangle 74"/>
                <p:cNvSpPr>
                  <a:spLocks noChangeArrowheads="1"/>
                </p:cNvSpPr>
                <p:nvPr/>
              </p:nvSpPr>
              <p:spPr bwMode="auto">
                <a:xfrm>
                  <a:off x="1963" y="532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3</a:t>
                  </a:r>
                  <a:endParaRPr lang="en-GB" sz="1400">
                    <a:cs typeface="Times New Roman" pitchFamily="18" charset="0"/>
                  </a:endParaRPr>
                </a:p>
                <a:p>
                  <a:pPr algn="ctr" eaLnBrk="0" hangingPunct="0"/>
                  <a:endParaRPr lang="en-GB" sz="1400"/>
                </a:p>
              </p:txBody>
            </p:sp>
            <p:sp>
              <p:nvSpPr>
                <p:cNvPr id="78016" name="Rectangle 251"/>
                <p:cNvSpPr>
                  <a:spLocks noChangeArrowheads="1"/>
                </p:cNvSpPr>
                <p:nvPr/>
              </p:nvSpPr>
              <p:spPr bwMode="auto">
                <a:xfrm>
                  <a:off x="1963" y="532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1" name="Group 254"/>
              <p:cNvGrpSpPr>
                <a:grpSpLocks/>
              </p:cNvGrpSpPr>
              <p:nvPr/>
            </p:nvGrpSpPr>
            <p:grpSpPr bwMode="auto">
              <a:xfrm>
                <a:off x="2337" y="5328"/>
                <a:ext cx="365" cy="460"/>
                <a:chOff x="2337" y="5328"/>
                <a:chExt cx="365" cy="460"/>
              </a:xfrm>
            </p:grpSpPr>
            <p:sp>
              <p:nvSpPr>
                <p:cNvPr id="78013" name="Rectangle 75"/>
                <p:cNvSpPr>
                  <a:spLocks noChangeArrowheads="1"/>
                </p:cNvSpPr>
                <p:nvPr/>
              </p:nvSpPr>
              <p:spPr bwMode="auto">
                <a:xfrm>
                  <a:off x="2337" y="532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0.40</a:t>
                  </a:r>
                  <a:endParaRPr lang="en-GB" sz="1400">
                    <a:cs typeface="Times New Roman" pitchFamily="18" charset="0"/>
                  </a:endParaRPr>
                </a:p>
                <a:p>
                  <a:pPr algn="ctr" eaLnBrk="0" hangingPunct="0"/>
                  <a:endParaRPr lang="en-GB" sz="1400"/>
                </a:p>
              </p:txBody>
            </p:sp>
            <p:sp>
              <p:nvSpPr>
                <p:cNvPr id="78014" name="Rectangle 253"/>
                <p:cNvSpPr>
                  <a:spLocks noChangeArrowheads="1"/>
                </p:cNvSpPr>
                <p:nvPr/>
              </p:nvSpPr>
              <p:spPr bwMode="auto">
                <a:xfrm>
                  <a:off x="2337" y="532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2" name="Group 256"/>
              <p:cNvGrpSpPr>
                <a:grpSpLocks/>
              </p:cNvGrpSpPr>
              <p:nvPr/>
            </p:nvGrpSpPr>
            <p:grpSpPr bwMode="auto">
              <a:xfrm>
                <a:off x="2702" y="5328"/>
                <a:ext cx="365" cy="460"/>
                <a:chOff x="2702" y="5328"/>
                <a:chExt cx="365" cy="460"/>
              </a:xfrm>
            </p:grpSpPr>
            <p:sp>
              <p:nvSpPr>
                <p:cNvPr id="78011" name="Rectangle 76"/>
                <p:cNvSpPr>
                  <a:spLocks noChangeArrowheads="1"/>
                </p:cNvSpPr>
                <p:nvPr/>
              </p:nvSpPr>
              <p:spPr bwMode="auto">
                <a:xfrm>
                  <a:off x="2702" y="532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0.13</a:t>
                  </a:r>
                  <a:endParaRPr lang="en-GB" sz="1400">
                    <a:cs typeface="Times New Roman" pitchFamily="18" charset="0"/>
                  </a:endParaRPr>
                </a:p>
                <a:p>
                  <a:pPr algn="ctr" eaLnBrk="0" hangingPunct="0"/>
                  <a:endParaRPr lang="en-GB" sz="1400"/>
                </a:p>
              </p:txBody>
            </p:sp>
            <p:sp>
              <p:nvSpPr>
                <p:cNvPr id="78012" name="Rectangle 255"/>
                <p:cNvSpPr>
                  <a:spLocks noChangeArrowheads="1"/>
                </p:cNvSpPr>
                <p:nvPr/>
              </p:nvSpPr>
              <p:spPr bwMode="auto">
                <a:xfrm>
                  <a:off x="2702" y="532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3" name="Group 258"/>
              <p:cNvGrpSpPr>
                <a:grpSpLocks/>
              </p:cNvGrpSpPr>
              <p:nvPr/>
            </p:nvGrpSpPr>
            <p:grpSpPr bwMode="auto">
              <a:xfrm>
                <a:off x="0" y="5788"/>
                <a:ext cx="190" cy="460"/>
                <a:chOff x="0" y="5788"/>
                <a:chExt cx="190" cy="460"/>
              </a:xfrm>
            </p:grpSpPr>
            <p:sp>
              <p:nvSpPr>
                <p:cNvPr id="78009" name="Rectangle 77"/>
                <p:cNvSpPr>
                  <a:spLocks noChangeArrowheads="1"/>
                </p:cNvSpPr>
                <p:nvPr/>
              </p:nvSpPr>
              <p:spPr bwMode="auto">
                <a:xfrm>
                  <a:off x="0" y="578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solidFill>
                        <a:srgbClr val="FF0000"/>
                      </a:solidFill>
                      <a:latin typeface="Adv PS6F00"/>
                      <a:cs typeface="Times New Roman" pitchFamily="18" charset="0"/>
                    </a:rPr>
                    <a:t>00</a:t>
                  </a:r>
                  <a:endParaRPr lang="en-GB" sz="1400">
                    <a:cs typeface="Times New Roman" pitchFamily="18" charset="0"/>
                  </a:endParaRPr>
                </a:p>
                <a:p>
                  <a:pPr eaLnBrk="0" hangingPunct="0"/>
                  <a:endParaRPr lang="en-GB" sz="1400"/>
                </a:p>
              </p:txBody>
            </p:sp>
            <p:sp>
              <p:nvSpPr>
                <p:cNvPr id="78010" name="Rectangle 257"/>
                <p:cNvSpPr>
                  <a:spLocks noChangeArrowheads="1"/>
                </p:cNvSpPr>
                <p:nvPr/>
              </p:nvSpPr>
              <p:spPr bwMode="auto">
                <a:xfrm>
                  <a:off x="0" y="578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4" name="Group 260"/>
              <p:cNvGrpSpPr>
                <a:grpSpLocks/>
              </p:cNvGrpSpPr>
              <p:nvPr/>
            </p:nvGrpSpPr>
            <p:grpSpPr bwMode="auto">
              <a:xfrm>
                <a:off x="190" y="5788"/>
                <a:ext cx="1351" cy="460"/>
                <a:chOff x="190" y="5788"/>
                <a:chExt cx="1351" cy="460"/>
              </a:xfrm>
            </p:grpSpPr>
            <p:sp>
              <p:nvSpPr>
                <p:cNvPr id="78007" name="Rectangle 78"/>
                <p:cNvSpPr>
                  <a:spLocks noChangeArrowheads="1"/>
                </p:cNvSpPr>
                <p:nvPr/>
              </p:nvSpPr>
              <p:spPr bwMode="auto">
                <a:xfrm>
                  <a:off x="190" y="578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solidFill>
                        <a:srgbClr val="FF0000"/>
                      </a:solidFill>
                      <a:latin typeface="Adv PS6F00"/>
                      <a:cs typeface="Times New Roman" pitchFamily="18" charset="0"/>
                    </a:rPr>
                    <a:t>Flora London Marathon</a:t>
                  </a:r>
                  <a:endParaRPr lang="en-GB" sz="1400">
                    <a:cs typeface="Times New Roman" pitchFamily="18" charset="0"/>
                  </a:endParaRPr>
                </a:p>
                <a:p>
                  <a:pPr eaLnBrk="0" hangingPunct="0"/>
                  <a:endParaRPr lang="en-GB" sz="1400"/>
                </a:p>
              </p:txBody>
            </p:sp>
            <p:sp>
              <p:nvSpPr>
                <p:cNvPr id="78008" name="Rectangle 259"/>
                <p:cNvSpPr>
                  <a:spLocks noChangeArrowheads="1"/>
                </p:cNvSpPr>
                <p:nvPr/>
              </p:nvSpPr>
              <p:spPr bwMode="auto">
                <a:xfrm>
                  <a:off x="190" y="578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5" name="Group 262"/>
              <p:cNvGrpSpPr>
                <a:grpSpLocks/>
              </p:cNvGrpSpPr>
              <p:nvPr/>
            </p:nvGrpSpPr>
            <p:grpSpPr bwMode="auto">
              <a:xfrm>
                <a:off x="1541" y="5788"/>
                <a:ext cx="422" cy="460"/>
                <a:chOff x="1541" y="5788"/>
                <a:chExt cx="422" cy="460"/>
              </a:xfrm>
            </p:grpSpPr>
            <p:sp>
              <p:nvSpPr>
                <p:cNvPr id="78005" name="Rectangle 79"/>
                <p:cNvSpPr>
                  <a:spLocks noChangeArrowheads="1"/>
                </p:cNvSpPr>
                <p:nvPr/>
              </p:nvSpPr>
              <p:spPr bwMode="auto">
                <a:xfrm>
                  <a:off x="1541" y="578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solidFill>
                        <a:srgbClr val="FF0000"/>
                      </a:solidFill>
                      <a:latin typeface="Adv PS6F00"/>
                      <a:cs typeface="Times New Roman" pitchFamily="18" charset="0"/>
                    </a:rPr>
                    <a:t>London</a:t>
                  </a:r>
                  <a:endParaRPr lang="en-GB" sz="1400">
                    <a:cs typeface="Times New Roman" pitchFamily="18" charset="0"/>
                  </a:endParaRPr>
                </a:p>
                <a:p>
                  <a:pPr eaLnBrk="0" hangingPunct="0"/>
                  <a:endParaRPr lang="en-GB" sz="1400"/>
                </a:p>
              </p:txBody>
            </p:sp>
            <p:sp>
              <p:nvSpPr>
                <p:cNvPr id="78006" name="Rectangle 261"/>
                <p:cNvSpPr>
                  <a:spLocks noChangeArrowheads="1"/>
                </p:cNvSpPr>
                <p:nvPr/>
              </p:nvSpPr>
              <p:spPr bwMode="auto">
                <a:xfrm>
                  <a:off x="1541" y="578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6" name="Group 264"/>
              <p:cNvGrpSpPr>
                <a:grpSpLocks/>
              </p:cNvGrpSpPr>
              <p:nvPr/>
            </p:nvGrpSpPr>
            <p:grpSpPr bwMode="auto">
              <a:xfrm>
                <a:off x="1963" y="5788"/>
                <a:ext cx="374" cy="460"/>
                <a:chOff x="1963" y="5788"/>
                <a:chExt cx="374" cy="460"/>
              </a:xfrm>
            </p:grpSpPr>
            <p:sp>
              <p:nvSpPr>
                <p:cNvPr id="78003" name="Rectangle 80"/>
                <p:cNvSpPr>
                  <a:spLocks noChangeArrowheads="1"/>
                </p:cNvSpPr>
                <p:nvPr/>
              </p:nvSpPr>
              <p:spPr bwMode="auto">
                <a:xfrm>
                  <a:off x="1963" y="578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solidFill>
                        <a:srgbClr val="FF0000"/>
                      </a:solidFill>
                      <a:latin typeface="Adv PS6F00"/>
                      <a:cs typeface="Times New Roman" pitchFamily="18" charset="0"/>
                    </a:rPr>
                    <a:t>1</a:t>
                  </a:r>
                  <a:endParaRPr lang="en-GB" sz="1400">
                    <a:cs typeface="Times New Roman" pitchFamily="18" charset="0"/>
                  </a:endParaRPr>
                </a:p>
                <a:p>
                  <a:pPr algn="ctr" eaLnBrk="0" hangingPunct="0"/>
                  <a:endParaRPr lang="en-GB" sz="1400"/>
                </a:p>
              </p:txBody>
            </p:sp>
            <p:sp>
              <p:nvSpPr>
                <p:cNvPr id="78004" name="Rectangle 263"/>
                <p:cNvSpPr>
                  <a:spLocks noChangeArrowheads="1"/>
                </p:cNvSpPr>
                <p:nvPr/>
              </p:nvSpPr>
              <p:spPr bwMode="auto">
                <a:xfrm>
                  <a:off x="1963" y="578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7" name="Group 266"/>
              <p:cNvGrpSpPr>
                <a:grpSpLocks/>
              </p:cNvGrpSpPr>
              <p:nvPr/>
            </p:nvGrpSpPr>
            <p:grpSpPr bwMode="auto">
              <a:xfrm>
                <a:off x="2337" y="5788"/>
                <a:ext cx="365" cy="460"/>
                <a:chOff x="2337" y="5788"/>
                <a:chExt cx="365" cy="460"/>
              </a:xfrm>
            </p:grpSpPr>
            <p:sp>
              <p:nvSpPr>
                <p:cNvPr id="78001" name="Rectangle 81"/>
                <p:cNvSpPr>
                  <a:spLocks noChangeArrowheads="1"/>
                </p:cNvSpPr>
                <p:nvPr/>
              </p:nvSpPr>
              <p:spPr bwMode="auto">
                <a:xfrm>
                  <a:off x="2337" y="578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solidFill>
                        <a:srgbClr val="FF0000"/>
                      </a:solidFill>
                      <a:latin typeface="Adv PS6F00"/>
                      <a:cs typeface="Times New Roman" pitchFamily="18" charset="0"/>
                    </a:rPr>
                    <a:t>25.46</a:t>
                  </a:r>
                  <a:endParaRPr lang="en-GB" sz="1400">
                    <a:cs typeface="Times New Roman" pitchFamily="18" charset="0"/>
                  </a:endParaRPr>
                </a:p>
                <a:p>
                  <a:pPr algn="ctr" eaLnBrk="0" hangingPunct="0"/>
                  <a:endParaRPr lang="en-GB" sz="1400"/>
                </a:p>
              </p:txBody>
            </p:sp>
            <p:sp>
              <p:nvSpPr>
                <p:cNvPr id="78002" name="Rectangle 265"/>
                <p:cNvSpPr>
                  <a:spLocks noChangeArrowheads="1"/>
                </p:cNvSpPr>
                <p:nvPr/>
              </p:nvSpPr>
              <p:spPr bwMode="auto">
                <a:xfrm>
                  <a:off x="2337" y="578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8" name="Group 268"/>
              <p:cNvGrpSpPr>
                <a:grpSpLocks/>
              </p:cNvGrpSpPr>
              <p:nvPr/>
            </p:nvGrpSpPr>
            <p:grpSpPr bwMode="auto">
              <a:xfrm>
                <a:off x="2702" y="5788"/>
                <a:ext cx="365" cy="460"/>
                <a:chOff x="2702" y="5788"/>
                <a:chExt cx="365" cy="460"/>
              </a:xfrm>
            </p:grpSpPr>
            <p:sp>
              <p:nvSpPr>
                <p:cNvPr id="77999" name="Rectangle 82"/>
                <p:cNvSpPr>
                  <a:spLocks noChangeArrowheads="1"/>
                </p:cNvSpPr>
                <p:nvPr/>
              </p:nvSpPr>
              <p:spPr bwMode="auto">
                <a:xfrm>
                  <a:off x="2702" y="578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solidFill>
                        <a:srgbClr val="FF0000"/>
                      </a:solidFill>
                      <a:latin typeface="Adv PS6F00"/>
                      <a:cs typeface="Times New Roman" pitchFamily="18" charset="0"/>
                    </a:rPr>
                    <a:t>25.46</a:t>
                  </a:r>
                  <a:endParaRPr lang="en-GB" sz="1400">
                    <a:cs typeface="Times New Roman" pitchFamily="18" charset="0"/>
                  </a:endParaRPr>
                </a:p>
                <a:p>
                  <a:pPr algn="ctr" eaLnBrk="0" hangingPunct="0"/>
                  <a:endParaRPr lang="en-GB" sz="1400"/>
                </a:p>
              </p:txBody>
            </p:sp>
            <p:sp>
              <p:nvSpPr>
                <p:cNvPr id="78000" name="Rectangle 267"/>
                <p:cNvSpPr>
                  <a:spLocks noChangeArrowheads="1"/>
                </p:cNvSpPr>
                <p:nvPr/>
              </p:nvSpPr>
              <p:spPr bwMode="auto">
                <a:xfrm>
                  <a:off x="2702" y="578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09" name="Group 270"/>
              <p:cNvGrpSpPr>
                <a:grpSpLocks/>
              </p:cNvGrpSpPr>
              <p:nvPr/>
            </p:nvGrpSpPr>
            <p:grpSpPr bwMode="auto">
              <a:xfrm>
                <a:off x="0" y="6248"/>
                <a:ext cx="190" cy="460"/>
                <a:chOff x="0" y="6248"/>
                <a:chExt cx="190" cy="460"/>
              </a:xfrm>
            </p:grpSpPr>
            <p:sp>
              <p:nvSpPr>
                <p:cNvPr id="77997" name="Rectangle 83"/>
                <p:cNvSpPr>
                  <a:spLocks noChangeArrowheads="1"/>
                </p:cNvSpPr>
                <p:nvPr/>
              </p:nvSpPr>
              <p:spPr bwMode="auto">
                <a:xfrm>
                  <a:off x="0" y="624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00</a:t>
                  </a:r>
                  <a:endParaRPr lang="en-GB" sz="1400">
                    <a:cs typeface="Times New Roman" pitchFamily="18" charset="0"/>
                  </a:endParaRPr>
                </a:p>
                <a:p>
                  <a:pPr eaLnBrk="0" hangingPunct="0"/>
                  <a:endParaRPr lang="en-GB" sz="1400"/>
                </a:p>
              </p:txBody>
            </p:sp>
            <p:sp>
              <p:nvSpPr>
                <p:cNvPr id="77998" name="Rectangle 269"/>
                <p:cNvSpPr>
                  <a:spLocks noChangeArrowheads="1"/>
                </p:cNvSpPr>
                <p:nvPr/>
              </p:nvSpPr>
              <p:spPr bwMode="auto">
                <a:xfrm>
                  <a:off x="0" y="624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0" name="Group 272"/>
              <p:cNvGrpSpPr>
                <a:grpSpLocks/>
              </p:cNvGrpSpPr>
              <p:nvPr/>
            </p:nvGrpSpPr>
            <p:grpSpPr bwMode="auto">
              <a:xfrm>
                <a:off x="190" y="6248"/>
                <a:ext cx="1351" cy="460"/>
                <a:chOff x="190" y="6248"/>
                <a:chExt cx="1351" cy="460"/>
              </a:xfrm>
            </p:grpSpPr>
            <p:sp>
              <p:nvSpPr>
                <p:cNvPr id="77995" name="Rectangle 84"/>
                <p:cNvSpPr>
                  <a:spLocks noChangeArrowheads="1"/>
                </p:cNvSpPr>
                <p:nvPr/>
              </p:nvSpPr>
              <p:spPr bwMode="auto">
                <a:xfrm>
                  <a:off x="190" y="624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Spar Europa Cup, Athletics</a:t>
                  </a:r>
                  <a:endParaRPr lang="en-GB" sz="1400">
                    <a:cs typeface="Times New Roman" pitchFamily="18" charset="0"/>
                  </a:endParaRPr>
                </a:p>
                <a:p>
                  <a:pPr eaLnBrk="0" hangingPunct="0"/>
                  <a:endParaRPr lang="en-GB" sz="1400"/>
                </a:p>
              </p:txBody>
            </p:sp>
            <p:sp>
              <p:nvSpPr>
                <p:cNvPr id="77996" name="Rectangle 271"/>
                <p:cNvSpPr>
                  <a:spLocks noChangeArrowheads="1"/>
                </p:cNvSpPr>
                <p:nvPr/>
              </p:nvSpPr>
              <p:spPr bwMode="auto">
                <a:xfrm>
                  <a:off x="190" y="624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1" name="Group 274"/>
              <p:cNvGrpSpPr>
                <a:grpSpLocks/>
              </p:cNvGrpSpPr>
              <p:nvPr/>
            </p:nvGrpSpPr>
            <p:grpSpPr bwMode="auto">
              <a:xfrm>
                <a:off x="1541" y="6248"/>
                <a:ext cx="422" cy="460"/>
                <a:chOff x="1541" y="6248"/>
                <a:chExt cx="422" cy="460"/>
              </a:xfrm>
            </p:grpSpPr>
            <p:sp>
              <p:nvSpPr>
                <p:cNvPr id="77993" name="Rectangle 85"/>
                <p:cNvSpPr>
                  <a:spLocks noChangeArrowheads="1"/>
                </p:cNvSpPr>
                <p:nvPr/>
              </p:nvSpPr>
              <p:spPr bwMode="auto">
                <a:xfrm>
                  <a:off x="1541" y="624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Gateshead</a:t>
                  </a:r>
                  <a:endParaRPr lang="en-GB" sz="1400">
                    <a:cs typeface="Times New Roman" pitchFamily="18" charset="0"/>
                  </a:endParaRPr>
                </a:p>
                <a:p>
                  <a:pPr eaLnBrk="0" hangingPunct="0"/>
                  <a:endParaRPr lang="en-GB" sz="1400"/>
                </a:p>
              </p:txBody>
            </p:sp>
            <p:sp>
              <p:nvSpPr>
                <p:cNvPr id="77994" name="Rectangle 273"/>
                <p:cNvSpPr>
                  <a:spLocks noChangeArrowheads="1"/>
                </p:cNvSpPr>
                <p:nvPr/>
              </p:nvSpPr>
              <p:spPr bwMode="auto">
                <a:xfrm>
                  <a:off x="1541" y="624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2" name="Group 276"/>
              <p:cNvGrpSpPr>
                <a:grpSpLocks/>
              </p:cNvGrpSpPr>
              <p:nvPr/>
            </p:nvGrpSpPr>
            <p:grpSpPr bwMode="auto">
              <a:xfrm>
                <a:off x="1963" y="6248"/>
                <a:ext cx="374" cy="460"/>
                <a:chOff x="1963" y="6248"/>
                <a:chExt cx="374" cy="460"/>
              </a:xfrm>
            </p:grpSpPr>
            <p:sp>
              <p:nvSpPr>
                <p:cNvPr id="77991" name="Rectangle 86"/>
                <p:cNvSpPr>
                  <a:spLocks noChangeArrowheads="1"/>
                </p:cNvSpPr>
                <p:nvPr/>
              </p:nvSpPr>
              <p:spPr bwMode="auto">
                <a:xfrm>
                  <a:off x="1963" y="624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2</a:t>
                  </a:r>
                  <a:endParaRPr lang="en-GB" sz="1400">
                    <a:cs typeface="Times New Roman" pitchFamily="18" charset="0"/>
                  </a:endParaRPr>
                </a:p>
                <a:p>
                  <a:pPr algn="ctr" eaLnBrk="0" hangingPunct="0"/>
                  <a:endParaRPr lang="en-GB" sz="1400"/>
                </a:p>
              </p:txBody>
            </p:sp>
            <p:sp>
              <p:nvSpPr>
                <p:cNvPr id="77992" name="Rectangle 275"/>
                <p:cNvSpPr>
                  <a:spLocks noChangeArrowheads="1"/>
                </p:cNvSpPr>
                <p:nvPr/>
              </p:nvSpPr>
              <p:spPr bwMode="auto">
                <a:xfrm>
                  <a:off x="1963" y="624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3" name="Group 278"/>
              <p:cNvGrpSpPr>
                <a:grpSpLocks/>
              </p:cNvGrpSpPr>
              <p:nvPr/>
            </p:nvGrpSpPr>
            <p:grpSpPr bwMode="auto">
              <a:xfrm>
                <a:off x="2337" y="6248"/>
                <a:ext cx="365" cy="460"/>
                <a:chOff x="2337" y="6248"/>
                <a:chExt cx="365" cy="460"/>
              </a:xfrm>
            </p:grpSpPr>
            <p:sp>
              <p:nvSpPr>
                <p:cNvPr id="77989" name="Rectangle 87"/>
                <p:cNvSpPr>
                  <a:spLocks noChangeArrowheads="1"/>
                </p:cNvSpPr>
                <p:nvPr/>
              </p:nvSpPr>
              <p:spPr bwMode="auto">
                <a:xfrm>
                  <a:off x="2337" y="624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0.97</a:t>
                  </a:r>
                  <a:endParaRPr lang="en-GB" sz="1400">
                    <a:cs typeface="Times New Roman" pitchFamily="18" charset="0"/>
                  </a:endParaRPr>
                </a:p>
                <a:p>
                  <a:pPr algn="ctr" eaLnBrk="0" hangingPunct="0"/>
                  <a:endParaRPr lang="en-GB" sz="1400"/>
                </a:p>
              </p:txBody>
            </p:sp>
            <p:sp>
              <p:nvSpPr>
                <p:cNvPr id="77990" name="Rectangle 277"/>
                <p:cNvSpPr>
                  <a:spLocks noChangeArrowheads="1"/>
                </p:cNvSpPr>
                <p:nvPr/>
              </p:nvSpPr>
              <p:spPr bwMode="auto">
                <a:xfrm>
                  <a:off x="2337" y="624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4" name="Group 280"/>
              <p:cNvGrpSpPr>
                <a:grpSpLocks/>
              </p:cNvGrpSpPr>
              <p:nvPr/>
            </p:nvGrpSpPr>
            <p:grpSpPr bwMode="auto">
              <a:xfrm>
                <a:off x="2702" y="6248"/>
                <a:ext cx="365" cy="460"/>
                <a:chOff x="2702" y="6248"/>
                <a:chExt cx="365" cy="460"/>
              </a:xfrm>
            </p:grpSpPr>
            <p:sp>
              <p:nvSpPr>
                <p:cNvPr id="77987" name="Rectangle 88"/>
                <p:cNvSpPr>
                  <a:spLocks noChangeArrowheads="1"/>
                </p:cNvSpPr>
                <p:nvPr/>
              </p:nvSpPr>
              <p:spPr bwMode="auto">
                <a:xfrm>
                  <a:off x="2702" y="624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0.48</a:t>
                  </a:r>
                  <a:endParaRPr lang="en-GB" sz="1400">
                    <a:cs typeface="Times New Roman" pitchFamily="18" charset="0"/>
                  </a:endParaRPr>
                </a:p>
                <a:p>
                  <a:pPr algn="ctr" eaLnBrk="0" hangingPunct="0"/>
                  <a:endParaRPr lang="en-GB" sz="1400"/>
                </a:p>
              </p:txBody>
            </p:sp>
            <p:sp>
              <p:nvSpPr>
                <p:cNvPr id="77988" name="Rectangle 279"/>
                <p:cNvSpPr>
                  <a:spLocks noChangeArrowheads="1"/>
                </p:cNvSpPr>
                <p:nvPr/>
              </p:nvSpPr>
              <p:spPr bwMode="auto">
                <a:xfrm>
                  <a:off x="2702" y="624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5" name="Group 282"/>
              <p:cNvGrpSpPr>
                <a:grpSpLocks/>
              </p:cNvGrpSpPr>
              <p:nvPr/>
            </p:nvGrpSpPr>
            <p:grpSpPr bwMode="auto">
              <a:xfrm>
                <a:off x="0" y="6708"/>
                <a:ext cx="190" cy="460"/>
                <a:chOff x="0" y="6708"/>
                <a:chExt cx="190" cy="460"/>
              </a:xfrm>
            </p:grpSpPr>
            <p:sp>
              <p:nvSpPr>
                <p:cNvPr id="77985" name="Rectangle 89"/>
                <p:cNvSpPr>
                  <a:spLocks noChangeArrowheads="1"/>
                </p:cNvSpPr>
                <p:nvPr/>
              </p:nvSpPr>
              <p:spPr bwMode="auto">
                <a:xfrm>
                  <a:off x="0" y="670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01</a:t>
                  </a:r>
                  <a:endParaRPr lang="en-GB" sz="1400">
                    <a:cs typeface="Times New Roman" pitchFamily="18" charset="0"/>
                  </a:endParaRPr>
                </a:p>
                <a:p>
                  <a:pPr eaLnBrk="0" hangingPunct="0"/>
                  <a:endParaRPr lang="en-GB" sz="1400"/>
                </a:p>
              </p:txBody>
            </p:sp>
            <p:sp>
              <p:nvSpPr>
                <p:cNvPr id="77986" name="Rectangle 281"/>
                <p:cNvSpPr>
                  <a:spLocks noChangeArrowheads="1"/>
                </p:cNvSpPr>
                <p:nvPr/>
              </p:nvSpPr>
              <p:spPr bwMode="auto">
                <a:xfrm>
                  <a:off x="0" y="670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6" name="Group 284"/>
              <p:cNvGrpSpPr>
                <a:grpSpLocks/>
              </p:cNvGrpSpPr>
              <p:nvPr/>
            </p:nvGrpSpPr>
            <p:grpSpPr bwMode="auto">
              <a:xfrm>
                <a:off x="190" y="6708"/>
                <a:ext cx="1351" cy="460"/>
                <a:chOff x="190" y="6708"/>
                <a:chExt cx="1351" cy="460"/>
              </a:xfrm>
            </p:grpSpPr>
            <p:sp>
              <p:nvSpPr>
                <p:cNvPr id="77983" name="Rectangle 90"/>
                <p:cNvSpPr>
                  <a:spLocks noChangeArrowheads="1"/>
                </p:cNvSpPr>
                <p:nvPr/>
              </p:nvSpPr>
              <p:spPr bwMode="auto">
                <a:xfrm>
                  <a:off x="190" y="670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World Amateur Boxing</a:t>
                  </a:r>
                  <a:endParaRPr lang="en-GB" sz="1400">
                    <a:cs typeface="Times New Roman" pitchFamily="18" charset="0"/>
                  </a:endParaRPr>
                </a:p>
                <a:p>
                  <a:pPr eaLnBrk="0" hangingPunct="0"/>
                  <a:endParaRPr lang="en-GB" sz="1400"/>
                </a:p>
              </p:txBody>
            </p:sp>
            <p:sp>
              <p:nvSpPr>
                <p:cNvPr id="77984" name="Rectangle 283"/>
                <p:cNvSpPr>
                  <a:spLocks noChangeArrowheads="1"/>
                </p:cNvSpPr>
                <p:nvPr/>
              </p:nvSpPr>
              <p:spPr bwMode="auto">
                <a:xfrm>
                  <a:off x="190" y="670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7" name="Group 286"/>
              <p:cNvGrpSpPr>
                <a:grpSpLocks/>
              </p:cNvGrpSpPr>
              <p:nvPr/>
            </p:nvGrpSpPr>
            <p:grpSpPr bwMode="auto">
              <a:xfrm>
                <a:off x="1541" y="6708"/>
                <a:ext cx="422" cy="460"/>
                <a:chOff x="1541" y="6708"/>
                <a:chExt cx="422" cy="460"/>
              </a:xfrm>
            </p:grpSpPr>
            <p:sp>
              <p:nvSpPr>
                <p:cNvPr id="77981" name="Rectangle 91"/>
                <p:cNvSpPr>
                  <a:spLocks noChangeArrowheads="1"/>
                </p:cNvSpPr>
                <p:nvPr/>
              </p:nvSpPr>
              <p:spPr bwMode="auto">
                <a:xfrm>
                  <a:off x="1541" y="670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Belfast</a:t>
                  </a:r>
                  <a:endParaRPr lang="en-GB" sz="1400">
                    <a:cs typeface="Times New Roman" pitchFamily="18" charset="0"/>
                  </a:endParaRPr>
                </a:p>
                <a:p>
                  <a:pPr eaLnBrk="0" hangingPunct="0"/>
                  <a:endParaRPr lang="en-GB" sz="1400"/>
                </a:p>
              </p:txBody>
            </p:sp>
            <p:sp>
              <p:nvSpPr>
                <p:cNvPr id="77982" name="Rectangle 285"/>
                <p:cNvSpPr>
                  <a:spLocks noChangeArrowheads="1"/>
                </p:cNvSpPr>
                <p:nvPr/>
              </p:nvSpPr>
              <p:spPr bwMode="auto">
                <a:xfrm>
                  <a:off x="1541" y="670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8" name="Group 288"/>
              <p:cNvGrpSpPr>
                <a:grpSpLocks/>
              </p:cNvGrpSpPr>
              <p:nvPr/>
            </p:nvGrpSpPr>
            <p:grpSpPr bwMode="auto">
              <a:xfrm>
                <a:off x="1963" y="6708"/>
                <a:ext cx="374" cy="460"/>
                <a:chOff x="1963" y="6708"/>
                <a:chExt cx="374" cy="460"/>
              </a:xfrm>
            </p:grpSpPr>
            <p:sp>
              <p:nvSpPr>
                <p:cNvPr id="77979" name="Rectangle 92"/>
                <p:cNvSpPr>
                  <a:spLocks noChangeArrowheads="1"/>
                </p:cNvSpPr>
                <p:nvPr/>
              </p:nvSpPr>
              <p:spPr bwMode="auto">
                <a:xfrm>
                  <a:off x="1963" y="670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8</a:t>
                  </a:r>
                  <a:endParaRPr lang="en-GB" sz="1400">
                    <a:cs typeface="Times New Roman" pitchFamily="18" charset="0"/>
                  </a:endParaRPr>
                </a:p>
                <a:p>
                  <a:pPr algn="ctr" eaLnBrk="0" hangingPunct="0"/>
                  <a:endParaRPr lang="en-GB" sz="1400"/>
                </a:p>
              </p:txBody>
            </p:sp>
            <p:sp>
              <p:nvSpPr>
                <p:cNvPr id="77980" name="Rectangle 287"/>
                <p:cNvSpPr>
                  <a:spLocks noChangeArrowheads="1"/>
                </p:cNvSpPr>
                <p:nvPr/>
              </p:nvSpPr>
              <p:spPr bwMode="auto">
                <a:xfrm>
                  <a:off x="1963" y="670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19" name="Group 290"/>
              <p:cNvGrpSpPr>
                <a:grpSpLocks/>
              </p:cNvGrpSpPr>
              <p:nvPr/>
            </p:nvGrpSpPr>
            <p:grpSpPr bwMode="auto">
              <a:xfrm>
                <a:off x="2337" y="6708"/>
                <a:ext cx="365" cy="460"/>
                <a:chOff x="2337" y="6708"/>
                <a:chExt cx="365" cy="460"/>
              </a:xfrm>
            </p:grpSpPr>
            <p:sp>
              <p:nvSpPr>
                <p:cNvPr id="77977" name="Rectangle 93"/>
                <p:cNvSpPr>
                  <a:spLocks noChangeArrowheads="1"/>
                </p:cNvSpPr>
                <p:nvPr/>
              </p:nvSpPr>
              <p:spPr bwMode="auto">
                <a:xfrm>
                  <a:off x="2337" y="670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1.49</a:t>
                  </a:r>
                  <a:endParaRPr lang="en-GB" sz="1400">
                    <a:cs typeface="Times New Roman" pitchFamily="18" charset="0"/>
                  </a:endParaRPr>
                </a:p>
                <a:p>
                  <a:pPr algn="ctr" eaLnBrk="0" hangingPunct="0"/>
                  <a:endParaRPr lang="en-GB" sz="1400"/>
                </a:p>
              </p:txBody>
            </p:sp>
            <p:sp>
              <p:nvSpPr>
                <p:cNvPr id="77978" name="Rectangle 289"/>
                <p:cNvSpPr>
                  <a:spLocks noChangeArrowheads="1"/>
                </p:cNvSpPr>
                <p:nvPr/>
              </p:nvSpPr>
              <p:spPr bwMode="auto">
                <a:xfrm>
                  <a:off x="2337" y="670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0" name="Group 292"/>
              <p:cNvGrpSpPr>
                <a:grpSpLocks/>
              </p:cNvGrpSpPr>
              <p:nvPr/>
            </p:nvGrpSpPr>
            <p:grpSpPr bwMode="auto">
              <a:xfrm>
                <a:off x="2702" y="6708"/>
                <a:ext cx="365" cy="460"/>
                <a:chOff x="2702" y="6708"/>
                <a:chExt cx="365" cy="460"/>
              </a:xfrm>
            </p:grpSpPr>
            <p:sp>
              <p:nvSpPr>
                <p:cNvPr id="77975" name="Rectangle 94"/>
                <p:cNvSpPr>
                  <a:spLocks noChangeArrowheads="1"/>
                </p:cNvSpPr>
                <p:nvPr/>
              </p:nvSpPr>
              <p:spPr bwMode="auto">
                <a:xfrm>
                  <a:off x="2702" y="670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0.19</a:t>
                  </a:r>
                  <a:endParaRPr lang="en-GB" sz="1400">
                    <a:cs typeface="Times New Roman" pitchFamily="18" charset="0"/>
                  </a:endParaRPr>
                </a:p>
                <a:p>
                  <a:pPr algn="ctr" eaLnBrk="0" hangingPunct="0"/>
                  <a:endParaRPr lang="en-GB" sz="1400"/>
                </a:p>
              </p:txBody>
            </p:sp>
            <p:sp>
              <p:nvSpPr>
                <p:cNvPr id="77976" name="Rectangle 291"/>
                <p:cNvSpPr>
                  <a:spLocks noChangeArrowheads="1"/>
                </p:cNvSpPr>
                <p:nvPr/>
              </p:nvSpPr>
              <p:spPr bwMode="auto">
                <a:xfrm>
                  <a:off x="2702" y="670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1" name="Group 294"/>
              <p:cNvGrpSpPr>
                <a:grpSpLocks/>
              </p:cNvGrpSpPr>
              <p:nvPr/>
            </p:nvGrpSpPr>
            <p:grpSpPr bwMode="auto">
              <a:xfrm>
                <a:off x="0" y="7168"/>
                <a:ext cx="190" cy="460"/>
                <a:chOff x="0" y="7168"/>
                <a:chExt cx="190" cy="460"/>
              </a:xfrm>
            </p:grpSpPr>
            <p:sp>
              <p:nvSpPr>
                <p:cNvPr id="77973" name="Rectangle 95"/>
                <p:cNvSpPr>
                  <a:spLocks noChangeArrowheads="1"/>
                </p:cNvSpPr>
                <p:nvPr/>
              </p:nvSpPr>
              <p:spPr bwMode="auto">
                <a:xfrm>
                  <a:off x="0" y="716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01</a:t>
                  </a:r>
                  <a:endParaRPr lang="en-GB" sz="1400">
                    <a:cs typeface="Times New Roman" pitchFamily="18" charset="0"/>
                  </a:endParaRPr>
                </a:p>
                <a:p>
                  <a:pPr eaLnBrk="0" hangingPunct="0"/>
                  <a:endParaRPr lang="en-GB" sz="1400"/>
                </a:p>
              </p:txBody>
            </p:sp>
            <p:sp>
              <p:nvSpPr>
                <p:cNvPr id="77974" name="Rectangle 293"/>
                <p:cNvSpPr>
                  <a:spLocks noChangeArrowheads="1"/>
                </p:cNvSpPr>
                <p:nvPr/>
              </p:nvSpPr>
              <p:spPr bwMode="auto">
                <a:xfrm>
                  <a:off x="0" y="716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2" name="Group 296"/>
              <p:cNvGrpSpPr>
                <a:grpSpLocks/>
              </p:cNvGrpSpPr>
              <p:nvPr/>
            </p:nvGrpSpPr>
            <p:grpSpPr bwMode="auto">
              <a:xfrm>
                <a:off x="190" y="7168"/>
                <a:ext cx="1351" cy="460"/>
                <a:chOff x="190" y="7168"/>
                <a:chExt cx="1351" cy="460"/>
              </a:xfrm>
            </p:grpSpPr>
            <p:sp>
              <p:nvSpPr>
                <p:cNvPr id="77971" name="Rectangle 96"/>
                <p:cNvSpPr>
                  <a:spLocks noChangeArrowheads="1"/>
                </p:cNvSpPr>
                <p:nvPr/>
              </p:nvSpPr>
              <p:spPr bwMode="auto">
                <a:xfrm>
                  <a:off x="190" y="716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World Half Marathon</a:t>
                  </a:r>
                  <a:endParaRPr lang="en-GB" sz="1400">
                    <a:cs typeface="Times New Roman" pitchFamily="18" charset="0"/>
                  </a:endParaRPr>
                </a:p>
                <a:p>
                  <a:pPr eaLnBrk="0" hangingPunct="0"/>
                  <a:endParaRPr lang="en-GB" sz="1400"/>
                </a:p>
              </p:txBody>
            </p:sp>
            <p:sp>
              <p:nvSpPr>
                <p:cNvPr id="77972" name="Rectangle 295"/>
                <p:cNvSpPr>
                  <a:spLocks noChangeArrowheads="1"/>
                </p:cNvSpPr>
                <p:nvPr/>
              </p:nvSpPr>
              <p:spPr bwMode="auto">
                <a:xfrm>
                  <a:off x="190" y="716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3" name="Group 298"/>
              <p:cNvGrpSpPr>
                <a:grpSpLocks/>
              </p:cNvGrpSpPr>
              <p:nvPr/>
            </p:nvGrpSpPr>
            <p:grpSpPr bwMode="auto">
              <a:xfrm>
                <a:off x="1541" y="7168"/>
                <a:ext cx="422" cy="460"/>
                <a:chOff x="1541" y="7168"/>
                <a:chExt cx="422" cy="460"/>
              </a:xfrm>
            </p:grpSpPr>
            <p:sp>
              <p:nvSpPr>
                <p:cNvPr id="77969" name="Rectangle 97"/>
                <p:cNvSpPr>
                  <a:spLocks noChangeArrowheads="1"/>
                </p:cNvSpPr>
                <p:nvPr/>
              </p:nvSpPr>
              <p:spPr bwMode="auto">
                <a:xfrm>
                  <a:off x="1541" y="716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Bristol</a:t>
                  </a:r>
                  <a:endParaRPr lang="en-GB" sz="1400">
                    <a:cs typeface="Times New Roman" pitchFamily="18" charset="0"/>
                  </a:endParaRPr>
                </a:p>
                <a:p>
                  <a:pPr eaLnBrk="0" hangingPunct="0"/>
                  <a:endParaRPr lang="en-GB" sz="1400"/>
                </a:p>
              </p:txBody>
            </p:sp>
            <p:sp>
              <p:nvSpPr>
                <p:cNvPr id="77970" name="Rectangle 297"/>
                <p:cNvSpPr>
                  <a:spLocks noChangeArrowheads="1"/>
                </p:cNvSpPr>
                <p:nvPr/>
              </p:nvSpPr>
              <p:spPr bwMode="auto">
                <a:xfrm>
                  <a:off x="1541" y="716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4" name="Group 300"/>
              <p:cNvGrpSpPr>
                <a:grpSpLocks/>
              </p:cNvGrpSpPr>
              <p:nvPr/>
            </p:nvGrpSpPr>
            <p:grpSpPr bwMode="auto">
              <a:xfrm>
                <a:off x="1963" y="7168"/>
                <a:ext cx="374" cy="460"/>
                <a:chOff x="1963" y="7168"/>
                <a:chExt cx="374" cy="460"/>
              </a:xfrm>
            </p:grpSpPr>
            <p:sp>
              <p:nvSpPr>
                <p:cNvPr id="77967" name="Rectangle 98"/>
                <p:cNvSpPr>
                  <a:spLocks noChangeArrowheads="1"/>
                </p:cNvSpPr>
                <p:nvPr/>
              </p:nvSpPr>
              <p:spPr bwMode="auto">
                <a:xfrm>
                  <a:off x="1963" y="716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1</a:t>
                  </a:r>
                  <a:endParaRPr lang="en-GB" sz="1400">
                    <a:cs typeface="Times New Roman" pitchFamily="18" charset="0"/>
                  </a:endParaRPr>
                </a:p>
                <a:p>
                  <a:pPr algn="ctr" eaLnBrk="0" hangingPunct="0"/>
                  <a:endParaRPr lang="en-GB" sz="1400"/>
                </a:p>
              </p:txBody>
            </p:sp>
            <p:sp>
              <p:nvSpPr>
                <p:cNvPr id="77968" name="Rectangle 299"/>
                <p:cNvSpPr>
                  <a:spLocks noChangeArrowheads="1"/>
                </p:cNvSpPr>
                <p:nvPr/>
              </p:nvSpPr>
              <p:spPr bwMode="auto">
                <a:xfrm>
                  <a:off x="1963" y="716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5" name="Group 302"/>
              <p:cNvGrpSpPr>
                <a:grpSpLocks/>
              </p:cNvGrpSpPr>
              <p:nvPr/>
            </p:nvGrpSpPr>
            <p:grpSpPr bwMode="auto">
              <a:xfrm>
                <a:off x="2337" y="7168"/>
                <a:ext cx="365" cy="460"/>
                <a:chOff x="2337" y="7168"/>
                <a:chExt cx="365" cy="460"/>
              </a:xfrm>
            </p:grpSpPr>
            <p:sp>
              <p:nvSpPr>
                <p:cNvPr id="77965" name="Rectangle 99"/>
                <p:cNvSpPr>
                  <a:spLocks noChangeArrowheads="1"/>
                </p:cNvSpPr>
                <p:nvPr/>
              </p:nvSpPr>
              <p:spPr bwMode="auto">
                <a:xfrm>
                  <a:off x="2337" y="716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0.58</a:t>
                  </a:r>
                  <a:endParaRPr lang="en-GB" sz="1400">
                    <a:cs typeface="Times New Roman" pitchFamily="18" charset="0"/>
                  </a:endParaRPr>
                </a:p>
                <a:p>
                  <a:pPr algn="ctr" eaLnBrk="0" hangingPunct="0"/>
                  <a:endParaRPr lang="en-GB" sz="1400"/>
                </a:p>
              </p:txBody>
            </p:sp>
            <p:sp>
              <p:nvSpPr>
                <p:cNvPr id="77966" name="Rectangle 301"/>
                <p:cNvSpPr>
                  <a:spLocks noChangeArrowheads="1"/>
                </p:cNvSpPr>
                <p:nvPr/>
              </p:nvSpPr>
              <p:spPr bwMode="auto">
                <a:xfrm>
                  <a:off x="2337" y="716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6" name="Group 304"/>
              <p:cNvGrpSpPr>
                <a:grpSpLocks/>
              </p:cNvGrpSpPr>
              <p:nvPr/>
            </p:nvGrpSpPr>
            <p:grpSpPr bwMode="auto">
              <a:xfrm>
                <a:off x="2702" y="7168"/>
                <a:ext cx="365" cy="460"/>
                <a:chOff x="2702" y="7168"/>
                <a:chExt cx="365" cy="460"/>
              </a:xfrm>
            </p:grpSpPr>
            <p:sp>
              <p:nvSpPr>
                <p:cNvPr id="77963" name="Rectangle 100"/>
                <p:cNvSpPr>
                  <a:spLocks noChangeArrowheads="1"/>
                </p:cNvSpPr>
                <p:nvPr/>
              </p:nvSpPr>
              <p:spPr bwMode="auto">
                <a:xfrm>
                  <a:off x="2702" y="716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0.58</a:t>
                  </a:r>
                  <a:endParaRPr lang="en-GB" sz="1400">
                    <a:cs typeface="Times New Roman" pitchFamily="18" charset="0"/>
                  </a:endParaRPr>
                </a:p>
                <a:p>
                  <a:pPr algn="ctr" eaLnBrk="0" hangingPunct="0"/>
                  <a:endParaRPr lang="en-GB" sz="1400"/>
                </a:p>
              </p:txBody>
            </p:sp>
            <p:sp>
              <p:nvSpPr>
                <p:cNvPr id="77964" name="Rectangle 303"/>
                <p:cNvSpPr>
                  <a:spLocks noChangeArrowheads="1"/>
                </p:cNvSpPr>
                <p:nvPr/>
              </p:nvSpPr>
              <p:spPr bwMode="auto">
                <a:xfrm>
                  <a:off x="2702" y="716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7" name="Group 306"/>
              <p:cNvGrpSpPr>
                <a:grpSpLocks/>
              </p:cNvGrpSpPr>
              <p:nvPr/>
            </p:nvGrpSpPr>
            <p:grpSpPr bwMode="auto">
              <a:xfrm>
                <a:off x="0" y="7628"/>
                <a:ext cx="190" cy="460"/>
                <a:chOff x="0" y="7628"/>
                <a:chExt cx="190" cy="460"/>
              </a:xfrm>
            </p:grpSpPr>
            <p:sp>
              <p:nvSpPr>
                <p:cNvPr id="77961" name="Rectangle 101"/>
                <p:cNvSpPr>
                  <a:spLocks noChangeArrowheads="1"/>
                </p:cNvSpPr>
                <p:nvPr/>
              </p:nvSpPr>
              <p:spPr bwMode="auto">
                <a:xfrm>
                  <a:off x="0" y="762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03</a:t>
                  </a:r>
                  <a:endParaRPr lang="en-GB" sz="1400">
                    <a:cs typeface="Times New Roman" pitchFamily="18" charset="0"/>
                  </a:endParaRPr>
                </a:p>
                <a:p>
                  <a:pPr eaLnBrk="0" hangingPunct="0"/>
                  <a:endParaRPr lang="en-GB" sz="1400"/>
                </a:p>
              </p:txBody>
            </p:sp>
            <p:sp>
              <p:nvSpPr>
                <p:cNvPr id="77962" name="Rectangle 305"/>
                <p:cNvSpPr>
                  <a:spLocks noChangeArrowheads="1"/>
                </p:cNvSpPr>
                <p:nvPr/>
              </p:nvSpPr>
              <p:spPr bwMode="auto">
                <a:xfrm>
                  <a:off x="0" y="762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8" name="Group 308"/>
              <p:cNvGrpSpPr>
                <a:grpSpLocks/>
              </p:cNvGrpSpPr>
              <p:nvPr/>
            </p:nvGrpSpPr>
            <p:grpSpPr bwMode="auto">
              <a:xfrm>
                <a:off x="190" y="7628"/>
                <a:ext cx="1351" cy="460"/>
                <a:chOff x="190" y="7628"/>
                <a:chExt cx="1351" cy="460"/>
              </a:xfrm>
            </p:grpSpPr>
            <p:sp>
              <p:nvSpPr>
                <p:cNvPr id="77959" name="Rectangle 102"/>
                <p:cNvSpPr>
                  <a:spLocks noChangeArrowheads="1"/>
                </p:cNvSpPr>
                <p:nvPr/>
              </p:nvSpPr>
              <p:spPr bwMode="auto">
                <a:xfrm>
                  <a:off x="190" y="762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World Cup Triathlon</a:t>
                  </a:r>
                  <a:endParaRPr lang="en-GB" sz="1400">
                    <a:cs typeface="Times New Roman" pitchFamily="18" charset="0"/>
                  </a:endParaRPr>
                </a:p>
                <a:p>
                  <a:pPr eaLnBrk="0" hangingPunct="0"/>
                  <a:endParaRPr lang="en-GB" sz="1400"/>
                </a:p>
              </p:txBody>
            </p:sp>
            <p:sp>
              <p:nvSpPr>
                <p:cNvPr id="77960" name="Rectangle 307"/>
                <p:cNvSpPr>
                  <a:spLocks noChangeArrowheads="1"/>
                </p:cNvSpPr>
                <p:nvPr/>
              </p:nvSpPr>
              <p:spPr bwMode="auto">
                <a:xfrm>
                  <a:off x="190" y="762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29" name="Group 310"/>
              <p:cNvGrpSpPr>
                <a:grpSpLocks/>
              </p:cNvGrpSpPr>
              <p:nvPr/>
            </p:nvGrpSpPr>
            <p:grpSpPr bwMode="auto">
              <a:xfrm>
                <a:off x="1541" y="7628"/>
                <a:ext cx="422" cy="460"/>
                <a:chOff x="1541" y="7628"/>
                <a:chExt cx="422" cy="460"/>
              </a:xfrm>
            </p:grpSpPr>
            <p:sp>
              <p:nvSpPr>
                <p:cNvPr id="77957" name="Rectangle 103"/>
                <p:cNvSpPr>
                  <a:spLocks noChangeArrowheads="1"/>
                </p:cNvSpPr>
                <p:nvPr/>
              </p:nvSpPr>
              <p:spPr bwMode="auto">
                <a:xfrm>
                  <a:off x="1541" y="762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Manchester</a:t>
                  </a:r>
                  <a:endParaRPr lang="en-GB" sz="1400">
                    <a:cs typeface="Times New Roman" pitchFamily="18" charset="0"/>
                  </a:endParaRPr>
                </a:p>
                <a:p>
                  <a:pPr eaLnBrk="0" hangingPunct="0"/>
                  <a:endParaRPr lang="en-GB" sz="1400"/>
                </a:p>
              </p:txBody>
            </p:sp>
            <p:sp>
              <p:nvSpPr>
                <p:cNvPr id="77958" name="Rectangle 309"/>
                <p:cNvSpPr>
                  <a:spLocks noChangeArrowheads="1"/>
                </p:cNvSpPr>
                <p:nvPr/>
              </p:nvSpPr>
              <p:spPr bwMode="auto">
                <a:xfrm>
                  <a:off x="1541" y="762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30" name="Group 312"/>
              <p:cNvGrpSpPr>
                <a:grpSpLocks/>
              </p:cNvGrpSpPr>
              <p:nvPr/>
            </p:nvGrpSpPr>
            <p:grpSpPr bwMode="auto">
              <a:xfrm>
                <a:off x="1963" y="7628"/>
                <a:ext cx="374" cy="460"/>
                <a:chOff x="1963" y="7628"/>
                <a:chExt cx="374" cy="460"/>
              </a:xfrm>
            </p:grpSpPr>
            <p:sp>
              <p:nvSpPr>
                <p:cNvPr id="77955" name="Rectangle 104"/>
                <p:cNvSpPr>
                  <a:spLocks noChangeArrowheads="1"/>
                </p:cNvSpPr>
                <p:nvPr/>
              </p:nvSpPr>
              <p:spPr bwMode="auto">
                <a:xfrm>
                  <a:off x="1963" y="762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1</a:t>
                  </a:r>
                  <a:endParaRPr lang="en-GB" sz="1400">
                    <a:cs typeface="Times New Roman" pitchFamily="18" charset="0"/>
                  </a:endParaRPr>
                </a:p>
                <a:p>
                  <a:pPr algn="ctr" eaLnBrk="0" hangingPunct="0"/>
                  <a:endParaRPr lang="en-GB" sz="1400"/>
                </a:p>
              </p:txBody>
            </p:sp>
            <p:sp>
              <p:nvSpPr>
                <p:cNvPr id="77956" name="Rectangle 311"/>
                <p:cNvSpPr>
                  <a:spLocks noChangeArrowheads="1"/>
                </p:cNvSpPr>
                <p:nvPr/>
              </p:nvSpPr>
              <p:spPr bwMode="auto">
                <a:xfrm>
                  <a:off x="1963" y="762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31" name="Group 314"/>
              <p:cNvGrpSpPr>
                <a:grpSpLocks/>
              </p:cNvGrpSpPr>
              <p:nvPr/>
            </p:nvGrpSpPr>
            <p:grpSpPr bwMode="auto">
              <a:xfrm>
                <a:off x="2337" y="7628"/>
                <a:ext cx="365" cy="460"/>
                <a:chOff x="2337" y="7628"/>
                <a:chExt cx="365" cy="460"/>
              </a:xfrm>
            </p:grpSpPr>
            <p:sp>
              <p:nvSpPr>
                <p:cNvPr id="77953" name="Rectangle 105"/>
                <p:cNvSpPr>
                  <a:spLocks noChangeArrowheads="1"/>
                </p:cNvSpPr>
                <p:nvPr/>
              </p:nvSpPr>
              <p:spPr bwMode="auto">
                <a:xfrm>
                  <a:off x="2337" y="762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1.67</a:t>
                  </a:r>
                  <a:endParaRPr lang="en-GB" sz="1400">
                    <a:cs typeface="Times New Roman" pitchFamily="18" charset="0"/>
                  </a:endParaRPr>
                </a:p>
                <a:p>
                  <a:pPr algn="ctr" eaLnBrk="0" hangingPunct="0"/>
                  <a:endParaRPr lang="en-GB" sz="1400"/>
                </a:p>
              </p:txBody>
            </p:sp>
            <p:sp>
              <p:nvSpPr>
                <p:cNvPr id="77954" name="Rectangle 313"/>
                <p:cNvSpPr>
                  <a:spLocks noChangeArrowheads="1"/>
                </p:cNvSpPr>
                <p:nvPr/>
              </p:nvSpPr>
              <p:spPr bwMode="auto">
                <a:xfrm>
                  <a:off x="2337" y="762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32" name="Group 316"/>
              <p:cNvGrpSpPr>
                <a:grpSpLocks/>
              </p:cNvGrpSpPr>
              <p:nvPr/>
            </p:nvGrpSpPr>
            <p:grpSpPr bwMode="auto">
              <a:xfrm>
                <a:off x="2702" y="7628"/>
                <a:ext cx="365" cy="460"/>
                <a:chOff x="2702" y="7628"/>
                <a:chExt cx="365" cy="460"/>
              </a:xfrm>
            </p:grpSpPr>
            <p:sp>
              <p:nvSpPr>
                <p:cNvPr id="77951" name="Rectangle 106"/>
                <p:cNvSpPr>
                  <a:spLocks noChangeArrowheads="1"/>
                </p:cNvSpPr>
                <p:nvPr/>
              </p:nvSpPr>
              <p:spPr bwMode="auto">
                <a:xfrm>
                  <a:off x="2702" y="762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1.67</a:t>
                  </a:r>
                  <a:endParaRPr lang="en-GB" sz="1400">
                    <a:cs typeface="Times New Roman" pitchFamily="18" charset="0"/>
                  </a:endParaRPr>
                </a:p>
                <a:p>
                  <a:pPr algn="ctr" eaLnBrk="0" hangingPunct="0"/>
                  <a:endParaRPr lang="en-GB" sz="1400"/>
                </a:p>
              </p:txBody>
            </p:sp>
            <p:sp>
              <p:nvSpPr>
                <p:cNvPr id="77952" name="Rectangle 315"/>
                <p:cNvSpPr>
                  <a:spLocks noChangeArrowheads="1"/>
                </p:cNvSpPr>
                <p:nvPr/>
              </p:nvSpPr>
              <p:spPr bwMode="auto">
                <a:xfrm>
                  <a:off x="2702" y="762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33" name="Group 318"/>
              <p:cNvGrpSpPr>
                <a:grpSpLocks/>
              </p:cNvGrpSpPr>
              <p:nvPr/>
            </p:nvGrpSpPr>
            <p:grpSpPr bwMode="auto">
              <a:xfrm>
                <a:off x="0" y="8088"/>
                <a:ext cx="190" cy="460"/>
                <a:chOff x="0" y="8088"/>
                <a:chExt cx="190" cy="460"/>
              </a:xfrm>
            </p:grpSpPr>
            <p:sp>
              <p:nvSpPr>
                <p:cNvPr id="77949" name="Rectangle 107"/>
                <p:cNvSpPr>
                  <a:spLocks noChangeArrowheads="1"/>
                </p:cNvSpPr>
                <p:nvPr/>
              </p:nvSpPr>
              <p:spPr bwMode="auto">
                <a:xfrm>
                  <a:off x="0" y="8088"/>
                  <a:ext cx="190"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03</a:t>
                  </a:r>
                  <a:endParaRPr lang="en-GB" sz="1400">
                    <a:cs typeface="Times New Roman" pitchFamily="18" charset="0"/>
                  </a:endParaRPr>
                </a:p>
                <a:p>
                  <a:pPr eaLnBrk="0" hangingPunct="0"/>
                  <a:endParaRPr lang="en-GB" sz="1400"/>
                </a:p>
              </p:txBody>
            </p:sp>
            <p:sp>
              <p:nvSpPr>
                <p:cNvPr id="77950" name="Rectangle 317"/>
                <p:cNvSpPr>
                  <a:spLocks noChangeArrowheads="1"/>
                </p:cNvSpPr>
                <p:nvPr/>
              </p:nvSpPr>
              <p:spPr bwMode="auto">
                <a:xfrm>
                  <a:off x="0" y="8088"/>
                  <a:ext cx="190"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34" name="Group 320"/>
              <p:cNvGrpSpPr>
                <a:grpSpLocks/>
              </p:cNvGrpSpPr>
              <p:nvPr/>
            </p:nvGrpSpPr>
            <p:grpSpPr bwMode="auto">
              <a:xfrm>
                <a:off x="190" y="8088"/>
                <a:ext cx="1351" cy="460"/>
                <a:chOff x="190" y="8088"/>
                <a:chExt cx="1351" cy="460"/>
              </a:xfrm>
            </p:grpSpPr>
            <p:sp>
              <p:nvSpPr>
                <p:cNvPr id="77947" name="Rectangle 108"/>
                <p:cNvSpPr>
                  <a:spLocks noChangeArrowheads="1"/>
                </p:cNvSpPr>
                <p:nvPr/>
              </p:nvSpPr>
              <p:spPr bwMode="auto">
                <a:xfrm>
                  <a:off x="190" y="8088"/>
                  <a:ext cx="1351"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World Indoor Athletics</a:t>
                  </a:r>
                  <a:endParaRPr lang="en-GB" sz="1400">
                    <a:cs typeface="Times New Roman" pitchFamily="18" charset="0"/>
                  </a:endParaRPr>
                </a:p>
                <a:p>
                  <a:pPr eaLnBrk="0" hangingPunct="0"/>
                  <a:endParaRPr lang="en-GB" sz="1400"/>
                </a:p>
              </p:txBody>
            </p:sp>
            <p:sp>
              <p:nvSpPr>
                <p:cNvPr id="77948" name="Rectangle 319"/>
                <p:cNvSpPr>
                  <a:spLocks noChangeArrowheads="1"/>
                </p:cNvSpPr>
                <p:nvPr/>
              </p:nvSpPr>
              <p:spPr bwMode="auto">
                <a:xfrm>
                  <a:off x="190" y="8088"/>
                  <a:ext cx="1351"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35" name="Group 322"/>
              <p:cNvGrpSpPr>
                <a:grpSpLocks/>
              </p:cNvGrpSpPr>
              <p:nvPr/>
            </p:nvGrpSpPr>
            <p:grpSpPr bwMode="auto">
              <a:xfrm>
                <a:off x="1541" y="8088"/>
                <a:ext cx="422" cy="460"/>
                <a:chOff x="1541" y="8088"/>
                <a:chExt cx="422" cy="460"/>
              </a:xfrm>
            </p:grpSpPr>
            <p:sp>
              <p:nvSpPr>
                <p:cNvPr id="77945" name="Rectangle 109"/>
                <p:cNvSpPr>
                  <a:spLocks noChangeArrowheads="1"/>
                </p:cNvSpPr>
                <p:nvPr/>
              </p:nvSpPr>
              <p:spPr bwMode="auto">
                <a:xfrm>
                  <a:off x="1541" y="8088"/>
                  <a:ext cx="422" cy="460"/>
                </a:xfrm>
                <a:prstGeom prst="rect">
                  <a:avLst/>
                </a:prstGeom>
                <a:noFill/>
                <a:ln w="12700">
                  <a:noFill/>
                  <a:miter lim="800000"/>
                  <a:headEnd type="none" w="sm" len="sm"/>
                  <a:tailEnd type="none" w="sm" len="sm"/>
                </a:ln>
              </p:spPr>
              <p:txBody>
                <a:bodyPr lIns="92075" tIns="46038" rIns="92075" bIns="46038"/>
                <a:lstStyle/>
                <a:p>
                  <a:pPr eaLnBrk="0" hangingPunct="0"/>
                  <a:r>
                    <a:rPr lang="en-US" sz="1400">
                      <a:latin typeface="Adv PS6F00"/>
                      <a:cs typeface="Times New Roman" pitchFamily="18" charset="0"/>
                    </a:rPr>
                    <a:t>Birm’ham</a:t>
                  </a:r>
                  <a:endParaRPr lang="en-GB" sz="1400">
                    <a:cs typeface="Times New Roman" pitchFamily="18" charset="0"/>
                  </a:endParaRPr>
                </a:p>
                <a:p>
                  <a:pPr eaLnBrk="0" hangingPunct="0"/>
                  <a:endParaRPr lang="en-GB" sz="1400"/>
                </a:p>
              </p:txBody>
            </p:sp>
            <p:sp>
              <p:nvSpPr>
                <p:cNvPr id="77946" name="Rectangle 321"/>
                <p:cNvSpPr>
                  <a:spLocks noChangeArrowheads="1"/>
                </p:cNvSpPr>
                <p:nvPr/>
              </p:nvSpPr>
              <p:spPr bwMode="auto">
                <a:xfrm>
                  <a:off x="1541" y="8088"/>
                  <a:ext cx="422"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36" name="Group 324"/>
              <p:cNvGrpSpPr>
                <a:grpSpLocks/>
              </p:cNvGrpSpPr>
              <p:nvPr/>
            </p:nvGrpSpPr>
            <p:grpSpPr bwMode="auto">
              <a:xfrm>
                <a:off x="1963" y="8088"/>
                <a:ext cx="374" cy="460"/>
                <a:chOff x="1963" y="8088"/>
                <a:chExt cx="374" cy="460"/>
              </a:xfrm>
            </p:grpSpPr>
            <p:sp>
              <p:nvSpPr>
                <p:cNvPr id="77943" name="Rectangle 110"/>
                <p:cNvSpPr>
                  <a:spLocks noChangeArrowheads="1"/>
                </p:cNvSpPr>
                <p:nvPr/>
              </p:nvSpPr>
              <p:spPr bwMode="auto">
                <a:xfrm>
                  <a:off x="1963" y="8088"/>
                  <a:ext cx="374"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3</a:t>
                  </a:r>
                  <a:endParaRPr lang="en-GB" sz="1400">
                    <a:cs typeface="Times New Roman" pitchFamily="18" charset="0"/>
                  </a:endParaRPr>
                </a:p>
                <a:p>
                  <a:pPr algn="ctr" eaLnBrk="0" hangingPunct="0"/>
                  <a:endParaRPr lang="en-GB" sz="1400"/>
                </a:p>
              </p:txBody>
            </p:sp>
            <p:sp>
              <p:nvSpPr>
                <p:cNvPr id="77944" name="Rectangle 323"/>
                <p:cNvSpPr>
                  <a:spLocks noChangeArrowheads="1"/>
                </p:cNvSpPr>
                <p:nvPr/>
              </p:nvSpPr>
              <p:spPr bwMode="auto">
                <a:xfrm>
                  <a:off x="1963" y="8088"/>
                  <a:ext cx="374"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37" name="Group 326"/>
              <p:cNvGrpSpPr>
                <a:grpSpLocks/>
              </p:cNvGrpSpPr>
              <p:nvPr/>
            </p:nvGrpSpPr>
            <p:grpSpPr bwMode="auto">
              <a:xfrm>
                <a:off x="2337" y="8088"/>
                <a:ext cx="365" cy="460"/>
                <a:chOff x="2337" y="8088"/>
                <a:chExt cx="365" cy="460"/>
              </a:xfrm>
            </p:grpSpPr>
            <p:sp>
              <p:nvSpPr>
                <p:cNvPr id="77941" name="Rectangle 111"/>
                <p:cNvSpPr>
                  <a:spLocks noChangeArrowheads="1"/>
                </p:cNvSpPr>
                <p:nvPr/>
              </p:nvSpPr>
              <p:spPr bwMode="auto">
                <a:xfrm>
                  <a:off x="2337" y="808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3.16</a:t>
                  </a:r>
                  <a:endParaRPr lang="en-GB" sz="1400">
                    <a:cs typeface="Times New Roman" pitchFamily="18" charset="0"/>
                  </a:endParaRPr>
                </a:p>
                <a:p>
                  <a:pPr algn="ctr" eaLnBrk="0" hangingPunct="0"/>
                  <a:endParaRPr lang="en-GB" sz="1400"/>
                </a:p>
              </p:txBody>
            </p:sp>
            <p:sp>
              <p:nvSpPr>
                <p:cNvPr id="77942" name="Rectangle 325"/>
                <p:cNvSpPr>
                  <a:spLocks noChangeArrowheads="1"/>
                </p:cNvSpPr>
                <p:nvPr/>
              </p:nvSpPr>
              <p:spPr bwMode="auto">
                <a:xfrm>
                  <a:off x="2337" y="808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nvGrpSpPr>
              <p:cNvPr id="77938" name="Group 328"/>
              <p:cNvGrpSpPr>
                <a:grpSpLocks/>
              </p:cNvGrpSpPr>
              <p:nvPr/>
            </p:nvGrpSpPr>
            <p:grpSpPr bwMode="auto">
              <a:xfrm>
                <a:off x="2702" y="8088"/>
                <a:ext cx="365" cy="460"/>
                <a:chOff x="2702" y="8088"/>
                <a:chExt cx="365" cy="460"/>
              </a:xfrm>
            </p:grpSpPr>
            <p:sp>
              <p:nvSpPr>
                <p:cNvPr id="77939" name="Rectangle 112"/>
                <p:cNvSpPr>
                  <a:spLocks noChangeArrowheads="1"/>
                </p:cNvSpPr>
                <p:nvPr/>
              </p:nvSpPr>
              <p:spPr bwMode="auto">
                <a:xfrm>
                  <a:off x="2702" y="8088"/>
                  <a:ext cx="365" cy="460"/>
                </a:xfrm>
                <a:prstGeom prst="rect">
                  <a:avLst/>
                </a:prstGeom>
                <a:noFill/>
                <a:ln w="12700">
                  <a:noFill/>
                  <a:miter lim="800000"/>
                  <a:headEnd type="none" w="sm" len="sm"/>
                  <a:tailEnd type="none" w="sm" len="sm"/>
                </a:ln>
              </p:spPr>
              <p:txBody>
                <a:bodyPr lIns="92075" tIns="46038" rIns="92075" bIns="46038"/>
                <a:lstStyle/>
                <a:p>
                  <a:pPr algn="ctr" eaLnBrk="0" hangingPunct="0"/>
                  <a:r>
                    <a:rPr lang="en-US" sz="1400">
                      <a:latin typeface="Adv PS6F00"/>
                      <a:cs typeface="Times New Roman" pitchFamily="18" charset="0"/>
                    </a:rPr>
                    <a:t>1.05</a:t>
                  </a:r>
                  <a:endParaRPr lang="en-GB" sz="1400">
                    <a:cs typeface="Times New Roman" pitchFamily="18" charset="0"/>
                  </a:endParaRPr>
                </a:p>
                <a:p>
                  <a:pPr algn="ctr" eaLnBrk="0" hangingPunct="0"/>
                  <a:endParaRPr lang="en-GB" sz="1400"/>
                </a:p>
              </p:txBody>
            </p:sp>
            <p:sp>
              <p:nvSpPr>
                <p:cNvPr id="77940" name="Rectangle 327"/>
                <p:cNvSpPr>
                  <a:spLocks noChangeArrowheads="1"/>
                </p:cNvSpPr>
                <p:nvPr/>
              </p:nvSpPr>
              <p:spPr bwMode="auto">
                <a:xfrm>
                  <a:off x="2702" y="8088"/>
                  <a:ext cx="365" cy="460"/>
                </a:xfrm>
                <a:prstGeom prst="rect">
                  <a:avLst/>
                </a:prstGeom>
                <a:noFill/>
                <a:ln w="7">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p>
              </p:txBody>
            </p:sp>
          </p:grpSp>
        </p:grpSp>
        <p:sp>
          <p:nvSpPr>
            <p:cNvPr id="77830" name="Rectangle 330"/>
            <p:cNvSpPr>
              <a:spLocks noChangeArrowheads="1"/>
            </p:cNvSpPr>
            <p:nvPr/>
          </p:nvSpPr>
          <p:spPr bwMode="auto">
            <a:xfrm>
              <a:off x="-3" y="-3"/>
              <a:ext cx="3073" cy="8554"/>
            </a:xfrm>
            <a:prstGeom prst="rect">
              <a:avLst/>
            </a:prstGeom>
            <a:noFill/>
            <a:ln w="9525">
              <a:solidFill>
                <a:srgbClr val="A0A0A0"/>
              </a:solidFill>
              <a:miter lim="800000"/>
              <a:headEnd type="none" w="sm" len="sm"/>
              <a:tailEnd type="none" w="sm" len="sm"/>
            </a:ln>
          </p:spPr>
          <p:txBody>
            <a:bodyPr lIns="92075" tIns="46038" rIns="92075" bIns="46038"/>
            <a:lstStyle/>
            <a:p>
              <a:pPr eaLnBrk="0" hangingPunct="0">
                <a:spcBef>
                  <a:spcPct val="20000"/>
                </a:spcBef>
                <a:buClr>
                  <a:schemeClr val="tx2"/>
                </a:buClr>
                <a:buSzPct val="75000"/>
                <a:buFont typeface="Monotype Sorts"/>
                <a:buNone/>
              </a:pPr>
              <a:endParaRPr lang="en-US" sz="1400">
                <a:latin typeface="Arial" charset="0"/>
              </a:endParaRPr>
            </a:p>
          </p:txBody>
        </p:sp>
      </p:grpSp>
      <p:sp>
        <p:nvSpPr>
          <p:cNvPr id="77828"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5"/>
          <p:cNvSpPr>
            <a:spLocks noGrp="1"/>
          </p:cNvSpPr>
          <p:nvPr>
            <p:ph type="sldNum" sz="quarter" idx="12"/>
          </p:nvPr>
        </p:nvSpPr>
        <p:spPr>
          <a:noFill/>
        </p:spPr>
        <p:txBody>
          <a:bodyPr/>
          <a:lstStyle/>
          <a:p>
            <a:r>
              <a:rPr lang="en-US" smtClean="0">
                <a:cs typeface="Arial" charset="0"/>
              </a:rPr>
              <a:t>Slide </a:t>
            </a:r>
            <a:fld id="{607B202A-6394-4776-9963-8EC8235E60FA}" type="slidenum">
              <a:rPr lang="en-US" smtClean="0">
                <a:cs typeface="Arial" charset="0"/>
              </a:rPr>
              <a:pPr/>
              <a:t>17</a:t>
            </a:fld>
            <a:endParaRPr lang="en-US" smtClean="0">
              <a:cs typeface="Arial" charset="0"/>
            </a:endParaRPr>
          </a:p>
        </p:txBody>
      </p:sp>
      <p:sp>
        <p:nvSpPr>
          <p:cNvPr id="79874" name="Rectangle 2"/>
          <p:cNvSpPr>
            <a:spLocks noGrp="1" noChangeArrowheads="1"/>
          </p:cNvSpPr>
          <p:nvPr>
            <p:ph type="title"/>
          </p:nvPr>
        </p:nvSpPr>
        <p:spPr bwMode="auto">
          <a:xfrm>
            <a:off x="468313" y="836613"/>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solidFill>
                  <a:srgbClr val="FF0000"/>
                </a:solidFill>
                <a:latin typeface="Arial" charset="0"/>
              </a:rPr>
              <a:t>Arts and Cultural Festivals</a:t>
            </a:r>
            <a:endParaRPr lang="en-US" smtClean="0">
              <a:solidFill>
                <a:srgbClr val="FF0000"/>
              </a:solidFill>
              <a:latin typeface="Arial" charset="0"/>
            </a:endParaRPr>
          </a:p>
        </p:txBody>
      </p:sp>
      <p:sp>
        <p:nvSpPr>
          <p:cNvPr id="79875" name="Rectangle 3"/>
          <p:cNvSpPr>
            <a:spLocks noGrp="1" noChangeArrowheads="1"/>
          </p:cNvSpPr>
          <p:nvPr>
            <p:ph type="body" idx="1"/>
          </p:nvPr>
        </p:nvSpPr>
        <p:spPr>
          <a:xfrm>
            <a:off x="838200" y="1500188"/>
            <a:ext cx="7772400" cy="4367212"/>
          </a:xfrm>
        </p:spPr>
        <p:txBody>
          <a:bodyPr/>
          <a:lstStyle/>
          <a:p>
            <a:pPr>
              <a:lnSpc>
                <a:spcPct val="80000"/>
              </a:lnSpc>
            </a:pPr>
            <a:r>
              <a:rPr lang="en-GB" sz="1800" smtClean="0">
                <a:latin typeface="Arial" charset="0"/>
              </a:rPr>
              <a:t>Often perceived as economic and place promotional activities. Quinn suggests cities could suffer from “serial reproduction”.</a:t>
            </a:r>
          </a:p>
          <a:p>
            <a:pPr>
              <a:lnSpc>
                <a:spcPct val="80000"/>
              </a:lnSpc>
            </a:pPr>
            <a:r>
              <a:rPr lang="en-GB" sz="1800" smtClean="0">
                <a:latin typeface="Arial" charset="0"/>
              </a:rPr>
              <a:t>Glasgow oft quoted European Capital of Culture (1990) </a:t>
            </a:r>
            <a:r>
              <a:rPr lang="en-GB" sz="1800" smtClean="0">
                <a:solidFill>
                  <a:srgbClr val="FF0000"/>
                </a:solidFill>
                <a:latin typeface="Arial" charset="0"/>
                <a:sym typeface="Wingdings" pitchFamily="2" charset="2"/>
              </a:rPr>
              <a:t></a:t>
            </a:r>
            <a:r>
              <a:rPr lang="en-GB" sz="1800" smtClean="0">
                <a:latin typeface="Arial" charset="0"/>
                <a:sym typeface="Wingdings" pitchFamily="2" charset="2"/>
              </a:rPr>
              <a:t> tourism numbers rose from 700k in 1983 to 4m+ in 2002 Estimated 125,000 visitors to 8 separate festivals with a combined economic impact of £6m p.a.</a:t>
            </a:r>
          </a:p>
          <a:p>
            <a:pPr>
              <a:lnSpc>
                <a:spcPct val="80000"/>
              </a:lnSpc>
            </a:pPr>
            <a:r>
              <a:rPr lang="en-GB" sz="1800" smtClean="0">
                <a:latin typeface="Arial" charset="0"/>
                <a:sym typeface="Wingdings" pitchFamily="2" charset="2"/>
              </a:rPr>
              <a:t>Edinburgh Festival £135million £75m from fringe 2.5m visitors to the summer festival 70% from outside Edinburgh. Responsible for 2,500 jobs £11.6m in publicity value</a:t>
            </a:r>
          </a:p>
          <a:p>
            <a:pPr>
              <a:lnSpc>
                <a:spcPct val="80000"/>
              </a:lnSpc>
            </a:pPr>
            <a:r>
              <a:rPr lang="en-US" sz="1800" smtClean="0">
                <a:latin typeface="Arial" charset="0"/>
              </a:rPr>
              <a:t>It is suggested that over seven million people attend nearly 600 festivals and cultural events throughout Ireland (2007). Festivals and cultural events were estimated to generate in excess of €200 million to the economy. Galway Arts Festival generates a spend of over €20m in Galway every July.</a:t>
            </a:r>
          </a:p>
          <a:p>
            <a:pPr>
              <a:lnSpc>
                <a:spcPct val="80000"/>
              </a:lnSpc>
            </a:pPr>
            <a:r>
              <a:rPr lang="en-GB" sz="1800" smtClean="0">
                <a:latin typeface="Arial" charset="0"/>
              </a:rPr>
              <a:t>Study by Sussex Arts Marketing (2004) - Brighton Festival 3 weeks duration, - 430,000 people attend (69% local) - spending £20m (£1m on tickets)</a:t>
            </a:r>
          </a:p>
          <a:p>
            <a:pPr>
              <a:lnSpc>
                <a:spcPct val="80000"/>
              </a:lnSpc>
            </a:pPr>
            <a:r>
              <a:rPr lang="en-US" sz="1800" smtClean="0">
                <a:latin typeface="Arial" charset="0"/>
                <a:cs typeface="Arial" charset="0"/>
              </a:rPr>
              <a:t>See also The Impact of Festivals on Cultural Tourism, Razaq Raj </a:t>
            </a:r>
          </a:p>
          <a:p>
            <a:pPr>
              <a:lnSpc>
                <a:spcPct val="80000"/>
              </a:lnSpc>
              <a:buFont typeface="Monotype Sorts"/>
              <a:buNone/>
            </a:pPr>
            <a:endParaRPr lang="en-US" sz="1800" smtClean="0">
              <a:latin typeface="Arial" charset="0"/>
            </a:endParaRPr>
          </a:p>
        </p:txBody>
      </p:sp>
      <p:sp>
        <p:nvSpPr>
          <p:cNvPr id="79876"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1143000" y="928688"/>
            <a:ext cx="7543800" cy="5715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latin typeface="Arial" charset="0"/>
                <a:cs typeface="Arial" charset="0"/>
              </a:rPr>
              <a:t>Economic Impact of </a:t>
            </a:r>
            <a:r>
              <a:rPr lang="en-GB" sz="2800" smtClean="0">
                <a:solidFill>
                  <a:srgbClr val="FF0000"/>
                </a:solidFill>
                <a:latin typeface="Arial" charset="0"/>
                <a:cs typeface="Arial" charset="0"/>
              </a:rPr>
              <a:t>G</a:t>
            </a:r>
            <a:r>
              <a:rPr lang="en-GB" sz="2800" smtClean="0">
                <a:solidFill>
                  <a:srgbClr val="FF6600"/>
                </a:solidFill>
                <a:latin typeface="Arial" charset="0"/>
                <a:cs typeface="Arial" charset="0"/>
              </a:rPr>
              <a:t>l</a:t>
            </a:r>
            <a:r>
              <a:rPr lang="en-GB" sz="2800" smtClean="0">
                <a:solidFill>
                  <a:srgbClr val="FF7C80"/>
                </a:solidFill>
                <a:latin typeface="Arial" charset="0"/>
                <a:cs typeface="Arial" charset="0"/>
              </a:rPr>
              <a:t>a</a:t>
            </a:r>
            <a:r>
              <a:rPr lang="en-GB" sz="2800" smtClean="0">
                <a:solidFill>
                  <a:srgbClr val="FF00FF"/>
                </a:solidFill>
                <a:latin typeface="Arial" charset="0"/>
                <a:cs typeface="Arial" charset="0"/>
              </a:rPr>
              <a:t>s</a:t>
            </a:r>
            <a:r>
              <a:rPr lang="en-GB" sz="2800" smtClean="0">
                <a:solidFill>
                  <a:srgbClr val="6699FF"/>
                </a:solidFill>
                <a:latin typeface="Arial" charset="0"/>
                <a:cs typeface="Arial" charset="0"/>
              </a:rPr>
              <a:t>t</a:t>
            </a:r>
            <a:r>
              <a:rPr lang="en-GB" sz="2800" smtClean="0">
                <a:solidFill>
                  <a:srgbClr val="00FFFF"/>
                </a:solidFill>
                <a:latin typeface="Arial" charset="0"/>
                <a:cs typeface="Arial" charset="0"/>
              </a:rPr>
              <a:t>o</a:t>
            </a:r>
            <a:r>
              <a:rPr lang="en-GB" sz="2800" smtClean="0">
                <a:solidFill>
                  <a:srgbClr val="00CC99"/>
                </a:solidFill>
                <a:latin typeface="Arial" charset="0"/>
                <a:cs typeface="Arial" charset="0"/>
              </a:rPr>
              <a:t>n</a:t>
            </a:r>
            <a:r>
              <a:rPr lang="en-GB" sz="2800" smtClean="0">
                <a:solidFill>
                  <a:srgbClr val="00FF00"/>
                </a:solidFill>
                <a:latin typeface="Arial" charset="0"/>
                <a:cs typeface="Arial" charset="0"/>
              </a:rPr>
              <a:t>b</a:t>
            </a:r>
            <a:r>
              <a:rPr lang="en-GB" sz="2800" smtClean="0">
                <a:solidFill>
                  <a:srgbClr val="009900"/>
                </a:solidFill>
                <a:latin typeface="Arial" charset="0"/>
                <a:cs typeface="Arial" charset="0"/>
              </a:rPr>
              <a:t>u</a:t>
            </a:r>
            <a:r>
              <a:rPr lang="en-GB" sz="2800" smtClean="0">
                <a:solidFill>
                  <a:srgbClr val="FFFF00"/>
                </a:solidFill>
                <a:latin typeface="Arial" charset="0"/>
                <a:cs typeface="Arial" charset="0"/>
              </a:rPr>
              <a:t>r</a:t>
            </a:r>
            <a:r>
              <a:rPr lang="en-GB" sz="2800" smtClean="0">
                <a:solidFill>
                  <a:srgbClr val="996600"/>
                </a:solidFill>
                <a:latin typeface="Arial" charset="0"/>
                <a:cs typeface="Arial" charset="0"/>
              </a:rPr>
              <a:t>y</a:t>
            </a:r>
            <a:r>
              <a:rPr lang="en-GB" sz="2800" smtClean="0">
                <a:latin typeface="Arial" charset="0"/>
                <a:cs typeface="Arial" charset="0"/>
              </a:rPr>
              <a:t> 2007</a:t>
            </a:r>
          </a:p>
        </p:txBody>
      </p:sp>
      <p:sp>
        <p:nvSpPr>
          <p:cNvPr id="81922" name="Content Placeholder 2"/>
          <p:cNvSpPr>
            <a:spLocks noGrp="1"/>
          </p:cNvSpPr>
          <p:nvPr>
            <p:ph idx="1"/>
          </p:nvPr>
        </p:nvSpPr>
        <p:spPr>
          <a:xfrm>
            <a:off x="214313" y="1428750"/>
            <a:ext cx="4572000" cy="5072063"/>
          </a:xfrm>
        </p:spPr>
        <p:txBody>
          <a:bodyPr/>
          <a:lstStyle/>
          <a:p>
            <a:r>
              <a:rPr lang="en-GB" sz="1800" smtClean="0">
                <a:latin typeface="Arial" charset="0"/>
                <a:cs typeface="Arial" charset="0"/>
              </a:rPr>
              <a:t>New study just released by Baker Associates.</a:t>
            </a:r>
          </a:p>
          <a:p>
            <a:r>
              <a:rPr lang="en-GB" sz="1800" smtClean="0">
                <a:latin typeface="Arial" charset="0"/>
                <a:cs typeface="Arial" charset="0"/>
              </a:rPr>
              <a:t>More than 177,000 visitors with average stay of 4-5 days spending around £300 each</a:t>
            </a:r>
          </a:p>
          <a:p>
            <a:r>
              <a:rPr lang="en-GB" sz="1800" smtClean="0">
                <a:latin typeface="Arial" charset="0"/>
                <a:cs typeface="Arial" charset="0"/>
              </a:rPr>
              <a:t>Based on surveys of visitors, traders and local business as well as Glastonbury Festivals accounts.</a:t>
            </a:r>
          </a:p>
          <a:p>
            <a:r>
              <a:rPr lang="en-GB" sz="1800" smtClean="0">
                <a:latin typeface="Arial" charset="0"/>
                <a:cs typeface="Arial" charset="0"/>
              </a:rPr>
              <a:t>Gross direct impact calculated at £73m, of which 70% is visitor spend</a:t>
            </a:r>
          </a:p>
          <a:p>
            <a:r>
              <a:rPr lang="en-GB" sz="1800" smtClean="0">
                <a:latin typeface="Arial" charset="0"/>
                <a:cs typeface="Arial" charset="0"/>
              </a:rPr>
              <a:t>Net impact £35m for Mendip Council area after accounting for deadweight, displacement and multipliers</a:t>
            </a:r>
          </a:p>
          <a:p>
            <a:r>
              <a:rPr lang="en-GB" sz="1800" smtClean="0">
                <a:latin typeface="Arial" charset="0"/>
                <a:cs typeface="Arial" charset="0"/>
              </a:rPr>
              <a:t>Non-tangible economic benefits – place marketing – tourist repeat visits – local charities – greening business – enterprise culture</a:t>
            </a:r>
          </a:p>
          <a:p>
            <a:endParaRPr lang="en-GB" sz="1800" smtClean="0">
              <a:latin typeface="Arial" charset="0"/>
              <a:cs typeface="Arial" charset="0"/>
            </a:endParaRPr>
          </a:p>
        </p:txBody>
      </p:sp>
      <p:sp>
        <p:nvSpPr>
          <p:cNvPr id="81923" name="Slide Number Placeholder 4"/>
          <p:cNvSpPr>
            <a:spLocks noGrp="1"/>
          </p:cNvSpPr>
          <p:nvPr>
            <p:ph type="sldNum" sz="quarter" idx="12"/>
          </p:nvPr>
        </p:nvSpPr>
        <p:spPr>
          <a:noFill/>
        </p:spPr>
        <p:txBody>
          <a:bodyPr/>
          <a:lstStyle/>
          <a:p>
            <a:r>
              <a:rPr lang="en-US" smtClean="0">
                <a:cs typeface="Arial" charset="0"/>
              </a:rPr>
              <a:t>Slide </a:t>
            </a:r>
            <a:fld id="{1753644F-3EBD-47BE-86D3-AB33539019E9}" type="slidenum">
              <a:rPr lang="en-US" smtClean="0">
                <a:cs typeface="Arial" charset="0"/>
              </a:rPr>
              <a:pPr/>
              <a:t>18</a:t>
            </a:fld>
            <a:endParaRPr lang="en-US" smtClean="0">
              <a:cs typeface="Arial" charset="0"/>
            </a:endParaRPr>
          </a:p>
        </p:txBody>
      </p:sp>
      <p:pic>
        <p:nvPicPr>
          <p:cNvPr id="81924" name="Picture 3"/>
          <p:cNvPicPr>
            <a:picLocks noChangeAspect="1" noChangeArrowheads="1"/>
          </p:cNvPicPr>
          <p:nvPr/>
        </p:nvPicPr>
        <p:blipFill>
          <a:blip r:embed="rId3"/>
          <a:srcRect/>
          <a:stretch>
            <a:fillRect/>
          </a:stretch>
        </p:blipFill>
        <p:spPr bwMode="auto">
          <a:xfrm>
            <a:off x="4786313" y="1785938"/>
            <a:ext cx="4086225" cy="3867150"/>
          </a:xfrm>
          <a:prstGeom prst="rect">
            <a:avLst/>
          </a:prstGeom>
          <a:noFill/>
          <a:ln w="9525">
            <a:noFill/>
            <a:miter lim="800000"/>
            <a:headEnd/>
            <a:tailEnd/>
          </a:ln>
        </p:spPr>
      </p:pic>
      <p:sp>
        <p:nvSpPr>
          <p:cNvPr id="81925" name="TextBox 7"/>
          <p:cNvSpPr txBox="1">
            <a:spLocks noChangeArrowheads="1"/>
          </p:cNvSpPr>
          <p:nvPr/>
        </p:nvSpPr>
        <p:spPr bwMode="auto">
          <a:xfrm>
            <a:off x="5786438" y="5643563"/>
            <a:ext cx="2071687" cy="276225"/>
          </a:xfrm>
          <a:prstGeom prst="rect">
            <a:avLst/>
          </a:prstGeom>
          <a:noFill/>
          <a:ln w="9525">
            <a:noFill/>
            <a:miter lim="800000"/>
            <a:headEnd/>
            <a:tailEnd/>
          </a:ln>
        </p:spPr>
        <p:txBody>
          <a:bodyPr wrap="none">
            <a:spAutoFit/>
          </a:bodyPr>
          <a:lstStyle/>
          <a:p>
            <a:pPr eaLnBrk="0" hangingPunct="0">
              <a:spcBef>
                <a:spcPct val="20000"/>
              </a:spcBef>
              <a:buClr>
                <a:schemeClr val="tx2"/>
              </a:buClr>
              <a:buSzPct val="75000"/>
              <a:buFont typeface="Monotype Sorts"/>
              <a:buNone/>
            </a:pPr>
            <a:r>
              <a:rPr lang="en-GB" sz="1200">
                <a:latin typeface="Arial" charset="0"/>
              </a:rPr>
              <a:t>Source: Baker Associates</a:t>
            </a:r>
          </a:p>
        </p:txBody>
      </p:sp>
      <p:sp>
        <p:nvSpPr>
          <p:cNvPr id="81926"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p:cNvSpPr>
            <a:spLocks noGrp="1"/>
          </p:cNvSpPr>
          <p:nvPr>
            <p:ph type="sldNum" sz="quarter" idx="12"/>
          </p:nvPr>
        </p:nvSpPr>
        <p:spPr>
          <a:noFill/>
        </p:spPr>
        <p:txBody>
          <a:bodyPr/>
          <a:lstStyle/>
          <a:p>
            <a:r>
              <a:rPr lang="en-US" smtClean="0">
                <a:cs typeface="Arial" charset="0"/>
              </a:rPr>
              <a:t>Slide </a:t>
            </a:r>
            <a:fld id="{6081A58A-A73B-4D62-87CE-35506D22576A}" type="slidenum">
              <a:rPr lang="en-US" smtClean="0">
                <a:cs typeface="Arial" charset="0"/>
              </a:rPr>
              <a:pPr/>
              <a:t>19</a:t>
            </a:fld>
            <a:endParaRPr lang="en-US" smtClean="0">
              <a:cs typeface="Arial" charset="0"/>
            </a:endParaRPr>
          </a:p>
        </p:txBody>
      </p:sp>
      <p:sp>
        <p:nvSpPr>
          <p:cNvPr id="83970" name="Rectangle 2"/>
          <p:cNvSpPr>
            <a:spLocks noGrp="1" noChangeArrowheads="1"/>
          </p:cNvSpPr>
          <p:nvPr>
            <p:ph type="title"/>
          </p:nvPr>
        </p:nvSpPr>
        <p:spPr bwMode="auto">
          <a:xfrm>
            <a:off x="468313" y="765175"/>
            <a:ext cx="8229600" cy="719138"/>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rPr>
              <a:t>Cultural regeneration (Evans)</a:t>
            </a:r>
            <a:endParaRPr lang="en-US" smtClean="0">
              <a:latin typeface="Arial" charset="0"/>
            </a:endParaRPr>
          </a:p>
        </p:txBody>
      </p:sp>
      <p:sp>
        <p:nvSpPr>
          <p:cNvPr id="83971" name="Rectangle 3"/>
          <p:cNvSpPr>
            <a:spLocks noGrp="1" noChangeArrowheads="1"/>
          </p:cNvSpPr>
          <p:nvPr>
            <p:ph type="body" idx="1"/>
          </p:nvPr>
        </p:nvSpPr>
        <p:spPr/>
        <p:txBody>
          <a:bodyPr/>
          <a:lstStyle/>
          <a:p>
            <a:pPr>
              <a:lnSpc>
                <a:spcPct val="80000"/>
              </a:lnSpc>
            </a:pPr>
            <a:r>
              <a:rPr lang="en-GB" sz="2400" b="1" smtClean="0"/>
              <a:t>Culture led regeneration</a:t>
            </a:r>
            <a:r>
              <a:rPr lang="en-GB" sz="2400" smtClean="0"/>
              <a:t> Cultural activity the catalyst – high public profile cultural flagship – design and construction or reclamation of open space – claim uniqueness that other regeneration projects do not share - often misused – example Salford.</a:t>
            </a:r>
          </a:p>
          <a:p>
            <a:pPr>
              <a:lnSpc>
                <a:spcPct val="80000"/>
              </a:lnSpc>
            </a:pPr>
            <a:r>
              <a:rPr lang="en-GB" sz="2400" b="1" smtClean="0"/>
              <a:t>Cultural regeneration</a:t>
            </a:r>
            <a:r>
              <a:rPr lang="en-GB" sz="2400" smtClean="0"/>
              <a:t> cultural activity more integrated into an area strategy alongside employment and development planning often several rounds of development activity - example Birmingham </a:t>
            </a:r>
          </a:p>
          <a:p>
            <a:pPr>
              <a:lnSpc>
                <a:spcPct val="80000"/>
              </a:lnSpc>
            </a:pPr>
            <a:r>
              <a:rPr lang="en-GB" sz="2400" b="1" smtClean="0"/>
              <a:t>Culture and regeneration</a:t>
            </a:r>
            <a:r>
              <a:rPr lang="en-GB" sz="2400" smtClean="0"/>
              <a:t> model by default not integrated into the strategy may lack a champion – often small public art, heritage interpretation or small local museum – example Fareham</a:t>
            </a:r>
            <a:endParaRPr lang="en-US" sz="2400" smtClean="0"/>
          </a:p>
        </p:txBody>
      </p:sp>
      <p:sp>
        <p:nvSpPr>
          <p:cNvPr id="83972"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p:spPr>
        <p:txBody>
          <a:bodyPr/>
          <a:lstStyle/>
          <a:p>
            <a:r>
              <a:rPr lang="en-US" smtClean="0">
                <a:cs typeface="Arial" charset="0"/>
              </a:rPr>
              <a:t>Slide </a:t>
            </a:r>
            <a:fld id="{22692630-CD9B-4AF5-9917-FD3DC902D1F4}" type="slidenum">
              <a:rPr lang="en-US" smtClean="0">
                <a:cs typeface="Arial" charset="0"/>
              </a:rPr>
              <a:pPr/>
              <a:t>2</a:t>
            </a:fld>
            <a:endParaRPr lang="en-US" smtClean="0">
              <a:cs typeface="Arial" charset="0"/>
            </a:endParaRPr>
          </a:p>
        </p:txBody>
      </p:sp>
      <p:sp>
        <p:nvSpPr>
          <p:cNvPr id="18439" name="Rectangle 7"/>
          <p:cNvSpPr>
            <a:spLocks noGrp="1" noChangeArrowheads="1"/>
          </p:cNvSpPr>
          <p:nvPr>
            <p:ph type="title"/>
          </p:nvPr>
        </p:nvSpPr>
        <p:spPr bwMode="auto">
          <a:xfrm>
            <a:off x="609600" y="838200"/>
            <a:ext cx="7772400" cy="10668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smtClean="0">
                <a:solidFill>
                  <a:srgbClr val="FF0000"/>
                </a:solidFill>
                <a:latin typeface="Arial" charset="0"/>
                <a:cs typeface="Times New Roman" pitchFamily="18" charset="0"/>
              </a:rPr>
              <a:t>Event-based regeneration and economic boosters</a:t>
            </a:r>
            <a:endParaRPr lang="en-GB" sz="3200" smtClean="0">
              <a:solidFill>
                <a:srgbClr val="FF0000"/>
              </a:solidFill>
              <a:latin typeface="Arial" charset="0"/>
            </a:endParaRPr>
          </a:p>
        </p:txBody>
      </p:sp>
      <p:sp>
        <p:nvSpPr>
          <p:cNvPr id="18440" name="Rectangle 8"/>
          <p:cNvSpPr>
            <a:spLocks noGrp="1" noChangeArrowheads="1"/>
          </p:cNvSpPr>
          <p:nvPr>
            <p:ph type="body" idx="1"/>
          </p:nvPr>
        </p:nvSpPr>
        <p:spPr>
          <a:xfrm>
            <a:off x="838200" y="1981200"/>
            <a:ext cx="7772400" cy="3886200"/>
          </a:xfrm>
        </p:spPr>
        <p:txBody>
          <a:bodyPr/>
          <a:lstStyle/>
          <a:p>
            <a:pPr>
              <a:lnSpc>
                <a:spcPct val="90000"/>
              </a:lnSpc>
              <a:buFont typeface="Monotype Sorts"/>
              <a:buNone/>
            </a:pPr>
            <a:r>
              <a:rPr lang="en-GB" sz="2000" b="1" i="1" smtClean="0">
                <a:solidFill>
                  <a:srgbClr val="FF0000"/>
                </a:solidFill>
                <a:latin typeface="Arial" charset="0"/>
              </a:rPr>
              <a:t>Aims</a:t>
            </a:r>
          </a:p>
          <a:p>
            <a:pPr>
              <a:lnSpc>
                <a:spcPct val="90000"/>
              </a:lnSpc>
              <a:buClr>
                <a:srgbClr val="FF0066"/>
              </a:buClr>
              <a:buFont typeface="Wingdings" pitchFamily="2" charset="2"/>
              <a:buChar char="§"/>
            </a:pPr>
            <a:r>
              <a:rPr lang="en-GB" sz="2000" smtClean="0">
                <a:latin typeface="Arial" charset="0"/>
              </a:rPr>
              <a:t>To examine the concept that major sporting and cultural events act as a stimulus to economic regeneration.</a:t>
            </a:r>
          </a:p>
          <a:p>
            <a:pPr>
              <a:lnSpc>
                <a:spcPct val="90000"/>
              </a:lnSpc>
              <a:buClr>
                <a:srgbClr val="FF0066"/>
              </a:buClr>
              <a:buFont typeface="Wingdings" pitchFamily="2" charset="2"/>
              <a:buChar char="§"/>
            </a:pPr>
            <a:r>
              <a:rPr lang="en-GB" sz="2000" smtClean="0">
                <a:latin typeface="Arial" charset="0"/>
              </a:rPr>
              <a:t>To review some of the available literature on the short and long-term economic impact of major events</a:t>
            </a:r>
          </a:p>
          <a:p>
            <a:pPr>
              <a:lnSpc>
                <a:spcPct val="90000"/>
              </a:lnSpc>
              <a:buClr>
                <a:srgbClr val="FF0066"/>
              </a:buClr>
              <a:buFont typeface="Wingdings" pitchFamily="2" charset="2"/>
              <a:buNone/>
            </a:pPr>
            <a:r>
              <a:rPr lang="en-GB" sz="2000" b="1" i="1" smtClean="0">
                <a:solidFill>
                  <a:srgbClr val="FF0000"/>
                </a:solidFill>
                <a:latin typeface="Arial" charset="0"/>
              </a:rPr>
              <a:t>Outcomes</a:t>
            </a:r>
          </a:p>
          <a:p>
            <a:pPr>
              <a:lnSpc>
                <a:spcPct val="90000"/>
              </a:lnSpc>
              <a:buClr>
                <a:srgbClr val="FF0066"/>
              </a:buClr>
              <a:buFont typeface="Wingdings" pitchFamily="2" charset="2"/>
              <a:buChar char="§"/>
            </a:pPr>
            <a:r>
              <a:rPr lang="en-GB" sz="2000" smtClean="0">
                <a:latin typeface="Arial" charset="0"/>
              </a:rPr>
              <a:t>Have an awareness of the physical economic legacy provided by major events.</a:t>
            </a:r>
          </a:p>
          <a:p>
            <a:pPr>
              <a:lnSpc>
                <a:spcPct val="90000"/>
              </a:lnSpc>
              <a:buClr>
                <a:srgbClr val="FF0066"/>
              </a:buClr>
              <a:buFont typeface="Wingdings" pitchFamily="2" charset="2"/>
              <a:buChar char="§"/>
            </a:pPr>
            <a:r>
              <a:rPr lang="en-GB" sz="2000" smtClean="0">
                <a:latin typeface="Arial" charset="0"/>
              </a:rPr>
              <a:t>Be aware that the short-term economic booster effects may be negative as well as positive</a:t>
            </a:r>
          </a:p>
          <a:p>
            <a:pPr>
              <a:lnSpc>
                <a:spcPct val="90000"/>
              </a:lnSpc>
              <a:buClr>
                <a:srgbClr val="FF0066"/>
              </a:buClr>
              <a:buFont typeface="Wingdings" pitchFamily="2" charset="2"/>
              <a:buChar char="§"/>
            </a:pPr>
            <a:r>
              <a:rPr lang="en-GB" sz="2000" smtClean="0">
                <a:latin typeface="Arial" charset="0"/>
              </a:rPr>
              <a:t>Have an awareness of why countries and cities put so much effort into bidding or acquiring such events</a:t>
            </a:r>
          </a:p>
        </p:txBody>
      </p:sp>
      <p:sp>
        <p:nvSpPr>
          <p:cNvPr id="19460"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0-#ppt_w/2"/>
                                          </p:val>
                                        </p:tav>
                                        <p:tav tm="100000">
                                          <p:val>
                                            <p:strVal val="#ppt_x"/>
                                          </p:val>
                                        </p:tav>
                                      </p:tavLst>
                                    </p:anim>
                                    <p:anim calcmode="lin" valueType="num">
                                      <p:cBhvr additive="base">
                                        <p:cTn id="8"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40">
                                            <p:txEl>
                                              <p:pRg st="0" end="0"/>
                                            </p:txEl>
                                          </p:spTgt>
                                        </p:tgtEl>
                                        <p:attrNameLst>
                                          <p:attrName>style.visibility</p:attrName>
                                        </p:attrNameLst>
                                      </p:cBhvr>
                                      <p:to>
                                        <p:strVal val="visible"/>
                                      </p:to>
                                    </p:set>
                                    <p:anim calcmode="lin" valueType="num">
                                      <p:cBhvr additive="base">
                                        <p:cTn id="13" dur="500" fill="hold"/>
                                        <p:tgtEl>
                                          <p:spTgt spid="1844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40">
                                            <p:txEl>
                                              <p:pRg st="1" end="1"/>
                                            </p:txEl>
                                          </p:spTgt>
                                        </p:tgtEl>
                                        <p:attrNameLst>
                                          <p:attrName>style.visibility</p:attrName>
                                        </p:attrNameLst>
                                      </p:cBhvr>
                                      <p:to>
                                        <p:strVal val="visible"/>
                                      </p:to>
                                    </p:set>
                                    <p:anim calcmode="lin" valueType="num">
                                      <p:cBhvr additive="base">
                                        <p:cTn id="19" dur="500" fill="hold"/>
                                        <p:tgtEl>
                                          <p:spTgt spid="1844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40">
                                            <p:txEl>
                                              <p:pRg st="2" end="2"/>
                                            </p:txEl>
                                          </p:spTgt>
                                        </p:tgtEl>
                                        <p:attrNameLst>
                                          <p:attrName>style.visibility</p:attrName>
                                        </p:attrNameLst>
                                      </p:cBhvr>
                                      <p:to>
                                        <p:strVal val="visible"/>
                                      </p:to>
                                    </p:set>
                                    <p:anim calcmode="lin" valueType="num">
                                      <p:cBhvr additive="base">
                                        <p:cTn id="25" dur="500" fill="hold"/>
                                        <p:tgtEl>
                                          <p:spTgt spid="1844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40">
                                            <p:txEl>
                                              <p:pRg st="3" end="3"/>
                                            </p:txEl>
                                          </p:spTgt>
                                        </p:tgtEl>
                                        <p:attrNameLst>
                                          <p:attrName>style.visibility</p:attrName>
                                        </p:attrNameLst>
                                      </p:cBhvr>
                                      <p:to>
                                        <p:strVal val="visible"/>
                                      </p:to>
                                    </p:set>
                                    <p:anim calcmode="lin" valueType="num">
                                      <p:cBhvr additive="base">
                                        <p:cTn id="31" dur="500" fill="hold"/>
                                        <p:tgtEl>
                                          <p:spTgt spid="1844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4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440">
                                            <p:txEl>
                                              <p:pRg st="4" end="4"/>
                                            </p:txEl>
                                          </p:spTgt>
                                        </p:tgtEl>
                                        <p:attrNameLst>
                                          <p:attrName>style.visibility</p:attrName>
                                        </p:attrNameLst>
                                      </p:cBhvr>
                                      <p:to>
                                        <p:strVal val="visible"/>
                                      </p:to>
                                    </p:set>
                                    <p:anim calcmode="lin" valueType="num">
                                      <p:cBhvr additive="base">
                                        <p:cTn id="37" dur="500" fill="hold"/>
                                        <p:tgtEl>
                                          <p:spTgt spid="18440">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4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440">
                                            <p:txEl>
                                              <p:pRg st="5" end="5"/>
                                            </p:txEl>
                                          </p:spTgt>
                                        </p:tgtEl>
                                        <p:attrNameLst>
                                          <p:attrName>style.visibility</p:attrName>
                                        </p:attrNameLst>
                                      </p:cBhvr>
                                      <p:to>
                                        <p:strVal val="visible"/>
                                      </p:to>
                                    </p:set>
                                    <p:anim calcmode="lin" valueType="num">
                                      <p:cBhvr additive="base">
                                        <p:cTn id="43" dur="500" fill="hold"/>
                                        <p:tgtEl>
                                          <p:spTgt spid="18440">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44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440">
                                            <p:txEl>
                                              <p:pRg st="6" end="6"/>
                                            </p:txEl>
                                          </p:spTgt>
                                        </p:tgtEl>
                                        <p:attrNameLst>
                                          <p:attrName>style.visibility</p:attrName>
                                        </p:attrNameLst>
                                      </p:cBhvr>
                                      <p:to>
                                        <p:strVal val="visible"/>
                                      </p:to>
                                    </p:set>
                                    <p:anim calcmode="lin" valueType="num">
                                      <p:cBhvr additive="base">
                                        <p:cTn id="49" dur="500" fill="hold"/>
                                        <p:tgtEl>
                                          <p:spTgt spid="18440">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844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autoUpdateAnimBg="0"/>
      <p:bldP spid="18440"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7" name="Picture 15" descr="The best of the photos from those who were there."/>
          <p:cNvPicPr>
            <a:picLocks noChangeAspect="1" noChangeArrowheads="1"/>
          </p:cNvPicPr>
          <p:nvPr/>
        </p:nvPicPr>
        <p:blipFill>
          <a:blip r:embed="rId3"/>
          <a:srcRect/>
          <a:stretch>
            <a:fillRect/>
          </a:stretch>
        </p:blipFill>
        <p:spPr bwMode="auto">
          <a:xfrm>
            <a:off x="928688" y="1071563"/>
            <a:ext cx="7572375" cy="5194300"/>
          </a:xfrm>
          <a:prstGeom prst="rect">
            <a:avLst/>
          </a:prstGeom>
          <a:noFill/>
          <a:ln w="9525">
            <a:noFill/>
            <a:miter lim="800000"/>
            <a:headEnd/>
            <a:tailEnd/>
          </a:ln>
        </p:spPr>
      </p:pic>
      <p:sp>
        <p:nvSpPr>
          <p:cNvPr id="86018" name="Slide Number Placeholder 5"/>
          <p:cNvSpPr>
            <a:spLocks noGrp="1"/>
          </p:cNvSpPr>
          <p:nvPr>
            <p:ph type="sldNum" sz="quarter" idx="12"/>
          </p:nvPr>
        </p:nvSpPr>
        <p:spPr>
          <a:noFill/>
        </p:spPr>
        <p:txBody>
          <a:bodyPr/>
          <a:lstStyle/>
          <a:p>
            <a:r>
              <a:rPr lang="en-US" smtClean="0">
                <a:cs typeface="Arial" charset="0"/>
              </a:rPr>
              <a:t>Slide </a:t>
            </a:r>
            <a:fld id="{E9CBB452-5073-4980-A351-10EF81FAB5EB}" type="slidenum">
              <a:rPr lang="en-US" smtClean="0">
                <a:cs typeface="Arial" charset="0"/>
              </a:rPr>
              <a:pPr/>
              <a:t>20</a:t>
            </a:fld>
            <a:endParaRPr lang="en-US" smtClean="0">
              <a:cs typeface="Arial" charset="0"/>
            </a:endParaRPr>
          </a:p>
        </p:txBody>
      </p:sp>
      <p:sp>
        <p:nvSpPr>
          <p:cNvPr id="21509" name="Rectangle 5"/>
          <p:cNvSpPr>
            <a:spLocks noGrp="1" noChangeArrowheads="1"/>
          </p:cNvSpPr>
          <p:nvPr>
            <p:ph type="title"/>
          </p:nvPr>
        </p:nvSpPr>
        <p:spPr bwMode="auto">
          <a:xfrm>
            <a:off x="685800" y="990600"/>
            <a:ext cx="7772400" cy="609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i="1" noProof="1" smtClean="0">
                <a:solidFill>
                  <a:srgbClr val="FF0000"/>
                </a:solidFill>
                <a:latin typeface="Arial" charset="0"/>
              </a:rPr>
              <a:t>Conclusions</a:t>
            </a:r>
            <a:br>
              <a:rPr lang="en-GB" i="1" noProof="1" smtClean="0">
                <a:solidFill>
                  <a:srgbClr val="FF0000"/>
                </a:solidFill>
                <a:latin typeface="Arial" charset="0"/>
              </a:rPr>
            </a:br>
            <a:endParaRPr lang="en-GB" i="1" smtClean="0">
              <a:solidFill>
                <a:srgbClr val="FF0000"/>
              </a:solidFill>
              <a:latin typeface="Arial" charset="0"/>
            </a:endParaRPr>
          </a:p>
        </p:txBody>
      </p:sp>
      <p:sp>
        <p:nvSpPr>
          <p:cNvPr id="21510" name="Rectangle 6"/>
          <p:cNvSpPr>
            <a:spLocks noGrp="1" noChangeArrowheads="1"/>
          </p:cNvSpPr>
          <p:nvPr>
            <p:ph type="body" idx="1"/>
          </p:nvPr>
        </p:nvSpPr>
        <p:spPr>
          <a:xfrm>
            <a:off x="1000125" y="1571625"/>
            <a:ext cx="7610475" cy="4714875"/>
          </a:xfrm>
        </p:spPr>
        <p:txBody>
          <a:bodyPr/>
          <a:lstStyle/>
          <a:p>
            <a:pPr>
              <a:lnSpc>
                <a:spcPct val="90000"/>
              </a:lnSpc>
              <a:buClr>
                <a:srgbClr val="FF0066"/>
              </a:buClr>
              <a:buFont typeface="Wingdings" pitchFamily="2" charset="2"/>
              <a:buChar char="§"/>
            </a:pPr>
            <a:r>
              <a:rPr lang="en-GB" sz="2000" b="1" smtClean="0">
                <a:solidFill>
                  <a:srgbClr val="FFFF00"/>
                </a:solidFill>
                <a:latin typeface="Arial" charset="0"/>
                <a:cs typeface="Times New Roman" pitchFamily="18" charset="0"/>
              </a:rPr>
              <a:t>Significant opportunity to bring forward economic regeneration.</a:t>
            </a:r>
          </a:p>
          <a:p>
            <a:pPr>
              <a:lnSpc>
                <a:spcPct val="90000"/>
              </a:lnSpc>
              <a:buClr>
                <a:srgbClr val="FF0066"/>
              </a:buClr>
              <a:buFont typeface="Wingdings" pitchFamily="2" charset="2"/>
              <a:buChar char="§"/>
            </a:pPr>
            <a:r>
              <a:rPr lang="en-GB" sz="2000" b="1" smtClean="0">
                <a:solidFill>
                  <a:srgbClr val="FFFF00"/>
                </a:solidFill>
                <a:latin typeface="Arial" charset="0"/>
                <a:cs typeface="Times New Roman" pitchFamily="18" charset="0"/>
              </a:rPr>
              <a:t>Justified by economic regenerative effect. </a:t>
            </a:r>
          </a:p>
          <a:p>
            <a:pPr>
              <a:lnSpc>
                <a:spcPct val="90000"/>
              </a:lnSpc>
              <a:buClr>
                <a:srgbClr val="FF0066"/>
              </a:buClr>
              <a:buFont typeface="Wingdings" pitchFamily="2" charset="2"/>
              <a:buChar char="§"/>
            </a:pPr>
            <a:r>
              <a:rPr lang="en-GB" sz="2000" b="1" smtClean="0">
                <a:solidFill>
                  <a:srgbClr val="FFFF00"/>
                </a:solidFill>
                <a:latin typeface="Arial" charset="0"/>
                <a:cs typeface="Times New Roman" pitchFamily="18" charset="0"/>
              </a:rPr>
              <a:t>Physical legacy but is the economic booster effect long-lasting?</a:t>
            </a:r>
          </a:p>
          <a:p>
            <a:pPr>
              <a:lnSpc>
                <a:spcPct val="90000"/>
              </a:lnSpc>
              <a:buClr>
                <a:srgbClr val="FF0066"/>
              </a:buClr>
              <a:buFont typeface="Wingdings" pitchFamily="2" charset="2"/>
              <a:buChar char="§"/>
            </a:pPr>
            <a:r>
              <a:rPr lang="en-GB" sz="2000" b="1" smtClean="0">
                <a:solidFill>
                  <a:srgbClr val="FFFF00"/>
                </a:solidFill>
                <a:latin typeface="Arial" charset="0"/>
                <a:cs typeface="Times New Roman" pitchFamily="18" charset="0"/>
              </a:rPr>
              <a:t>Predictions are usually over optimistic. </a:t>
            </a:r>
          </a:p>
          <a:p>
            <a:pPr>
              <a:lnSpc>
                <a:spcPct val="90000"/>
              </a:lnSpc>
              <a:buClr>
                <a:srgbClr val="FF0066"/>
              </a:buClr>
              <a:buFont typeface="Wingdings" pitchFamily="2" charset="2"/>
              <a:buChar char="§"/>
            </a:pPr>
            <a:r>
              <a:rPr lang="en-GB" sz="2000" b="1" smtClean="0">
                <a:solidFill>
                  <a:srgbClr val="FFFF00"/>
                </a:solidFill>
                <a:latin typeface="Arial" charset="0"/>
                <a:cs typeface="Times New Roman" pitchFamily="18" charset="0"/>
              </a:rPr>
              <a:t>Substitution and displacement effects quality of resultant employment is poor.</a:t>
            </a:r>
          </a:p>
          <a:p>
            <a:pPr>
              <a:lnSpc>
                <a:spcPct val="90000"/>
              </a:lnSpc>
              <a:buClr>
                <a:srgbClr val="FF0066"/>
              </a:buClr>
              <a:buFont typeface="Wingdings" pitchFamily="2" charset="2"/>
              <a:buChar char="§"/>
            </a:pPr>
            <a:r>
              <a:rPr lang="en-GB" sz="2000" b="1" smtClean="0">
                <a:solidFill>
                  <a:srgbClr val="FFFF00"/>
                </a:solidFill>
                <a:latin typeface="Arial" charset="0"/>
                <a:cs typeface="Times New Roman" pitchFamily="18" charset="0"/>
              </a:rPr>
              <a:t>Does media exposure guarantee additional tourism or inward investment?</a:t>
            </a:r>
          </a:p>
          <a:p>
            <a:pPr>
              <a:lnSpc>
                <a:spcPct val="90000"/>
              </a:lnSpc>
              <a:buClr>
                <a:srgbClr val="FF0066"/>
              </a:buClr>
              <a:buFont typeface="Wingdings" pitchFamily="2" charset="2"/>
              <a:buChar char="§"/>
            </a:pPr>
            <a:r>
              <a:rPr lang="en-GB" sz="2000" b="1" smtClean="0">
                <a:solidFill>
                  <a:srgbClr val="FFFF00"/>
                </a:solidFill>
                <a:latin typeface="Arial" charset="0"/>
                <a:cs typeface="Times New Roman" pitchFamily="18" charset="0"/>
              </a:rPr>
              <a:t>Smaller spectator/ competitor events may be the most realistic opportunity but the economic outcomes from these are far less certain.</a:t>
            </a:r>
          </a:p>
          <a:p>
            <a:pPr>
              <a:lnSpc>
                <a:spcPct val="90000"/>
              </a:lnSpc>
              <a:buClr>
                <a:srgbClr val="FF0066"/>
              </a:buClr>
              <a:buFont typeface="Wingdings" pitchFamily="2" charset="2"/>
              <a:buChar char="§"/>
            </a:pPr>
            <a:r>
              <a:rPr lang="en-GB" sz="2000" b="1" smtClean="0">
                <a:solidFill>
                  <a:srgbClr val="FFFF00"/>
                </a:solidFill>
                <a:latin typeface="Arial" charset="0"/>
                <a:cs typeface="Times New Roman" pitchFamily="18" charset="0"/>
              </a:rPr>
              <a:t>Festival and culture have increasing roles but regenerative effects are not always obvious. </a:t>
            </a:r>
            <a:endParaRPr lang="en-GB" sz="2000" b="1" smtClean="0">
              <a:solidFill>
                <a:srgbClr val="FFFF00"/>
              </a:solidFill>
              <a:latin typeface="Arial" charset="0"/>
            </a:endParaRPr>
          </a:p>
        </p:txBody>
      </p:sp>
      <p:sp>
        <p:nvSpPr>
          <p:cNvPr id="86021"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0-#ppt_w/2"/>
                                          </p:val>
                                        </p:tav>
                                        <p:tav tm="100000">
                                          <p:val>
                                            <p:strVal val="#ppt_x"/>
                                          </p:val>
                                        </p:tav>
                                      </p:tavLst>
                                    </p:anim>
                                    <p:anim calcmode="lin" valueType="num">
                                      <p:cBhvr additive="base">
                                        <p:cTn id="8"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0">
                                            <p:txEl>
                                              <p:pRg st="0" end="0"/>
                                            </p:txEl>
                                          </p:spTgt>
                                        </p:tgtEl>
                                        <p:attrNameLst>
                                          <p:attrName>style.visibility</p:attrName>
                                        </p:attrNameLst>
                                      </p:cBhvr>
                                      <p:to>
                                        <p:strVal val="visible"/>
                                      </p:to>
                                    </p:set>
                                    <p:anim calcmode="lin" valueType="num">
                                      <p:cBhvr additive="base">
                                        <p:cTn id="13"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10">
                                            <p:txEl>
                                              <p:pRg st="1" end="1"/>
                                            </p:txEl>
                                          </p:spTgt>
                                        </p:tgtEl>
                                        <p:attrNameLst>
                                          <p:attrName>style.visibility</p:attrName>
                                        </p:attrNameLst>
                                      </p:cBhvr>
                                      <p:to>
                                        <p:strVal val="visible"/>
                                      </p:to>
                                    </p:set>
                                    <p:anim calcmode="lin" valueType="num">
                                      <p:cBhvr additive="base">
                                        <p:cTn id="19" dur="500" fill="hold"/>
                                        <p:tgtEl>
                                          <p:spTgt spid="2151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10">
                                            <p:txEl>
                                              <p:pRg st="2" end="2"/>
                                            </p:txEl>
                                          </p:spTgt>
                                        </p:tgtEl>
                                        <p:attrNameLst>
                                          <p:attrName>style.visibility</p:attrName>
                                        </p:attrNameLst>
                                      </p:cBhvr>
                                      <p:to>
                                        <p:strVal val="visible"/>
                                      </p:to>
                                    </p:set>
                                    <p:anim calcmode="lin" valueType="num">
                                      <p:cBhvr additive="base">
                                        <p:cTn id="25" dur="500" fill="hold"/>
                                        <p:tgtEl>
                                          <p:spTgt spid="2151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10">
                                            <p:txEl>
                                              <p:pRg st="3" end="3"/>
                                            </p:txEl>
                                          </p:spTgt>
                                        </p:tgtEl>
                                        <p:attrNameLst>
                                          <p:attrName>style.visibility</p:attrName>
                                        </p:attrNameLst>
                                      </p:cBhvr>
                                      <p:to>
                                        <p:strVal val="visible"/>
                                      </p:to>
                                    </p:set>
                                    <p:anim calcmode="lin" valueType="num">
                                      <p:cBhvr additive="base">
                                        <p:cTn id="31" dur="500" fill="hold"/>
                                        <p:tgtEl>
                                          <p:spTgt spid="215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10">
                                            <p:txEl>
                                              <p:pRg st="4" end="4"/>
                                            </p:txEl>
                                          </p:spTgt>
                                        </p:tgtEl>
                                        <p:attrNameLst>
                                          <p:attrName>style.visibility</p:attrName>
                                        </p:attrNameLst>
                                      </p:cBhvr>
                                      <p:to>
                                        <p:strVal val="visible"/>
                                      </p:to>
                                    </p:set>
                                    <p:anim calcmode="lin" valueType="num">
                                      <p:cBhvr additive="base">
                                        <p:cTn id="37" dur="500" fill="hold"/>
                                        <p:tgtEl>
                                          <p:spTgt spid="21510">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510">
                                            <p:txEl>
                                              <p:pRg st="5" end="5"/>
                                            </p:txEl>
                                          </p:spTgt>
                                        </p:tgtEl>
                                        <p:attrNameLst>
                                          <p:attrName>style.visibility</p:attrName>
                                        </p:attrNameLst>
                                      </p:cBhvr>
                                      <p:to>
                                        <p:strVal val="visible"/>
                                      </p:to>
                                    </p:set>
                                    <p:anim calcmode="lin" valueType="num">
                                      <p:cBhvr additive="base">
                                        <p:cTn id="43" dur="500" fill="hold"/>
                                        <p:tgtEl>
                                          <p:spTgt spid="21510">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5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510">
                                            <p:txEl>
                                              <p:pRg st="6" end="6"/>
                                            </p:txEl>
                                          </p:spTgt>
                                        </p:tgtEl>
                                        <p:attrNameLst>
                                          <p:attrName>style.visibility</p:attrName>
                                        </p:attrNameLst>
                                      </p:cBhvr>
                                      <p:to>
                                        <p:strVal val="visible"/>
                                      </p:to>
                                    </p:set>
                                    <p:anim calcmode="lin" valueType="num">
                                      <p:cBhvr additive="base">
                                        <p:cTn id="49" dur="500" fill="hold"/>
                                        <p:tgtEl>
                                          <p:spTgt spid="21510">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15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510">
                                            <p:txEl>
                                              <p:pRg st="7" end="7"/>
                                            </p:txEl>
                                          </p:spTgt>
                                        </p:tgtEl>
                                        <p:attrNameLst>
                                          <p:attrName>style.visibility</p:attrName>
                                        </p:attrNameLst>
                                      </p:cBhvr>
                                      <p:to>
                                        <p:strVal val="visible"/>
                                      </p:to>
                                    </p:set>
                                    <p:anim calcmode="lin" valueType="num">
                                      <p:cBhvr additive="base">
                                        <p:cTn id="55" dur="500" fill="hold"/>
                                        <p:tgtEl>
                                          <p:spTgt spid="21510">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51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autoUpdateAnimBg="0"/>
      <p:bldP spid="2151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Slide Number Placeholder 6"/>
          <p:cNvSpPr>
            <a:spLocks noGrp="1"/>
          </p:cNvSpPr>
          <p:nvPr>
            <p:ph type="sldNum" sz="quarter" idx="12"/>
          </p:nvPr>
        </p:nvSpPr>
        <p:spPr>
          <a:noFill/>
        </p:spPr>
        <p:txBody>
          <a:bodyPr/>
          <a:lstStyle/>
          <a:p>
            <a:r>
              <a:rPr lang="en-US" smtClean="0">
                <a:cs typeface="Arial" charset="0"/>
              </a:rPr>
              <a:t>Slide </a:t>
            </a:r>
            <a:fld id="{163081F7-BEBA-40BE-A985-2A038A48D0BF}" type="slidenum">
              <a:rPr lang="en-US" smtClean="0">
                <a:cs typeface="Arial" charset="0"/>
              </a:rPr>
              <a:pPr/>
              <a:t>3</a:t>
            </a:fld>
            <a:endParaRPr lang="en-US" smtClean="0">
              <a:cs typeface="Arial" charset="0"/>
            </a:endParaRPr>
          </a:p>
        </p:txBody>
      </p:sp>
      <p:pic>
        <p:nvPicPr>
          <p:cNvPr id="21506" name="Picture 9"/>
          <p:cNvPicPr>
            <a:picLocks noChangeAspect="1" noChangeArrowheads="1"/>
          </p:cNvPicPr>
          <p:nvPr/>
        </p:nvPicPr>
        <p:blipFill>
          <a:blip r:embed="rId3">
            <a:lum bright="20000"/>
          </a:blip>
          <a:srcRect b="20747"/>
          <a:stretch>
            <a:fillRect/>
          </a:stretch>
        </p:blipFill>
        <p:spPr bwMode="auto">
          <a:xfrm>
            <a:off x="1692275" y="765175"/>
            <a:ext cx="5141913" cy="5759450"/>
          </a:xfrm>
          <a:prstGeom prst="rect">
            <a:avLst/>
          </a:prstGeom>
          <a:noFill/>
          <a:ln w="12700">
            <a:noFill/>
            <a:miter lim="800000"/>
            <a:headEnd type="none" w="sm" len="sm"/>
            <a:tailEnd type="none" w="sm" len="sm"/>
          </a:ln>
        </p:spPr>
      </p:pic>
      <p:sp>
        <p:nvSpPr>
          <p:cNvPr id="78850" name="Rectangle 2"/>
          <p:cNvSpPr>
            <a:spLocks noGrp="1" noChangeArrowheads="1"/>
          </p:cNvSpPr>
          <p:nvPr>
            <p:ph type="title"/>
          </p:nvPr>
        </p:nvSpPr>
        <p:spPr bwMode="auto">
          <a:xfrm>
            <a:off x="685800" y="914400"/>
            <a:ext cx="7772400" cy="609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i="1" smtClean="0">
                <a:solidFill>
                  <a:srgbClr val="FF0000"/>
                </a:solidFill>
                <a:latin typeface="Arial" charset="0"/>
                <a:cs typeface="Times New Roman" pitchFamily="18" charset="0"/>
              </a:rPr>
              <a:t>Definitions</a:t>
            </a:r>
            <a:endParaRPr lang="en-US" sz="3200" i="1" smtClean="0">
              <a:solidFill>
                <a:srgbClr val="FF0000"/>
              </a:solidFill>
              <a:latin typeface="Arial" charset="0"/>
              <a:cs typeface="Times New Roman" pitchFamily="18" charset="0"/>
            </a:endParaRPr>
          </a:p>
        </p:txBody>
      </p:sp>
      <p:sp>
        <p:nvSpPr>
          <p:cNvPr id="78851" name="Rectangle 3"/>
          <p:cNvSpPr>
            <a:spLocks noGrp="1" noChangeArrowheads="1"/>
          </p:cNvSpPr>
          <p:nvPr>
            <p:ph type="body" sz="half" idx="1"/>
          </p:nvPr>
        </p:nvSpPr>
        <p:spPr>
          <a:xfrm>
            <a:off x="533400" y="1828800"/>
            <a:ext cx="8153400" cy="4191000"/>
          </a:xfrm>
        </p:spPr>
        <p:txBody>
          <a:bodyPr/>
          <a:lstStyle/>
          <a:p>
            <a:pPr>
              <a:lnSpc>
                <a:spcPct val="90000"/>
              </a:lnSpc>
              <a:buClr>
                <a:srgbClr val="FF0066"/>
              </a:buClr>
            </a:pPr>
            <a:r>
              <a:rPr lang="en-GB" sz="1800" b="1" smtClean="0">
                <a:latin typeface="Arial" charset="0"/>
                <a:cs typeface="Times New Roman" pitchFamily="18" charset="0"/>
              </a:rPr>
              <a:t>Olympic games and other mega events - “hallmark” events  -“transitory” - short-term international participation - long-term legacy.</a:t>
            </a:r>
            <a:r>
              <a:rPr lang="en-GB" sz="1800" b="1" smtClean="0">
                <a:latin typeface="Arial" charset="0"/>
              </a:rPr>
              <a:t>  </a:t>
            </a:r>
          </a:p>
          <a:p>
            <a:pPr>
              <a:lnSpc>
                <a:spcPct val="90000"/>
              </a:lnSpc>
              <a:buClr>
                <a:srgbClr val="FF0066"/>
              </a:buClr>
            </a:pPr>
            <a:r>
              <a:rPr lang="en-GB" sz="1800" b="1" smtClean="0">
                <a:latin typeface="Arial" charset="0"/>
                <a:cs typeface="Times New Roman" pitchFamily="18" charset="0"/>
              </a:rPr>
              <a:t>Staging the Olympics can only be justified on the grounds that it is “seen as leading to a major programme of regeneration and improvement”. </a:t>
            </a:r>
          </a:p>
          <a:p>
            <a:pPr>
              <a:lnSpc>
                <a:spcPct val="90000"/>
              </a:lnSpc>
              <a:buClr>
                <a:srgbClr val="FF0066"/>
              </a:buClr>
            </a:pPr>
            <a:r>
              <a:rPr lang="en-GB" sz="1800" b="1" smtClean="0">
                <a:latin typeface="Arial" charset="0"/>
                <a:cs typeface="Times New Roman" pitchFamily="18" charset="0"/>
              </a:rPr>
              <a:t>Proactive &amp; entrepreneurial – spectacle as part of urban renewal – marketing attracts inward investment – direct effects: tourism; construction; stadia operation.  </a:t>
            </a:r>
            <a:r>
              <a:rPr lang="en-GB" sz="1800" b="1" i="1" smtClean="0">
                <a:latin typeface="Arial" charset="0"/>
                <a:cs typeface="Times New Roman" pitchFamily="18" charset="0"/>
              </a:rPr>
              <a:t>Essex &amp; Chalkley</a:t>
            </a:r>
          </a:p>
          <a:p>
            <a:pPr>
              <a:lnSpc>
                <a:spcPct val="90000"/>
              </a:lnSpc>
              <a:buClr>
                <a:srgbClr val="FF0066"/>
              </a:buClr>
            </a:pPr>
            <a:r>
              <a:rPr lang="en-GB" sz="1800" b="1" i="1" smtClean="0">
                <a:latin typeface="Arial" charset="0"/>
                <a:cs typeface="Times New Roman" pitchFamily="18" charset="0"/>
              </a:rPr>
              <a:t>“The Olympic Park will become a hub for east London, bringing communities together and acting as a catalyst for profound social and economic change. It will become a model of social inclusion, opening up opportunities for education, cultural and skills development and jobs for people across the UK and London, but especially in the Lea Valley and surrounding areas.”</a:t>
            </a:r>
          </a:p>
          <a:p>
            <a:pPr>
              <a:lnSpc>
                <a:spcPct val="90000"/>
              </a:lnSpc>
              <a:buClr>
                <a:srgbClr val="FF0066"/>
              </a:buClr>
              <a:buFont typeface="Monotype Sorts"/>
              <a:buNone/>
            </a:pPr>
            <a:r>
              <a:rPr lang="en-GB" sz="1400" smtClean="0">
                <a:latin typeface="Arial" charset="0"/>
                <a:cs typeface="Times New Roman" pitchFamily="18" charset="0"/>
                <a:hlinkClick r:id="rId4"/>
              </a:rPr>
              <a:t>http://www.london2012.org/en/news/publications/Candidatefile/Candidatefile.htm</a:t>
            </a:r>
            <a:r>
              <a:rPr lang="en-GB" sz="1400" smtClean="0">
                <a:latin typeface="Arial" charset="0"/>
                <a:cs typeface="Times New Roman" pitchFamily="18" charset="0"/>
              </a:rPr>
              <a:t> </a:t>
            </a:r>
          </a:p>
          <a:p>
            <a:pPr>
              <a:lnSpc>
                <a:spcPct val="90000"/>
              </a:lnSpc>
              <a:buClr>
                <a:srgbClr val="FF0066"/>
              </a:buClr>
              <a:buFont typeface="Monotype Sorts"/>
              <a:buNone/>
            </a:pPr>
            <a:endParaRPr lang="en-GB" sz="1800" smtClean="0">
              <a:latin typeface="Arial" charset="0"/>
              <a:cs typeface="Times New Roman" pitchFamily="18" charset="0"/>
            </a:endParaRPr>
          </a:p>
        </p:txBody>
      </p:sp>
      <p:sp>
        <p:nvSpPr>
          <p:cNvPr id="21509"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0-#ppt_w/2"/>
                                          </p:val>
                                        </p:tav>
                                        <p:tav tm="100000">
                                          <p:val>
                                            <p:strVal val="#ppt_x"/>
                                          </p:val>
                                        </p:tav>
                                      </p:tavLst>
                                    </p:anim>
                                    <p:anim calcmode="lin" valueType="num">
                                      <p:cBhvr additive="base">
                                        <p:cTn id="8"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 calcmode="lin" valueType="num">
                                      <p:cBhvr additive="base">
                                        <p:cTn id="13"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1" end="1"/>
                                            </p:txEl>
                                          </p:spTgt>
                                        </p:tgtEl>
                                        <p:attrNameLst>
                                          <p:attrName>style.visibility</p:attrName>
                                        </p:attrNameLst>
                                      </p:cBhvr>
                                      <p:to>
                                        <p:strVal val="visible"/>
                                      </p:to>
                                    </p:set>
                                    <p:anim calcmode="lin" valueType="num">
                                      <p:cBhvr additive="base">
                                        <p:cTn id="19"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 calcmode="lin" valueType="num">
                                      <p:cBhvr additive="base">
                                        <p:cTn id="25"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51">
                                            <p:txEl>
                                              <p:pRg st="3" end="3"/>
                                            </p:txEl>
                                          </p:spTgt>
                                        </p:tgtEl>
                                        <p:attrNameLst>
                                          <p:attrName>style.visibility</p:attrName>
                                        </p:attrNameLst>
                                      </p:cBhvr>
                                      <p:to>
                                        <p:strVal val="visible"/>
                                      </p:to>
                                    </p:set>
                                    <p:anim calcmode="lin" valueType="num">
                                      <p:cBhvr additive="base">
                                        <p:cTn id="31"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8851">
                                            <p:txEl>
                                              <p:pRg st="4" end="4"/>
                                            </p:txEl>
                                          </p:spTgt>
                                        </p:tgtEl>
                                        <p:attrNameLst>
                                          <p:attrName>style.visibility</p:attrName>
                                        </p:attrNameLst>
                                      </p:cBhvr>
                                      <p:to>
                                        <p:strVal val="visible"/>
                                      </p:to>
                                    </p:set>
                                    <p:anim calcmode="lin" valueType="num">
                                      <p:cBhvr additive="base">
                                        <p:cTn id="37"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autoUpdateAnimBg="0"/>
      <p:bldP spid="788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p:spPr>
        <p:txBody>
          <a:bodyPr/>
          <a:lstStyle/>
          <a:p>
            <a:r>
              <a:rPr lang="en-US" smtClean="0">
                <a:cs typeface="Arial" charset="0"/>
              </a:rPr>
              <a:t>Slide </a:t>
            </a:r>
            <a:fld id="{B0AEEBD9-AA38-47E6-B37D-82F2217941B0}" type="slidenum">
              <a:rPr lang="en-US" smtClean="0">
                <a:cs typeface="Arial" charset="0"/>
              </a:rPr>
              <a:pPr/>
              <a:t>4</a:t>
            </a:fld>
            <a:endParaRPr lang="en-US" smtClean="0">
              <a:cs typeface="Arial" charset="0"/>
            </a:endParaRPr>
          </a:p>
        </p:txBody>
      </p:sp>
      <p:sp>
        <p:nvSpPr>
          <p:cNvPr id="23554" name="Rectangle 2"/>
          <p:cNvSpPr>
            <a:spLocks noGrp="1" noChangeArrowheads="1"/>
          </p:cNvSpPr>
          <p:nvPr>
            <p:ph type="title"/>
          </p:nvPr>
        </p:nvSpPr>
        <p:spPr bwMode="auto">
          <a:xfrm>
            <a:off x="468313" y="1196975"/>
            <a:ext cx="8229600" cy="854075"/>
          </a:xfrm>
          <a:noFill/>
          <a:ln>
            <a:miter lim="800000"/>
            <a:headEnd/>
            <a:tailEnd/>
          </a:ln>
        </p:spPr>
        <p:txBody>
          <a:bodyPr vert="horz" wrap="square" lIns="91440" tIns="45720" rIns="91440" bIns="45720" numCol="1" anchor="t" anchorCtr="0" compatLnSpc="1">
            <a:prstTxWarp prst="textNoShape">
              <a:avLst/>
            </a:prstTxWarp>
          </a:bodyPr>
          <a:lstStyle/>
          <a:p>
            <a:pPr algn="l"/>
            <a:r>
              <a:rPr lang="en-US" sz="2000" smtClean="0">
                <a:solidFill>
                  <a:srgbClr val="FF0000"/>
                </a:solidFill>
                <a:latin typeface="Arial" charset="0"/>
              </a:rPr>
              <a:t>The employment and skills legacy - The Economic Development, Culture, Sport and Tourism Committee of the London Assembly</a:t>
            </a:r>
          </a:p>
        </p:txBody>
      </p:sp>
      <p:sp>
        <p:nvSpPr>
          <p:cNvPr id="23555" name="Rectangle 3"/>
          <p:cNvSpPr>
            <a:spLocks noGrp="1" noChangeArrowheads="1"/>
          </p:cNvSpPr>
          <p:nvPr>
            <p:ph type="body" idx="1"/>
          </p:nvPr>
        </p:nvSpPr>
        <p:spPr>
          <a:xfrm>
            <a:off x="838200" y="1916113"/>
            <a:ext cx="7772400" cy="4537075"/>
          </a:xfrm>
        </p:spPr>
        <p:txBody>
          <a:bodyPr/>
          <a:lstStyle/>
          <a:p>
            <a:pPr>
              <a:lnSpc>
                <a:spcPct val="110000"/>
              </a:lnSpc>
            </a:pPr>
            <a:r>
              <a:rPr lang="en-US" sz="1400" b="1" smtClean="0">
                <a:latin typeface="Arial" charset="0"/>
              </a:rPr>
              <a:t>An important part of that legacy is economic regeneration to provide lasting skills and employment opportunities in the five host boroughs around the Olympic park. These boroughs include some of London’s poorest and most disadvantaged people. A quarter of the working population in this area has no qualifications, and many have never had a job.</a:t>
            </a:r>
          </a:p>
          <a:p>
            <a:pPr>
              <a:lnSpc>
                <a:spcPct val="110000"/>
              </a:lnSpc>
            </a:pPr>
            <a:r>
              <a:rPr lang="en-US" sz="1400" b="1" smtClean="0">
                <a:latin typeface="Arial" charset="0"/>
              </a:rPr>
              <a:t>LDA estimate up to </a:t>
            </a:r>
            <a:r>
              <a:rPr lang="en-US" sz="1400" b="1" smtClean="0">
                <a:solidFill>
                  <a:srgbClr val="FF0000"/>
                </a:solidFill>
                <a:latin typeface="Arial" charset="0"/>
              </a:rPr>
              <a:t>12,000 </a:t>
            </a:r>
            <a:r>
              <a:rPr lang="en-US" sz="1400" b="1" smtClean="0">
                <a:latin typeface="Arial" charset="0"/>
              </a:rPr>
              <a:t>new jobs in the Olympic Park; up to </a:t>
            </a:r>
            <a:r>
              <a:rPr lang="en-US" sz="1400" b="1" smtClean="0">
                <a:solidFill>
                  <a:srgbClr val="FF0000"/>
                </a:solidFill>
                <a:latin typeface="Arial" charset="0"/>
              </a:rPr>
              <a:t>50,000</a:t>
            </a:r>
            <a:r>
              <a:rPr lang="en-US" sz="1400" b="1" smtClean="0">
                <a:latin typeface="Arial" charset="0"/>
              </a:rPr>
              <a:t> in the Lower Lea Valley as a whole; and a reduction of </a:t>
            </a:r>
            <a:r>
              <a:rPr lang="en-US" sz="1400" b="1" smtClean="0">
                <a:solidFill>
                  <a:srgbClr val="FF0000"/>
                </a:solidFill>
                <a:latin typeface="Arial" charset="0"/>
              </a:rPr>
              <a:t>70,000</a:t>
            </a:r>
            <a:r>
              <a:rPr lang="en-US" sz="1400" b="1" smtClean="0">
                <a:latin typeface="Arial" charset="0"/>
              </a:rPr>
              <a:t> in the number of workless people in London, of which </a:t>
            </a:r>
            <a:r>
              <a:rPr lang="en-US" sz="1400" b="1" smtClean="0">
                <a:solidFill>
                  <a:srgbClr val="FF0000"/>
                </a:solidFill>
                <a:latin typeface="Arial" charset="0"/>
              </a:rPr>
              <a:t>55,000 </a:t>
            </a:r>
            <a:r>
              <a:rPr lang="en-US" sz="1400" b="1" smtClean="0">
                <a:latin typeface="Arial" charset="0"/>
              </a:rPr>
              <a:t>will be as a result of increased job opportunities and </a:t>
            </a:r>
            <a:r>
              <a:rPr lang="en-US" sz="1400" b="1" smtClean="0">
                <a:solidFill>
                  <a:srgbClr val="FF0000"/>
                </a:solidFill>
                <a:latin typeface="Arial" charset="0"/>
              </a:rPr>
              <a:t>15,000 </a:t>
            </a:r>
            <a:r>
              <a:rPr lang="en-US" sz="1400" b="1" smtClean="0">
                <a:latin typeface="Arial" charset="0"/>
              </a:rPr>
              <a:t>will result from changes in recruitment practices. IPPR suggests this may be overoptimistic based on their analysis of Sydney.</a:t>
            </a:r>
          </a:p>
          <a:p>
            <a:pPr>
              <a:lnSpc>
                <a:spcPct val="110000"/>
              </a:lnSpc>
            </a:pPr>
            <a:r>
              <a:rPr lang="en-US" sz="1400" b="1" smtClean="0">
                <a:latin typeface="Arial" charset="0"/>
              </a:rPr>
              <a:t>The London Development Agency sees the key to a sustainable legacy as a combination of effective engagement and a “</a:t>
            </a:r>
            <a:r>
              <a:rPr lang="en-US" sz="1400" b="1" smtClean="0">
                <a:solidFill>
                  <a:srgbClr val="FF0000"/>
                </a:solidFill>
                <a:latin typeface="Arial" charset="0"/>
              </a:rPr>
              <a:t>pipeline</a:t>
            </a:r>
            <a:r>
              <a:rPr lang="en-US" sz="1400" b="1" smtClean="0">
                <a:latin typeface="Arial" charset="0"/>
              </a:rPr>
              <a:t>” of opportunities with local firms, instead of a mass of menial low paid jobs, to create the potential for career progression that will encourage people to stay.</a:t>
            </a:r>
          </a:p>
          <a:p>
            <a:pPr>
              <a:lnSpc>
                <a:spcPct val="110000"/>
              </a:lnSpc>
            </a:pPr>
            <a:r>
              <a:rPr lang="en-GB" sz="1400" b="1" smtClean="0">
                <a:latin typeface="Arial" charset="0"/>
              </a:rPr>
              <a:t>The committee were highly sceptical and asked </a:t>
            </a:r>
            <a:r>
              <a:rPr lang="en-US" sz="1400" b="1" smtClean="0">
                <a:latin typeface="Arial" charset="0"/>
              </a:rPr>
              <a:t>what lessons the agency (LDA) had learned from the gentrification of Canary Wharf, where one group of residents was simply replaced with another, wealthier, set.</a:t>
            </a:r>
          </a:p>
        </p:txBody>
      </p:sp>
      <p:sp>
        <p:nvSpPr>
          <p:cNvPr id="23556"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a:spLocks noGrp="1"/>
          </p:cNvSpPr>
          <p:nvPr>
            <p:ph type="sldNum" sz="quarter" idx="12"/>
          </p:nvPr>
        </p:nvSpPr>
        <p:spPr>
          <a:noFill/>
        </p:spPr>
        <p:txBody>
          <a:bodyPr/>
          <a:lstStyle/>
          <a:p>
            <a:r>
              <a:rPr lang="en-US" smtClean="0">
                <a:cs typeface="Arial" charset="0"/>
              </a:rPr>
              <a:t>Slide </a:t>
            </a:r>
            <a:fld id="{DF52BE6B-8A67-403F-9115-DFA638DF9A6F}" type="slidenum">
              <a:rPr lang="en-US" smtClean="0">
                <a:cs typeface="Arial" charset="0"/>
              </a:rPr>
              <a:pPr/>
              <a:t>5</a:t>
            </a:fld>
            <a:endParaRPr lang="en-US" smtClean="0">
              <a:cs typeface="Arial" charset="0"/>
            </a:endParaRPr>
          </a:p>
        </p:txBody>
      </p:sp>
      <p:pic>
        <p:nvPicPr>
          <p:cNvPr id="25602" name="Picture 2"/>
          <p:cNvPicPr>
            <a:picLocks noChangeAspect="1" noChangeArrowheads="1"/>
          </p:cNvPicPr>
          <p:nvPr/>
        </p:nvPicPr>
        <p:blipFill>
          <a:blip r:embed="rId3"/>
          <a:srcRect l="9877" t="16409" r="6416" b="6146"/>
          <a:stretch>
            <a:fillRect/>
          </a:stretch>
        </p:blipFill>
        <p:spPr bwMode="auto">
          <a:xfrm>
            <a:off x="1071563" y="1928813"/>
            <a:ext cx="6643687" cy="3721100"/>
          </a:xfrm>
          <a:prstGeom prst="rect">
            <a:avLst/>
          </a:prstGeom>
          <a:noFill/>
          <a:ln w="12700">
            <a:noFill/>
            <a:miter lim="800000"/>
            <a:headEnd type="none" w="sm" len="sm"/>
            <a:tailEnd type="none" w="sm" len="sm"/>
          </a:ln>
        </p:spPr>
      </p:pic>
      <p:sp>
        <p:nvSpPr>
          <p:cNvPr id="25603"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
        <p:nvSpPr>
          <p:cNvPr id="25604" name="TextBox 6"/>
          <p:cNvSpPr txBox="1">
            <a:spLocks noChangeArrowheads="1"/>
          </p:cNvSpPr>
          <p:nvPr/>
        </p:nvSpPr>
        <p:spPr bwMode="auto">
          <a:xfrm>
            <a:off x="1643063" y="1071563"/>
            <a:ext cx="5638800" cy="904875"/>
          </a:xfrm>
          <a:prstGeom prst="rect">
            <a:avLst/>
          </a:prstGeom>
          <a:noFill/>
          <a:ln w="9525">
            <a:noFill/>
            <a:miter lim="800000"/>
            <a:headEnd/>
            <a:tailEnd/>
          </a:ln>
        </p:spPr>
        <p:txBody>
          <a:bodyPr wrap="none">
            <a:spAutoFit/>
          </a:bodyPr>
          <a:lstStyle/>
          <a:p>
            <a:pPr algn="ctr" eaLnBrk="0" hangingPunct="0">
              <a:spcBef>
                <a:spcPct val="20000"/>
              </a:spcBef>
              <a:buClr>
                <a:schemeClr val="tx2"/>
              </a:buClr>
              <a:buSzPct val="75000"/>
              <a:buFont typeface="Monotype Sorts"/>
              <a:buNone/>
            </a:pPr>
            <a:r>
              <a:rPr lang="en-GB">
                <a:latin typeface="Arial" charset="0"/>
              </a:rPr>
              <a:t>The balanced scorecard approach to </a:t>
            </a:r>
          </a:p>
          <a:p>
            <a:pPr algn="ctr" eaLnBrk="0" hangingPunct="0">
              <a:spcBef>
                <a:spcPct val="20000"/>
              </a:spcBef>
              <a:buClr>
                <a:schemeClr val="tx2"/>
              </a:buClr>
              <a:buSzPct val="75000"/>
              <a:buFont typeface="Monotype Sorts"/>
              <a:buNone/>
            </a:pPr>
            <a:r>
              <a:rPr lang="en-GB">
                <a:latin typeface="Arial" charset="0"/>
              </a:rPr>
              <a:t>evaluating events</a:t>
            </a:r>
          </a:p>
        </p:txBody>
      </p:sp>
      <p:sp>
        <p:nvSpPr>
          <p:cNvPr id="25605" name="TextBox 7"/>
          <p:cNvSpPr txBox="1">
            <a:spLocks noChangeArrowheads="1"/>
          </p:cNvSpPr>
          <p:nvPr/>
        </p:nvSpPr>
        <p:spPr bwMode="auto">
          <a:xfrm>
            <a:off x="1143000" y="5715000"/>
            <a:ext cx="3954463" cy="369888"/>
          </a:xfrm>
          <a:prstGeom prst="rect">
            <a:avLst/>
          </a:prstGeom>
          <a:noFill/>
          <a:ln w="9525">
            <a:noFill/>
            <a:miter lim="800000"/>
            <a:headEnd/>
            <a:tailEnd/>
          </a:ln>
        </p:spPr>
        <p:txBody>
          <a:bodyPr wrap="none">
            <a:spAutoFit/>
          </a:bodyPr>
          <a:lstStyle/>
          <a:p>
            <a:pPr eaLnBrk="0" hangingPunct="0">
              <a:spcBef>
                <a:spcPct val="20000"/>
              </a:spcBef>
              <a:buClr>
                <a:schemeClr val="tx2"/>
              </a:buClr>
              <a:buSzPct val="75000"/>
              <a:buFont typeface="Monotype Sorts"/>
              <a:buNone/>
            </a:pPr>
            <a:r>
              <a:rPr lang="en-GB" sz="1800">
                <a:latin typeface="Arial" charset="0"/>
              </a:rPr>
              <a:t>Source Measuring Success 2 from</a:t>
            </a:r>
            <a:endParaRPr lang="en-US" sz="1800">
              <a:latin typeface="Arial" charset="0"/>
            </a:endParaRPr>
          </a:p>
        </p:txBody>
      </p:sp>
      <p:pic>
        <p:nvPicPr>
          <p:cNvPr id="25606" name="Picture 3"/>
          <p:cNvPicPr>
            <a:picLocks noChangeAspect="1" noChangeArrowheads="1"/>
          </p:cNvPicPr>
          <p:nvPr/>
        </p:nvPicPr>
        <p:blipFill>
          <a:blip r:embed="rId4"/>
          <a:srcRect/>
          <a:stretch>
            <a:fillRect/>
          </a:stretch>
        </p:blipFill>
        <p:spPr bwMode="auto">
          <a:xfrm>
            <a:off x="5000625" y="5715000"/>
            <a:ext cx="981075" cy="6953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a:noFill/>
        </p:spPr>
        <p:txBody>
          <a:bodyPr/>
          <a:lstStyle/>
          <a:p>
            <a:r>
              <a:rPr lang="en-US" smtClean="0">
                <a:cs typeface="Arial" charset="0"/>
              </a:rPr>
              <a:t>Slide </a:t>
            </a:r>
            <a:fld id="{1D3E470F-A5EC-4840-A839-14F6C81CD328}" type="slidenum">
              <a:rPr lang="en-US" smtClean="0">
                <a:cs typeface="Arial" charset="0"/>
              </a:rPr>
              <a:pPr/>
              <a:t>6</a:t>
            </a:fld>
            <a:endParaRPr lang="en-US" smtClean="0">
              <a:cs typeface="Arial" charset="0"/>
            </a:endParaRPr>
          </a:p>
        </p:txBody>
      </p:sp>
      <p:graphicFrame>
        <p:nvGraphicFramePr>
          <p:cNvPr id="97333" name="Group 53"/>
          <p:cNvGraphicFramePr>
            <a:graphicFrameLocks noGrp="1"/>
          </p:cNvGraphicFramePr>
          <p:nvPr/>
        </p:nvGraphicFramePr>
        <p:xfrm>
          <a:off x="609600" y="1981200"/>
          <a:ext cx="8001000" cy="4064000"/>
        </p:xfrm>
        <a:graphic>
          <a:graphicData uri="http://schemas.openxmlformats.org/drawingml/2006/table">
            <a:tbl>
              <a:tblPr/>
              <a:tblGrid>
                <a:gridCol w="1500188"/>
                <a:gridCol w="6500812"/>
              </a:tblGrid>
              <a:tr h="10160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dirty="0" smtClean="0">
                          <a:ln>
                            <a:noFill/>
                          </a:ln>
                          <a:solidFill>
                            <a:schemeClr val="tx1"/>
                          </a:solidFill>
                          <a:effectLst/>
                          <a:latin typeface="Arial" pitchFamily="34" charset="0"/>
                        </a:rPr>
                        <a:t>Type A</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pitchFamily="34" charset="0"/>
                        </a:rPr>
                        <a:t>Irregular, one off, major international spectator events, these generate significant economic activity and media interest e.g. Olympics, Football World Cup etc.  </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160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chemeClr val="tx1"/>
                          </a:solidFill>
                          <a:effectLst/>
                          <a:latin typeface="Arial" pitchFamily="34" charset="0"/>
                        </a:rPr>
                        <a:t>Type B</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dirty="0" smtClean="0">
                          <a:ln>
                            <a:noFill/>
                          </a:ln>
                          <a:solidFill>
                            <a:schemeClr val="tx1"/>
                          </a:solidFill>
                          <a:effectLst/>
                          <a:latin typeface="Arial" pitchFamily="34" charset="0"/>
                        </a:rPr>
                        <a:t>Major spectator events, significant economic activity &amp; media interest part of the annual domestic cycle e.g. Test matches, 6 Nations Rugby, Open golf, Cup final etc.</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160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chemeClr val="tx1"/>
                          </a:solidFill>
                          <a:effectLst/>
                          <a:latin typeface="Arial" pitchFamily="34" charset="0"/>
                        </a:rPr>
                        <a:t>Type C</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pitchFamily="34" charset="0"/>
                        </a:rPr>
                        <a:t>Irregular, one-off major international spectator/ competitor events generating limited economic activity e.g. European boxing and swimming championships</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160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chemeClr val="tx1"/>
                          </a:solidFill>
                          <a:effectLst/>
                          <a:latin typeface="Arial" pitchFamily="34" charset="0"/>
                        </a:rPr>
                        <a:t>Type D</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pitchFamily="34" charset="0"/>
                        </a:rPr>
                        <a:t>Major competitor events generating limited economic activity and part of an annual cycle e.g. National championships</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7334" name="Rectangle 54"/>
          <p:cNvSpPr>
            <a:spLocks noChangeArrowheads="1"/>
          </p:cNvSpPr>
          <p:nvPr/>
        </p:nvSpPr>
        <p:spPr bwMode="auto">
          <a:xfrm>
            <a:off x="609600" y="6096000"/>
            <a:ext cx="1219200" cy="304800"/>
          </a:xfrm>
          <a:prstGeom prst="rect">
            <a:avLst/>
          </a:prstGeom>
          <a:noFill/>
          <a:ln w="12700">
            <a:noFill/>
            <a:miter lim="800000"/>
            <a:headEnd type="none" w="sm" len="sm"/>
            <a:tailEnd type="none" w="sm" len="sm"/>
          </a:ln>
        </p:spPr>
        <p:txBody>
          <a:bodyPr lIns="92075" tIns="46038" rIns="92075" bIns="46038">
            <a:spAutoFit/>
          </a:bodyPr>
          <a:lstStyle/>
          <a:p>
            <a:pPr eaLnBrk="0" hangingPunct="0"/>
            <a:r>
              <a:rPr lang="en-GB" sz="1400" b="0" i="1">
                <a:latin typeface="Arial" charset="0"/>
                <a:cs typeface="Times New Roman" pitchFamily="18" charset="0"/>
              </a:rPr>
              <a:t>Gratton et al</a:t>
            </a:r>
            <a:endParaRPr lang="en-GB" sz="1400" b="0">
              <a:latin typeface="Arial" charset="0"/>
            </a:endParaRPr>
          </a:p>
        </p:txBody>
      </p:sp>
      <p:sp>
        <p:nvSpPr>
          <p:cNvPr id="97336" name="Rectangle 56"/>
          <p:cNvSpPr>
            <a:spLocks noGrp="1" noChangeArrowheads="1"/>
          </p:cNvSpPr>
          <p:nvPr>
            <p:ph type="title"/>
          </p:nvPr>
        </p:nvSpPr>
        <p:spPr bwMode="auto">
          <a:xfrm>
            <a:off x="714375" y="857250"/>
            <a:ext cx="7772400" cy="93345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solidFill>
                  <a:srgbClr val="FF0000"/>
                </a:solidFill>
                <a:latin typeface="Arial" charset="0"/>
              </a:rPr>
              <a:t>4 Categories of sporting event </a:t>
            </a:r>
            <a:br>
              <a:rPr lang="en-GB" sz="2800" smtClean="0">
                <a:solidFill>
                  <a:srgbClr val="FF0000"/>
                </a:solidFill>
                <a:latin typeface="Arial" charset="0"/>
              </a:rPr>
            </a:br>
            <a:r>
              <a:rPr lang="en-GB" sz="2800" smtClean="0">
                <a:solidFill>
                  <a:srgbClr val="FF0000"/>
                </a:solidFill>
                <a:latin typeface="Arial" charset="0"/>
              </a:rPr>
              <a:t> Gratton et al</a:t>
            </a:r>
          </a:p>
        </p:txBody>
      </p:sp>
      <p:sp>
        <p:nvSpPr>
          <p:cNvPr id="27669"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336"/>
                                        </p:tgtEl>
                                        <p:attrNameLst>
                                          <p:attrName>style.visibility</p:attrName>
                                        </p:attrNameLst>
                                      </p:cBhvr>
                                      <p:to>
                                        <p:strVal val="visible"/>
                                      </p:to>
                                    </p:set>
                                    <p:anim calcmode="lin" valueType="num">
                                      <p:cBhvr additive="base">
                                        <p:cTn id="7" dur="500" fill="hold"/>
                                        <p:tgtEl>
                                          <p:spTgt spid="97336"/>
                                        </p:tgtEl>
                                        <p:attrNameLst>
                                          <p:attrName>ppt_x</p:attrName>
                                        </p:attrNameLst>
                                      </p:cBhvr>
                                      <p:tavLst>
                                        <p:tav tm="0">
                                          <p:val>
                                            <p:strVal val="0-#ppt_w/2"/>
                                          </p:val>
                                        </p:tav>
                                        <p:tav tm="100000">
                                          <p:val>
                                            <p:strVal val="#ppt_x"/>
                                          </p:val>
                                        </p:tav>
                                      </p:tavLst>
                                    </p:anim>
                                    <p:anim calcmode="lin" valueType="num">
                                      <p:cBhvr additive="base">
                                        <p:cTn id="8" dur="500" fill="hold"/>
                                        <p:tgtEl>
                                          <p:spTgt spid="973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7333"/>
                                        </p:tgtEl>
                                        <p:attrNameLst>
                                          <p:attrName>style.visibility</p:attrName>
                                        </p:attrNameLst>
                                      </p:cBhvr>
                                      <p:to>
                                        <p:strVal val="visible"/>
                                      </p:to>
                                    </p:set>
                                    <p:anim calcmode="lin" valueType="num">
                                      <p:cBhvr additive="base">
                                        <p:cTn id="13" dur="500" fill="hold"/>
                                        <p:tgtEl>
                                          <p:spTgt spid="97333"/>
                                        </p:tgtEl>
                                        <p:attrNameLst>
                                          <p:attrName>ppt_x</p:attrName>
                                        </p:attrNameLst>
                                      </p:cBhvr>
                                      <p:tavLst>
                                        <p:tav tm="0">
                                          <p:val>
                                            <p:strVal val="0-#ppt_w/2"/>
                                          </p:val>
                                        </p:tav>
                                        <p:tav tm="100000">
                                          <p:val>
                                            <p:strVal val="#ppt_x"/>
                                          </p:val>
                                        </p:tav>
                                      </p:tavLst>
                                    </p:anim>
                                    <p:anim calcmode="lin" valueType="num">
                                      <p:cBhvr additive="base">
                                        <p:cTn id="14" dur="500" fill="hold"/>
                                        <p:tgtEl>
                                          <p:spTgt spid="973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334"/>
                                        </p:tgtEl>
                                        <p:attrNameLst>
                                          <p:attrName>style.visibility</p:attrName>
                                        </p:attrNameLst>
                                      </p:cBhvr>
                                      <p:to>
                                        <p:strVal val="visible"/>
                                      </p:to>
                                    </p:set>
                                    <p:anim calcmode="lin" valueType="num">
                                      <p:cBhvr additive="base">
                                        <p:cTn id="19" dur="500" fill="hold"/>
                                        <p:tgtEl>
                                          <p:spTgt spid="97334"/>
                                        </p:tgtEl>
                                        <p:attrNameLst>
                                          <p:attrName>ppt_x</p:attrName>
                                        </p:attrNameLst>
                                      </p:cBhvr>
                                      <p:tavLst>
                                        <p:tav tm="0">
                                          <p:val>
                                            <p:strVal val="0-#ppt_w/2"/>
                                          </p:val>
                                        </p:tav>
                                        <p:tav tm="100000">
                                          <p:val>
                                            <p:strVal val="#ppt_x"/>
                                          </p:val>
                                        </p:tav>
                                      </p:tavLst>
                                    </p:anim>
                                    <p:anim calcmode="lin" valueType="num">
                                      <p:cBhvr additive="base">
                                        <p:cTn id="20" dur="500" fill="hold"/>
                                        <p:tgtEl>
                                          <p:spTgt spid="973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34" grpId="0" autoUpdateAnimBg="0"/>
      <p:bldP spid="9733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2"/>
          </p:nvPr>
        </p:nvSpPr>
        <p:spPr>
          <a:noFill/>
        </p:spPr>
        <p:txBody>
          <a:bodyPr/>
          <a:lstStyle/>
          <a:p>
            <a:r>
              <a:rPr lang="en-US" smtClean="0">
                <a:cs typeface="Arial" charset="0"/>
              </a:rPr>
              <a:t>Slide </a:t>
            </a:r>
            <a:fld id="{7E14CFD8-0261-45B4-A0E2-BE9BA1D5F87F}" type="slidenum">
              <a:rPr lang="en-US" smtClean="0">
                <a:cs typeface="Arial" charset="0"/>
              </a:rPr>
              <a:pPr/>
              <a:t>7</a:t>
            </a:fld>
            <a:endParaRPr lang="en-US" smtClean="0">
              <a:cs typeface="Arial" charset="0"/>
            </a:endParaRPr>
          </a:p>
        </p:txBody>
      </p:sp>
      <p:graphicFrame>
        <p:nvGraphicFramePr>
          <p:cNvPr id="96557" name="Group 301"/>
          <p:cNvGraphicFramePr>
            <a:graphicFrameLocks noGrp="1"/>
          </p:cNvGraphicFramePr>
          <p:nvPr/>
        </p:nvGraphicFramePr>
        <p:xfrm>
          <a:off x="533400" y="1981200"/>
          <a:ext cx="8153400" cy="4351338"/>
        </p:xfrm>
        <a:graphic>
          <a:graphicData uri="http://schemas.openxmlformats.org/drawingml/2006/table">
            <a:tbl>
              <a:tblPr/>
              <a:tblGrid>
                <a:gridCol w="4076700"/>
                <a:gridCol w="4076700"/>
              </a:tblGrid>
              <a:tr h="13795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000" b="1" i="0" u="none" strike="noStrike" cap="none" normalizeH="0" baseline="0" dirty="0" smtClean="0">
                          <a:ln>
                            <a:noFill/>
                          </a:ln>
                          <a:solidFill>
                            <a:schemeClr val="tx1"/>
                          </a:solidFill>
                          <a:effectLst/>
                          <a:latin typeface="Times New Roman" pitchFamily="18" charset="0"/>
                          <a:cs typeface="Times New Roman" pitchFamily="18" charset="0"/>
                        </a:rPr>
                        <a:t>Low impact locations where little additional facilities were provided (Low)</a:t>
                      </a:r>
                      <a:endParaRPr kumimoji="0" lang="en-GB" sz="2000" b="0" i="0" u="none" strike="noStrike" cap="none" normalizeH="0" baseline="0" dirty="0" smtClean="0">
                        <a:ln>
                          <a:noFill/>
                        </a:ln>
                        <a:solidFill>
                          <a:schemeClr val="tx1"/>
                        </a:solidFill>
                        <a:effectLst/>
                        <a:latin typeface="Times New Roman" pitchFamily="18" charset="0"/>
                      </a:endParaRP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Athens 1896, Paris 1900, St Louis 1904, London 1948, Mexico City 1968, Los Angeles 1984</a:t>
                      </a:r>
                      <a:endParaRPr kumimoji="0" lang="en-GB" sz="2000" b="0" i="0" u="none" strike="noStrike" cap="none" normalizeH="0" baseline="0" smtClean="0">
                        <a:ln>
                          <a:noFill/>
                        </a:ln>
                        <a:solidFill>
                          <a:schemeClr val="tx1"/>
                        </a:solidFill>
                        <a:effectLst/>
                        <a:latin typeface="Times New Roman" pitchFamily="18" charset="0"/>
                      </a:endParaRP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557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Games focusing on mainly sporting facilities (Medium)</a:t>
                      </a:r>
                      <a:endParaRPr kumimoji="0" lang="en-GB"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London 1908, Stockholm 1912, Paris 1924, Los Angeles 1932, Berlin 1936, Helsinki 1952, Melbourne 1956, Atlanta 1996</a:t>
                      </a:r>
                      <a:endParaRPr kumimoji="0" lang="en-GB" sz="2000" b="0" i="0" u="none" strike="noStrike" cap="none" normalizeH="0" baseline="0" smtClean="0">
                        <a:ln>
                          <a:noFill/>
                        </a:ln>
                        <a:solidFill>
                          <a:schemeClr val="tx1"/>
                        </a:solidFill>
                        <a:effectLst/>
                        <a:latin typeface="Times New Roman" pitchFamily="18" charset="0"/>
                      </a:endParaRP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66"/>
                    </a:solidFill>
                  </a:tcPr>
                </a:tc>
              </a:tr>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Games stimulating transformations of the built environment (High)</a:t>
                      </a:r>
                      <a:endParaRPr kumimoji="0" lang="en-GB"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FF66"/>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Rome 1960, Tokyo 1964, Munich 1972, Montreal 1976, Moscow 1980, Seoul 1988, Barcelona 1992, Sydney 2000, Athens 2004, Beijing 2008 and London 2012 </a:t>
                      </a:r>
                      <a:endParaRPr kumimoji="0" lang="en-GB" sz="2000" b="0" i="0" u="none" strike="noStrike" cap="none" normalizeH="0" baseline="0" dirty="0" smtClean="0">
                        <a:ln>
                          <a:noFill/>
                        </a:ln>
                        <a:solidFill>
                          <a:schemeClr val="tx1"/>
                        </a:solidFill>
                        <a:effectLst/>
                        <a:latin typeface="Times New Roman" pitchFamily="18" charset="0"/>
                      </a:endParaRP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99FF66"/>
                    </a:solidFill>
                  </a:tcPr>
                </a:tc>
              </a:tr>
            </a:tbl>
          </a:graphicData>
        </a:graphic>
      </p:graphicFrame>
      <p:sp>
        <p:nvSpPr>
          <p:cNvPr id="96558" name="Text Box 302"/>
          <p:cNvSpPr txBox="1">
            <a:spLocks noChangeArrowheads="1"/>
          </p:cNvSpPr>
          <p:nvPr/>
        </p:nvSpPr>
        <p:spPr bwMode="auto">
          <a:xfrm>
            <a:off x="1357313" y="928688"/>
            <a:ext cx="5867400" cy="954087"/>
          </a:xfrm>
          <a:prstGeom prst="rect">
            <a:avLst/>
          </a:prstGeom>
          <a:noFill/>
          <a:ln w="12700">
            <a:noFill/>
            <a:miter lim="800000"/>
            <a:headEnd type="none" w="sm" len="sm"/>
            <a:tailEnd type="none" w="sm" len="sm"/>
          </a:ln>
        </p:spPr>
        <p:txBody>
          <a:bodyPr lIns="92075" tIns="46038" rIns="92075" bIns="46038">
            <a:spAutoFit/>
          </a:bodyPr>
          <a:lstStyle/>
          <a:p>
            <a:pPr algn="ctr" eaLnBrk="0" hangingPunct="0">
              <a:spcBef>
                <a:spcPct val="50000"/>
              </a:spcBef>
              <a:buClr>
                <a:schemeClr val="tx2"/>
              </a:buClr>
              <a:buSzPct val="75000"/>
              <a:buFont typeface="Monotype Sorts"/>
              <a:buNone/>
            </a:pPr>
            <a:r>
              <a:rPr lang="en-GB" sz="2800">
                <a:solidFill>
                  <a:srgbClr val="FF0000"/>
                </a:solidFill>
                <a:latin typeface="Arial" charset="0"/>
              </a:rPr>
              <a:t>Olympic games, evidence of legacy inflation</a:t>
            </a:r>
          </a:p>
        </p:txBody>
      </p:sp>
      <p:sp>
        <p:nvSpPr>
          <p:cNvPr id="29713"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558"/>
                                        </p:tgtEl>
                                        <p:attrNameLst>
                                          <p:attrName>style.visibility</p:attrName>
                                        </p:attrNameLst>
                                      </p:cBhvr>
                                      <p:to>
                                        <p:strVal val="visible"/>
                                      </p:to>
                                    </p:set>
                                    <p:anim calcmode="lin" valueType="num">
                                      <p:cBhvr additive="base">
                                        <p:cTn id="7" dur="500" fill="hold"/>
                                        <p:tgtEl>
                                          <p:spTgt spid="96558"/>
                                        </p:tgtEl>
                                        <p:attrNameLst>
                                          <p:attrName>ppt_x</p:attrName>
                                        </p:attrNameLst>
                                      </p:cBhvr>
                                      <p:tavLst>
                                        <p:tav tm="0">
                                          <p:val>
                                            <p:strVal val="0-#ppt_w/2"/>
                                          </p:val>
                                        </p:tav>
                                        <p:tav tm="100000">
                                          <p:val>
                                            <p:strVal val="#ppt_x"/>
                                          </p:val>
                                        </p:tav>
                                      </p:tavLst>
                                    </p:anim>
                                    <p:anim calcmode="lin" valueType="num">
                                      <p:cBhvr additive="base">
                                        <p:cTn id="8" dur="500" fill="hold"/>
                                        <p:tgtEl>
                                          <p:spTgt spid="965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6557"/>
                                        </p:tgtEl>
                                        <p:attrNameLst>
                                          <p:attrName>style.visibility</p:attrName>
                                        </p:attrNameLst>
                                      </p:cBhvr>
                                      <p:to>
                                        <p:strVal val="visible"/>
                                      </p:to>
                                    </p:set>
                                    <p:anim calcmode="lin" valueType="num">
                                      <p:cBhvr additive="base">
                                        <p:cTn id="13" dur="500" fill="hold"/>
                                        <p:tgtEl>
                                          <p:spTgt spid="96557"/>
                                        </p:tgtEl>
                                        <p:attrNameLst>
                                          <p:attrName>ppt_x</p:attrName>
                                        </p:attrNameLst>
                                      </p:cBhvr>
                                      <p:tavLst>
                                        <p:tav tm="0">
                                          <p:val>
                                            <p:strVal val="0-#ppt_w/2"/>
                                          </p:val>
                                        </p:tav>
                                        <p:tav tm="100000">
                                          <p:val>
                                            <p:strVal val="#ppt_x"/>
                                          </p:val>
                                        </p:tav>
                                      </p:tavLst>
                                    </p:anim>
                                    <p:anim calcmode="lin" valueType="num">
                                      <p:cBhvr additive="base">
                                        <p:cTn id="14" dur="500" fill="hold"/>
                                        <p:tgtEl>
                                          <p:spTgt spid="96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5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p:spPr>
        <p:txBody>
          <a:bodyPr/>
          <a:lstStyle/>
          <a:p>
            <a:r>
              <a:rPr lang="en-US" smtClean="0">
                <a:cs typeface="Arial" charset="0"/>
              </a:rPr>
              <a:t>Slide </a:t>
            </a:r>
            <a:fld id="{DCB19831-3AB5-4CDD-B2DF-85F507C62C80}" type="slidenum">
              <a:rPr lang="en-US" smtClean="0">
                <a:cs typeface="Arial" charset="0"/>
              </a:rPr>
              <a:pPr/>
              <a:t>8</a:t>
            </a:fld>
            <a:endParaRPr lang="en-US" smtClean="0">
              <a:cs typeface="Arial" charset="0"/>
            </a:endParaRPr>
          </a:p>
        </p:txBody>
      </p:sp>
      <p:sp>
        <p:nvSpPr>
          <p:cNvPr id="62467" name="Rectangle 3"/>
          <p:cNvSpPr>
            <a:spLocks noGrp="1" noChangeArrowheads="1"/>
          </p:cNvSpPr>
          <p:nvPr>
            <p:ph type="title"/>
          </p:nvPr>
        </p:nvSpPr>
        <p:spPr bwMode="auto">
          <a:xfrm>
            <a:off x="685800" y="990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solidFill>
                  <a:srgbClr val="FF0000"/>
                </a:solidFill>
                <a:latin typeface="Arial" charset="0"/>
              </a:rPr>
              <a:t>Distributional effects of Olympic Games controversial</a:t>
            </a:r>
          </a:p>
        </p:txBody>
      </p:sp>
      <p:sp>
        <p:nvSpPr>
          <p:cNvPr id="62468" name="Rectangle 4"/>
          <p:cNvSpPr>
            <a:spLocks noGrp="1" noChangeArrowheads="1"/>
          </p:cNvSpPr>
          <p:nvPr>
            <p:ph type="body" idx="1"/>
          </p:nvPr>
        </p:nvSpPr>
        <p:spPr>
          <a:xfrm>
            <a:off x="838200" y="1905000"/>
            <a:ext cx="7772400" cy="4095750"/>
          </a:xfrm>
        </p:spPr>
        <p:txBody>
          <a:bodyPr/>
          <a:lstStyle/>
          <a:p>
            <a:pPr>
              <a:lnSpc>
                <a:spcPct val="90000"/>
              </a:lnSpc>
              <a:buClr>
                <a:srgbClr val="FF0000"/>
              </a:buClr>
            </a:pPr>
            <a:r>
              <a:rPr lang="en-GB" sz="1800" smtClean="0">
                <a:latin typeface="Arial" charset="0"/>
                <a:cs typeface="Times New Roman" pitchFamily="18" charset="0"/>
              </a:rPr>
              <a:t>Does public investment represent a subsidy to affluent consumers and visitors at the expense of consumption for the local underprivileged?</a:t>
            </a:r>
          </a:p>
          <a:p>
            <a:pPr>
              <a:lnSpc>
                <a:spcPct val="90000"/>
              </a:lnSpc>
              <a:buClr>
                <a:srgbClr val="FF0000"/>
              </a:buClr>
            </a:pPr>
            <a:r>
              <a:rPr lang="en-GB" sz="1800" smtClean="0">
                <a:latin typeface="Arial" charset="0"/>
                <a:cs typeface="Times New Roman" pitchFamily="18" charset="0"/>
              </a:rPr>
              <a:t>Part of wider debate about property led regeneration – is this at the expense of education and training, affordable housing and quality of social services?</a:t>
            </a:r>
          </a:p>
          <a:p>
            <a:pPr>
              <a:lnSpc>
                <a:spcPct val="90000"/>
              </a:lnSpc>
              <a:buClr>
                <a:srgbClr val="FF0000"/>
              </a:buClr>
            </a:pPr>
            <a:r>
              <a:rPr lang="en-GB" sz="1800" smtClean="0">
                <a:latin typeface="Arial" charset="0"/>
                <a:cs typeface="Times New Roman" pitchFamily="18" charset="0"/>
              </a:rPr>
              <a:t>Equity issue about awarding games - capital accumulation in prosperous western cities but should poorer nations be the beneficiaries. Or should there be one purpose built venue to overcome threats such as terrorism.</a:t>
            </a:r>
          </a:p>
          <a:p>
            <a:pPr>
              <a:lnSpc>
                <a:spcPct val="90000"/>
              </a:lnSpc>
              <a:buClr>
                <a:srgbClr val="FF0000"/>
              </a:buClr>
              <a:buFont typeface="Monotype Sorts"/>
              <a:buNone/>
            </a:pPr>
            <a:r>
              <a:rPr lang="en-GB" sz="2000" b="1" smtClean="0">
                <a:solidFill>
                  <a:srgbClr val="FF0000"/>
                </a:solidFill>
                <a:latin typeface="Arial" charset="0"/>
                <a:cs typeface="Times New Roman" pitchFamily="18" charset="0"/>
              </a:rPr>
              <a:t>The Games accelerates change but does not initiate it</a:t>
            </a:r>
          </a:p>
          <a:p>
            <a:pPr>
              <a:lnSpc>
                <a:spcPct val="90000"/>
              </a:lnSpc>
              <a:buClr>
                <a:srgbClr val="FF0000"/>
              </a:buClr>
            </a:pPr>
            <a:r>
              <a:rPr lang="en-GB" sz="1800" smtClean="0">
                <a:latin typeface="Arial" charset="0"/>
                <a:cs typeface="Times New Roman" pitchFamily="18" charset="0"/>
              </a:rPr>
              <a:t>Not to the same scale</a:t>
            </a:r>
          </a:p>
          <a:p>
            <a:pPr>
              <a:lnSpc>
                <a:spcPct val="90000"/>
              </a:lnSpc>
              <a:buClr>
                <a:srgbClr val="FF0000"/>
              </a:buClr>
            </a:pPr>
            <a:r>
              <a:rPr lang="en-GB" sz="1800" smtClean="0">
                <a:latin typeface="Arial" charset="0"/>
                <a:cs typeface="Times New Roman" pitchFamily="18" charset="0"/>
              </a:rPr>
              <a:t>Infrastructure plans may be devised but not implemented</a:t>
            </a:r>
          </a:p>
          <a:p>
            <a:pPr>
              <a:lnSpc>
                <a:spcPct val="90000"/>
              </a:lnSpc>
              <a:buClr>
                <a:srgbClr val="FF0000"/>
              </a:buClr>
            </a:pPr>
            <a:r>
              <a:rPr lang="en-GB" sz="1800" smtClean="0">
                <a:latin typeface="Arial" charset="0"/>
                <a:cs typeface="Times New Roman" pitchFamily="18" charset="0"/>
              </a:rPr>
              <a:t>Pressure exerted to complete urban development and renewal by focus of world media </a:t>
            </a:r>
          </a:p>
          <a:p>
            <a:pPr>
              <a:lnSpc>
                <a:spcPct val="90000"/>
              </a:lnSpc>
              <a:buFont typeface="Monotype Sorts"/>
              <a:buNone/>
            </a:pPr>
            <a:endParaRPr lang="en-GB" sz="1800" smtClean="0">
              <a:latin typeface="Arial" charset="0"/>
            </a:endParaRPr>
          </a:p>
        </p:txBody>
      </p:sp>
      <p:sp>
        <p:nvSpPr>
          <p:cNvPr id="31748"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0-#ppt_w/2"/>
                                          </p:val>
                                        </p:tav>
                                        <p:tav tm="100000">
                                          <p:val>
                                            <p:strVal val="#ppt_x"/>
                                          </p:val>
                                        </p:tav>
                                      </p:tavLst>
                                    </p:anim>
                                    <p:anim calcmode="lin" valueType="num">
                                      <p:cBhvr additive="base">
                                        <p:cTn id="8" dur="500" fill="hold"/>
                                        <p:tgtEl>
                                          <p:spTgt spid="624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8">
                                            <p:txEl>
                                              <p:pRg st="0" end="0"/>
                                            </p:txEl>
                                          </p:spTgt>
                                        </p:tgtEl>
                                        <p:attrNameLst>
                                          <p:attrName>style.visibility</p:attrName>
                                        </p:attrNameLst>
                                      </p:cBhvr>
                                      <p:to>
                                        <p:strVal val="visible"/>
                                      </p:to>
                                    </p:set>
                                    <p:anim calcmode="lin" valueType="num">
                                      <p:cBhvr additive="base">
                                        <p:cTn id="13" dur="500" fill="hold"/>
                                        <p:tgtEl>
                                          <p:spTgt spid="6246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8">
                                            <p:txEl>
                                              <p:pRg st="1" end="1"/>
                                            </p:txEl>
                                          </p:spTgt>
                                        </p:tgtEl>
                                        <p:attrNameLst>
                                          <p:attrName>style.visibility</p:attrName>
                                        </p:attrNameLst>
                                      </p:cBhvr>
                                      <p:to>
                                        <p:strVal val="visible"/>
                                      </p:to>
                                    </p:set>
                                    <p:anim calcmode="lin" valueType="num">
                                      <p:cBhvr additive="base">
                                        <p:cTn id="19" dur="500" fill="hold"/>
                                        <p:tgtEl>
                                          <p:spTgt spid="6246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468">
                                            <p:txEl>
                                              <p:pRg st="2" end="2"/>
                                            </p:txEl>
                                          </p:spTgt>
                                        </p:tgtEl>
                                        <p:attrNameLst>
                                          <p:attrName>style.visibility</p:attrName>
                                        </p:attrNameLst>
                                      </p:cBhvr>
                                      <p:to>
                                        <p:strVal val="visible"/>
                                      </p:to>
                                    </p:set>
                                    <p:anim calcmode="lin" valueType="num">
                                      <p:cBhvr additive="base">
                                        <p:cTn id="25" dur="500" fill="hold"/>
                                        <p:tgtEl>
                                          <p:spTgt spid="6246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4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468">
                                            <p:txEl>
                                              <p:pRg st="3" end="3"/>
                                            </p:txEl>
                                          </p:spTgt>
                                        </p:tgtEl>
                                        <p:attrNameLst>
                                          <p:attrName>style.visibility</p:attrName>
                                        </p:attrNameLst>
                                      </p:cBhvr>
                                      <p:to>
                                        <p:strVal val="visible"/>
                                      </p:to>
                                    </p:set>
                                    <p:anim calcmode="lin" valueType="num">
                                      <p:cBhvr additive="base">
                                        <p:cTn id="31" dur="500" fill="hold"/>
                                        <p:tgtEl>
                                          <p:spTgt spid="6246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46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468">
                                            <p:txEl>
                                              <p:pRg st="4" end="4"/>
                                            </p:txEl>
                                          </p:spTgt>
                                        </p:tgtEl>
                                        <p:attrNameLst>
                                          <p:attrName>style.visibility</p:attrName>
                                        </p:attrNameLst>
                                      </p:cBhvr>
                                      <p:to>
                                        <p:strVal val="visible"/>
                                      </p:to>
                                    </p:set>
                                    <p:anim calcmode="lin" valueType="num">
                                      <p:cBhvr additive="base">
                                        <p:cTn id="37" dur="500" fill="hold"/>
                                        <p:tgtEl>
                                          <p:spTgt spid="62468">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246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2468">
                                            <p:txEl>
                                              <p:pRg st="5" end="5"/>
                                            </p:txEl>
                                          </p:spTgt>
                                        </p:tgtEl>
                                        <p:attrNameLst>
                                          <p:attrName>style.visibility</p:attrName>
                                        </p:attrNameLst>
                                      </p:cBhvr>
                                      <p:to>
                                        <p:strVal val="visible"/>
                                      </p:to>
                                    </p:set>
                                    <p:anim calcmode="lin" valueType="num">
                                      <p:cBhvr additive="base">
                                        <p:cTn id="43" dur="500" fill="hold"/>
                                        <p:tgtEl>
                                          <p:spTgt spid="62468">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246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2468">
                                            <p:txEl>
                                              <p:pRg st="6" end="6"/>
                                            </p:txEl>
                                          </p:spTgt>
                                        </p:tgtEl>
                                        <p:attrNameLst>
                                          <p:attrName>style.visibility</p:attrName>
                                        </p:attrNameLst>
                                      </p:cBhvr>
                                      <p:to>
                                        <p:strVal val="visible"/>
                                      </p:to>
                                    </p:set>
                                    <p:anim calcmode="lin" valueType="num">
                                      <p:cBhvr additive="base">
                                        <p:cTn id="49" dur="500" fill="hold"/>
                                        <p:tgtEl>
                                          <p:spTgt spid="62468">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246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autoUpdateAnimBg="0"/>
      <p:bldP spid="6246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8" name="Slide Number Placeholder 5"/>
          <p:cNvSpPr>
            <a:spLocks noGrp="1"/>
          </p:cNvSpPr>
          <p:nvPr>
            <p:ph type="sldNum" sz="quarter" idx="12"/>
          </p:nvPr>
        </p:nvSpPr>
        <p:spPr>
          <a:noFill/>
        </p:spPr>
        <p:txBody>
          <a:bodyPr/>
          <a:lstStyle/>
          <a:p>
            <a:r>
              <a:rPr lang="en-US" smtClean="0">
                <a:cs typeface="Arial" charset="0"/>
              </a:rPr>
              <a:t>Slide </a:t>
            </a:r>
            <a:fld id="{D729D466-0634-4B2E-8F17-9E7D73C3982A}" type="slidenum">
              <a:rPr lang="en-US" smtClean="0">
                <a:cs typeface="Arial" charset="0"/>
              </a:rPr>
              <a:pPr/>
              <a:t>9</a:t>
            </a:fld>
            <a:endParaRPr lang="en-US" smtClean="0">
              <a:cs typeface="Arial" charset="0"/>
            </a:endParaRPr>
          </a:p>
        </p:txBody>
      </p:sp>
      <p:sp>
        <p:nvSpPr>
          <p:cNvPr id="63491" name="Rectangle 3"/>
          <p:cNvSpPr>
            <a:spLocks noGrp="1" noChangeArrowheads="1"/>
          </p:cNvSpPr>
          <p:nvPr>
            <p:ph type="title"/>
          </p:nvPr>
        </p:nvSpPr>
        <p:spPr bwMode="auto">
          <a:xfrm>
            <a:off x="685800" y="838200"/>
            <a:ext cx="7772400" cy="9144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400" smtClean="0">
                <a:solidFill>
                  <a:srgbClr val="FF0000"/>
                </a:solidFill>
                <a:latin typeface="Arial" charset="0"/>
              </a:rPr>
              <a:t>Madden analysis of Sydney Olympics prior to the games</a:t>
            </a:r>
          </a:p>
        </p:txBody>
      </p:sp>
      <p:sp>
        <p:nvSpPr>
          <p:cNvPr id="63492" name="Rectangle 4"/>
          <p:cNvSpPr>
            <a:spLocks noGrp="1" noChangeArrowheads="1"/>
          </p:cNvSpPr>
          <p:nvPr>
            <p:ph type="body" idx="1"/>
          </p:nvPr>
        </p:nvSpPr>
        <p:spPr>
          <a:xfrm>
            <a:off x="4038600" y="1571625"/>
            <a:ext cx="4876800" cy="4295775"/>
          </a:xfrm>
        </p:spPr>
        <p:txBody>
          <a:bodyPr/>
          <a:lstStyle/>
          <a:p>
            <a:pPr>
              <a:buClr>
                <a:srgbClr val="FF0000"/>
              </a:buClr>
            </a:pPr>
            <a:r>
              <a:rPr lang="en-GB" sz="2000" smtClean="0">
                <a:latin typeface="Arial" charset="0"/>
              </a:rPr>
              <a:t>Study for Arthur Andersen CGE Model</a:t>
            </a:r>
          </a:p>
          <a:p>
            <a:pPr>
              <a:buClr>
                <a:srgbClr val="FF0000"/>
              </a:buClr>
            </a:pPr>
            <a:r>
              <a:rPr lang="en-GB" sz="2000" smtClean="0">
                <a:latin typeface="Arial" charset="0"/>
              </a:rPr>
              <a:t> 4 expenditure phases</a:t>
            </a:r>
          </a:p>
          <a:p>
            <a:pPr>
              <a:buClr>
                <a:srgbClr val="FF0000"/>
              </a:buClr>
            </a:pPr>
            <a:r>
              <a:rPr lang="en-GB" sz="2000" smtClean="0">
                <a:latin typeface="Arial" charset="0"/>
              </a:rPr>
              <a:t>Total direct impact $8.4billion</a:t>
            </a:r>
          </a:p>
          <a:p>
            <a:pPr>
              <a:buClr>
                <a:srgbClr val="FF0000"/>
              </a:buClr>
            </a:pPr>
            <a:r>
              <a:rPr lang="en-GB" sz="2000" smtClean="0">
                <a:latin typeface="Arial" charset="0"/>
              </a:rPr>
              <a:t>Main impacts: </a:t>
            </a:r>
          </a:p>
          <a:p>
            <a:pPr lvl="1">
              <a:buClr>
                <a:srgbClr val="FF0066"/>
              </a:buClr>
              <a:buFont typeface="Wingdings" pitchFamily="2" charset="2"/>
              <a:buChar char="§"/>
            </a:pPr>
            <a:r>
              <a:rPr lang="en-GB" sz="2000" smtClean="0">
                <a:latin typeface="Arial" charset="0"/>
              </a:rPr>
              <a:t>Capital stock</a:t>
            </a:r>
          </a:p>
          <a:p>
            <a:pPr lvl="1">
              <a:buClr>
                <a:srgbClr val="FF0066"/>
              </a:buClr>
              <a:buFont typeface="Wingdings" pitchFamily="2" charset="2"/>
              <a:buChar char="§"/>
            </a:pPr>
            <a:r>
              <a:rPr lang="en-GB" sz="2000" smtClean="0">
                <a:latin typeface="Arial" charset="0"/>
              </a:rPr>
              <a:t>Real investment </a:t>
            </a:r>
          </a:p>
          <a:p>
            <a:pPr lvl="1">
              <a:buClr>
                <a:srgbClr val="FF0066"/>
              </a:buClr>
              <a:buFont typeface="Wingdings" pitchFamily="2" charset="2"/>
              <a:buChar char="§"/>
            </a:pPr>
            <a:r>
              <a:rPr lang="en-GB" sz="2000" smtClean="0">
                <a:latin typeface="Arial" charset="0"/>
              </a:rPr>
              <a:t>Jobs</a:t>
            </a:r>
          </a:p>
          <a:p>
            <a:pPr lvl="1">
              <a:buClr>
                <a:srgbClr val="FF0066"/>
              </a:buClr>
              <a:buFont typeface="Wingdings" pitchFamily="2" charset="2"/>
              <a:buChar char="§"/>
            </a:pPr>
            <a:r>
              <a:rPr lang="en-GB" sz="2000" smtClean="0">
                <a:latin typeface="Arial" charset="0"/>
              </a:rPr>
              <a:t>Real GDP</a:t>
            </a:r>
          </a:p>
          <a:p>
            <a:pPr lvl="1">
              <a:buClr>
                <a:srgbClr val="FF0066"/>
              </a:buClr>
              <a:buFont typeface="Wingdings" pitchFamily="2" charset="2"/>
              <a:buChar char="§"/>
            </a:pPr>
            <a:r>
              <a:rPr lang="en-GB" sz="2000" smtClean="0">
                <a:latin typeface="Arial" charset="0"/>
              </a:rPr>
              <a:t>Consumption</a:t>
            </a:r>
          </a:p>
          <a:p>
            <a:pPr>
              <a:buClr>
                <a:srgbClr val="FF0066"/>
              </a:buClr>
              <a:buFont typeface="Wingdings" pitchFamily="2" charset="2"/>
              <a:buChar char="§"/>
            </a:pPr>
            <a:r>
              <a:rPr lang="en-GB" sz="2000" smtClean="0">
                <a:latin typeface="Arial" charset="0"/>
              </a:rPr>
              <a:t>Very sensitive, induced tourism </a:t>
            </a:r>
          </a:p>
          <a:p>
            <a:pPr>
              <a:buClr>
                <a:srgbClr val="FF0066"/>
              </a:buClr>
              <a:buFont typeface="Wingdings" pitchFamily="2" charset="2"/>
              <a:buChar char="§"/>
            </a:pPr>
            <a:r>
              <a:rPr lang="en-GB" sz="2000" smtClean="0">
                <a:latin typeface="Arial" charset="0"/>
                <a:cs typeface="Arial" charset="0"/>
              </a:rPr>
              <a:t>See also </a:t>
            </a:r>
            <a:r>
              <a:rPr lang="en-US" sz="2000" smtClean="0">
                <a:latin typeface="Arial" charset="0"/>
                <a:cs typeface="Arial" charset="0"/>
              </a:rPr>
              <a:t>Yaxiong Zhang and Kun Zhao on the expected impact of the Beijing Olympics</a:t>
            </a:r>
            <a:endParaRPr lang="en-GB" sz="2000" smtClean="0">
              <a:latin typeface="Arial" charset="0"/>
              <a:cs typeface="Arial" charset="0"/>
            </a:endParaRPr>
          </a:p>
        </p:txBody>
      </p:sp>
      <p:graphicFrame>
        <p:nvGraphicFramePr>
          <p:cNvPr id="63497" name="Object 9"/>
          <p:cNvGraphicFramePr>
            <a:graphicFrameLocks noChangeAspect="1"/>
          </p:cNvGraphicFramePr>
          <p:nvPr/>
        </p:nvGraphicFramePr>
        <p:xfrm>
          <a:off x="228600" y="1905000"/>
          <a:ext cx="3886200" cy="2166938"/>
        </p:xfrm>
        <a:graphic>
          <a:graphicData uri="http://schemas.openxmlformats.org/presentationml/2006/ole">
            <p:oleObj spid="_x0000_s63497" name="Photo Editor Photo" r:id="rId4" imgW="7400000" imgH="4123810" progId="">
              <p:embed/>
            </p:oleObj>
          </a:graphicData>
        </a:graphic>
      </p:graphicFrame>
      <p:pic>
        <p:nvPicPr>
          <p:cNvPr id="2" name="Picture 10"/>
          <p:cNvPicPr>
            <a:picLocks noChangeAspect="1" noChangeArrowheads="1"/>
          </p:cNvPicPr>
          <p:nvPr/>
        </p:nvPicPr>
        <p:blipFill>
          <a:blip r:embed="rId5"/>
          <a:srcRect/>
          <a:stretch>
            <a:fillRect/>
          </a:stretch>
        </p:blipFill>
        <p:spPr bwMode="auto">
          <a:xfrm>
            <a:off x="228600" y="4165600"/>
            <a:ext cx="3886200" cy="2370138"/>
          </a:xfrm>
          <a:prstGeom prst="rect">
            <a:avLst/>
          </a:prstGeom>
          <a:noFill/>
          <a:ln w="12700">
            <a:noFill/>
            <a:miter lim="800000"/>
            <a:headEnd type="none" w="sm" len="sm"/>
            <a:tailEnd type="none" w="sm" len="sm"/>
          </a:ln>
        </p:spPr>
      </p:pic>
      <p:sp>
        <p:nvSpPr>
          <p:cNvPr id="63502" name="Footer Placeholder 4"/>
          <p:cNvSpPr>
            <a:spLocks noGrp="1"/>
          </p:cNvSpPr>
          <p:nvPr>
            <p:ph type="ftr" sz="quarter" idx="11"/>
          </p:nvPr>
        </p:nvSpPr>
        <p:spPr>
          <a:noFill/>
        </p:spPr>
        <p:txBody>
          <a:bodyPr/>
          <a:lstStyle/>
          <a:p>
            <a:r>
              <a:rPr lang="en-GB" sz="1100" i="1" smtClean="0">
                <a:solidFill>
                  <a:srgbClr val="339966"/>
                </a:solidFill>
                <a:latin typeface="Arial" charset="0"/>
                <a:cs typeface="Arial" charset="0"/>
              </a:rPr>
              <a:t>Regional and Local Economics (RELOCE) </a:t>
            </a:r>
          </a:p>
          <a:p>
            <a:r>
              <a:rPr lang="en-GB" sz="1100" i="1" smtClean="0">
                <a:solidFill>
                  <a:srgbClr val="339966"/>
                </a:solidFill>
                <a:latin typeface="Arial" charset="0"/>
                <a:cs typeface="Arial" charset="0"/>
              </a:rPr>
              <a:t>Lecture slides – Lecture 10a</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0-#ppt_w/2"/>
                                          </p:val>
                                        </p:tav>
                                        <p:tav tm="100000">
                                          <p:val>
                                            <p:strVal val="#ppt_x"/>
                                          </p:val>
                                        </p:tav>
                                      </p:tavLst>
                                    </p:anim>
                                    <p:anim calcmode="lin" valueType="num">
                                      <p:cBhvr additive="base">
                                        <p:cTn id="8" dur="500" fill="hold"/>
                                        <p:tgtEl>
                                          <p:spTgt spid="634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2">
                                            <p:txEl>
                                              <p:pRg st="0" end="0"/>
                                            </p:txEl>
                                          </p:spTgt>
                                        </p:tgtEl>
                                        <p:attrNameLst>
                                          <p:attrName>style.visibility</p:attrName>
                                        </p:attrNameLst>
                                      </p:cBhvr>
                                      <p:to>
                                        <p:strVal val="visible"/>
                                      </p:to>
                                    </p:set>
                                    <p:anim calcmode="lin" valueType="num">
                                      <p:cBhvr additive="base">
                                        <p:cTn id="13" dur="500" fill="hold"/>
                                        <p:tgtEl>
                                          <p:spTgt spid="6349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2">
                                            <p:txEl>
                                              <p:pRg st="1" end="1"/>
                                            </p:txEl>
                                          </p:spTgt>
                                        </p:tgtEl>
                                        <p:attrNameLst>
                                          <p:attrName>style.visibility</p:attrName>
                                        </p:attrNameLst>
                                      </p:cBhvr>
                                      <p:to>
                                        <p:strVal val="visible"/>
                                      </p:to>
                                    </p:set>
                                    <p:anim calcmode="lin" valueType="num">
                                      <p:cBhvr additive="base">
                                        <p:cTn id="19" dur="500" fill="hold"/>
                                        <p:tgtEl>
                                          <p:spTgt spid="6349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2">
                                            <p:txEl>
                                              <p:pRg st="2" end="2"/>
                                            </p:txEl>
                                          </p:spTgt>
                                        </p:tgtEl>
                                        <p:attrNameLst>
                                          <p:attrName>style.visibility</p:attrName>
                                        </p:attrNameLst>
                                      </p:cBhvr>
                                      <p:to>
                                        <p:strVal val="visible"/>
                                      </p:to>
                                    </p:set>
                                    <p:anim calcmode="lin" valueType="num">
                                      <p:cBhvr additive="base">
                                        <p:cTn id="25" dur="500" fill="hold"/>
                                        <p:tgtEl>
                                          <p:spTgt spid="6349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4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492">
                                            <p:txEl>
                                              <p:pRg st="3" end="3"/>
                                            </p:txEl>
                                          </p:spTgt>
                                        </p:tgtEl>
                                        <p:attrNameLst>
                                          <p:attrName>style.visibility</p:attrName>
                                        </p:attrNameLst>
                                      </p:cBhvr>
                                      <p:to>
                                        <p:strVal val="visible"/>
                                      </p:to>
                                    </p:set>
                                    <p:anim calcmode="lin" valueType="num">
                                      <p:cBhvr additive="base">
                                        <p:cTn id="31" dur="500" fill="hold"/>
                                        <p:tgtEl>
                                          <p:spTgt spid="6349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492">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3492">
                                            <p:txEl>
                                              <p:pRg st="4" end="4"/>
                                            </p:txEl>
                                          </p:spTgt>
                                        </p:tgtEl>
                                        <p:attrNameLst>
                                          <p:attrName>style.visibility</p:attrName>
                                        </p:attrNameLst>
                                      </p:cBhvr>
                                      <p:to>
                                        <p:strVal val="visible"/>
                                      </p:to>
                                    </p:set>
                                    <p:anim calcmode="lin" valueType="num">
                                      <p:cBhvr additive="base">
                                        <p:cTn id="35" dur="500" fill="hold"/>
                                        <p:tgtEl>
                                          <p:spTgt spid="6349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3492">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3492">
                                            <p:txEl>
                                              <p:pRg st="5" end="5"/>
                                            </p:txEl>
                                          </p:spTgt>
                                        </p:tgtEl>
                                        <p:attrNameLst>
                                          <p:attrName>style.visibility</p:attrName>
                                        </p:attrNameLst>
                                      </p:cBhvr>
                                      <p:to>
                                        <p:strVal val="visible"/>
                                      </p:to>
                                    </p:set>
                                    <p:anim calcmode="lin" valueType="num">
                                      <p:cBhvr additive="base">
                                        <p:cTn id="39" dur="500" fill="hold"/>
                                        <p:tgtEl>
                                          <p:spTgt spid="63492">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3492">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3492">
                                            <p:txEl>
                                              <p:pRg st="6" end="6"/>
                                            </p:txEl>
                                          </p:spTgt>
                                        </p:tgtEl>
                                        <p:attrNameLst>
                                          <p:attrName>style.visibility</p:attrName>
                                        </p:attrNameLst>
                                      </p:cBhvr>
                                      <p:to>
                                        <p:strVal val="visible"/>
                                      </p:to>
                                    </p:set>
                                    <p:anim calcmode="lin" valueType="num">
                                      <p:cBhvr additive="base">
                                        <p:cTn id="43" dur="500" fill="hold"/>
                                        <p:tgtEl>
                                          <p:spTgt spid="6349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3492">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3492">
                                            <p:txEl>
                                              <p:pRg st="7" end="7"/>
                                            </p:txEl>
                                          </p:spTgt>
                                        </p:tgtEl>
                                        <p:attrNameLst>
                                          <p:attrName>style.visibility</p:attrName>
                                        </p:attrNameLst>
                                      </p:cBhvr>
                                      <p:to>
                                        <p:strVal val="visible"/>
                                      </p:to>
                                    </p:set>
                                    <p:anim calcmode="lin" valueType="num">
                                      <p:cBhvr additive="base">
                                        <p:cTn id="47" dur="500" fill="hold"/>
                                        <p:tgtEl>
                                          <p:spTgt spid="63492">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3492">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3492">
                                            <p:txEl>
                                              <p:pRg st="8" end="8"/>
                                            </p:txEl>
                                          </p:spTgt>
                                        </p:tgtEl>
                                        <p:attrNameLst>
                                          <p:attrName>style.visibility</p:attrName>
                                        </p:attrNameLst>
                                      </p:cBhvr>
                                      <p:to>
                                        <p:strVal val="visible"/>
                                      </p:to>
                                    </p:set>
                                    <p:anim calcmode="lin" valueType="num">
                                      <p:cBhvr additive="base">
                                        <p:cTn id="51" dur="500" fill="hold"/>
                                        <p:tgtEl>
                                          <p:spTgt spid="63492">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349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63492">
                                            <p:txEl>
                                              <p:pRg st="9" end="9"/>
                                            </p:txEl>
                                          </p:spTgt>
                                        </p:tgtEl>
                                        <p:attrNameLst>
                                          <p:attrName>style.visibility</p:attrName>
                                        </p:attrNameLst>
                                      </p:cBhvr>
                                      <p:to>
                                        <p:strVal val="visible"/>
                                      </p:to>
                                    </p:set>
                                    <p:anim calcmode="lin" valueType="num">
                                      <p:cBhvr additive="base">
                                        <p:cTn id="57" dur="500" fill="hold"/>
                                        <p:tgtEl>
                                          <p:spTgt spid="63492">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349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63492">
                                            <p:txEl>
                                              <p:pRg st="10" end="10"/>
                                            </p:txEl>
                                          </p:spTgt>
                                        </p:tgtEl>
                                        <p:attrNameLst>
                                          <p:attrName>style.visibility</p:attrName>
                                        </p:attrNameLst>
                                      </p:cBhvr>
                                      <p:to>
                                        <p:strVal val="visible"/>
                                      </p:to>
                                    </p:set>
                                    <p:anim calcmode="lin" valueType="num">
                                      <p:cBhvr additive="base">
                                        <p:cTn id="63" dur="500" fill="hold"/>
                                        <p:tgtEl>
                                          <p:spTgt spid="63492">
                                            <p:txEl>
                                              <p:pRg st="10" end="1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6349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63497"/>
                                        </p:tgtEl>
                                        <p:attrNameLst>
                                          <p:attrName>style.visibility</p:attrName>
                                        </p:attrNameLst>
                                      </p:cBhvr>
                                      <p:to>
                                        <p:strVal val="visible"/>
                                      </p:to>
                                    </p:set>
                                    <p:anim calcmode="lin" valueType="num">
                                      <p:cBhvr additive="base">
                                        <p:cTn id="69" dur="500" fill="hold"/>
                                        <p:tgtEl>
                                          <p:spTgt spid="63497"/>
                                        </p:tgtEl>
                                        <p:attrNameLst>
                                          <p:attrName>ppt_x</p:attrName>
                                        </p:attrNameLst>
                                      </p:cBhvr>
                                      <p:tavLst>
                                        <p:tav tm="0">
                                          <p:val>
                                            <p:strVal val="0-#ppt_w/2"/>
                                          </p:val>
                                        </p:tav>
                                        <p:tav tm="100000">
                                          <p:val>
                                            <p:strVal val="#ppt_x"/>
                                          </p:val>
                                        </p:tav>
                                      </p:tavLst>
                                    </p:anim>
                                    <p:anim calcmode="lin" valueType="num">
                                      <p:cBhvr additive="base">
                                        <p:cTn id="70" dur="500" fill="hold"/>
                                        <p:tgtEl>
                                          <p:spTgt spid="6349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0-#ppt_w/2"/>
                                          </p:val>
                                        </p:tav>
                                        <p:tav tm="100000">
                                          <p:val>
                                            <p:strVal val="#ppt_x"/>
                                          </p:val>
                                        </p:tav>
                                      </p:tavLst>
                                    </p:anim>
                                    <p:anim calcmode="lin" valueType="num">
                                      <p:cBhvr additive="base">
                                        <p:cTn id="7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autoUpdateAnimBg="0"/>
      <p:bldP spid="63492" grpId="0" build="p" autoUpdateAnimBg="0"/>
    </p:bldLst>
  </p:timing>
</p:sld>
</file>

<file path=ppt/theme/theme1.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defRPr kumimoji="0" lang="en-GB"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defRPr kumimoji="0" lang="en-GB"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\\Wa01\milton\WIN95APP\OFFPR97\MSOFFICE\TEMPLATE\DESIGNS\PORTNOTE.POT</Template>
  <TotalTime>21751</TotalTime>
  <Words>2402</Words>
  <Application>Microsoft Office PowerPoint</Application>
  <PresentationFormat>On-screen Show (4:3)</PresentationFormat>
  <Paragraphs>357</Paragraphs>
  <Slides>20</Slides>
  <Notes>20</Notes>
  <HiddenSlides>0</HiddenSlides>
  <MMClips>0</MMClips>
  <ScaleCrop>false</ScaleCrop>
  <HeadingPairs>
    <vt:vector size="8" baseType="variant">
      <vt:variant>
        <vt:lpstr>Fonts Used</vt:lpstr>
      </vt:variant>
      <vt:variant>
        <vt:i4>6</vt:i4>
      </vt:variant>
      <vt:variant>
        <vt:lpstr>Design Template</vt:lpstr>
      </vt:variant>
      <vt:variant>
        <vt:i4>2</vt:i4>
      </vt:variant>
      <vt:variant>
        <vt:lpstr>Embedded OLE Servers</vt:lpstr>
      </vt:variant>
      <vt:variant>
        <vt:i4>2</vt:i4>
      </vt:variant>
      <vt:variant>
        <vt:lpstr>Slide Titles</vt:lpstr>
      </vt:variant>
      <vt:variant>
        <vt:i4>20</vt:i4>
      </vt:variant>
    </vt:vector>
  </HeadingPairs>
  <TitlesOfParts>
    <vt:vector size="30" baseType="lpstr">
      <vt:lpstr>Times New Roman</vt:lpstr>
      <vt:lpstr>Arial</vt:lpstr>
      <vt:lpstr>Monotype Sorts</vt:lpstr>
      <vt:lpstr>Wingdings</vt:lpstr>
      <vt:lpstr>Adv PS6F00</vt:lpstr>
      <vt:lpstr>Calibri</vt:lpstr>
      <vt:lpstr>Professional</vt:lpstr>
      <vt:lpstr>Professional</vt:lpstr>
      <vt:lpstr>CorelDRAW</vt:lpstr>
      <vt:lpstr>Photo Editor Photo</vt:lpstr>
      <vt:lpstr>Lecture 10a Event-based regeneration and economic boosters</vt:lpstr>
      <vt:lpstr>Event-based regeneration and economic boosters</vt:lpstr>
      <vt:lpstr>Definitions</vt:lpstr>
      <vt:lpstr>The employment and skills legacy - The Economic Development, Culture, Sport and Tourism Committee of the London Assembly</vt:lpstr>
      <vt:lpstr>Slide 5</vt:lpstr>
      <vt:lpstr>4 Categories of sporting event   Gratton et al</vt:lpstr>
      <vt:lpstr>Slide 7</vt:lpstr>
      <vt:lpstr>Distributional effects of Olympic Games controversial</vt:lpstr>
      <vt:lpstr>Madden analysis of Sydney Olympics prior to the games</vt:lpstr>
      <vt:lpstr>The Barcelona Olympics, Sunahuja</vt:lpstr>
      <vt:lpstr>Baade &amp; Matheson Olympics and World Cup</vt:lpstr>
      <vt:lpstr>Slide 12</vt:lpstr>
      <vt:lpstr>Jones – The Millennium Stadium in Cardiff</vt:lpstr>
      <vt:lpstr>Gratton - a wider range of sporting events</vt:lpstr>
      <vt:lpstr>Gratton et al 2</vt:lpstr>
      <vt:lpstr>Gratton et al study (2005)</vt:lpstr>
      <vt:lpstr>Arts and Cultural Festivals</vt:lpstr>
      <vt:lpstr>Economic Impact of Glastonbury 2007</vt:lpstr>
      <vt:lpstr>Cultural regeneration (Evans)</vt:lpstr>
      <vt:lpstr>Conclusions </vt:lpstr>
    </vt:vector>
  </TitlesOfParts>
  <Company>UNIVERSITY OF PORTSMOUTH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Event-based regeneration and economic boosters</dc:title>
  <dc:subject>Regional &amp; Local Economics</dc:subject>
  <dc:creator>Jeff Grainger</dc:creator>
  <cp:lastModifiedBy>plmlp</cp:lastModifiedBy>
  <cp:revision>132</cp:revision>
  <cp:lastPrinted>2001-03-19T22:41:12Z</cp:lastPrinted>
  <dcterms:created xsi:type="dcterms:W3CDTF">1998-10-23T14:37:10Z</dcterms:created>
  <dcterms:modified xsi:type="dcterms:W3CDTF">2010-02-23T16:23:19Z</dcterms:modified>
</cp:coreProperties>
</file>