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handoutMasterIdLst>
    <p:handoutMasterId r:id="rId25"/>
  </p:handoutMasterIdLst>
  <p:sldIdLst>
    <p:sldId id="260" r:id="rId2"/>
    <p:sldId id="265" r:id="rId3"/>
    <p:sldId id="288" r:id="rId4"/>
    <p:sldId id="289" r:id="rId5"/>
    <p:sldId id="295" r:id="rId6"/>
    <p:sldId id="290" r:id="rId7"/>
    <p:sldId id="296" r:id="rId8"/>
    <p:sldId id="297" r:id="rId9"/>
    <p:sldId id="293" r:id="rId10"/>
    <p:sldId id="298" r:id="rId11"/>
    <p:sldId id="302" r:id="rId12"/>
    <p:sldId id="305" r:id="rId13"/>
    <p:sldId id="291" r:id="rId14"/>
    <p:sldId id="303" r:id="rId15"/>
    <p:sldId id="307" r:id="rId16"/>
    <p:sldId id="301" r:id="rId17"/>
    <p:sldId id="299" r:id="rId18"/>
    <p:sldId id="300" r:id="rId19"/>
    <p:sldId id="304" r:id="rId20"/>
    <p:sldId id="306" r:id="rId21"/>
    <p:sldId id="308" r:id="rId22"/>
    <p:sldId id="263" r:id="rId23"/>
  </p:sldIdLst>
  <p:sldSz cx="9144000" cy="6858000" type="screen4x3"/>
  <p:notesSz cx="6854825" cy="96647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66"/>
    <a:srgbClr val="FF9900"/>
    <a:srgbClr val="008000"/>
    <a:srgbClr val="FF0000"/>
    <a:srgbClr val="FFFFFF"/>
    <a:srgbClr val="A50021"/>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4" autoAdjust="0"/>
  </p:normalViewPr>
  <p:slideViewPr>
    <p:cSldViewPr>
      <p:cViewPr varScale="1">
        <p:scale>
          <a:sx n="86" d="100"/>
          <a:sy n="86" d="100"/>
        </p:scale>
        <p:origin x="-8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404" y="-60"/>
      </p:cViewPr>
      <p:guideLst>
        <p:guide orient="horz" pos="3044"/>
        <p:guide pos="215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0213" cy="484188"/>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lvl1pPr eaLnBrk="0" hangingPunct="0">
              <a:spcBef>
                <a:spcPct val="0"/>
              </a:spcBef>
              <a:buClrTx/>
              <a:buSzTx/>
              <a:buFontTx/>
              <a:buNone/>
              <a:defRPr sz="1200">
                <a:cs typeface="+mn-cs"/>
              </a:defRPr>
            </a:lvl1pPr>
          </a:lstStyle>
          <a:p>
            <a:pPr>
              <a:defRPr/>
            </a:pPr>
            <a:endParaRPr lang="en-GB"/>
          </a:p>
        </p:txBody>
      </p:sp>
      <p:sp>
        <p:nvSpPr>
          <p:cNvPr id="11267" name="Rectangle 3"/>
          <p:cNvSpPr>
            <a:spLocks noGrp="1" noChangeArrowheads="1"/>
          </p:cNvSpPr>
          <p:nvPr>
            <p:ph type="dt" sz="quarter" idx="1"/>
          </p:nvPr>
        </p:nvSpPr>
        <p:spPr bwMode="auto">
          <a:xfrm>
            <a:off x="3884613" y="0"/>
            <a:ext cx="2970212" cy="484188"/>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lvl1pPr algn="r" eaLnBrk="0" hangingPunct="0">
              <a:spcBef>
                <a:spcPct val="0"/>
              </a:spcBef>
              <a:buClrTx/>
              <a:buSzTx/>
              <a:buFontTx/>
              <a:buNone/>
              <a:defRPr sz="120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180513"/>
            <a:ext cx="2970213" cy="484187"/>
          </a:xfrm>
          <a:prstGeom prst="rect">
            <a:avLst/>
          </a:prstGeom>
          <a:noFill/>
          <a:ln w="9525">
            <a:noFill/>
            <a:miter lim="800000"/>
            <a:headEnd/>
            <a:tailEnd/>
          </a:ln>
          <a:effectLst/>
        </p:spPr>
        <p:txBody>
          <a:bodyPr vert="horz" wrap="square" lIns="90818" tIns="45409" rIns="90818" bIns="45409" numCol="1" anchor="b" anchorCtr="0" compatLnSpc="1">
            <a:prstTxWarp prst="textNoShape">
              <a:avLst/>
            </a:prstTxWarp>
          </a:bodyPr>
          <a:lstStyle>
            <a:lvl1pPr eaLnBrk="0" hangingPunct="0">
              <a:spcBef>
                <a:spcPct val="0"/>
              </a:spcBef>
              <a:buClrTx/>
              <a:buSzTx/>
              <a:buFontTx/>
              <a:buNone/>
              <a:defRPr sz="120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4613" y="9180513"/>
            <a:ext cx="2970212" cy="484187"/>
          </a:xfrm>
          <a:prstGeom prst="rect">
            <a:avLst/>
          </a:prstGeom>
          <a:noFill/>
          <a:ln w="9525">
            <a:noFill/>
            <a:miter lim="800000"/>
            <a:headEnd/>
            <a:tailEnd/>
          </a:ln>
          <a:effectLst/>
        </p:spPr>
        <p:txBody>
          <a:bodyPr vert="horz" wrap="square" lIns="90818" tIns="45409" rIns="90818" bIns="45409" numCol="1" anchor="b" anchorCtr="0" compatLnSpc="1">
            <a:prstTxWarp prst="textNoShape">
              <a:avLst/>
            </a:prstTxWarp>
          </a:bodyPr>
          <a:lstStyle>
            <a:lvl1pPr algn="r" eaLnBrk="0" hangingPunct="0">
              <a:spcBef>
                <a:spcPct val="0"/>
              </a:spcBef>
              <a:buClrTx/>
              <a:buSzTx/>
              <a:buFontTx/>
              <a:buNone/>
              <a:defRPr sz="1200">
                <a:cs typeface="+mn-cs"/>
              </a:defRPr>
            </a:lvl1pPr>
          </a:lstStyle>
          <a:p>
            <a:pPr>
              <a:defRPr/>
            </a:pPr>
            <a:fld id="{1A3505E3-7F67-4E09-806B-09682D64AAB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0213" cy="452438"/>
          </a:xfrm>
          <a:prstGeom prst="rect">
            <a:avLst/>
          </a:prstGeom>
          <a:noFill/>
          <a:ln w="9525">
            <a:noFill/>
            <a:miter lim="800000"/>
            <a:headEnd/>
            <a:tailEnd/>
          </a:ln>
          <a:effectLst/>
        </p:spPr>
        <p:txBody>
          <a:bodyPr vert="horz" wrap="square" lIns="91449" tIns="45725" rIns="91449" bIns="45725" numCol="1" anchor="t"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5" name="Rectangle 3"/>
          <p:cNvSpPr>
            <a:spLocks noGrp="1" noChangeArrowheads="1"/>
          </p:cNvSpPr>
          <p:nvPr>
            <p:ph type="dt" idx="1"/>
          </p:nvPr>
        </p:nvSpPr>
        <p:spPr bwMode="auto">
          <a:xfrm>
            <a:off x="3884613" y="0"/>
            <a:ext cx="2970212" cy="452438"/>
          </a:xfrm>
          <a:prstGeom prst="rect">
            <a:avLst/>
          </a:prstGeom>
          <a:noFill/>
          <a:ln w="9525">
            <a:noFill/>
            <a:miter lim="800000"/>
            <a:headEnd/>
            <a:tailEnd/>
          </a:ln>
          <a:effectLst/>
        </p:spPr>
        <p:txBody>
          <a:bodyPr vert="horz" wrap="square" lIns="91449" tIns="45725" rIns="91449" bIns="45725" numCol="1" anchor="t"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016000" y="754063"/>
            <a:ext cx="4824413" cy="3617912"/>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595813"/>
            <a:ext cx="5026025" cy="4371975"/>
          </a:xfrm>
          <a:prstGeom prst="rect">
            <a:avLst/>
          </a:prstGeom>
          <a:noFill/>
          <a:ln w="9525">
            <a:noFill/>
            <a:miter lim="800000"/>
            <a:headEnd/>
            <a:tailEnd/>
          </a:ln>
          <a:effectLst/>
        </p:spPr>
        <p:txBody>
          <a:bodyPr vert="horz" wrap="square" lIns="91449" tIns="45725" rIns="91449" bIns="4572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191625"/>
            <a:ext cx="2970213" cy="452438"/>
          </a:xfrm>
          <a:prstGeom prst="rect">
            <a:avLst/>
          </a:prstGeom>
          <a:noFill/>
          <a:ln w="9525">
            <a:noFill/>
            <a:miter lim="800000"/>
            <a:headEnd/>
            <a:tailEnd/>
          </a:ln>
          <a:effectLst/>
        </p:spPr>
        <p:txBody>
          <a:bodyPr vert="horz" wrap="square" lIns="91449" tIns="45725" rIns="91449" bIns="45725" numCol="1" anchor="b"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9" name="Rectangle 7"/>
          <p:cNvSpPr>
            <a:spLocks noGrp="1" noChangeArrowheads="1"/>
          </p:cNvSpPr>
          <p:nvPr>
            <p:ph type="sldNum" sz="quarter" idx="5"/>
          </p:nvPr>
        </p:nvSpPr>
        <p:spPr bwMode="auto">
          <a:xfrm>
            <a:off x="3884613" y="9191625"/>
            <a:ext cx="2970212" cy="452438"/>
          </a:xfrm>
          <a:prstGeom prst="rect">
            <a:avLst/>
          </a:prstGeom>
          <a:noFill/>
          <a:ln w="9525">
            <a:noFill/>
            <a:miter lim="800000"/>
            <a:headEnd/>
            <a:tailEnd/>
          </a:ln>
          <a:effectLst/>
        </p:spPr>
        <p:txBody>
          <a:bodyPr vert="horz" wrap="square" lIns="91449" tIns="45725" rIns="91449" bIns="45725" numCol="1" anchor="b"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fld id="{9F67C67E-C846-44E7-9165-F41D9D23306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a:buFont typeface="Monotype Sorts"/>
              <a:buNone/>
            </a:pPr>
            <a:fld id="{1B6D1E53-EEA1-408A-8AD8-9A1711DB652B}" type="slidenum">
              <a:rPr lang="en-GB" smtClean="0">
                <a:cs typeface="Arial" charset="0"/>
              </a:rPr>
              <a:pPr>
                <a:buFont typeface="Monotype Sorts"/>
                <a:buNone/>
              </a:pPr>
              <a:t>1</a:t>
            </a:fld>
            <a:endParaRPr lang="en-GB" smtClean="0">
              <a:cs typeface="Arial" charset="0"/>
            </a:endParaRPr>
          </a:p>
        </p:txBody>
      </p:sp>
      <p:sp>
        <p:nvSpPr>
          <p:cNvPr id="18434" name="Rectangle 1026"/>
          <p:cNvSpPr>
            <a:spLocks noGrp="1" noRot="1" noChangeAspect="1" noChangeArrowheads="1" noTextEdit="1"/>
          </p:cNvSpPr>
          <p:nvPr>
            <p:ph type="sldImg"/>
          </p:nvPr>
        </p:nvSpPr>
        <p:spPr>
          <a:ln/>
        </p:spPr>
      </p:sp>
      <p:sp>
        <p:nvSpPr>
          <p:cNvPr id="18435"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pPr>
              <a:buFont typeface="Monotype Sorts"/>
              <a:buNone/>
            </a:pPr>
            <a:fld id="{5C400311-20FD-4D41-970D-40B7A01B4B16}" type="slidenum">
              <a:rPr lang="en-GB" smtClean="0">
                <a:cs typeface="Arial" charset="0"/>
              </a:rPr>
              <a:pPr>
                <a:buFont typeface="Monotype Sorts"/>
                <a:buNone/>
              </a:pPr>
              <a:t>11</a:t>
            </a:fld>
            <a:endParaRPr lang="en-GB" smtClean="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GB" smtClean="0"/>
              <a:t>Taken from the Third Cohesion Report 2004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pPr>
              <a:buFont typeface="Monotype Sorts"/>
              <a:buNone/>
            </a:pPr>
            <a:fld id="{57A2FD08-3BBA-492C-B91F-9C3F4614BD72}" type="slidenum">
              <a:rPr lang="en-GB" smtClean="0">
                <a:cs typeface="Arial" charset="0"/>
              </a:rPr>
              <a:pPr>
                <a:buFont typeface="Monotype Sorts"/>
                <a:buNone/>
              </a:pPr>
              <a:t>12</a:t>
            </a:fld>
            <a:endParaRPr lang="en-GB" smtClean="0">
              <a:cs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GB" smtClean="0"/>
              <a:t>SF = Structural Fund; CF = Cohesion Fund</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pPr>
              <a:buFont typeface="Monotype Sorts"/>
              <a:buNone/>
            </a:pPr>
            <a:fld id="{F9F8D2A5-6F64-4AAD-BB39-9F62C5279A13}" type="slidenum">
              <a:rPr lang="en-GB" smtClean="0">
                <a:cs typeface="Arial" charset="0"/>
              </a:rPr>
              <a:pPr>
                <a:buFont typeface="Monotype Sorts"/>
                <a:buNone/>
              </a:pPr>
              <a:t>13</a:t>
            </a:fld>
            <a:endParaRPr lang="en-GB"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a:lnSpc>
                <a:spcPct val="80000"/>
              </a:lnSpc>
              <a:buClr>
                <a:srgbClr val="0000CC"/>
              </a:buClr>
            </a:pPr>
            <a:r>
              <a:rPr lang="en-GB" smtClean="0"/>
              <a:t>Sustainable development – competitiveness, cohesion (for growth and employment)</a:t>
            </a:r>
          </a:p>
          <a:p>
            <a:pPr>
              <a:lnSpc>
                <a:spcPct val="80000"/>
              </a:lnSpc>
              <a:buClr>
                <a:srgbClr val="0000CC"/>
              </a:buClr>
            </a:pPr>
            <a:r>
              <a:rPr lang="en-GB" smtClean="0"/>
              <a:t>Conservation and management of natural resources</a:t>
            </a:r>
          </a:p>
          <a:p>
            <a:pPr>
              <a:lnSpc>
                <a:spcPct val="80000"/>
              </a:lnSpc>
              <a:buClr>
                <a:srgbClr val="0000CC"/>
              </a:buClr>
            </a:pPr>
            <a:r>
              <a:rPr lang="en-GB" smtClean="0"/>
              <a:t>Citizenship, freedom, security and justice</a:t>
            </a:r>
          </a:p>
          <a:p>
            <a:pPr>
              <a:lnSpc>
                <a:spcPct val="80000"/>
              </a:lnSpc>
              <a:buClr>
                <a:srgbClr val="0000CC"/>
              </a:buClr>
            </a:pPr>
            <a:r>
              <a:rPr lang="en-GB" smtClean="0"/>
              <a:t>The EU – a global partner</a:t>
            </a:r>
          </a:p>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pPr>
              <a:buFont typeface="Monotype Sorts"/>
              <a:buNone/>
            </a:pPr>
            <a:fld id="{85EF5E18-E83A-4B20-A117-84645AF873B4}" type="slidenum">
              <a:rPr lang="en-GB" smtClean="0">
                <a:cs typeface="Arial" charset="0"/>
              </a:rPr>
              <a:pPr>
                <a:buFont typeface="Monotype Sorts"/>
                <a:buNone/>
              </a:pPr>
              <a:t>17</a:t>
            </a:fld>
            <a:endParaRPr lang="en-GB" smtClean="0">
              <a:cs typeface="Arial" charset="0"/>
            </a:endParaRPr>
          </a:p>
        </p:txBody>
      </p:sp>
      <p:sp>
        <p:nvSpPr>
          <p:cNvPr id="97282" name="Rectangle 2"/>
          <p:cNvSpPr>
            <a:spLocks noGrp="1" noRot="1" noChangeAspect="1" noChangeArrowheads="1" noTextEdit="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pPr>
              <a:lnSpc>
                <a:spcPct val="70000"/>
              </a:lnSpc>
            </a:pPr>
            <a:endParaRPr lang="en-US" sz="7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pPr>
              <a:buFont typeface="Monotype Sorts"/>
              <a:buNone/>
            </a:pPr>
            <a:fld id="{E86822AC-CF23-4997-8332-445D90A82687}" type="slidenum">
              <a:rPr lang="en-GB" smtClean="0">
                <a:cs typeface="Arial" charset="0"/>
              </a:rPr>
              <a:pPr>
                <a:buFont typeface="Monotype Sorts"/>
                <a:buNone/>
              </a:pPr>
              <a:t>18</a:t>
            </a:fld>
            <a:endParaRPr lang="en-GB" smtClean="0">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a:lnSpc>
                <a:spcPct val="70000"/>
              </a:lnSpc>
            </a:pPr>
            <a:r>
              <a:rPr lang="en-GB" sz="800" b="1" smtClean="0"/>
              <a:t> </a:t>
            </a:r>
            <a:r>
              <a:rPr lang="en-GB" b="1" smtClean="0"/>
              <a:t>Competitiveness and employment has two main strands</a:t>
            </a:r>
          </a:p>
          <a:p>
            <a:pPr>
              <a:lnSpc>
                <a:spcPct val="70000"/>
              </a:lnSpc>
            </a:pPr>
            <a:r>
              <a:rPr lang="en-GB" b="1" smtClean="0"/>
              <a:t>first element: regional competitiveness </a:t>
            </a:r>
            <a:r>
              <a:rPr lang="en-GB" smtClean="0"/>
              <a:t>innovation and the knowledge society</a:t>
            </a:r>
          </a:p>
          <a:p>
            <a:pPr lvl="1">
              <a:lnSpc>
                <a:spcPct val="70000"/>
              </a:lnSpc>
            </a:pPr>
            <a:r>
              <a:rPr lang="en-GB" smtClean="0"/>
              <a:t>accessibility and services of general interest </a:t>
            </a:r>
          </a:p>
          <a:p>
            <a:pPr lvl="1">
              <a:lnSpc>
                <a:spcPct val="70000"/>
              </a:lnSpc>
            </a:pPr>
            <a:r>
              <a:rPr lang="en-GB" smtClean="0"/>
              <a:t>environment and risk prevention </a:t>
            </a:r>
          </a:p>
          <a:p>
            <a:pPr lvl="1">
              <a:lnSpc>
                <a:spcPct val="70000"/>
              </a:lnSpc>
            </a:pPr>
            <a:r>
              <a:rPr lang="en-GB" smtClean="0"/>
              <a:t>would include responsibility for cities delegated to the regions (URBAN+), </a:t>
            </a:r>
          </a:p>
          <a:p>
            <a:pPr lvl="1">
              <a:lnSpc>
                <a:spcPct val="70000"/>
              </a:lnSpc>
            </a:pPr>
            <a:r>
              <a:rPr lang="en-GB" smtClean="0"/>
              <a:t>no community initiative.</a:t>
            </a:r>
          </a:p>
          <a:p>
            <a:pPr lvl="1">
              <a:lnSpc>
                <a:spcPct val="70000"/>
              </a:lnSpc>
            </a:pPr>
            <a:endParaRPr lang="en-GB" smtClean="0"/>
          </a:p>
          <a:p>
            <a:pPr>
              <a:lnSpc>
                <a:spcPct val="70000"/>
              </a:lnSpc>
            </a:pPr>
            <a:r>
              <a:rPr lang="en-GB" b="1" smtClean="0"/>
              <a:t>second element: employment - based on European Employment Strategy </a:t>
            </a:r>
            <a:r>
              <a:rPr lang="fr-BE" smtClean="0"/>
              <a:t>	</a:t>
            </a:r>
          </a:p>
          <a:p>
            <a:pPr>
              <a:lnSpc>
                <a:spcPct val="70000"/>
              </a:lnSpc>
            </a:pPr>
            <a:r>
              <a:rPr lang="fr-BE" smtClean="0"/>
              <a:t>	adaptability of the workforce, </a:t>
            </a:r>
          </a:p>
          <a:p>
            <a:pPr>
              <a:lnSpc>
                <a:spcPct val="70000"/>
              </a:lnSpc>
            </a:pPr>
            <a:r>
              <a:rPr lang="fr-BE" smtClean="0"/>
              <a:t>	job creation, </a:t>
            </a:r>
          </a:p>
          <a:p>
            <a:pPr>
              <a:lnSpc>
                <a:spcPct val="70000"/>
              </a:lnSpc>
            </a:pPr>
            <a:r>
              <a:rPr lang="fr-BE" smtClean="0"/>
              <a:t>	accessibility to the labour market for vulnerable persons</a:t>
            </a:r>
            <a:endParaRPr lang="en-GB" smtClean="0"/>
          </a:p>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pPr>
              <a:buFont typeface="Monotype Sorts"/>
              <a:buNone/>
            </a:pPr>
            <a:fld id="{6674F210-9A8C-4047-BCA7-BBA4DC3E273F}" type="slidenum">
              <a:rPr lang="en-GB" smtClean="0">
                <a:cs typeface="Arial" charset="0"/>
              </a:rPr>
              <a:pPr>
                <a:buFont typeface="Monotype Sorts"/>
                <a:buNone/>
              </a:pPr>
              <a:t>19</a:t>
            </a:fld>
            <a:endParaRPr lang="en-GB" smtClean="0">
              <a:cs typeface="Arial"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GB" smtClean="0"/>
              <a:t>European Regional Development Fund</a:t>
            </a:r>
          </a:p>
          <a:p>
            <a:r>
              <a:rPr lang="en-GB" smtClean="0"/>
              <a:t>European Social Fund</a:t>
            </a:r>
          </a:p>
          <a:p>
            <a:r>
              <a:rPr lang="en-GB" smtClean="0"/>
              <a:t>Cohesion Fund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pPr>
              <a:buFont typeface="Monotype Sorts"/>
              <a:buNone/>
            </a:pPr>
            <a:fld id="{A0D963C6-6D40-486E-99DA-78CD1E2FB5FE}" type="slidenum">
              <a:rPr lang="en-GB" smtClean="0">
                <a:cs typeface="Arial" charset="0"/>
              </a:rPr>
              <a:pPr>
                <a:buFont typeface="Monotype Sorts"/>
                <a:buNone/>
              </a:pPr>
              <a:t>22</a:t>
            </a:fld>
            <a:endParaRPr lang="en-GB" smtClean="0">
              <a:cs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a:buFont typeface="Monotype Sorts"/>
              <a:buNone/>
            </a:pPr>
            <a:fld id="{E8D678CD-5EE3-4237-BA69-42F42728390F}" type="slidenum">
              <a:rPr lang="en-GB" smtClean="0">
                <a:cs typeface="Arial" charset="0"/>
              </a:rPr>
              <a:pPr>
                <a:buFont typeface="Monotype Sorts"/>
                <a:buNone/>
              </a:pPr>
              <a:t>2</a:t>
            </a:fld>
            <a:endParaRPr lang="en-GB"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GB" smtClean="0"/>
              <a:t>Three groups of non-trade barriers: </a:t>
            </a:r>
          </a:p>
          <a:p>
            <a:r>
              <a:rPr lang="en-GB" smtClean="0"/>
              <a:t>Cost increasing barriers such as red tape, delays at customs posts and different safety  and technical standards; </a:t>
            </a:r>
          </a:p>
          <a:p>
            <a:r>
              <a:rPr lang="en-GB" smtClean="0"/>
              <a:t>Market entry barriers inability to entering or competing freely in a domestic market, opening up public procurement;</a:t>
            </a:r>
          </a:p>
          <a:p>
            <a:r>
              <a:rPr lang="en-GB" smtClean="0"/>
              <a:t>Market distorting practices for example price controls or differential taxes and subsidies on goods, Vat rates for instance or excise duties.  </a:t>
            </a:r>
          </a:p>
          <a:p>
            <a:endParaRPr lang="en-GB" smtClean="0"/>
          </a:p>
          <a:p>
            <a:r>
              <a:rPr lang="en-GB" smtClean="0"/>
              <a:t>Benefits: Lower prices mainly as a result of competition and to some extent firms have economies of scale the larger protected “home” market also means that firms have a competitive advantage in international trade.</a:t>
            </a:r>
          </a:p>
          <a:p>
            <a:endParaRPr lang="en-GB" smtClean="0"/>
          </a:p>
          <a:p>
            <a:r>
              <a:rPr lang="en-GB" smtClean="0"/>
              <a:t>Lower prices feed through into lower inflation and with and free movement of capital and labour, the supply side is  likely to be more competitive thus also keeping down inflationary pressures. </a:t>
            </a:r>
          </a:p>
          <a:p>
            <a:endParaRPr lang="en-GB" smtClean="0"/>
          </a:p>
          <a:p>
            <a:r>
              <a:rPr lang="en-GB" smtClean="0"/>
              <a:t>Improved balance of payments mainly through fiscal discipline involved in monetary union – with most countries tied to the Euro they are unable to devalue their way out of a balance of payments problems but instead will have to trade themselves out of it or cut back on excessive public sector deficits.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a:buFont typeface="Monotype Sorts"/>
              <a:buNone/>
            </a:pPr>
            <a:fld id="{22706562-D2CB-4979-AADB-8B2BA4A266DD}" type="slidenum">
              <a:rPr lang="en-GB" smtClean="0">
                <a:cs typeface="Arial" charset="0"/>
              </a:rPr>
              <a:pPr>
                <a:buFont typeface="Monotype Sorts"/>
                <a:buNone/>
              </a:pPr>
              <a:t>3</a:t>
            </a:fld>
            <a:endParaRPr lang="en-GB"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GB" smtClean="0"/>
              <a:t>Other allocation effects </a:t>
            </a:r>
          </a:p>
          <a:p>
            <a:r>
              <a:rPr lang="en-GB" smtClean="0"/>
              <a:t>The elimination of trade rents customs duties these are no longer collected.</a:t>
            </a:r>
          </a:p>
          <a:p>
            <a:r>
              <a:rPr lang="en-GB" smtClean="0"/>
              <a:t>Integration also leads to other longer-term allocation effects amongst these are economies of scale which results from selling into a far larger market said to benefit core regions – such as France Germany, Benelux and UK.</a:t>
            </a:r>
          </a:p>
          <a:p>
            <a:r>
              <a:rPr lang="en-GB" smtClean="0"/>
              <a:t>Lower costs as a result of increased competition within the Union.</a:t>
            </a:r>
          </a:p>
          <a:p>
            <a:r>
              <a:rPr lang="en-GB" smtClean="0"/>
              <a:t>Another of these is the benefit consumers capture through a wider range of choice because customers in one country are able to buy product from firms in other member states.</a:t>
            </a:r>
          </a:p>
          <a:p>
            <a:endParaRPr lang="en-GB" smtClean="0"/>
          </a:p>
          <a:p>
            <a:r>
              <a:rPr lang="en-GB" smtClean="0"/>
              <a:t>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a:buFont typeface="Monotype Sorts"/>
              <a:buNone/>
            </a:pPr>
            <a:fld id="{A48A642E-A35E-4133-B430-7DA4CFE8E2DE}" type="slidenum">
              <a:rPr lang="en-GB" smtClean="0">
                <a:cs typeface="Arial" charset="0"/>
              </a:rPr>
              <a:pPr>
                <a:buFont typeface="Monotype Sorts"/>
                <a:buNone/>
              </a:pPr>
              <a:t>4</a:t>
            </a:fld>
            <a:endParaRPr lang="en-GB"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GB" smtClean="0"/>
              <a:t>Point 1. In individual nations. It is often argued that individual nations do not have the money or the expertise to tackle their regional problems</a:t>
            </a:r>
          </a:p>
          <a:p>
            <a:endParaRPr lang="en-GB" smtClean="0"/>
          </a:p>
          <a:p>
            <a:r>
              <a:rPr lang="en-GB" smtClean="0"/>
              <a:t>Point 2. Not only can it use tried and tested methods but it can divert resources sufficient to tackle the problems faced.</a:t>
            </a:r>
          </a:p>
          <a:p>
            <a:endParaRPr lang="en-GB" smtClean="0"/>
          </a:p>
          <a:p>
            <a:r>
              <a:rPr lang="en-GB" smtClean="0"/>
              <a:t>Point 3. One country would not be allowed to interfere in the affairs of another country (both recipient and donor constituents may well object). But having the resources through VAT and seemingly “independent” the EU or similar body does have a role – honest broker. Thus indirectly the donor countries such as UK and Germany help less developed countries such as Greece. The payback is that as the Greek market develops there will be more opportunities for UK and German firms to trade into Greece as its citizens become more affluent.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a:buFont typeface="Monotype Sorts"/>
              <a:buNone/>
            </a:pPr>
            <a:fld id="{61F16F57-3CD6-43EC-A2BC-13A7AA63D835}" type="slidenum">
              <a:rPr lang="en-GB" smtClean="0">
                <a:cs typeface="Arial" charset="0"/>
              </a:rPr>
              <a:pPr>
                <a:buFont typeface="Monotype Sorts"/>
                <a:buNone/>
              </a:pPr>
              <a:t>5</a:t>
            </a:fld>
            <a:endParaRPr lang="en-GB"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GB" b="1" smtClean="0">
                <a:solidFill>
                  <a:srgbClr val="000000"/>
                </a:solidFill>
              </a:rPr>
              <a:t>Objective 1</a:t>
            </a:r>
            <a:r>
              <a:rPr lang="en-GB" smtClean="0">
                <a:solidFill>
                  <a:srgbClr val="000000"/>
                </a:solidFill>
              </a:rPr>
              <a:t>: It is the highest level of regional funding available from the EU. It is aimed at promoting the development and structural adjustment of the EU regions most lagging behind in development. In the UK areas that qualify are Merseyside, South Yorkshire, Cornwall and the Scilly Isles, and West Wales and the Valleys. In addition to these areas, the UK also has two transitional Objective 1 areas, the Highlands and Islands and Northern Ireland which also qualifies for a unique PEACE programme. In total the UK will receive over £3.9 billion of Objective 1 money between 2000 - 2006. </a:t>
            </a:r>
          </a:p>
          <a:p>
            <a:r>
              <a:rPr lang="en-GB" b="1" smtClean="0">
                <a:solidFill>
                  <a:srgbClr val="000000"/>
                </a:solidFill>
              </a:rPr>
              <a:t>Objective 2</a:t>
            </a:r>
            <a:r>
              <a:rPr lang="en-GB" smtClean="0">
                <a:solidFill>
                  <a:srgbClr val="000000"/>
                </a:solidFill>
              </a:rPr>
              <a:t>: It is the second highest level of funding available from the EU. Areas qualify for Objective 2, under four strands - industrial, rural, urban and fisheries. This objective covers nearly 14 million people in the UK. In addition, areas that had Objective 2 or 5b status in the previous programming period are eligible for transitional funding until 2005. Including transition, Objective 2 covers well over 19 million people in the UK. In total, the UK will receive over £3.1 billion for UK Objective 2 and transitional Objective 2 areas for the period 2000 - 2006.</a:t>
            </a:r>
          </a:p>
          <a:p>
            <a:r>
              <a:rPr lang="en-GB" b="1" smtClean="0">
                <a:solidFill>
                  <a:srgbClr val="000000"/>
                </a:solidFill>
              </a:rPr>
              <a:t>Objective 3</a:t>
            </a:r>
            <a:r>
              <a:rPr lang="en-GB" smtClean="0">
                <a:solidFill>
                  <a:srgbClr val="000000"/>
                </a:solidFill>
              </a:rPr>
              <a:t>: It aims to develop labour markets and human resources and in addition, will help firms and workers adapt to new working conditions and so compete more effectively in global labour markets. It is directed at the long-term unemployed and those facing particular barriers to finding fulfilling employment because of their disability, racial origin, or sex. The UK will benefit from just under £3 billion of Objective 3 money for 2000-06.</a:t>
            </a:r>
          </a:p>
          <a:p>
            <a:endParaRPr lang="en-GB" smtClean="0">
              <a:solidFill>
                <a:srgbClr val="000000"/>
              </a:solidFill>
            </a:endParaRPr>
          </a:p>
          <a:p>
            <a:endParaRPr lang="en-GB"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a:buFont typeface="Monotype Sorts"/>
              <a:buNone/>
            </a:pPr>
            <a:fld id="{A4F6A72A-1E45-404E-A91F-9CC3702B3DB2}" type="slidenum">
              <a:rPr lang="en-GB" smtClean="0">
                <a:cs typeface="Arial" charset="0"/>
              </a:rPr>
              <a:pPr>
                <a:buFont typeface="Monotype Sorts"/>
                <a:buNone/>
              </a:pPr>
              <a:t>6</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533400" y="4460875"/>
            <a:ext cx="5864225" cy="4384675"/>
          </a:xfrm>
          <a:noFill/>
          <a:ln/>
        </p:spPr>
        <p:txBody>
          <a:bodyPr/>
          <a:lstStyle/>
          <a:p>
            <a:r>
              <a:rPr lang="en-GB" b="1" smtClean="0">
                <a:solidFill>
                  <a:srgbClr val="000000"/>
                </a:solidFill>
              </a:rPr>
              <a:t>The European Regional Development Fund (ERDF)</a:t>
            </a:r>
            <a:r>
              <a:rPr lang="en-GB" smtClean="0">
                <a:solidFill>
                  <a:srgbClr val="000000"/>
                </a:solidFill>
              </a:rPr>
              <a:t>; Aims to improve economic prosperity and social inclusion by investing in projects to promote development and encourage the diversification of industry into other sectors in areas lagging behind. This fund is available in Objective 1 and 2 areas.</a:t>
            </a:r>
            <a:br>
              <a:rPr lang="en-GB" smtClean="0">
                <a:solidFill>
                  <a:srgbClr val="000000"/>
                </a:solidFill>
              </a:rPr>
            </a:br>
            <a:r>
              <a:rPr lang="en-GB" b="1" smtClean="0">
                <a:solidFill>
                  <a:srgbClr val="000000"/>
                </a:solidFill>
              </a:rPr>
              <a:t>The European Social Fund (ESF)</a:t>
            </a:r>
            <a:r>
              <a:rPr lang="en-GB" smtClean="0">
                <a:solidFill>
                  <a:srgbClr val="000000"/>
                </a:solidFill>
              </a:rPr>
              <a:t>; Funds training, human resources and equal opportunities schemes to promote employability of people in both Objective 1 and 3 areas. In Objective 2 areas ESF may be used to complement the ERDF activities. </a:t>
            </a:r>
            <a:br>
              <a:rPr lang="en-GB" smtClean="0">
                <a:solidFill>
                  <a:srgbClr val="000000"/>
                </a:solidFill>
              </a:rPr>
            </a:br>
            <a:r>
              <a:rPr lang="en-GB" b="1" smtClean="0">
                <a:solidFill>
                  <a:srgbClr val="000000"/>
                </a:solidFill>
              </a:rPr>
              <a:t>The guidance section of the European Agricultural Guidance and Guarantee Fund (EAGGF)</a:t>
            </a:r>
            <a:r>
              <a:rPr lang="en-GB" smtClean="0">
                <a:solidFill>
                  <a:srgbClr val="000000"/>
                </a:solidFill>
              </a:rPr>
              <a:t>; Is available in rural Objective 1 areas to encourage the restructuring and diversification of rural areas, to promote economic prosperity and social inclusion, whilst protecting and maintaining the environment and our rural heritage. </a:t>
            </a:r>
          </a:p>
          <a:p>
            <a:r>
              <a:rPr lang="en-GB" b="1" smtClean="0">
                <a:solidFill>
                  <a:srgbClr val="000000"/>
                </a:solidFill>
              </a:rPr>
              <a:t>The Financial Instrument for Fisheries Guidance (FIFG)</a:t>
            </a:r>
            <a:r>
              <a:rPr lang="en-GB" smtClean="0">
                <a:solidFill>
                  <a:srgbClr val="000000"/>
                </a:solidFill>
              </a:rPr>
              <a:t>; Funds projects to modernise the structure of the fisheries sector and related industries and to encourage diversification of the workforce and fisheries industry into other sectors. It also </a:t>
            </a:r>
            <a:r>
              <a:rPr lang="en-GB" smtClean="0">
                <a:solidFill>
                  <a:srgbClr val="000000"/>
                </a:solidFill>
                <a:cs typeface="Times New Roman" pitchFamily="18" charset="0"/>
              </a:rPr>
              <a:t>funds complementary actions taken under the Common Fisheries Policy. </a:t>
            </a:r>
          </a:p>
          <a:p>
            <a:r>
              <a:rPr lang="en-GB" b="1" i="1" smtClean="0">
                <a:solidFill>
                  <a:srgbClr val="000000"/>
                </a:solidFill>
                <a:cs typeface="Times New Roman" pitchFamily="18" charset="0"/>
              </a:rPr>
              <a:t>Community Initiatives </a:t>
            </a:r>
            <a:endParaRPr lang="en-GB" smtClean="0">
              <a:solidFill>
                <a:srgbClr val="000000"/>
              </a:solidFill>
              <a:cs typeface="Times New Roman" pitchFamily="18" charset="0"/>
            </a:endParaRPr>
          </a:p>
          <a:p>
            <a:r>
              <a:rPr lang="en-GB" b="1" smtClean="0">
                <a:solidFill>
                  <a:srgbClr val="000000"/>
                </a:solidFill>
                <a:cs typeface="Times New Roman" pitchFamily="18" charset="0"/>
              </a:rPr>
              <a:t>INTERREG: </a:t>
            </a:r>
            <a:r>
              <a:rPr lang="en-GB" smtClean="0">
                <a:solidFill>
                  <a:srgbClr val="000000"/>
                </a:solidFill>
                <a:cs typeface="Times New Roman" pitchFamily="18" charset="0"/>
              </a:rPr>
              <a:t>cross-border, transnational and interregional co-operation to encourage balanced development and spatial planning.</a:t>
            </a:r>
            <a:endParaRPr lang="en-GB" b="1" smtClean="0">
              <a:solidFill>
                <a:srgbClr val="000000"/>
              </a:solidFill>
              <a:cs typeface="Times New Roman" pitchFamily="18" charset="0"/>
            </a:endParaRPr>
          </a:p>
          <a:p>
            <a:r>
              <a:rPr lang="en-GB" b="1" smtClean="0">
                <a:solidFill>
                  <a:srgbClr val="000000"/>
                </a:solidFill>
                <a:cs typeface="Times New Roman" pitchFamily="18" charset="0"/>
              </a:rPr>
              <a:t>URBAN: </a:t>
            </a:r>
            <a:r>
              <a:rPr lang="en-GB" smtClean="0">
                <a:solidFill>
                  <a:srgbClr val="000000"/>
                </a:solidFill>
                <a:cs typeface="Times New Roman" pitchFamily="18" charset="0"/>
              </a:rPr>
              <a:t>urban regeneration (funding: ERDF)</a:t>
            </a:r>
          </a:p>
          <a:p>
            <a:r>
              <a:rPr lang="en-GB" b="1" smtClean="0">
                <a:solidFill>
                  <a:srgbClr val="000000"/>
                </a:solidFill>
                <a:cs typeface="Times New Roman" pitchFamily="18" charset="0"/>
              </a:rPr>
              <a:t>LEADER: </a:t>
            </a:r>
            <a:r>
              <a:rPr lang="en-GB" smtClean="0">
                <a:solidFill>
                  <a:srgbClr val="000000"/>
                </a:solidFill>
                <a:cs typeface="Times New Roman" pitchFamily="18" charset="0"/>
              </a:rPr>
              <a:t>rural development (funding: EAGGF-Guidance)</a:t>
            </a:r>
          </a:p>
          <a:p>
            <a:r>
              <a:rPr lang="en-GB" b="1" smtClean="0">
                <a:solidFill>
                  <a:srgbClr val="000000"/>
                </a:solidFill>
                <a:cs typeface="Times New Roman" pitchFamily="18" charset="0"/>
              </a:rPr>
              <a:t>EQUAL: </a:t>
            </a:r>
            <a:r>
              <a:rPr lang="en-GB" smtClean="0">
                <a:solidFill>
                  <a:srgbClr val="000000"/>
                </a:solidFill>
                <a:cs typeface="Times New Roman" pitchFamily="18" charset="0"/>
              </a:rPr>
              <a:t>transnational co-operation on new ways to combat discrimination and inequality in the labour market (funding: ESF)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a:buFont typeface="Monotype Sorts"/>
              <a:buNone/>
            </a:pPr>
            <a:fld id="{B236E34A-DC45-47ED-B77D-A2A5110994EA}" type="slidenum">
              <a:rPr lang="en-GB" smtClean="0">
                <a:cs typeface="Arial" charset="0"/>
              </a:rPr>
              <a:pPr>
                <a:buFont typeface="Monotype Sorts"/>
                <a:buNone/>
              </a:pPr>
              <a:t>7</a:t>
            </a:fld>
            <a:endParaRPr lang="en-GB"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a:buFont typeface="Monotype Sorts"/>
              <a:buNone/>
            </a:pPr>
            <a:fld id="{3812683A-0D10-4441-8FB3-2D98AD290D02}" type="slidenum">
              <a:rPr lang="en-GB" smtClean="0">
                <a:cs typeface="Arial" charset="0"/>
              </a:rPr>
              <a:pPr>
                <a:buFont typeface="Monotype Sorts"/>
                <a:buNone/>
              </a:pPr>
              <a:t>9</a:t>
            </a:fld>
            <a:endParaRPr lang="en-GB" smtClean="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b="1" u="sng" smtClean="0">
                <a:cs typeface="Times New Roman" pitchFamily="18" charset="0"/>
              </a:rPr>
              <a:t>Agenda 2000 Reform of the structural funds (The Theory)</a:t>
            </a:r>
            <a:endParaRPr lang="en-GB" b="1" smtClean="0">
              <a:cs typeface="Times New Roman" pitchFamily="18" charset="0"/>
            </a:endParaRPr>
          </a:p>
          <a:p>
            <a:r>
              <a:rPr lang="en-GB" smtClean="0">
                <a:cs typeface="Times New Roman" pitchFamily="18" charset="0"/>
              </a:rPr>
              <a:t>The "Agenda 2000" programme presented by the European Commission in July 1997 considered how to promote growth, competitiveness and employment in Europe, and developed a strategy for modernising the main EU policy areas with a view to future eastern enlargement of the Union. The general theme running through the proposals was for more: </a:t>
            </a:r>
            <a:r>
              <a:rPr lang="en-GB" b="1" i="1" smtClean="0">
                <a:cs typeface="Times New Roman" pitchFamily="18" charset="0"/>
              </a:rPr>
              <a:t>Concentration, Simplification, Decentralisation and Improving efficiency. </a:t>
            </a:r>
            <a:endParaRPr lang="en-GB" smtClean="0">
              <a:cs typeface="Times New Roman" pitchFamily="18" charset="0"/>
            </a:endParaRPr>
          </a:p>
          <a:p>
            <a:r>
              <a:rPr lang="en-GB" b="1" smtClean="0">
                <a:cs typeface="Times New Roman" pitchFamily="18" charset="0"/>
              </a:rPr>
              <a:t> </a:t>
            </a:r>
          </a:p>
          <a:p>
            <a:r>
              <a:rPr lang="en-GB" b="1" smtClean="0">
                <a:cs typeface="Times New Roman" pitchFamily="18" charset="0"/>
              </a:rPr>
              <a:t>This is to be achieved by:</a:t>
            </a:r>
          </a:p>
          <a:p>
            <a:r>
              <a:rPr lang="en-GB" smtClean="0">
                <a:latin typeface="Symbol" pitchFamily="18" charset="2"/>
                <a:cs typeface="Times New Roman" pitchFamily="18" charset="0"/>
              </a:rPr>
              <a:t>·</a:t>
            </a:r>
            <a:r>
              <a:rPr lang="en-GB" smtClean="0">
                <a:cs typeface="Times New Roman" pitchFamily="18" charset="0"/>
              </a:rPr>
              <a:t>        Channelling resources more towards poorer regions. </a:t>
            </a:r>
          </a:p>
          <a:p>
            <a:r>
              <a:rPr lang="en-GB" smtClean="0">
                <a:latin typeface="Symbol" pitchFamily="18" charset="2"/>
                <a:cs typeface="Times New Roman" pitchFamily="18" charset="0"/>
              </a:rPr>
              <a:t>·</a:t>
            </a:r>
            <a:r>
              <a:rPr lang="en-GB" smtClean="0">
                <a:cs typeface="Times New Roman" pitchFamily="18" charset="0"/>
              </a:rPr>
              <a:t>        Simplified management with further decentralisation and clearer remits. </a:t>
            </a:r>
          </a:p>
          <a:p>
            <a:r>
              <a:rPr lang="en-GB" smtClean="0">
                <a:latin typeface="Symbol" pitchFamily="18" charset="2"/>
                <a:cs typeface="Times New Roman" pitchFamily="18" charset="0"/>
              </a:rPr>
              <a:t>·</a:t>
            </a:r>
            <a:r>
              <a:rPr lang="en-GB" smtClean="0">
                <a:cs typeface="Times New Roman" pitchFamily="18" charset="0"/>
              </a:rPr>
              <a:t>        Improved transparency and reduce red tape. </a:t>
            </a:r>
          </a:p>
          <a:p>
            <a:r>
              <a:rPr lang="en-GB" smtClean="0">
                <a:latin typeface="Symbol" pitchFamily="18" charset="2"/>
                <a:cs typeface="Times New Roman" pitchFamily="18" charset="0"/>
              </a:rPr>
              <a:t>·</a:t>
            </a:r>
            <a:r>
              <a:rPr lang="en-GB" smtClean="0">
                <a:cs typeface="Times New Roman" pitchFamily="18" charset="0"/>
              </a:rPr>
              <a:t>        Limit the role of the EU to setting development priorities; approving programmes; independent evaluation and control. Programmes delegated to member governments or the regions. </a:t>
            </a:r>
          </a:p>
          <a:p>
            <a:r>
              <a:rPr lang="en-GB" smtClean="0">
                <a:latin typeface="Symbol" pitchFamily="18" charset="2"/>
                <a:cs typeface="Times New Roman" pitchFamily="18" charset="0"/>
              </a:rPr>
              <a:t>·</a:t>
            </a:r>
            <a:r>
              <a:rPr lang="en-GB" smtClean="0">
                <a:cs typeface="Times New Roman" pitchFamily="18" charset="0"/>
              </a:rPr>
              <a:t>        Set up a performance reserve - 10% of funds would be retained and only allocated after a positive assessment of the programming.</a:t>
            </a:r>
          </a:p>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a:buFont typeface="Monotype Sorts"/>
              <a:buNone/>
            </a:pPr>
            <a:fld id="{2ABD1E75-3812-41CB-9A88-629EAC515449}" type="slidenum">
              <a:rPr lang="en-GB" smtClean="0">
                <a:cs typeface="Arial" charset="0"/>
              </a:rPr>
              <a:pPr>
                <a:buFont typeface="Monotype Sorts"/>
                <a:buNone/>
              </a:pPr>
              <a:t>10</a:t>
            </a:fld>
            <a:endParaRPr lang="en-GB"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GB" smtClean="0"/>
              <a:t>Agriculture impact short-term and acts as income support rather than sustainable development more like CAP that regional economic development.</a:t>
            </a:r>
          </a:p>
          <a:p>
            <a:r>
              <a:rPr lang="en-GB" smtClean="0"/>
              <a:t>In the case of business support Rodriguez suggests that SMEs [in Objective 1 Regions] lack capacity and know-how to compete in open markets and larger firms tend to have weak competitive advantage – lame ducks.</a:t>
            </a:r>
          </a:p>
          <a:p>
            <a:r>
              <a:rPr lang="en-GB" smtClean="0"/>
              <a:t>Infrastructure development takes time to come through, also whilst improvements benefit local inhabitants they may not be enough to generate economic dynamism or attract in firms. May also make peripheral regions more exposed to stronger core economies. </a:t>
            </a:r>
          </a:p>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9413" y="1676400"/>
            <a:ext cx="8388350"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000"/>
                </a:srgbClr>
              </a:solidFill>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5" name="Freeform 5"/>
              <p:cNvSpPr>
                <a:spLocks/>
              </p:cNvSpPr>
              <p:nvPr/>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6" name="Freeform 6"/>
              <p:cNvSpPr>
                <a:spLocks/>
              </p:cNvSpPr>
              <p:nvPr/>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000"/>
                </a:srgbClr>
              </a:solidFill>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2" name="Freeform 9"/>
              <p:cNvSpPr>
                <a:spLocks/>
              </p:cNvSpPr>
              <p:nvPr/>
            </p:nvSpPr>
            <p:spPr bwMode="auto">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3" name="Freeform 10"/>
              <p:cNvSpPr>
                <a:spLocks/>
              </p:cNvSpPr>
              <p:nvPr/>
            </p:nvSpPr>
            <p:spPr bwMode="auto">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9" name="Freeform 13"/>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sp>
            <p:nvSpPr>
              <p:cNvPr id="10" name="Freeform 14"/>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eaLnBrk="0" hangingPunct="0">
                  <a:spcBef>
                    <a:spcPct val="20000"/>
                  </a:spcBef>
                  <a:buClr>
                    <a:schemeClr val="tx2"/>
                  </a:buClr>
                  <a:buSzPct val="75000"/>
                  <a:buFont typeface="Monotype Sorts" pitchFamily="2" charset="2"/>
                  <a:buNone/>
                  <a:defRPr/>
                </a:pPr>
                <a:endParaRPr lang="en-GB">
                  <a:cs typeface="+mn-cs"/>
                </a:endParaRPr>
              </a:p>
            </p:txBody>
          </p:sp>
        </p:grpSp>
      </p:grpSp>
      <p:sp>
        <p:nvSpPr>
          <p:cNvPr id="4111" name="Rectangle 15"/>
          <p:cNvSpPr>
            <a:spLocks noGrp="1" noChangeArrowheads="1"/>
          </p:cNvSpPr>
          <p:nvPr>
            <p:ph type="ctrTitle" sz="quarter"/>
          </p:nvPr>
        </p:nvSpPr>
        <p:spPr bwMode="auto">
          <a:xfrm>
            <a:off x="836613" y="2133600"/>
            <a:ext cx="7772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4112"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p>
        </p:txBody>
      </p:sp>
      <p:sp>
        <p:nvSpPr>
          <p:cNvPr id="18" name="Rectangle 18"/>
          <p:cNvSpPr>
            <a:spLocks noGrp="1" noChangeArrowheads="1"/>
          </p:cNvSpPr>
          <p:nvPr>
            <p:ph type="ftr" sz="quarter" idx="11"/>
          </p:nvPr>
        </p:nvSpPr>
        <p:spPr>
          <a:xfrm>
            <a:off x="3124200" y="6324600"/>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endParaRPr lang="en-US"/>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pPr>
              <a:defRPr/>
            </a:pPr>
            <a:fld id="{5FA21E17-0BF7-4F97-A169-C6AA86439197}"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6977"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7F3E4E57-7004-46AC-A057-11519F78D4EA}"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8001"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DDD14FE4-4D91-4D88-8376-8020C4F355FD}"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18785"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5F601CAF-B1BD-452C-92BE-B72697C56689}"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19809" name="CorelDRAW" r:id="rId3" imgW="3720960" imgH="6797520" progId="">
              <p:embed/>
            </p:oleObj>
          </a:graphicData>
        </a:graphic>
      </p:graphicFrame>
      <p:sp>
        <p:nvSpPr>
          <p:cNvPr id="5"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8" name="Slide Number Placeholder 5"/>
          <p:cNvSpPr>
            <a:spLocks noGrp="1"/>
          </p:cNvSpPr>
          <p:nvPr>
            <p:ph type="sldNum" sz="quarter" idx="12"/>
          </p:nvPr>
        </p:nvSpPr>
        <p:spPr/>
        <p:txBody>
          <a:bodyPr/>
          <a:lstStyle>
            <a:lvl1pPr>
              <a:defRPr/>
            </a:lvl1pPr>
          </a:lstStyle>
          <a:p>
            <a:pPr>
              <a:defRPr/>
            </a:pPr>
            <a:r>
              <a:rPr lang="en-US"/>
              <a:t>Slide </a:t>
            </a:r>
            <a:fld id="{33E9176F-7B57-43BB-8F05-48A5F6A10966}"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0833" name="CorelDRAW" r:id="rId3" imgW="3720960" imgH="6797520" progId="">
              <p:embed/>
            </p:oleObj>
          </a:graphicData>
        </a:graphic>
      </p:graphicFrame>
      <p:sp>
        <p:nvSpPr>
          <p:cNvPr id="6"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9" name="Slide Number Placeholder 6"/>
          <p:cNvSpPr>
            <a:spLocks noGrp="1"/>
          </p:cNvSpPr>
          <p:nvPr>
            <p:ph type="sldNum" sz="quarter" idx="12"/>
          </p:nvPr>
        </p:nvSpPr>
        <p:spPr/>
        <p:txBody>
          <a:bodyPr/>
          <a:lstStyle>
            <a:lvl1pPr>
              <a:defRPr/>
            </a:lvl1pPr>
          </a:lstStyle>
          <a:p>
            <a:pPr>
              <a:defRPr/>
            </a:pPr>
            <a:r>
              <a:rPr lang="en-US"/>
              <a:t>Slide </a:t>
            </a:r>
            <a:fld id="{D17A7CC9-B24D-4FB3-BF39-1F7F02027971}"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1857" name="CorelDRAW" r:id="rId3" imgW="3720960" imgH="6797520" progId="">
              <p:embed/>
            </p:oleObj>
          </a:graphicData>
        </a:graphic>
      </p:graphicFrame>
      <p:sp>
        <p:nvSpPr>
          <p:cNvPr id="8"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11" name="Slide Number Placeholder 8"/>
          <p:cNvSpPr>
            <a:spLocks noGrp="1"/>
          </p:cNvSpPr>
          <p:nvPr>
            <p:ph type="sldNum" sz="quarter" idx="12"/>
          </p:nvPr>
        </p:nvSpPr>
        <p:spPr/>
        <p:txBody>
          <a:bodyPr/>
          <a:lstStyle>
            <a:lvl1pPr>
              <a:defRPr/>
            </a:lvl1pPr>
          </a:lstStyle>
          <a:p>
            <a:pPr>
              <a:defRPr/>
            </a:pPr>
            <a:r>
              <a:rPr lang="en-US"/>
              <a:t>Slide </a:t>
            </a:r>
            <a:fld id="{EA52749C-74CE-44C6-853D-BB392F945AF6}"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2881" name="CorelDRAW" r:id="rId3" imgW="3720960" imgH="6797520" progId="">
              <p:embed/>
            </p:oleObj>
          </a:graphicData>
        </a:graphic>
      </p:graphicFrame>
      <p:sp>
        <p:nvSpPr>
          <p:cNvPr id="4"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7" name="Slide Number Placeholder 4"/>
          <p:cNvSpPr>
            <a:spLocks noGrp="1"/>
          </p:cNvSpPr>
          <p:nvPr>
            <p:ph type="sldNum" sz="quarter" idx="12"/>
          </p:nvPr>
        </p:nvSpPr>
        <p:spPr/>
        <p:txBody>
          <a:bodyPr/>
          <a:lstStyle>
            <a:lvl1pPr>
              <a:defRPr/>
            </a:lvl1pPr>
          </a:lstStyle>
          <a:p>
            <a:pPr>
              <a:defRPr/>
            </a:pPr>
            <a:r>
              <a:rPr lang="en-US"/>
              <a:t>Slide </a:t>
            </a:r>
            <a:fld id="{A895C1B5-F2C3-4012-BED3-C1968990B524}"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3905" name="CorelDRAW" r:id="rId3" imgW="3720960" imgH="6797520" progId="">
              <p:embed/>
            </p:oleObj>
          </a:graphicData>
        </a:graphic>
      </p:graphicFrame>
      <p:sp>
        <p:nvSpPr>
          <p:cNvPr id="3"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6" name="Slide Number Placeholder 3"/>
          <p:cNvSpPr>
            <a:spLocks noGrp="1"/>
          </p:cNvSpPr>
          <p:nvPr>
            <p:ph type="sldNum" sz="quarter" idx="12"/>
          </p:nvPr>
        </p:nvSpPr>
        <p:spPr/>
        <p:txBody>
          <a:bodyPr/>
          <a:lstStyle>
            <a:lvl1pPr>
              <a:defRPr/>
            </a:lvl1pPr>
          </a:lstStyle>
          <a:p>
            <a:pPr>
              <a:defRPr/>
            </a:pPr>
            <a:r>
              <a:rPr lang="en-US"/>
              <a:t>Slide </a:t>
            </a:r>
            <a:fld id="{1E937D61-A8F7-4880-A9E4-D1873C4C13FE}"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4929" name="CorelDRAW" r:id="rId3" imgW="3720960" imgH="6797520" progId="">
              <p:embed/>
            </p:oleObj>
          </a:graphicData>
        </a:graphic>
      </p:graphicFrame>
      <p:sp>
        <p:nvSpPr>
          <p:cNvPr id="6"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9" name="Slide Number Placeholder 6"/>
          <p:cNvSpPr>
            <a:spLocks noGrp="1"/>
          </p:cNvSpPr>
          <p:nvPr>
            <p:ph type="sldNum" sz="quarter" idx="12"/>
          </p:nvPr>
        </p:nvSpPr>
        <p:spPr/>
        <p:txBody>
          <a:bodyPr/>
          <a:lstStyle>
            <a:lvl1pPr>
              <a:defRPr/>
            </a:lvl1pPr>
          </a:lstStyle>
          <a:p>
            <a:pPr>
              <a:defRPr/>
            </a:pPr>
            <a:r>
              <a:rPr lang="en-US"/>
              <a:t>Slide </a:t>
            </a:r>
            <a:fld id="{F0F17CD4-C3C9-4B91-8748-6795EA7F117C}"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125953" name="CorelDRAW" r:id="rId3" imgW="3720960" imgH="6797520" progId="">
              <p:embed/>
            </p:oleObj>
          </a:graphicData>
        </a:graphic>
      </p:graphicFrame>
      <p:sp>
        <p:nvSpPr>
          <p:cNvPr id="6"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a:xfrm>
            <a:off x="3124200" y="6323013"/>
            <a:ext cx="2895600" cy="457200"/>
          </a:xfrm>
          <a:prstGeom prst="rect">
            <a:avLst/>
          </a:prstGeom>
        </p:spPr>
        <p:txBody>
          <a:bodyPr/>
          <a:lstStyle>
            <a:lvl1pPr eaLnBrk="0" hangingPunct="0">
              <a:spcBef>
                <a:spcPct val="20000"/>
              </a:spcBef>
              <a:buClr>
                <a:schemeClr val="tx2"/>
              </a:buClr>
              <a:buSzPct val="75000"/>
              <a:buFont typeface="Monotype Sorts" pitchFamily="2" charset="2"/>
              <a:buNone/>
              <a:defRPr>
                <a:cs typeface="+mn-cs"/>
              </a:defRPr>
            </a:lvl1pPr>
          </a:lstStyle>
          <a:p>
            <a:pPr>
              <a:defRPr/>
            </a:pPr>
            <a:r>
              <a:rPr lang="en-US"/>
              <a:t>Lecture 5</a:t>
            </a:r>
          </a:p>
        </p:txBody>
      </p:sp>
      <p:sp>
        <p:nvSpPr>
          <p:cNvPr id="9" name="Slide Number Placeholder 6"/>
          <p:cNvSpPr>
            <a:spLocks noGrp="1"/>
          </p:cNvSpPr>
          <p:nvPr>
            <p:ph type="sldNum" sz="quarter" idx="12"/>
          </p:nvPr>
        </p:nvSpPr>
        <p:spPr/>
        <p:txBody>
          <a:bodyPr/>
          <a:lstStyle>
            <a:lvl1pPr>
              <a:defRPr/>
            </a:lvl1pPr>
          </a:lstStyle>
          <a:p>
            <a:pPr>
              <a:defRPr/>
            </a:pPr>
            <a:r>
              <a:rPr lang="en-US"/>
              <a:t>Slide </a:t>
            </a:r>
            <a:fld id="{BBF15B83-37D3-4FCD-B09B-F0D582905B07}"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95" name="Rectangle 16"/>
          <p:cNvSpPr>
            <a:spLocks noGrp="1" noChangeArrowheads="1"/>
          </p:cNvSpPr>
          <p:nvPr>
            <p:ph type="body" idx="1"/>
          </p:nvPr>
        </p:nvSpPr>
        <p:spPr bwMode="auto">
          <a:xfrm>
            <a:off x="8382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9"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buClrTx/>
              <a:buSzTx/>
              <a:buFontTx/>
              <a:buNone/>
              <a:defRPr sz="1400">
                <a:cs typeface="+mn-cs"/>
              </a:defRPr>
            </a:lvl1pPr>
          </a:lstStyle>
          <a:p>
            <a:pPr>
              <a:defRPr/>
            </a:pPr>
            <a:endParaRPr lang="en-US"/>
          </a:p>
        </p:txBody>
      </p:sp>
      <p:sp>
        <p:nvSpPr>
          <p:cNvPr id="3091"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buClrTx/>
              <a:buSzTx/>
              <a:buFontTx/>
              <a:buNone/>
              <a:defRPr sz="1400">
                <a:cs typeface="+mn-cs"/>
              </a:defRPr>
            </a:lvl1pPr>
          </a:lstStyle>
          <a:p>
            <a:pPr>
              <a:defRPr/>
            </a:pPr>
            <a:r>
              <a:rPr lang="en-US"/>
              <a:t>Slide </a:t>
            </a:r>
            <a:fld id="{793F74F4-5C78-41E9-95A3-D4178EBDD78B}" type="slidenum">
              <a:rPr lang="en-US"/>
              <a:pPr>
                <a:defRPr/>
              </a:pPr>
              <a:t>‹#›</a:t>
            </a:fld>
            <a:endParaRPr lang="en-US"/>
          </a:p>
        </p:txBody>
      </p:sp>
      <p:graphicFrame>
        <p:nvGraphicFramePr>
          <p:cNvPr id="3093" name="Object 21">
            <a:hlinkClick r:id="" action="ppaction://ole?verb=0"/>
          </p:cNvPr>
          <p:cNvGraphicFramePr>
            <a:graphicFrameLocks/>
          </p:cNvGraphicFramePr>
          <p:nvPr/>
        </p:nvGraphicFramePr>
        <p:xfrm>
          <a:off x="533400" y="228600"/>
          <a:ext cx="533400" cy="990600"/>
        </p:xfrm>
        <a:graphic>
          <a:graphicData uri="http://schemas.openxmlformats.org/presentationml/2006/ole">
            <p:oleObj spid="_x0000_s3093" name="CorelDRAW" r:id="rId14" imgW="3720960" imgH="6797520" progId="">
              <p:embed/>
            </p:oleObj>
          </a:graphicData>
        </a:graphic>
      </p:graphicFrame>
      <p:sp>
        <p:nvSpPr>
          <p:cNvPr id="3094" name="Rectangle 22"/>
          <p:cNvSpPr>
            <a:spLocks noChangeArrowheads="1"/>
          </p:cNvSpPr>
          <p:nvPr/>
        </p:nvSpPr>
        <p:spPr bwMode="auto">
          <a:xfrm>
            <a:off x="1143000" y="455613"/>
            <a:ext cx="4435475" cy="461962"/>
          </a:xfrm>
          <a:prstGeom prst="rect">
            <a:avLst/>
          </a:prstGeom>
          <a:noFill/>
          <a:ln w="9525">
            <a:noFill/>
            <a:miter lim="800000"/>
            <a:headEnd/>
            <a:tailEnd/>
          </a:ln>
          <a:effectLst/>
        </p:spPr>
        <p:txBody>
          <a:bodyPr wrap="none" lIns="92075" tIns="46038" rIns="92075" bIns="46038">
            <a:spAutoFit/>
          </a:bodyPr>
          <a:lstStyle/>
          <a:p>
            <a:pPr eaLnBrk="0" hangingPunct="0">
              <a:spcBef>
                <a:spcPct val="20000"/>
              </a:spcBef>
              <a:buClr>
                <a:schemeClr val="tx2"/>
              </a:buClr>
              <a:buSzPct val="75000"/>
              <a:buFont typeface="Monotype Sorts" pitchFamily="2" charset="2"/>
              <a:buNone/>
              <a:defRPr/>
            </a:pPr>
            <a:r>
              <a:rPr lang="en-US">
                <a:latin typeface="Arial" charset="0"/>
                <a:cs typeface="+mn-cs"/>
              </a:rPr>
              <a:t>Regional </a:t>
            </a:r>
            <a:r>
              <a:rPr lang="en-US">
                <a:latin typeface="Arial" charset="0"/>
                <a:cs typeface="+mn-cs"/>
              </a:rPr>
              <a:t>and local economics</a:t>
            </a:r>
            <a:endParaRPr lang="en-GB">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hd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Times New Roman" pitchFamily="18" charset="0"/>
        </a:defRPr>
      </a:lvl2pPr>
      <a:lvl3pPr algn="r" rtl="0" eaLnBrk="0" fontAlgn="base" hangingPunct="0">
        <a:spcBef>
          <a:spcPct val="0"/>
        </a:spcBef>
        <a:spcAft>
          <a:spcPct val="0"/>
        </a:spcAft>
        <a:defRPr sz="3600" b="1">
          <a:solidFill>
            <a:schemeClr val="tx2"/>
          </a:solidFill>
          <a:latin typeface="Times New Roman" pitchFamily="18" charset="0"/>
        </a:defRPr>
      </a:lvl3pPr>
      <a:lvl4pPr algn="r" rtl="0" eaLnBrk="0" fontAlgn="base" hangingPunct="0">
        <a:spcBef>
          <a:spcPct val="0"/>
        </a:spcBef>
        <a:spcAft>
          <a:spcPct val="0"/>
        </a:spcAft>
        <a:defRPr sz="3600" b="1">
          <a:solidFill>
            <a:schemeClr val="tx2"/>
          </a:solidFill>
          <a:latin typeface="Times New Roman" pitchFamily="18" charset="0"/>
        </a:defRPr>
      </a:lvl4pPr>
      <a:lvl5pPr algn="r" rtl="0" eaLnBrk="0" fontAlgn="base" hangingPunct="0">
        <a:spcBef>
          <a:spcPct val="0"/>
        </a:spcBef>
        <a:spcAft>
          <a:spcPct val="0"/>
        </a:spcAft>
        <a:defRPr sz="3600" b="1">
          <a:solidFill>
            <a:schemeClr val="tx2"/>
          </a:solidFill>
          <a:latin typeface="Times New Roman" pitchFamily="18" charset="0"/>
        </a:defRPr>
      </a:lvl5pPr>
      <a:lvl6pPr marL="457200" algn="r" rtl="0" eaLnBrk="0" fontAlgn="base" hangingPunct="0">
        <a:spcBef>
          <a:spcPct val="0"/>
        </a:spcBef>
        <a:spcAft>
          <a:spcPct val="0"/>
        </a:spcAft>
        <a:defRPr sz="3600" b="1">
          <a:solidFill>
            <a:schemeClr val="tx2"/>
          </a:solidFill>
          <a:latin typeface="Times New Roman" pitchFamily="18" charset="0"/>
        </a:defRPr>
      </a:lvl6pPr>
      <a:lvl7pPr marL="914400" algn="r" rtl="0" eaLnBrk="0" fontAlgn="base" hangingPunct="0">
        <a:spcBef>
          <a:spcPct val="0"/>
        </a:spcBef>
        <a:spcAft>
          <a:spcPct val="0"/>
        </a:spcAft>
        <a:defRPr sz="3600" b="1">
          <a:solidFill>
            <a:schemeClr val="tx2"/>
          </a:solidFill>
          <a:latin typeface="Times New Roman" pitchFamily="18" charset="0"/>
        </a:defRPr>
      </a:lvl7pPr>
      <a:lvl8pPr marL="1371600" algn="r" rtl="0" eaLnBrk="0" fontAlgn="base" hangingPunct="0">
        <a:spcBef>
          <a:spcPct val="0"/>
        </a:spcBef>
        <a:spcAft>
          <a:spcPct val="0"/>
        </a:spcAft>
        <a:defRPr sz="3600" b="1">
          <a:solidFill>
            <a:schemeClr val="tx2"/>
          </a:solidFill>
          <a:latin typeface="Times New Roman" pitchFamily="18" charset="0"/>
        </a:defRPr>
      </a:lvl8pPr>
      <a:lvl9pPr marL="1828800" algn="r" rtl="0" eaLnBrk="0" fontAlgn="base" hangingPunct="0">
        <a:spcBef>
          <a:spcPct val="0"/>
        </a:spcBef>
        <a:spcAft>
          <a:spcPct val="0"/>
        </a:spcAft>
        <a:defRPr sz="3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hyperlink" Target="http://digital.regiolib.com/ImageDetails.asp?ID=2783&amp;redirect=search.asp" TargetMode="External"/><Relationship Id="rId2" Type="http://schemas.openxmlformats.org/officeDocument/2006/relationships/hyperlink" Target="http://digital.regiolib.com/ImageDetails.asp?ID=371&amp;redirect=search.asp"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digital.regiolib.com/ImageDetails.asp?ID=277&amp;redirect=search.asp"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r>
              <a:rPr lang="en-US" smtClean="0">
                <a:cs typeface="Arial" charset="0"/>
              </a:rPr>
              <a:t>Slide </a:t>
            </a:r>
            <a:fld id="{C208614F-1B55-454B-950D-8677454414FC}" type="slidenum">
              <a:rPr lang="en-US" smtClean="0">
                <a:cs typeface="Arial" charset="0"/>
              </a:rPr>
              <a:pPr/>
              <a:t>1</a:t>
            </a:fld>
            <a:endParaRPr lang="en-US" smtClean="0">
              <a:cs typeface="Arial" charset="0"/>
            </a:endParaRPr>
          </a:p>
        </p:txBody>
      </p:sp>
      <p:sp>
        <p:nvSpPr>
          <p:cNvPr id="17410" name="Rectangle 3"/>
          <p:cNvSpPr>
            <a:spLocks noGrp="1" noChangeArrowheads="1"/>
          </p:cNvSpPr>
          <p:nvPr>
            <p:ph type="body" idx="1"/>
          </p:nvPr>
        </p:nvSpPr>
        <p:spPr>
          <a:xfrm>
            <a:off x="838200" y="1905000"/>
            <a:ext cx="7772400" cy="4343400"/>
          </a:xfrm>
        </p:spPr>
        <p:txBody>
          <a:bodyPr/>
          <a:lstStyle/>
          <a:p>
            <a:pPr>
              <a:lnSpc>
                <a:spcPct val="110000"/>
              </a:lnSpc>
              <a:buFont typeface="Monotype Sorts"/>
              <a:buNone/>
            </a:pPr>
            <a:r>
              <a:rPr lang="en-GB" sz="2000" b="1" smtClean="0">
                <a:latin typeface="Arial" charset="0"/>
              </a:rPr>
              <a:t>Aims</a:t>
            </a:r>
            <a:endParaRPr lang="en-GB" sz="1800" smtClean="0">
              <a:latin typeface="Arial" charset="0"/>
            </a:endParaRPr>
          </a:p>
          <a:p>
            <a:pPr>
              <a:lnSpc>
                <a:spcPct val="110000"/>
              </a:lnSpc>
              <a:buClr>
                <a:srgbClr val="FF0066"/>
              </a:buClr>
            </a:pPr>
            <a:r>
              <a:rPr lang="en-GB" sz="1800" smtClean="0">
                <a:latin typeface="Arial" charset="0"/>
              </a:rPr>
              <a:t>Examine what problems regional economic integration creates &amp; look at the arguments for and against an EU-wide regional policy</a:t>
            </a:r>
          </a:p>
          <a:p>
            <a:pPr>
              <a:lnSpc>
                <a:spcPct val="110000"/>
              </a:lnSpc>
              <a:buClr>
                <a:srgbClr val="FF0066"/>
              </a:buClr>
            </a:pPr>
            <a:r>
              <a:rPr lang="en-GB" sz="1800" smtClean="0">
                <a:latin typeface="Arial" charset="0"/>
              </a:rPr>
              <a:t>Review the main principles and funding streams underpinning current EU regional policy</a:t>
            </a:r>
          </a:p>
          <a:p>
            <a:pPr>
              <a:lnSpc>
                <a:spcPct val="110000"/>
              </a:lnSpc>
              <a:buClr>
                <a:srgbClr val="FF0066"/>
              </a:buClr>
            </a:pPr>
            <a:r>
              <a:rPr lang="en-GB" sz="1800" smtClean="0">
                <a:latin typeface="Arial" charset="0"/>
              </a:rPr>
              <a:t>Evaluate EU regional policy and the future shape of policy after 2007</a:t>
            </a:r>
          </a:p>
          <a:p>
            <a:pPr>
              <a:lnSpc>
                <a:spcPct val="110000"/>
              </a:lnSpc>
              <a:buClr>
                <a:srgbClr val="FF0066"/>
              </a:buClr>
              <a:buFont typeface="Monotype Sorts"/>
              <a:buNone/>
            </a:pPr>
            <a:r>
              <a:rPr lang="en-GB" sz="1800" b="1" smtClean="0">
                <a:latin typeface="Arial" charset="0"/>
              </a:rPr>
              <a:t>Outcomes</a:t>
            </a:r>
          </a:p>
          <a:p>
            <a:pPr>
              <a:lnSpc>
                <a:spcPct val="110000"/>
              </a:lnSpc>
              <a:buClr>
                <a:srgbClr val="FF0066"/>
              </a:buClr>
            </a:pPr>
            <a:r>
              <a:rPr lang="en-GB" sz="1800" smtClean="0">
                <a:latin typeface="Arial" charset="0"/>
              </a:rPr>
              <a:t>Be able to argue the rationale for and against a trans-national regional policy</a:t>
            </a:r>
          </a:p>
          <a:p>
            <a:pPr>
              <a:lnSpc>
                <a:spcPct val="110000"/>
              </a:lnSpc>
              <a:buClr>
                <a:srgbClr val="FF0066"/>
              </a:buClr>
            </a:pPr>
            <a:r>
              <a:rPr lang="en-GB" sz="1800" smtClean="0">
                <a:latin typeface="Arial" charset="0"/>
              </a:rPr>
              <a:t>Have a working knowledge of the priority areas that have received funding, the reasons for this and the likely direction of policy in the future.</a:t>
            </a:r>
          </a:p>
        </p:txBody>
      </p:sp>
      <p:sp>
        <p:nvSpPr>
          <p:cNvPr id="17411" name="Rectangle 7"/>
          <p:cNvSpPr>
            <a:spLocks noChangeArrowheads="1"/>
          </p:cNvSpPr>
          <p:nvPr/>
        </p:nvSpPr>
        <p:spPr bwMode="auto">
          <a:xfrm>
            <a:off x="1295400" y="1066800"/>
            <a:ext cx="6553200" cy="946150"/>
          </a:xfrm>
          <a:prstGeom prst="rect">
            <a:avLst/>
          </a:prstGeom>
          <a:noFill/>
          <a:ln w="12700">
            <a:noFill/>
            <a:miter lim="800000"/>
            <a:headEnd type="none" w="sm" len="sm"/>
            <a:tailEnd type="none" w="sm" len="sm"/>
          </a:ln>
        </p:spPr>
        <p:txBody>
          <a:bodyPr lIns="92075" tIns="46038" rIns="92075" bIns="46038">
            <a:spAutoFit/>
          </a:bodyPr>
          <a:lstStyle/>
          <a:p>
            <a:pPr algn="ctr" eaLnBrk="0" hangingPunct="0">
              <a:lnSpc>
                <a:spcPct val="90000"/>
              </a:lnSpc>
              <a:spcBef>
                <a:spcPct val="20000"/>
              </a:spcBef>
              <a:buClr>
                <a:schemeClr val="bg2"/>
              </a:buClr>
              <a:buSzPct val="75000"/>
              <a:buFont typeface="Monotype Sorts"/>
              <a:buNone/>
            </a:pPr>
            <a:r>
              <a:rPr lang="en-GB" sz="2800" b="1">
                <a:solidFill>
                  <a:srgbClr val="FF0000"/>
                </a:solidFill>
                <a:latin typeface="Arial" charset="0"/>
                <a:cs typeface="Times New Roman" pitchFamily="18" charset="0"/>
              </a:rPr>
              <a:t>Trans-national regional policy: </a:t>
            </a:r>
          </a:p>
          <a:p>
            <a:pPr algn="ctr" eaLnBrk="0" hangingPunct="0">
              <a:lnSpc>
                <a:spcPct val="90000"/>
              </a:lnSpc>
              <a:spcBef>
                <a:spcPct val="20000"/>
              </a:spcBef>
              <a:buClr>
                <a:schemeClr val="bg2"/>
              </a:buClr>
              <a:buSzPct val="75000"/>
              <a:buFont typeface="Monotype Sorts"/>
              <a:buNone/>
            </a:pPr>
            <a:r>
              <a:rPr lang="en-GB" sz="2800" b="1">
                <a:solidFill>
                  <a:srgbClr val="FF0000"/>
                </a:solidFill>
                <a:latin typeface="Arial" charset="0"/>
                <a:cs typeface="Times New Roman" pitchFamily="18" charset="0"/>
              </a:rPr>
              <a:t>The EU becomes a major player.</a:t>
            </a:r>
          </a:p>
        </p:txBody>
      </p:sp>
      <p:sp>
        <p:nvSpPr>
          <p:cNvPr id="17412"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p:spPr>
        <p:txBody>
          <a:bodyPr/>
          <a:lstStyle/>
          <a:p>
            <a:r>
              <a:rPr lang="en-US" smtClean="0">
                <a:cs typeface="Arial" charset="0"/>
              </a:rPr>
              <a:t>Slide </a:t>
            </a:r>
            <a:fld id="{321EFA23-C9BF-44B7-9A24-22B9343F5126}" type="slidenum">
              <a:rPr lang="en-US" smtClean="0">
                <a:cs typeface="Arial" charset="0"/>
              </a:rPr>
              <a:pPr/>
              <a:t>10</a:t>
            </a:fld>
            <a:endParaRPr lang="en-US" smtClean="0">
              <a:cs typeface="Arial" charset="0"/>
            </a:endParaRPr>
          </a:p>
        </p:txBody>
      </p:sp>
      <p:sp>
        <p:nvSpPr>
          <p:cNvPr id="34818" name="Rectangle 2"/>
          <p:cNvSpPr>
            <a:spLocks noGrp="1" noChangeArrowheads="1"/>
          </p:cNvSpPr>
          <p:nvPr>
            <p:ph type="title"/>
          </p:nvPr>
        </p:nvSpPr>
        <p:spPr bwMode="auto">
          <a:xfrm>
            <a:off x="1219200" y="914400"/>
            <a:ext cx="6934200" cy="4572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Impact of policy in Objective 1 regions</a:t>
            </a:r>
          </a:p>
        </p:txBody>
      </p:sp>
      <p:sp>
        <p:nvSpPr>
          <p:cNvPr id="34819" name="Rectangle 3"/>
          <p:cNvSpPr>
            <a:spLocks noGrp="1" noChangeArrowheads="1"/>
          </p:cNvSpPr>
          <p:nvPr>
            <p:ph type="body" idx="1"/>
          </p:nvPr>
        </p:nvSpPr>
        <p:spPr>
          <a:xfrm>
            <a:off x="838200" y="1524000"/>
            <a:ext cx="7772400" cy="4343400"/>
          </a:xfrm>
        </p:spPr>
        <p:txBody>
          <a:bodyPr/>
          <a:lstStyle/>
          <a:p>
            <a:pPr>
              <a:lnSpc>
                <a:spcPct val="90000"/>
              </a:lnSpc>
              <a:buFont typeface="Monotype Sorts"/>
              <a:buNone/>
            </a:pPr>
            <a:r>
              <a:rPr lang="en-GB" sz="1800" smtClean="0">
                <a:latin typeface="Arial" charset="0"/>
              </a:rPr>
              <a:t>	Rodriguez-Pose et al, </a:t>
            </a:r>
            <a:r>
              <a:rPr lang="en-GB" sz="1800" u="sng" smtClean="0">
                <a:latin typeface="Arial" charset="0"/>
              </a:rPr>
              <a:t>Between Development and social policies</a:t>
            </a:r>
            <a:r>
              <a:rPr lang="en-GB" sz="1800" smtClean="0">
                <a:latin typeface="Arial" charset="0"/>
              </a:rPr>
              <a:t>, Regional Studies, February 2004</a:t>
            </a:r>
          </a:p>
          <a:p>
            <a:pPr>
              <a:lnSpc>
                <a:spcPct val="90000"/>
              </a:lnSpc>
              <a:buClr>
                <a:srgbClr val="FF0000"/>
              </a:buClr>
            </a:pPr>
            <a:r>
              <a:rPr lang="en-GB" sz="1800" smtClean="0">
                <a:latin typeface="Arial" charset="0"/>
              </a:rPr>
              <a:t>Number of regions eligible has risen steadily from 44 in 1989 to 67 now representing about 30% of the EU budget.</a:t>
            </a:r>
          </a:p>
          <a:p>
            <a:pPr>
              <a:lnSpc>
                <a:spcPct val="90000"/>
              </a:lnSpc>
              <a:buClr>
                <a:srgbClr val="FF0000"/>
              </a:buClr>
            </a:pPr>
            <a:r>
              <a:rPr lang="en-GB" sz="1800" smtClean="0">
                <a:latin typeface="Arial" charset="0"/>
              </a:rPr>
              <a:t>Spending in 4 priority areas; agriculture &amp; rural (8%); business and tourism (23%); investment in human capital (13%) &amp; investment in transport, infrastructure and environment (49%)</a:t>
            </a:r>
          </a:p>
          <a:p>
            <a:pPr>
              <a:lnSpc>
                <a:spcPct val="90000"/>
              </a:lnSpc>
              <a:buClr>
                <a:srgbClr val="FF0000"/>
              </a:buClr>
            </a:pPr>
            <a:r>
              <a:rPr lang="en-GB" sz="1800" smtClean="0">
                <a:latin typeface="Arial" charset="0"/>
              </a:rPr>
              <a:t>No observable regional convergence (GDP per capita terms) overall in the EU and only slow convergence in the sub-set of Objective 1 regions.</a:t>
            </a:r>
          </a:p>
          <a:p>
            <a:pPr>
              <a:lnSpc>
                <a:spcPct val="90000"/>
              </a:lnSpc>
              <a:buClr>
                <a:srgbClr val="FF0000"/>
              </a:buClr>
            </a:pPr>
            <a:r>
              <a:rPr lang="en-GB" sz="1800" smtClean="0">
                <a:latin typeface="Arial" charset="0"/>
              </a:rPr>
              <a:t>No real positive association between structural funds and regional growth up to 6 years following the initial investment.</a:t>
            </a:r>
          </a:p>
          <a:p>
            <a:pPr>
              <a:lnSpc>
                <a:spcPct val="90000"/>
              </a:lnSpc>
              <a:buClr>
                <a:srgbClr val="FF0000"/>
              </a:buClr>
            </a:pPr>
            <a:r>
              <a:rPr lang="en-GB" sz="1800" smtClean="0">
                <a:latin typeface="Arial" charset="0"/>
              </a:rPr>
              <a:t>Impact of expenditure in agriculture positive in the short-run but tails off; infrastructure and business support have little short/medium-term benefit and weak in the longer-run; by contrast human capital development has a positive effect on regional growth.</a:t>
            </a:r>
          </a:p>
          <a:p>
            <a:pPr>
              <a:lnSpc>
                <a:spcPct val="90000"/>
              </a:lnSpc>
              <a:buClr>
                <a:srgbClr val="FF0000"/>
              </a:buClr>
            </a:pPr>
            <a:endParaRPr lang="en-GB" sz="1800" smtClean="0">
              <a:latin typeface="Arial" charset="0"/>
            </a:endParaRPr>
          </a:p>
        </p:txBody>
      </p:sp>
      <p:sp>
        <p:nvSpPr>
          <p:cNvPr id="34820"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2"/>
          </p:nvPr>
        </p:nvSpPr>
        <p:spPr>
          <a:noFill/>
        </p:spPr>
        <p:txBody>
          <a:bodyPr/>
          <a:lstStyle/>
          <a:p>
            <a:r>
              <a:rPr lang="en-US" smtClean="0">
                <a:cs typeface="Arial" charset="0"/>
              </a:rPr>
              <a:t>Slide </a:t>
            </a:r>
            <a:fld id="{DC9967CE-61D3-4E6F-8DD7-669C446D15BD}" type="slidenum">
              <a:rPr lang="en-US" smtClean="0">
                <a:cs typeface="Arial" charset="0"/>
              </a:rPr>
              <a:pPr/>
              <a:t>11</a:t>
            </a:fld>
            <a:endParaRPr lang="en-US" smtClean="0">
              <a:cs typeface="Arial" charset="0"/>
            </a:endParaRPr>
          </a:p>
        </p:txBody>
      </p:sp>
      <p:graphicFrame>
        <p:nvGraphicFramePr>
          <p:cNvPr id="96401" name="Group 145"/>
          <p:cNvGraphicFramePr>
            <a:graphicFrameLocks noGrp="1"/>
          </p:cNvGraphicFramePr>
          <p:nvPr/>
        </p:nvGraphicFramePr>
        <p:xfrm>
          <a:off x="228600" y="1524000"/>
          <a:ext cx="3886200" cy="2665413"/>
        </p:xfrm>
        <a:graphic>
          <a:graphicData uri="http://schemas.openxmlformats.org/drawingml/2006/table">
            <a:tbl>
              <a:tblPr/>
              <a:tblGrid>
                <a:gridCol w="2230438"/>
                <a:gridCol w="863600"/>
                <a:gridCol w="792162"/>
              </a:tblGrid>
              <a:tr h="250825">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GB" sz="1800" b="1" i="0" u="none" strike="noStrike" cap="none" normalizeH="0" baseline="0" smtClean="0">
                          <a:ln>
                            <a:noFill/>
                          </a:ln>
                          <a:solidFill>
                            <a:srgbClr val="FF0000"/>
                          </a:solidFill>
                          <a:effectLst/>
                          <a:latin typeface="Arial" charset="0"/>
                        </a:rPr>
                        <a:t>Unemployment</a:t>
                      </a:r>
                      <a:endParaRPr kumimoji="0" lang="en-GB" sz="1800" b="0" i="0" u="none" strike="noStrike" cap="none" normalizeH="0" baseline="0" smtClean="0">
                        <a:ln>
                          <a:noFill/>
                        </a:ln>
                        <a:solidFill>
                          <a:schemeClr val="tx1"/>
                        </a:solidFill>
                        <a:effectLst/>
                        <a:latin typeface="Arial" charset="0"/>
                      </a:endParaRP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1996</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2002</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508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Cohesion countries</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17%</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9.6%</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492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Greece</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9.7</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10</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508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Ireland</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11.9</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4.3</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508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Spain</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22.3</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11.4</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2492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Portugal</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7.4</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5.1</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66725">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Rest of EU</a:t>
                      </a:r>
                    </a:p>
                  </a:txBody>
                  <a:tcPr marL="92075" marR="92075" marT="46038" marB="46038"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9.5</a:t>
                      </a:r>
                    </a:p>
                  </a:txBody>
                  <a:tcPr marL="92075" marR="92075" marT="46038" marB="46038"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1800" b="0" i="0" u="none" strike="noStrike" cap="none" normalizeH="0" baseline="0" smtClean="0">
                          <a:ln>
                            <a:noFill/>
                          </a:ln>
                          <a:solidFill>
                            <a:schemeClr val="tx1"/>
                          </a:solidFill>
                          <a:effectLst/>
                          <a:latin typeface="Arial" charset="0"/>
                        </a:rPr>
                        <a:t>7.5</a:t>
                      </a:r>
                    </a:p>
                  </a:txBody>
                  <a:tcPr marL="92075" marR="92075" marT="46038" marB="4603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00"/>
                    </a:solidFill>
                  </a:tcPr>
                </a:tc>
              </a:tr>
            </a:tbl>
          </a:graphicData>
        </a:graphic>
      </p:graphicFrame>
      <p:sp>
        <p:nvSpPr>
          <p:cNvPr id="36900" name="Text Box 75"/>
          <p:cNvSpPr txBox="1">
            <a:spLocks noChangeArrowheads="1"/>
          </p:cNvSpPr>
          <p:nvPr/>
        </p:nvSpPr>
        <p:spPr bwMode="auto">
          <a:xfrm>
            <a:off x="228600" y="1066800"/>
            <a:ext cx="8534400" cy="519113"/>
          </a:xfrm>
          <a:prstGeom prst="rect">
            <a:avLst/>
          </a:prstGeom>
          <a:noFill/>
          <a:ln w="12700">
            <a:noFill/>
            <a:miter lim="800000"/>
            <a:headEnd type="none" w="sm" len="sm"/>
            <a:tailEnd type="none" w="sm" len="sm"/>
          </a:ln>
        </p:spPr>
        <p:txBody>
          <a:bodyPr wrap="none" lIns="92075" tIns="46038" rIns="92075" bIns="46038">
            <a:spAutoFit/>
          </a:bodyPr>
          <a:lstStyle/>
          <a:p>
            <a:pPr algn="ctr" eaLnBrk="0" hangingPunct="0">
              <a:spcBef>
                <a:spcPct val="20000"/>
              </a:spcBef>
              <a:buClr>
                <a:schemeClr val="tx2"/>
              </a:buClr>
              <a:buSzPct val="75000"/>
              <a:buFont typeface="Monotype Sorts"/>
              <a:buNone/>
            </a:pPr>
            <a:r>
              <a:rPr lang="en-GB" sz="2800" b="1">
                <a:solidFill>
                  <a:srgbClr val="FF0000"/>
                </a:solidFill>
                <a:latin typeface="Arial" charset="0"/>
              </a:rPr>
              <a:t>How successful was cohesion policy in the past?</a:t>
            </a:r>
          </a:p>
        </p:txBody>
      </p:sp>
      <p:grpSp>
        <p:nvGrpSpPr>
          <p:cNvPr id="36901" name="Group 95"/>
          <p:cNvGrpSpPr>
            <a:grpSpLocks/>
          </p:cNvGrpSpPr>
          <p:nvPr/>
        </p:nvGrpSpPr>
        <p:grpSpPr bwMode="auto">
          <a:xfrm>
            <a:off x="4311650" y="3929063"/>
            <a:ext cx="4832350" cy="2633662"/>
            <a:chOff x="2006" y="1615"/>
            <a:chExt cx="3938" cy="2394"/>
          </a:xfrm>
        </p:grpSpPr>
        <p:sp>
          <p:nvSpPr>
            <p:cNvPr id="36910" name="Text Box 96"/>
            <p:cNvSpPr txBox="1">
              <a:spLocks noChangeArrowheads="1"/>
            </p:cNvSpPr>
            <p:nvPr/>
          </p:nvSpPr>
          <p:spPr bwMode="auto">
            <a:xfrm>
              <a:off x="3143" y="1848"/>
              <a:ext cx="150" cy="416"/>
            </a:xfrm>
            <a:prstGeom prst="rect">
              <a:avLst/>
            </a:prstGeom>
            <a:noFill/>
            <a:ln w="9525">
              <a:noFill/>
              <a:miter lim="800000"/>
              <a:headEnd/>
              <a:tailEnd/>
            </a:ln>
          </p:spPr>
          <p:txBody>
            <a:bodyPr wrap="none">
              <a:spAutoFit/>
            </a:bodyPr>
            <a:lstStyle/>
            <a:p>
              <a:pPr eaLnBrk="0" hangingPunct="0"/>
              <a:endParaRPr lang="en-US"/>
            </a:p>
          </p:txBody>
        </p:sp>
        <p:sp>
          <p:nvSpPr>
            <p:cNvPr id="36911" name="Rectangle 97"/>
            <p:cNvSpPr>
              <a:spLocks noChangeArrowheads="1"/>
            </p:cNvSpPr>
            <p:nvPr/>
          </p:nvSpPr>
          <p:spPr bwMode="auto">
            <a:xfrm>
              <a:off x="2046" y="1645"/>
              <a:ext cx="3760" cy="2051"/>
            </a:xfrm>
            <a:prstGeom prst="rect">
              <a:avLst/>
            </a:prstGeom>
            <a:solidFill>
              <a:srgbClr val="FFFFFF"/>
            </a:solidFill>
            <a:ln w="9525">
              <a:no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12" name="Line 98"/>
            <p:cNvSpPr>
              <a:spLocks noChangeShapeType="1"/>
            </p:cNvSpPr>
            <p:nvPr/>
          </p:nvSpPr>
          <p:spPr bwMode="auto">
            <a:xfrm>
              <a:off x="2801" y="1645"/>
              <a:ext cx="1" cy="2051"/>
            </a:xfrm>
            <a:prstGeom prst="line">
              <a:avLst/>
            </a:prstGeom>
            <a:noFill/>
            <a:ln w="9525">
              <a:solidFill>
                <a:srgbClr val="C0C0C0"/>
              </a:solidFill>
              <a:round/>
              <a:headEnd/>
              <a:tailEnd/>
            </a:ln>
          </p:spPr>
          <p:txBody>
            <a:bodyPr/>
            <a:lstStyle/>
            <a:p>
              <a:endParaRPr lang="en-US"/>
            </a:p>
          </p:txBody>
        </p:sp>
        <p:sp>
          <p:nvSpPr>
            <p:cNvPr id="36913" name="Line 99"/>
            <p:cNvSpPr>
              <a:spLocks noChangeShapeType="1"/>
            </p:cNvSpPr>
            <p:nvPr/>
          </p:nvSpPr>
          <p:spPr bwMode="auto">
            <a:xfrm>
              <a:off x="3549" y="1645"/>
              <a:ext cx="1" cy="2051"/>
            </a:xfrm>
            <a:prstGeom prst="line">
              <a:avLst/>
            </a:prstGeom>
            <a:noFill/>
            <a:ln w="9525">
              <a:solidFill>
                <a:srgbClr val="C0C0C0"/>
              </a:solidFill>
              <a:round/>
              <a:headEnd/>
              <a:tailEnd/>
            </a:ln>
          </p:spPr>
          <p:txBody>
            <a:bodyPr/>
            <a:lstStyle/>
            <a:p>
              <a:endParaRPr lang="en-US"/>
            </a:p>
          </p:txBody>
        </p:sp>
        <p:sp>
          <p:nvSpPr>
            <p:cNvPr id="36914" name="Line 100"/>
            <p:cNvSpPr>
              <a:spLocks noChangeShapeType="1"/>
            </p:cNvSpPr>
            <p:nvPr/>
          </p:nvSpPr>
          <p:spPr bwMode="auto">
            <a:xfrm>
              <a:off x="4303" y="1645"/>
              <a:ext cx="1" cy="2051"/>
            </a:xfrm>
            <a:prstGeom prst="line">
              <a:avLst/>
            </a:prstGeom>
            <a:noFill/>
            <a:ln w="9525">
              <a:solidFill>
                <a:srgbClr val="C0C0C0"/>
              </a:solidFill>
              <a:round/>
              <a:headEnd/>
              <a:tailEnd/>
            </a:ln>
          </p:spPr>
          <p:txBody>
            <a:bodyPr/>
            <a:lstStyle/>
            <a:p>
              <a:endParaRPr lang="en-US"/>
            </a:p>
          </p:txBody>
        </p:sp>
        <p:sp>
          <p:nvSpPr>
            <p:cNvPr id="36915" name="Line 101"/>
            <p:cNvSpPr>
              <a:spLocks noChangeShapeType="1"/>
            </p:cNvSpPr>
            <p:nvPr/>
          </p:nvSpPr>
          <p:spPr bwMode="auto">
            <a:xfrm>
              <a:off x="5052" y="1645"/>
              <a:ext cx="1" cy="2051"/>
            </a:xfrm>
            <a:prstGeom prst="line">
              <a:avLst/>
            </a:prstGeom>
            <a:noFill/>
            <a:ln w="9525">
              <a:solidFill>
                <a:srgbClr val="C0C0C0"/>
              </a:solidFill>
              <a:round/>
              <a:headEnd/>
              <a:tailEnd/>
            </a:ln>
          </p:spPr>
          <p:txBody>
            <a:bodyPr/>
            <a:lstStyle/>
            <a:p>
              <a:endParaRPr lang="en-US"/>
            </a:p>
          </p:txBody>
        </p:sp>
        <p:sp>
          <p:nvSpPr>
            <p:cNvPr id="36916" name="Line 102"/>
            <p:cNvSpPr>
              <a:spLocks noChangeShapeType="1"/>
            </p:cNvSpPr>
            <p:nvPr/>
          </p:nvSpPr>
          <p:spPr bwMode="auto">
            <a:xfrm>
              <a:off x="5806" y="1645"/>
              <a:ext cx="1" cy="2051"/>
            </a:xfrm>
            <a:prstGeom prst="line">
              <a:avLst/>
            </a:prstGeom>
            <a:noFill/>
            <a:ln w="9525">
              <a:solidFill>
                <a:srgbClr val="C0C0C0"/>
              </a:solidFill>
              <a:round/>
              <a:headEnd/>
              <a:tailEnd/>
            </a:ln>
          </p:spPr>
          <p:txBody>
            <a:bodyPr/>
            <a:lstStyle/>
            <a:p>
              <a:endParaRPr lang="en-US"/>
            </a:p>
          </p:txBody>
        </p:sp>
        <p:sp>
          <p:nvSpPr>
            <p:cNvPr id="36917" name="Rectangle 103"/>
            <p:cNvSpPr>
              <a:spLocks noChangeArrowheads="1"/>
            </p:cNvSpPr>
            <p:nvPr/>
          </p:nvSpPr>
          <p:spPr bwMode="auto">
            <a:xfrm>
              <a:off x="2046" y="1645"/>
              <a:ext cx="3760" cy="2051"/>
            </a:xfrm>
            <a:prstGeom prst="rect">
              <a:avLst/>
            </a:prstGeom>
            <a:noFill/>
            <a:ln w="9525">
              <a:solidFill>
                <a:srgbClr val="FFFFFF"/>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18" name="Rectangle 104"/>
            <p:cNvSpPr>
              <a:spLocks noChangeArrowheads="1"/>
            </p:cNvSpPr>
            <p:nvPr/>
          </p:nvSpPr>
          <p:spPr bwMode="auto">
            <a:xfrm>
              <a:off x="2046" y="3368"/>
              <a:ext cx="1106" cy="260"/>
            </a:xfrm>
            <a:prstGeom prst="rect">
              <a:avLst/>
            </a:prstGeom>
            <a:solidFill>
              <a:srgbClr val="FFCC00"/>
            </a:solidFill>
            <a:ln w="9525">
              <a:solidFill>
                <a:srgbClr val="000000"/>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19" name="Rectangle 105"/>
            <p:cNvSpPr>
              <a:spLocks noChangeArrowheads="1"/>
            </p:cNvSpPr>
            <p:nvPr/>
          </p:nvSpPr>
          <p:spPr bwMode="auto">
            <a:xfrm>
              <a:off x="2046" y="3043"/>
              <a:ext cx="1307" cy="260"/>
            </a:xfrm>
            <a:prstGeom prst="rect">
              <a:avLst/>
            </a:prstGeom>
            <a:solidFill>
              <a:srgbClr val="FFCC00"/>
            </a:solidFill>
            <a:ln w="9525">
              <a:solidFill>
                <a:srgbClr val="000000"/>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20" name="Rectangle 106"/>
            <p:cNvSpPr>
              <a:spLocks noChangeArrowheads="1"/>
            </p:cNvSpPr>
            <p:nvPr/>
          </p:nvSpPr>
          <p:spPr bwMode="auto">
            <a:xfrm>
              <a:off x="2046" y="2719"/>
              <a:ext cx="1423" cy="260"/>
            </a:xfrm>
            <a:prstGeom prst="rect">
              <a:avLst/>
            </a:prstGeom>
            <a:solidFill>
              <a:srgbClr val="FFCC00"/>
            </a:solidFill>
            <a:ln w="9525">
              <a:solidFill>
                <a:srgbClr val="000000"/>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21" name="Rectangle 107"/>
            <p:cNvSpPr>
              <a:spLocks noChangeArrowheads="1"/>
            </p:cNvSpPr>
            <p:nvPr/>
          </p:nvSpPr>
          <p:spPr bwMode="auto">
            <a:xfrm>
              <a:off x="2046" y="2329"/>
              <a:ext cx="2010" cy="260"/>
            </a:xfrm>
            <a:prstGeom prst="rect">
              <a:avLst/>
            </a:prstGeom>
            <a:solidFill>
              <a:srgbClr val="FFCC00"/>
            </a:solidFill>
            <a:ln w="9525">
              <a:solidFill>
                <a:srgbClr val="000000"/>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22" name="Rectangle 108"/>
            <p:cNvSpPr>
              <a:spLocks noChangeArrowheads="1"/>
            </p:cNvSpPr>
            <p:nvPr/>
          </p:nvSpPr>
          <p:spPr bwMode="auto">
            <a:xfrm>
              <a:off x="2046" y="2004"/>
              <a:ext cx="2649" cy="217"/>
            </a:xfrm>
            <a:prstGeom prst="rect">
              <a:avLst/>
            </a:prstGeom>
            <a:solidFill>
              <a:srgbClr val="FFCC00"/>
            </a:solidFill>
            <a:ln w="9525">
              <a:solidFill>
                <a:srgbClr val="000000"/>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23" name="Rectangle 109"/>
            <p:cNvSpPr>
              <a:spLocks noChangeArrowheads="1"/>
            </p:cNvSpPr>
            <p:nvPr/>
          </p:nvSpPr>
          <p:spPr bwMode="auto">
            <a:xfrm>
              <a:off x="2046" y="1615"/>
              <a:ext cx="3202" cy="260"/>
            </a:xfrm>
            <a:prstGeom prst="rect">
              <a:avLst/>
            </a:prstGeom>
            <a:solidFill>
              <a:srgbClr val="FFCC00"/>
            </a:solidFill>
            <a:ln w="9525">
              <a:solidFill>
                <a:srgbClr val="000000"/>
              </a:solidFill>
              <a:miter lim="800000"/>
              <a:headEnd/>
              <a:tailEnd/>
            </a:ln>
          </p:spPr>
          <p:txBody>
            <a:bodyPr/>
            <a:lstStyle/>
            <a:p>
              <a:pPr eaLnBrk="0" hangingPunct="0">
                <a:spcBef>
                  <a:spcPct val="20000"/>
                </a:spcBef>
                <a:buClr>
                  <a:schemeClr val="tx2"/>
                </a:buClr>
                <a:buSzPct val="75000"/>
                <a:buFont typeface="Monotype Sorts"/>
                <a:buNone/>
              </a:pPr>
              <a:endParaRPr lang="en-US"/>
            </a:p>
          </p:txBody>
        </p:sp>
        <p:sp>
          <p:nvSpPr>
            <p:cNvPr id="36924" name="Line 110"/>
            <p:cNvSpPr>
              <a:spLocks noChangeShapeType="1"/>
            </p:cNvSpPr>
            <p:nvPr/>
          </p:nvSpPr>
          <p:spPr bwMode="auto">
            <a:xfrm>
              <a:off x="2046" y="3696"/>
              <a:ext cx="3760" cy="1"/>
            </a:xfrm>
            <a:prstGeom prst="line">
              <a:avLst/>
            </a:prstGeom>
            <a:noFill/>
            <a:ln w="9525">
              <a:solidFill>
                <a:srgbClr val="000000"/>
              </a:solidFill>
              <a:round/>
              <a:headEnd/>
              <a:tailEnd/>
            </a:ln>
          </p:spPr>
          <p:txBody>
            <a:bodyPr/>
            <a:lstStyle/>
            <a:p>
              <a:endParaRPr lang="en-US"/>
            </a:p>
          </p:txBody>
        </p:sp>
        <p:sp>
          <p:nvSpPr>
            <p:cNvPr id="36925" name="Line 111"/>
            <p:cNvSpPr>
              <a:spLocks noChangeShapeType="1"/>
            </p:cNvSpPr>
            <p:nvPr/>
          </p:nvSpPr>
          <p:spPr bwMode="auto">
            <a:xfrm flipV="1">
              <a:off x="2046" y="3696"/>
              <a:ext cx="1" cy="41"/>
            </a:xfrm>
            <a:prstGeom prst="line">
              <a:avLst/>
            </a:prstGeom>
            <a:noFill/>
            <a:ln w="9525">
              <a:solidFill>
                <a:srgbClr val="000000"/>
              </a:solidFill>
              <a:round/>
              <a:headEnd/>
              <a:tailEnd/>
            </a:ln>
          </p:spPr>
          <p:txBody>
            <a:bodyPr/>
            <a:lstStyle/>
            <a:p>
              <a:endParaRPr lang="en-US"/>
            </a:p>
          </p:txBody>
        </p:sp>
        <p:sp>
          <p:nvSpPr>
            <p:cNvPr id="36926" name="Line 112"/>
            <p:cNvSpPr>
              <a:spLocks noChangeShapeType="1"/>
            </p:cNvSpPr>
            <p:nvPr/>
          </p:nvSpPr>
          <p:spPr bwMode="auto">
            <a:xfrm flipV="1">
              <a:off x="2801" y="3696"/>
              <a:ext cx="1" cy="41"/>
            </a:xfrm>
            <a:prstGeom prst="line">
              <a:avLst/>
            </a:prstGeom>
            <a:noFill/>
            <a:ln w="9525">
              <a:solidFill>
                <a:srgbClr val="000000"/>
              </a:solidFill>
              <a:round/>
              <a:headEnd/>
              <a:tailEnd/>
            </a:ln>
          </p:spPr>
          <p:txBody>
            <a:bodyPr/>
            <a:lstStyle/>
            <a:p>
              <a:endParaRPr lang="en-US"/>
            </a:p>
          </p:txBody>
        </p:sp>
        <p:sp>
          <p:nvSpPr>
            <p:cNvPr id="36927" name="Line 113"/>
            <p:cNvSpPr>
              <a:spLocks noChangeShapeType="1"/>
            </p:cNvSpPr>
            <p:nvPr/>
          </p:nvSpPr>
          <p:spPr bwMode="auto">
            <a:xfrm flipV="1">
              <a:off x="3549" y="3696"/>
              <a:ext cx="1" cy="41"/>
            </a:xfrm>
            <a:prstGeom prst="line">
              <a:avLst/>
            </a:prstGeom>
            <a:noFill/>
            <a:ln w="9525">
              <a:solidFill>
                <a:srgbClr val="000000"/>
              </a:solidFill>
              <a:round/>
              <a:headEnd/>
              <a:tailEnd/>
            </a:ln>
          </p:spPr>
          <p:txBody>
            <a:bodyPr/>
            <a:lstStyle/>
            <a:p>
              <a:endParaRPr lang="en-US"/>
            </a:p>
          </p:txBody>
        </p:sp>
        <p:sp>
          <p:nvSpPr>
            <p:cNvPr id="36928" name="Line 114"/>
            <p:cNvSpPr>
              <a:spLocks noChangeShapeType="1"/>
            </p:cNvSpPr>
            <p:nvPr/>
          </p:nvSpPr>
          <p:spPr bwMode="auto">
            <a:xfrm flipV="1">
              <a:off x="4303" y="3696"/>
              <a:ext cx="1" cy="41"/>
            </a:xfrm>
            <a:prstGeom prst="line">
              <a:avLst/>
            </a:prstGeom>
            <a:noFill/>
            <a:ln w="9525">
              <a:solidFill>
                <a:srgbClr val="000000"/>
              </a:solidFill>
              <a:round/>
              <a:headEnd/>
              <a:tailEnd/>
            </a:ln>
          </p:spPr>
          <p:txBody>
            <a:bodyPr/>
            <a:lstStyle/>
            <a:p>
              <a:endParaRPr lang="en-US"/>
            </a:p>
          </p:txBody>
        </p:sp>
        <p:sp>
          <p:nvSpPr>
            <p:cNvPr id="36929" name="Line 115"/>
            <p:cNvSpPr>
              <a:spLocks noChangeShapeType="1"/>
            </p:cNvSpPr>
            <p:nvPr/>
          </p:nvSpPr>
          <p:spPr bwMode="auto">
            <a:xfrm flipV="1">
              <a:off x="5052" y="3696"/>
              <a:ext cx="1" cy="41"/>
            </a:xfrm>
            <a:prstGeom prst="line">
              <a:avLst/>
            </a:prstGeom>
            <a:noFill/>
            <a:ln w="9525">
              <a:solidFill>
                <a:srgbClr val="000000"/>
              </a:solidFill>
              <a:round/>
              <a:headEnd/>
              <a:tailEnd/>
            </a:ln>
          </p:spPr>
          <p:txBody>
            <a:bodyPr/>
            <a:lstStyle/>
            <a:p>
              <a:endParaRPr lang="en-US"/>
            </a:p>
          </p:txBody>
        </p:sp>
        <p:sp>
          <p:nvSpPr>
            <p:cNvPr id="36930" name="Line 116"/>
            <p:cNvSpPr>
              <a:spLocks noChangeShapeType="1"/>
            </p:cNvSpPr>
            <p:nvPr/>
          </p:nvSpPr>
          <p:spPr bwMode="auto">
            <a:xfrm flipV="1">
              <a:off x="5806" y="3696"/>
              <a:ext cx="1" cy="41"/>
            </a:xfrm>
            <a:prstGeom prst="line">
              <a:avLst/>
            </a:prstGeom>
            <a:noFill/>
            <a:ln w="9525">
              <a:solidFill>
                <a:srgbClr val="000000"/>
              </a:solidFill>
              <a:round/>
              <a:headEnd/>
              <a:tailEnd/>
            </a:ln>
          </p:spPr>
          <p:txBody>
            <a:bodyPr/>
            <a:lstStyle/>
            <a:p>
              <a:endParaRPr lang="en-US"/>
            </a:p>
          </p:txBody>
        </p:sp>
        <p:sp>
          <p:nvSpPr>
            <p:cNvPr id="36931" name="Line 117"/>
            <p:cNvSpPr>
              <a:spLocks noChangeShapeType="1"/>
            </p:cNvSpPr>
            <p:nvPr/>
          </p:nvSpPr>
          <p:spPr bwMode="auto">
            <a:xfrm>
              <a:off x="2046" y="1645"/>
              <a:ext cx="1" cy="2051"/>
            </a:xfrm>
            <a:prstGeom prst="line">
              <a:avLst/>
            </a:prstGeom>
            <a:noFill/>
            <a:ln w="9525">
              <a:solidFill>
                <a:srgbClr val="000000"/>
              </a:solidFill>
              <a:round/>
              <a:headEnd/>
              <a:tailEnd/>
            </a:ln>
          </p:spPr>
          <p:txBody>
            <a:bodyPr/>
            <a:lstStyle/>
            <a:p>
              <a:endParaRPr lang="en-US"/>
            </a:p>
          </p:txBody>
        </p:sp>
        <p:sp>
          <p:nvSpPr>
            <p:cNvPr id="36932" name="Line 118"/>
            <p:cNvSpPr>
              <a:spLocks noChangeShapeType="1"/>
            </p:cNvSpPr>
            <p:nvPr/>
          </p:nvSpPr>
          <p:spPr bwMode="auto">
            <a:xfrm>
              <a:off x="2006" y="3696"/>
              <a:ext cx="40" cy="1"/>
            </a:xfrm>
            <a:prstGeom prst="line">
              <a:avLst/>
            </a:prstGeom>
            <a:noFill/>
            <a:ln w="9525">
              <a:solidFill>
                <a:srgbClr val="000000"/>
              </a:solidFill>
              <a:round/>
              <a:headEnd/>
              <a:tailEnd/>
            </a:ln>
          </p:spPr>
          <p:txBody>
            <a:bodyPr/>
            <a:lstStyle/>
            <a:p>
              <a:endParaRPr lang="en-US"/>
            </a:p>
          </p:txBody>
        </p:sp>
        <p:sp>
          <p:nvSpPr>
            <p:cNvPr id="36933" name="Line 119"/>
            <p:cNvSpPr>
              <a:spLocks noChangeShapeType="1"/>
            </p:cNvSpPr>
            <p:nvPr/>
          </p:nvSpPr>
          <p:spPr bwMode="auto">
            <a:xfrm>
              <a:off x="2006" y="3356"/>
              <a:ext cx="40" cy="1"/>
            </a:xfrm>
            <a:prstGeom prst="line">
              <a:avLst/>
            </a:prstGeom>
            <a:noFill/>
            <a:ln w="9525">
              <a:solidFill>
                <a:srgbClr val="000000"/>
              </a:solidFill>
              <a:round/>
              <a:headEnd/>
              <a:tailEnd/>
            </a:ln>
          </p:spPr>
          <p:txBody>
            <a:bodyPr/>
            <a:lstStyle/>
            <a:p>
              <a:endParaRPr lang="en-US"/>
            </a:p>
          </p:txBody>
        </p:sp>
        <p:sp>
          <p:nvSpPr>
            <p:cNvPr id="36934" name="Line 120"/>
            <p:cNvSpPr>
              <a:spLocks noChangeShapeType="1"/>
            </p:cNvSpPr>
            <p:nvPr/>
          </p:nvSpPr>
          <p:spPr bwMode="auto">
            <a:xfrm>
              <a:off x="2006" y="3011"/>
              <a:ext cx="40" cy="1"/>
            </a:xfrm>
            <a:prstGeom prst="line">
              <a:avLst/>
            </a:prstGeom>
            <a:noFill/>
            <a:ln w="9525">
              <a:solidFill>
                <a:srgbClr val="000000"/>
              </a:solidFill>
              <a:round/>
              <a:headEnd/>
              <a:tailEnd/>
            </a:ln>
          </p:spPr>
          <p:txBody>
            <a:bodyPr/>
            <a:lstStyle/>
            <a:p>
              <a:endParaRPr lang="en-US"/>
            </a:p>
          </p:txBody>
        </p:sp>
        <p:sp>
          <p:nvSpPr>
            <p:cNvPr id="36935" name="Line 121"/>
            <p:cNvSpPr>
              <a:spLocks noChangeShapeType="1"/>
            </p:cNvSpPr>
            <p:nvPr/>
          </p:nvSpPr>
          <p:spPr bwMode="auto">
            <a:xfrm>
              <a:off x="2006" y="2671"/>
              <a:ext cx="40" cy="1"/>
            </a:xfrm>
            <a:prstGeom prst="line">
              <a:avLst/>
            </a:prstGeom>
            <a:noFill/>
            <a:ln w="9525">
              <a:solidFill>
                <a:srgbClr val="000000"/>
              </a:solidFill>
              <a:round/>
              <a:headEnd/>
              <a:tailEnd/>
            </a:ln>
          </p:spPr>
          <p:txBody>
            <a:bodyPr/>
            <a:lstStyle/>
            <a:p>
              <a:endParaRPr lang="en-US"/>
            </a:p>
          </p:txBody>
        </p:sp>
        <p:sp>
          <p:nvSpPr>
            <p:cNvPr id="36936" name="Line 122"/>
            <p:cNvSpPr>
              <a:spLocks noChangeShapeType="1"/>
            </p:cNvSpPr>
            <p:nvPr/>
          </p:nvSpPr>
          <p:spPr bwMode="auto">
            <a:xfrm>
              <a:off x="2006" y="2331"/>
              <a:ext cx="40" cy="1"/>
            </a:xfrm>
            <a:prstGeom prst="line">
              <a:avLst/>
            </a:prstGeom>
            <a:noFill/>
            <a:ln w="9525">
              <a:solidFill>
                <a:srgbClr val="000000"/>
              </a:solidFill>
              <a:round/>
              <a:headEnd/>
              <a:tailEnd/>
            </a:ln>
          </p:spPr>
          <p:txBody>
            <a:bodyPr/>
            <a:lstStyle/>
            <a:p>
              <a:endParaRPr lang="en-US"/>
            </a:p>
          </p:txBody>
        </p:sp>
        <p:sp>
          <p:nvSpPr>
            <p:cNvPr id="36937" name="Line 123"/>
            <p:cNvSpPr>
              <a:spLocks noChangeShapeType="1"/>
            </p:cNvSpPr>
            <p:nvPr/>
          </p:nvSpPr>
          <p:spPr bwMode="auto">
            <a:xfrm>
              <a:off x="2006" y="1985"/>
              <a:ext cx="40" cy="1"/>
            </a:xfrm>
            <a:prstGeom prst="line">
              <a:avLst/>
            </a:prstGeom>
            <a:noFill/>
            <a:ln w="9525">
              <a:solidFill>
                <a:srgbClr val="000000"/>
              </a:solidFill>
              <a:round/>
              <a:headEnd/>
              <a:tailEnd/>
            </a:ln>
          </p:spPr>
          <p:txBody>
            <a:bodyPr/>
            <a:lstStyle/>
            <a:p>
              <a:endParaRPr lang="en-US"/>
            </a:p>
          </p:txBody>
        </p:sp>
        <p:sp>
          <p:nvSpPr>
            <p:cNvPr id="36938" name="Line 124"/>
            <p:cNvSpPr>
              <a:spLocks noChangeShapeType="1"/>
            </p:cNvSpPr>
            <p:nvPr/>
          </p:nvSpPr>
          <p:spPr bwMode="auto">
            <a:xfrm>
              <a:off x="2006" y="1645"/>
              <a:ext cx="40" cy="1"/>
            </a:xfrm>
            <a:prstGeom prst="line">
              <a:avLst/>
            </a:prstGeom>
            <a:noFill/>
            <a:ln w="9525">
              <a:solidFill>
                <a:srgbClr val="000000"/>
              </a:solidFill>
              <a:round/>
              <a:headEnd/>
              <a:tailEnd/>
            </a:ln>
          </p:spPr>
          <p:txBody>
            <a:bodyPr/>
            <a:lstStyle/>
            <a:p>
              <a:endParaRPr lang="en-US"/>
            </a:p>
          </p:txBody>
        </p:sp>
        <p:sp>
          <p:nvSpPr>
            <p:cNvPr id="36939" name="Rectangle 125"/>
            <p:cNvSpPr>
              <a:spLocks noChangeArrowheads="1"/>
            </p:cNvSpPr>
            <p:nvPr/>
          </p:nvSpPr>
          <p:spPr bwMode="auto">
            <a:xfrm>
              <a:off x="3368" y="3108"/>
              <a:ext cx="57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17,4 %</a:t>
              </a:r>
              <a:endParaRPr lang="en-GB" sz="2800">
                <a:solidFill>
                  <a:srgbClr val="FFFF99"/>
                </a:solidFill>
                <a:latin typeface="Arial" charset="0"/>
              </a:endParaRPr>
            </a:p>
          </p:txBody>
        </p:sp>
        <p:sp>
          <p:nvSpPr>
            <p:cNvPr id="36940" name="Rectangle 126"/>
            <p:cNvSpPr>
              <a:spLocks noChangeArrowheads="1"/>
            </p:cNvSpPr>
            <p:nvPr/>
          </p:nvSpPr>
          <p:spPr bwMode="auto">
            <a:xfrm>
              <a:off x="3483" y="2768"/>
              <a:ext cx="57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18,9 %</a:t>
              </a:r>
              <a:endParaRPr lang="en-GB" sz="2800">
                <a:solidFill>
                  <a:srgbClr val="FFFF99"/>
                </a:solidFill>
                <a:latin typeface="Arial" charset="0"/>
              </a:endParaRPr>
            </a:p>
          </p:txBody>
        </p:sp>
        <p:sp>
          <p:nvSpPr>
            <p:cNvPr id="36941" name="Rectangle 127"/>
            <p:cNvSpPr>
              <a:spLocks noChangeArrowheads="1"/>
            </p:cNvSpPr>
            <p:nvPr/>
          </p:nvSpPr>
          <p:spPr bwMode="auto">
            <a:xfrm>
              <a:off x="4069" y="2429"/>
              <a:ext cx="576" cy="207"/>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26,7 %</a:t>
              </a:r>
              <a:endParaRPr lang="en-GB" sz="2800">
                <a:solidFill>
                  <a:srgbClr val="FFFF99"/>
                </a:solidFill>
                <a:latin typeface="Arial" charset="0"/>
              </a:endParaRPr>
            </a:p>
          </p:txBody>
        </p:sp>
        <p:sp>
          <p:nvSpPr>
            <p:cNvPr id="36942" name="Rectangle 128"/>
            <p:cNvSpPr>
              <a:spLocks noChangeArrowheads="1"/>
            </p:cNvSpPr>
            <p:nvPr/>
          </p:nvSpPr>
          <p:spPr bwMode="auto">
            <a:xfrm>
              <a:off x="4710" y="2084"/>
              <a:ext cx="57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35,2 %</a:t>
              </a:r>
              <a:endParaRPr lang="en-GB" sz="2800">
                <a:solidFill>
                  <a:srgbClr val="FFFF99"/>
                </a:solidFill>
                <a:latin typeface="Arial" charset="0"/>
              </a:endParaRPr>
            </a:p>
          </p:txBody>
        </p:sp>
        <p:sp>
          <p:nvSpPr>
            <p:cNvPr id="36943" name="Rectangle 129"/>
            <p:cNvSpPr>
              <a:spLocks noChangeArrowheads="1"/>
            </p:cNvSpPr>
            <p:nvPr/>
          </p:nvSpPr>
          <p:spPr bwMode="auto">
            <a:xfrm>
              <a:off x="5262" y="1743"/>
              <a:ext cx="57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42,6 %</a:t>
              </a:r>
              <a:endParaRPr lang="en-GB" sz="2800">
                <a:solidFill>
                  <a:srgbClr val="FFFF99"/>
                </a:solidFill>
                <a:latin typeface="Arial" charset="0"/>
              </a:endParaRPr>
            </a:p>
          </p:txBody>
        </p:sp>
        <p:sp>
          <p:nvSpPr>
            <p:cNvPr id="36944" name="Rectangle 130"/>
            <p:cNvSpPr>
              <a:spLocks noChangeArrowheads="1"/>
            </p:cNvSpPr>
            <p:nvPr/>
          </p:nvSpPr>
          <p:spPr bwMode="auto">
            <a:xfrm>
              <a:off x="3166" y="3455"/>
              <a:ext cx="57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14,7 %</a:t>
              </a:r>
              <a:endParaRPr lang="en-GB" sz="2800">
                <a:solidFill>
                  <a:srgbClr val="FFFF99"/>
                </a:solidFill>
                <a:latin typeface="Arial" charset="0"/>
              </a:endParaRPr>
            </a:p>
          </p:txBody>
        </p:sp>
        <p:sp>
          <p:nvSpPr>
            <p:cNvPr id="36945" name="Rectangle 131"/>
            <p:cNvSpPr>
              <a:spLocks noChangeArrowheads="1"/>
            </p:cNvSpPr>
            <p:nvPr/>
          </p:nvSpPr>
          <p:spPr bwMode="auto">
            <a:xfrm>
              <a:off x="2036" y="3801"/>
              <a:ext cx="98"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0</a:t>
              </a:r>
              <a:endParaRPr lang="en-GB" sz="2800">
                <a:solidFill>
                  <a:srgbClr val="FFFF99"/>
                </a:solidFill>
                <a:latin typeface="Arial" charset="0"/>
              </a:endParaRPr>
            </a:p>
          </p:txBody>
        </p:sp>
        <p:sp>
          <p:nvSpPr>
            <p:cNvPr id="36946" name="Rectangle 132"/>
            <p:cNvSpPr>
              <a:spLocks noChangeArrowheads="1"/>
            </p:cNvSpPr>
            <p:nvPr/>
          </p:nvSpPr>
          <p:spPr bwMode="auto">
            <a:xfrm>
              <a:off x="2740" y="3801"/>
              <a:ext cx="19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10</a:t>
              </a:r>
              <a:endParaRPr lang="en-GB" sz="2800">
                <a:solidFill>
                  <a:srgbClr val="FFFF99"/>
                </a:solidFill>
                <a:latin typeface="Arial" charset="0"/>
              </a:endParaRPr>
            </a:p>
          </p:txBody>
        </p:sp>
        <p:sp>
          <p:nvSpPr>
            <p:cNvPr id="36947" name="Rectangle 133"/>
            <p:cNvSpPr>
              <a:spLocks noChangeArrowheads="1"/>
            </p:cNvSpPr>
            <p:nvPr/>
          </p:nvSpPr>
          <p:spPr bwMode="auto">
            <a:xfrm>
              <a:off x="3487" y="3801"/>
              <a:ext cx="197"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20</a:t>
              </a:r>
              <a:endParaRPr lang="en-GB" sz="2800">
                <a:solidFill>
                  <a:srgbClr val="FFFF99"/>
                </a:solidFill>
                <a:latin typeface="Arial" charset="0"/>
              </a:endParaRPr>
            </a:p>
          </p:txBody>
        </p:sp>
        <p:sp>
          <p:nvSpPr>
            <p:cNvPr id="36948" name="Rectangle 134"/>
            <p:cNvSpPr>
              <a:spLocks noChangeArrowheads="1"/>
            </p:cNvSpPr>
            <p:nvPr/>
          </p:nvSpPr>
          <p:spPr bwMode="auto">
            <a:xfrm>
              <a:off x="4243" y="3801"/>
              <a:ext cx="19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30</a:t>
              </a:r>
              <a:endParaRPr lang="en-GB" sz="2800">
                <a:solidFill>
                  <a:srgbClr val="FFFF99"/>
                </a:solidFill>
                <a:latin typeface="Arial" charset="0"/>
              </a:endParaRPr>
            </a:p>
          </p:txBody>
        </p:sp>
        <p:sp>
          <p:nvSpPr>
            <p:cNvPr id="36949" name="Rectangle 135"/>
            <p:cNvSpPr>
              <a:spLocks noChangeArrowheads="1"/>
            </p:cNvSpPr>
            <p:nvPr/>
          </p:nvSpPr>
          <p:spPr bwMode="auto">
            <a:xfrm>
              <a:off x="4991" y="3801"/>
              <a:ext cx="19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40</a:t>
              </a:r>
              <a:endParaRPr lang="en-GB" sz="2800">
                <a:solidFill>
                  <a:srgbClr val="FFFF99"/>
                </a:solidFill>
                <a:latin typeface="Arial" charset="0"/>
              </a:endParaRPr>
            </a:p>
          </p:txBody>
        </p:sp>
        <p:sp>
          <p:nvSpPr>
            <p:cNvPr id="36950" name="Rectangle 136"/>
            <p:cNvSpPr>
              <a:spLocks noChangeArrowheads="1"/>
            </p:cNvSpPr>
            <p:nvPr/>
          </p:nvSpPr>
          <p:spPr bwMode="auto">
            <a:xfrm>
              <a:off x="5748" y="3801"/>
              <a:ext cx="196" cy="208"/>
            </a:xfrm>
            <a:prstGeom prst="rect">
              <a:avLst/>
            </a:prstGeom>
            <a:noFill/>
            <a:ln w="9525">
              <a:noFill/>
              <a:miter lim="800000"/>
              <a:headEnd/>
              <a:tailEnd/>
            </a:ln>
          </p:spPr>
          <p:txBody>
            <a:bodyPr wrap="none" lIns="0" tIns="0" rIns="0" bIns="0">
              <a:spAutoFit/>
            </a:bodyPr>
            <a:lstStyle/>
            <a:p>
              <a:pPr algn="ctr"/>
              <a:r>
                <a:rPr lang="en-GB" sz="1500" b="1">
                  <a:solidFill>
                    <a:srgbClr val="000000"/>
                  </a:solidFill>
                  <a:latin typeface="Tahoma" pitchFamily="34" charset="0"/>
                </a:rPr>
                <a:t>50</a:t>
              </a:r>
              <a:endParaRPr lang="en-GB" sz="2800">
                <a:solidFill>
                  <a:srgbClr val="FFFF99"/>
                </a:solidFill>
                <a:latin typeface="Arial" charset="0"/>
              </a:endParaRPr>
            </a:p>
          </p:txBody>
        </p:sp>
      </p:grpSp>
      <p:sp>
        <p:nvSpPr>
          <p:cNvPr id="36902" name="Rectangle 143"/>
          <p:cNvSpPr>
            <a:spLocks noChangeArrowheads="1"/>
          </p:cNvSpPr>
          <p:nvPr/>
        </p:nvSpPr>
        <p:spPr bwMode="auto">
          <a:xfrm>
            <a:off x="4876800" y="2590800"/>
            <a:ext cx="3935413" cy="1190625"/>
          </a:xfrm>
          <a:prstGeom prst="rect">
            <a:avLst/>
          </a:prstGeom>
          <a:noFill/>
          <a:ln w="12700">
            <a:noFill/>
            <a:miter lim="800000"/>
            <a:headEnd type="none" w="sm" len="sm"/>
            <a:tailEnd type="none" w="sm" len="sm"/>
          </a:ln>
        </p:spPr>
        <p:txBody>
          <a:bodyPr lIns="92075" tIns="46038" rIns="92075" bIns="46038">
            <a:spAutoFit/>
          </a:bodyPr>
          <a:lstStyle/>
          <a:p>
            <a:pPr eaLnBrk="0" hangingPunct="0">
              <a:spcBef>
                <a:spcPct val="20000"/>
              </a:spcBef>
              <a:buClr>
                <a:schemeClr val="tx2"/>
              </a:buClr>
              <a:buSzPct val="75000"/>
              <a:buFont typeface="Monotype Sorts"/>
              <a:buNone/>
            </a:pPr>
            <a:r>
              <a:rPr lang="en-GB" sz="1800" b="1">
                <a:solidFill>
                  <a:srgbClr val="0000CC"/>
                </a:solidFill>
                <a:latin typeface="Arial" charset="0"/>
              </a:rPr>
              <a:t>Proportion of EU transfers to main beneficiaries spent</a:t>
            </a:r>
            <a:br>
              <a:rPr lang="en-GB" sz="1800" b="1">
                <a:solidFill>
                  <a:srgbClr val="0000CC"/>
                </a:solidFill>
                <a:latin typeface="Arial" charset="0"/>
              </a:rPr>
            </a:br>
            <a:r>
              <a:rPr lang="en-GB" sz="1800" b="1">
                <a:solidFill>
                  <a:srgbClr val="0000CC"/>
                </a:solidFill>
                <a:latin typeface="Arial" charset="0"/>
              </a:rPr>
              <a:t>on imports purchased from other Member States</a:t>
            </a:r>
          </a:p>
        </p:txBody>
      </p:sp>
      <p:sp>
        <p:nvSpPr>
          <p:cNvPr id="36903" name="Rectangle 146"/>
          <p:cNvSpPr>
            <a:spLocks noChangeArrowheads="1"/>
          </p:cNvSpPr>
          <p:nvPr/>
        </p:nvSpPr>
        <p:spPr bwMode="auto">
          <a:xfrm>
            <a:off x="4495800" y="4038600"/>
            <a:ext cx="661988" cy="193675"/>
          </a:xfrm>
          <a:prstGeom prst="rect">
            <a:avLst/>
          </a:prstGeom>
          <a:noFill/>
          <a:ln w="9525">
            <a:noFill/>
            <a:miter lim="800000"/>
            <a:headEnd/>
            <a:tailEnd/>
          </a:ln>
        </p:spPr>
        <p:txBody>
          <a:bodyPr wrap="none" lIns="0" tIns="0" rIns="0" bIns="0">
            <a:spAutoFit/>
          </a:bodyPr>
          <a:lstStyle/>
          <a:p>
            <a:pPr algn="ctr">
              <a:lnSpc>
                <a:spcPct val="85000"/>
              </a:lnSpc>
            </a:pPr>
            <a:r>
              <a:rPr lang="en-GB" sz="1500" b="1">
                <a:solidFill>
                  <a:srgbClr val="000000"/>
                </a:solidFill>
                <a:latin typeface="Tahoma" pitchFamily="34" charset="0"/>
              </a:rPr>
              <a:t>Greece</a:t>
            </a:r>
            <a:endParaRPr lang="en-GB" sz="2600">
              <a:solidFill>
                <a:srgbClr val="000099"/>
              </a:solidFill>
              <a:latin typeface="Arial" charset="0"/>
            </a:endParaRPr>
          </a:p>
        </p:txBody>
      </p:sp>
      <p:sp>
        <p:nvSpPr>
          <p:cNvPr id="36904" name="Rectangle 147"/>
          <p:cNvSpPr>
            <a:spLocks noChangeArrowheads="1"/>
          </p:cNvSpPr>
          <p:nvPr/>
        </p:nvSpPr>
        <p:spPr bwMode="auto">
          <a:xfrm>
            <a:off x="4419600" y="4419600"/>
            <a:ext cx="819150" cy="193675"/>
          </a:xfrm>
          <a:prstGeom prst="rect">
            <a:avLst/>
          </a:prstGeom>
          <a:noFill/>
          <a:ln w="9525">
            <a:noFill/>
            <a:miter lim="800000"/>
            <a:headEnd/>
            <a:tailEnd/>
          </a:ln>
        </p:spPr>
        <p:txBody>
          <a:bodyPr wrap="none" lIns="0" tIns="0" rIns="0" bIns="0">
            <a:spAutoFit/>
          </a:bodyPr>
          <a:lstStyle/>
          <a:p>
            <a:pPr algn="ctr">
              <a:lnSpc>
                <a:spcPct val="85000"/>
              </a:lnSpc>
            </a:pPr>
            <a:r>
              <a:rPr lang="en-GB" sz="1500" b="1">
                <a:solidFill>
                  <a:srgbClr val="000000"/>
                </a:solidFill>
                <a:latin typeface="Tahoma" pitchFamily="34" charset="0"/>
              </a:rPr>
              <a:t>Portugal</a:t>
            </a:r>
            <a:endParaRPr lang="en-GB" sz="2600">
              <a:solidFill>
                <a:srgbClr val="000099"/>
              </a:solidFill>
              <a:latin typeface="Arial" charset="0"/>
            </a:endParaRPr>
          </a:p>
        </p:txBody>
      </p:sp>
      <p:sp>
        <p:nvSpPr>
          <p:cNvPr id="36905" name="Rectangle 148"/>
          <p:cNvSpPr>
            <a:spLocks noChangeArrowheads="1"/>
          </p:cNvSpPr>
          <p:nvPr/>
        </p:nvSpPr>
        <p:spPr bwMode="auto">
          <a:xfrm>
            <a:off x="4495800" y="4800600"/>
            <a:ext cx="701675" cy="193675"/>
          </a:xfrm>
          <a:prstGeom prst="rect">
            <a:avLst/>
          </a:prstGeom>
          <a:noFill/>
          <a:ln w="9525">
            <a:noFill/>
            <a:miter lim="800000"/>
            <a:headEnd/>
            <a:tailEnd/>
          </a:ln>
        </p:spPr>
        <p:txBody>
          <a:bodyPr wrap="none" lIns="0" tIns="0" rIns="0" bIns="0">
            <a:spAutoFit/>
          </a:bodyPr>
          <a:lstStyle/>
          <a:p>
            <a:pPr algn="ctr">
              <a:lnSpc>
                <a:spcPct val="85000"/>
              </a:lnSpc>
            </a:pPr>
            <a:r>
              <a:rPr lang="en-GB" sz="1500" b="1">
                <a:solidFill>
                  <a:srgbClr val="000000"/>
                </a:solidFill>
                <a:latin typeface="Tahoma" pitchFamily="34" charset="0"/>
              </a:rPr>
              <a:t>Ireland</a:t>
            </a:r>
            <a:endParaRPr lang="en-GB" sz="2600">
              <a:solidFill>
                <a:srgbClr val="000099"/>
              </a:solidFill>
              <a:latin typeface="Arial" charset="0"/>
            </a:endParaRPr>
          </a:p>
        </p:txBody>
      </p:sp>
      <p:sp>
        <p:nvSpPr>
          <p:cNvPr id="36906" name="Rectangle 149"/>
          <p:cNvSpPr>
            <a:spLocks noChangeArrowheads="1"/>
          </p:cNvSpPr>
          <p:nvPr/>
        </p:nvSpPr>
        <p:spPr bwMode="auto">
          <a:xfrm>
            <a:off x="4419600" y="5181600"/>
            <a:ext cx="1146175" cy="193675"/>
          </a:xfrm>
          <a:prstGeom prst="rect">
            <a:avLst/>
          </a:prstGeom>
          <a:noFill/>
          <a:ln w="9525">
            <a:noFill/>
            <a:miter lim="800000"/>
            <a:headEnd/>
            <a:tailEnd/>
          </a:ln>
        </p:spPr>
        <p:txBody>
          <a:bodyPr wrap="none" lIns="0" tIns="0" rIns="0" bIns="0">
            <a:spAutoFit/>
          </a:bodyPr>
          <a:lstStyle/>
          <a:p>
            <a:pPr algn="ctr">
              <a:lnSpc>
                <a:spcPct val="85000"/>
              </a:lnSpc>
            </a:pPr>
            <a:r>
              <a:rPr lang="en-GB" sz="1500" b="1">
                <a:solidFill>
                  <a:srgbClr val="000000"/>
                </a:solidFill>
                <a:latin typeface="Tahoma" pitchFamily="34" charset="0"/>
              </a:rPr>
              <a:t>New Länder</a:t>
            </a:r>
            <a:endParaRPr lang="en-GB" sz="2600">
              <a:solidFill>
                <a:srgbClr val="000099"/>
              </a:solidFill>
              <a:latin typeface="Arial" charset="0"/>
            </a:endParaRPr>
          </a:p>
        </p:txBody>
      </p:sp>
      <p:sp>
        <p:nvSpPr>
          <p:cNvPr id="36907" name="Rectangle 150"/>
          <p:cNvSpPr>
            <a:spLocks noChangeArrowheads="1"/>
          </p:cNvSpPr>
          <p:nvPr/>
        </p:nvSpPr>
        <p:spPr bwMode="auto">
          <a:xfrm>
            <a:off x="4419600" y="5562600"/>
            <a:ext cx="1217613" cy="193675"/>
          </a:xfrm>
          <a:prstGeom prst="rect">
            <a:avLst/>
          </a:prstGeom>
          <a:noFill/>
          <a:ln w="9525">
            <a:noFill/>
            <a:miter lim="800000"/>
            <a:headEnd/>
            <a:tailEnd/>
          </a:ln>
        </p:spPr>
        <p:txBody>
          <a:bodyPr wrap="none" lIns="0" tIns="0" rIns="0" bIns="0">
            <a:spAutoFit/>
          </a:bodyPr>
          <a:lstStyle/>
          <a:p>
            <a:pPr algn="ctr">
              <a:lnSpc>
                <a:spcPct val="85000"/>
              </a:lnSpc>
            </a:pPr>
            <a:r>
              <a:rPr lang="en-GB" sz="1500" b="1">
                <a:solidFill>
                  <a:srgbClr val="000000"/>
                </a:solidFill>
                <a:latin typeface="Tahoma" pitchFamily="34" charset="0"/>
              </a:rPr>
              <a:t>Mezzogiorno</a:t>
            </a:r>
            <a:endParaRPr lang="en-GB" sz="2600">
              <a:solidFill>
                <a:srgbClr val="000099"/>
              </a:solidFill>
              <a:latin typeface="Arial" charset="0"/>
            </a:endParaRPr>
          </a:p>
        </p:txBody>
      </p:sp>
      <p:sp>
        <p:nvSpPr>
          <p:cNvPr id="36908" name="Rectangle 151"/>
          <p:cNvSpPr>
            <a:spLocks noChangeArrowheads="1"/>
          </p:cNvSpPr>
          <p:nvPr/>
        </p:nvSpPr>
        <p:spPr bwMode="auto">
          <a:xfrm>
            <a:off x="4419600" y="5943600"/>
            <a:ext cx="534988" cy="193675"/>
          </a:xfrm>
          <a:prstGeom prst="rect">
            <a:avLst/>
          </a:prstGeom>
          <a:noFill/>
          <a:ln w="9525">
            <a:noFill/>
            <a:miter lim="800000"/>
            <a:headEnd/>
            <a:tailEnd/>
          </a:ln>
        </p:spPr>
        <p:txBody>
          <a:bodyPr wrap="none" lIns="0" tIns="0" rIns="0" bIns="0">
            <a:spAutoFit/>
          </a:bodyPr>
          <a:lstStyle/>
          <a:p>
            <a:pPr algn="ctr">
              <a:lnSpc>
                <a:spcPct val="85000"/>
              </a:lnSpc>
            </a:pPr>
            <a:r>
              <a:rPr lang="en-GB" sz="1500" b="1">
                <a:solidFill>
                  <a:srgbClr val="000000"/>
                </a:solidFill>
                <a:latin typeface="Tahoma" pitchFamily="34" charset="0"/>
              </a:rPr>
              <a:t>Spain</a:t>
            </a:r>
            <a:endParaRPr lang="en-GB" sz="2600">
              <a:solidFill>
                <a:srgbClr val="000099"/>
              </a:solidFill>
              <a:latin typeface="Arial" charset="0"/>
            </a:endParaRPr>
          </a:p>
        </p:txBody>
      </p:sp>
      <p:sp>
        <p:nvSpPr>
          <p:cNvPr id="36909" name="Footer Placeholder 4"/>
          <p:cNvSpPr>
            <a:spLocks noGrp="1"/>
          </p:cNvSpPr>
          <p:nvPr>
            <p:ph type="ftr" sz="quarter" idx="11"/>
          </p:nvPr>
        </p:nvSpPr>
        <p:spPr bwMode="auto">
          <a:xfrm>
            <a:off x="571500" y="6215063"/>
            <a:ext cx="2895600" cy="457200"/>
          </a:xfrm>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2"/>
          </p:nvPr>
        </p:nvSpPr>
        <p:spPr>
          <a:noFill/>
        </p:spPr>
        <p:txBody>
          <a:bodyPr/>
          <a:lstStyle/>
          <a:p>
            <a:r>
              <a:rPr lang="en-US" smtClean="0">
                <a:cs typeface="Arial" charset="0"/>
              </a:rPr>
              <a:t>Slide </a:t>
            </a:r>
            <a:fld id="{730DAF36-3494-49DE-9BCF-08BC899DEAB7}" type="slidenum">
              <a:rPr lang="en-US" smtClean="0">
                <a:cs typeface="Arial" charset="0"/>
              </a:rPr>
              <a:pPr/>
              <a:t>12</a:t>
            </a:fld>
            <a:endParaRPr lang="en-US" smtClean="0">
              <a:cs typeface="Arial" charset="0"/>
            </a:endParaRPr>
          </a:p>
        </p:txBody>
      </p:sp>
      <p:pic>
        <p:nvPicPr>
          <p:cNvPr id="38914" name="Picture 5" descr="912_001_021"/>
          <p:cNvPicPr>
            <a:picLocks noChangeAspect="1" noChangeArrowheads="1"/>
          </p:cNvPicPr>
          <p:nvPr/>
        </p:nvPicPr>
        <p:blipFill>
          <a:blip r:embed="rId3">
            <a:lum bright="48000"/>
          </a:blip>
          <a:srcRect/>
          <a:stretch>
            <a:fillRect/>
          </a:stretch>
        </p:blipFill>
        <p:spPr bwMode="auto">
          <a:xfrm>
            <a:off x="1116013" y="1341438"/>
            <a:ext cx="7272337" cy="4852987"/>
          </a:xfrm>
          <a:prstGeom prst="rect">
            <a:avLst/>
          </a:prstGeom>
          <a:noFill/>
          <a:ln w="9525">
            <a:noFill/>
            <a:miter lim="800000"/>
            <a:headEnd/>
            <a:tailEnd/>
          </a:ln>
        </p:spPr>
      </p:pic>
      <p:sp>
        <p:nvSpPr>
          <p:cNvPr id="38915" name="Rectangle 2"/>
          <p:cNvSpPr>
            <a:spLocks noGrp="1" noChangeArrowheads="1"/>
          </p:cNvSpPr>
          <p:nvPr>
            <p:ph type="title"/>
          </p:nvPr>
        </p:nvSpPr>
        <p:spPr bwMode="auto">
          <a:xfrm>
            <a:off x="971550" y="836613"/>
            <a:ext cx="7654925" cy="863600"/>
          </a:xfrm>
          <a:noFill/>
          <a:ln>
            <a:miter lim="800000"/>
            <a:headEnd/>
            <a:tailEnd/>
          </a:ln>
        </p:spPr>
        <p:txBody>
          <a:bodyPr vert="horz" wrap="square" lIns="91440" tIns="45720" rIns="91440" bIns="45720" numCol="1" anchor="t" anchorCtr="0" compatLnSpc="1">
            <a:prstTxWarp prst="textNoShape">
              <a:avLst/>
            </a:prstTxWarp>
          </a:bodyPr>
          <a:lstStyle/>
          <a:p>
            <a:r>
              <a:rPr lang="en-GB" sz="3200" smtClean="0">
                <a:latin typeface="Arial" charset="0"/>
              </a:rPr>
              <a:t>Example of the 2004 Olympic games</a:t>
            </a:r>
            <a:endParaRPr lang="en-US" sz="3200" smtClean="0">
              <a:latin typeface="Arial" charset="0"/>
            </a:endParaRPr>
          </a:p>
        </p:txBody>
      </p:sp>
      <p:sp>
        <p:nvSpPr>
          <p:cNvPr id="38916" name="Rectangle 3"/>
          <p:cNvSpPr>
            <a:spLocks noGrp="1" noChangeArrowheads="1"/>
          </p:cNvSpPr>
          <p:nvPr>
            <p:ph type="body" idx="1"/>
          </p:nvPr>
        </p:nvSpPr>
        <p:spPr>
          <a:xfrm>
            <a:off x="755650" y="1484313"/>
            <a:ext cx="7772400" cy="4752975"/>
          </a:xfrm>
        </p:spPr>
        <p:txBody>
          <a:bodyPr/>
          <a:lstStyle/>
          <a:p>
            <a:r>
              <a:rPr lang="en-US" sz="2000" b="1" smtClean="0">
                <a:latin typeface="Arial" charset="0"/>
              </a:rPr>
              <a:t>The EU objective was to boost the modernisation of Greece, in particular of its capital. The EU used its Solidarity instruments, SF and the CF. European funds were aimed at financing the accessibility to sports facilities.</a:t>
            </a:r>
          </a:p>
          <a:p>
            <a:r>
              <a:rPr lang="en-US" sz="2000" b="1" smtClean="0">
                <a:latin typeface="Arial" charset="0"/>
              </a:rPr>
              <a:t>ATHENS METRO Estimated cost </a:t>
            </a:r>
            <a:r>
              <a:rPr lang="en-US" sz="2000" b="1" smtClean="0">
                <a:latin typeface="Arial" charset="0"/>
                <a:cs typeface="Arial" charset="0"/>
              </a:rPr>
              <a:t>€</a:t>
            </a:r>
            <a:r>
              <a:rPr lang="en-US" sz="2000" b="1" smtClean="0">
                <a:latin typeface="Arial" charset="0"/>
              </a:rPr>
              <a:t>1,600m EU funding </a:t>
            </a:r>
            <a:r>
              <a:rPr lang="en-US" sz="2000" b="1" smtClean="0">
                <a:latin typeface="Arial" charset="0"/>
                <a:cs typeface="Arial" charset="0"/>
              </a:rPr>
              <a:t>€</a:t>
            </a:r>
            <a:r>
              <a:rPr lang="en-US" sz="2000" b="1" smtClean="0">
                <a:latin typeface="Arial" charset="0"/>
              </a:rPr>
              <a:t>900m </a:t>
            </a:r>
          </a:p>
          <a:p>
            <a:r>
              <a:rPr lang="en-US" sz="2000" b="1" smtClean="0">
                <a:latin typeface="Arial" charset="0"/>
              </a:rPr>
              <a:t>ATTIKI HIGHWAY Estimated cost: </a:t>
            </a:r>
            <a:r>
              <a:rPr lang="en-US" sz="2000" b="1" smtClean="0">
                <a:latin typeface="Arial" charset="0"/>
                <a:cs typeface="Arial" charset="0"/>
              </a:rPr>
              <a:t>€</a:t>
            </a:r>
            <a:r>
              <a:rPr lang="en-US" sz="2000" b="1" smtClean="0">
                <a:latin typeface="Arial" charset="0"/>
              </a:rPr>
              <a:t>950 m EU funding: </a:t>
            </a:r>
            <a:r>
              <a:rPr lang="en-US" sz="2000" b="1" smtClean="0">
                <a:latin typeface="Arial" charset="0"/>
                <a:cs typeface="Arial" charset="0"/>
              </a:rPr>
              <a:t>€</a:t>
            </a:r>
            <a:r>
              <a:rPr lang="en-US" sz="2000" b="1" smtClean="0">
                <a:latin typeface="Arial" charset="0"/>
              </a:rPr>
              <a:t>475m</a:t>
            </a:r>
          </a:p>
          <a:p>
            <a:r>
              <a:rPr lang="en-US" sz="2000" b="1" smtClean="0">
                <a:latin typeface="Arial" charset="0"/>
              </a:rPr>
              <a:t>ATHENS TRAMWAY Estimated cost: </a:t>
            </a:r>
            <a:r>
              <a:rPr lang="en-US" sz="2000" b="1" smtClean="0">
                <a:latin typeface="Arial" charset="0"/>
                <a:cs typeface="Arial" charset="0"/>
              </a:rPr>
              <a:t>€</a:t>
            </a:r>
            <a:r>
              <a:rPr lang="en-US" sz="2000" b="1" smtClean="0">
                <a:latin typeface="Arial" charset="0"/>
              </a:rPr>
              <a:t>350m EU funding: </a:t>
            </a:r>
            <a:r>
              <a:rPr lang="en-US" sz="2000" b="1" smtClean="0">
                <a:latin typeface="Arial" charset="0"/>
                <a:cs typeface="Arial" charset="0"/>
              </a:rPr>
              <a:t>€</a:t>
            </a:r>
            <a:r>
              <a:rPr lang="en-US" sz="2000" b="1" smtClean="0">
                <a:latin typeface="Arial" charset="0"/>
              </a:rPr>
              <a:t>175m</a:t>
            </a:r>
          </a:p>
          <a:p>
            <a:r>
              <a:rPr lang="en-US" sz="2000" b="1" smtClean="0">
                <a:latin typeface="Arial" charset="0"/>
              </a:rPr>
              <a:t>ATHENS SUBURBAN RAILWAY Estimated cost </a:t>
            </a:r>
            <a:r>
              <a:rPr lang="en-US" sz="2000" b="1" smtClean="0">
                <a:latin typeface="Arial" charset="0"/>
                <a:cs typeface="Arial" charset="0"/>
              </a:rPr>
              <a:t>€</a:t>
            </a:r>
            <a:r>
              <a:rPr lang="en-US" sz="2000" b="1" smtClean="0">
                <a:latin typeface="Arial" charset="0"/>
              </a:rPr>
              <a:t>640m EU funding </a:t>
            </a:r>
            <a:r>
              <a:rPr lang="en-US" sz="2000" b="1" smtClean="0">
                <a:latin typeface="Arial" charset="0"/>
                <a:cs typeface="Arial" charset="0"/>
              </a:rPr>
              <a:t>€</a:t>
            </a:r>
            <a:r>
              <a:rPr lang="en-US" sz="2000" b="1" smtClean="0">
                <a:latin typeface="Arial" charset="0"/>
              </a:rPr>
              <a:t>320m</a:t>
            </a:r>
          </a:p>
          <a:p>
            <a:r>
              <a:rPr lang="en-US" sz="2000" b="1" smtClean="0">
                <a:latin typeface="Arial" charset="0"/>
              </a:rPr>
              <a:t>INTEGRATION OF ATHENS CULTURAL SITES EU contribution: 75%</a:t>
            </a:r>
            <a:br>
              <a:rPr lang="en-US" sz="2000" b="1" smtClean="0">
                <a:latin typeface="Arial" charset="0"/>
              </a:rPr>
            </a:br>
            <a:r>
              <a:rPr lang="en-US" sz="2000" b="1" smtClean="0">
                <a:latin typeface="Arial" charset="0"/>
              </a:rPr>
              <a:t/>
            </a:r>
            <a:br>
              <a:rPr lang="en-US" sz="2000" b="1" smtClean="0">
                <a:latin typeface="Arial" charset="0"/>
              </a:rPr>
            </a:br>
            <a:r>
              <a:rPr lang="en-US" sz="2000" b="1" smtClean="0">
                <a:latin typeface="Arial" charset="0"/>
              </a:rPr>
              <a:t> </a:t>
            </a:r>
          </a:p>
        </p:txBody>
      </p:sp>
      <p:sp>
        <p:nvSpPr>
          <p:cNvPr id="38917"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a:noFill/>
        </p:spPr>
        <p:txBody>
          <a:bodyPr/>
          <a:lstStyle/>
          <a:p>
            <a:r>
              <a:rPr lang="en-US" smtClean="0">
                <a:cs typeface="Arial" charset="0"/>
              </a:rPr>
              <a:t>Slide </a:t>
            </a:r>
            <a:fld id="{9CE1D84F-5A99-4A52-8E38-28509DA6890B}" type="slidenum">
              <a:rPr lang="en-US" smtClean="0">
                <a:cs typeface="Arial" charset="0"/>
              </a:rPr>
              <a:pPr/>
              <a:t>13</a:t>
            </a:fld>
            <a:endParaRPr lang="en-US" smtClean="0">
              <a:cs typeface="Arial" charset="0"/>
            </a:endParaRPr>
          </a:p>
        </p:txBody>
      </p:sp>
      <p:sp>
        <p:nvSpPr>
          <p:cNvPr id="40962" name="Rectangle 2"/>
          <p:cNvSpPr>
            <a:spLocks noGrp="1" noChangeArrowheads="1"/>
          </p:cNvSpPr>
          <p:nvPr>
            <p:ph type="body" idx="1"/>
          </p:nvPr>
        </p:nvSpPr>
        <p:spPr>
          <a:xfrm>
            <a:off x="838200" y="1500188"/>
            <a:ext cx="7772400" cy="4443412"/>
          </a:xfrm>
        </p:spPr>
        <p:txBody>
          <a:bodyPr/>
          <a:lstStyle/>
          <a:p>
            <a:pPr>
              <a:lnSpc>
                <a:spcPct val="80000"/>
              </a:lnSpc>
              <a:buClr>
                <a:srgbClr val="0000CC"/>
              </a:buClr>
              <a:buFont typeface="Monotype Sorts"/>
              <a:buNone/>
            </a:pPr>
            <a:r>
              <a:rPr lang="fr-BE" sz="1800" b="1" i="1" smtClean="0">
                <a:solidFill>
                  <a:srgbClr val="008000"/>
                </a:solidFill>
                <a:latin typeface="Arial" charset="0"/>
              </a:rPr>
              <a:t>Agreement was reached at the Lisbon Conference in March 2005 on the future direction of EU policy: There were to be four political priorities.</a:t>
            </a:r>
          </a:p>
          <a:p>
            <a:pPr>
              <a:lnSpc>
                <a:spcPct val="80000"/>
              </a:lnSpc>
              <a:buClr>
                <a:srgbClr val="0000CC"/>
              </a:buClr>
              <a:buFont typeface="Monotype Sorts"/>
              <a:buNone/>
            </a:pPr>
            <a:endParaRPr lang="fr-BE" sz="1800" b="1" i="1" smtClean="0">
              <a:solidFill>
                <a:srgbClr val="008000"/>
              </a:solidFill>
              <a:latin typeface="Arial" charset="0"/>
            </a:endParaRPr>
          </a:p>
          <a:p>
            <a:pPr>
              <a:lnSpc>
                <a:spcPct val="80000"/>
              </a:lnSpc>
              <a:buClr>
                <a:srgbClr val="0000CC"/>
              </a:buClr>
            </a:pPr>
            <a:r>
              <a:rPr lang="en-GB" sz="1800" b="1" smtClean="0">
                <a:latin typeface="Arial" charset="0"/>
              </a:rPr>
              <a:t>Sustainable development; competitiveness, cohesion 	</a:t>
            </a:r>
          </a:p>
          <a:p>
            <a:pPr>
              <a:lnSpc>
                <a:spcPct val="80000"/>
              </a:lnSpc>
              <a:buClr>
                <a:srgbClr val="0000CC"/>
              </a:buClr>
            </a:pPr>
            <a:r>
              <a:rPr lang="en-GB" sz="1800" b="1" smtClean="0">
                <a:latin typeface="Arial" charset="0"/>
              </a:rPr>
              <a:t>Conservation &amp; management of natural resources </a:t>
            </a:r>
          </a:p>
          <a:p>
            <a:pPr>
              <a:lnSpc>
                <a:spcPct val="80000"/>
              </a:lnSpc>
              <a:buClr>
                <a:srgbClr val="0000CC"/>
              </a:buClr>
            </a:pPr>
            <a:r>
              <a:rPr lang="en-GB" sz="1800" b="1" smtClean="0">
                <a:latin typeface="Arial" charset="0"/>
              </a:rPr>
              <a:t>Citizenship, freedom, security, justice 			</a:t>
            </a:r>
          </a:p>
          <a:p>
            <a:pPr>
              <a:lnSpc>
                <a:spcPct val="80000"/>
              </a:lnSpc>
              <a:buClr>
                <a:srgbClr val="0000CC"/>
              </a:buClr>
            </a:pPr>
            <a:r>
              <a:rPr lang="en-GB" sz="1800" b="1" smtClean="0">
                <a:latin typeface="Arial" charset="0"/>
              </a:rPr>
              <a:t>The EU – a global trade partner</a:t>
            </a:r>
            <a:r>
              <a:rPr lang="en-GB" sz="1800" smtClean="0">
                <a:latin typeface="Arial" charset="0"/>
              </a:rPr>
              <a:t> </a:t>
            </a:r>
          </a:p>
          <a:p>
            <a:pPr>
              <a:lnSpc>
                <a:spcPct val="90000"/>
              </a:lnSpc>
              <a:buClr>
                <a:srgbClr val="FF0066"/>
              </a:buClr>
              <a:buFont typeface="Monotype Sorts"/>
              <a:buNone/>
            </a:pPr>
            <a:endParaRPr lang="fr-BE" sz="1800" b="1" smtClean="0">
              <a:latin typeface="Arial" charset="0"/>
            </a:endParaRPr>
          </a:p>
          <a:p>
            <a:pPr>
              <a:lnSpc>
                <a:spcPct val="90000"/>
              </a:lnSpc>
              <a:buClr>
                <a:srgbClr val="FF0066"/>
              </a:buClr>
              <a:buFont typeface="Monotype Sorts"/>
              <a:buNone/>
            </a:pPr>
            <a:r>
              <a:rPr lang="fr-BE" sz="1800" b="1" smtClean="0">
                <a:latin typeface="Arial" charset="0"/>
              </a:rPr>
              <a:t>Finance</a:t>
            </a:r>
          </a:p>
          <a:p>
            <a:pPr>
              <a:lnSpc>
                <a:spcPct val="90000"/>
              </a:lnSpc>
              <a:buClr>
                <a:srgbClr val="FF0066"/>
              </a:buClr>
            </a:pPr>
            <a:r>
              <a:rPr lang="fr-BE" sz="1800" smtClean="0">
                <a:latin typeface="Arial" charset="0"/>
              </a:rPr>
              <a:t>Total budget has an annual ceiling of</a:t>
            </a:r>
            <a:r>
              <a:rPr lang="en-GB" sz="1800" smtClean="0">
                <a:latin typeface="Arial" charset="0"/>
              </a:rPr>
              <a:t> €</a:t>
            </a:r>
            <a:r>
              <a:rPr lang="fr-BE" sz="1800" smtClean="0">
                <a:latin typeface="Arial" charset="0"/>
              </a:rPr>
              <a:t>146.4 billion;</a:t>
            </a:r>
            <a:r>
              <a:rPr lang="fr-BE" sz="2400" smtClean="0">
                <a:solidFill>
                  <a:schemeClr val="accent2"/>
                </a:solidFill>
                <a:latin typeface="Arial" charset="0"/>
              </a:rPr>
              <a:t> </a:t>
            </a:r>
            <a:r>
              <a:rPr lang="en-GB" sz="1800" smtClean="0">
                <a:latin typeface="Arial" charset="0"/>
              </a:rPr>
              <a:t>€48 billion for structural actions (was €37 in previous period); </a:t>
            </a:r>
          </a:p>
          <a:p>
            <a:pPr>
              <a:lnSpc>
                <a:spcPct val="90000"/>
              </a:lnSpc>
              <a:buClr>
                <a:srgbClr val="FF0066"/>
              </a:buClr>
            </a:pPr>
            <a:r>
              <a:rPr lang="en-GB" sz="1800" smtClean="0">
                <a:latin typeface="Arial" charset="0"/>
              </a:rPr>
              <a:t>50% in new 50%, in old member states; </a:t>
            </a:r>
          </a:p>
          <a:p>
            <a:pPr>
              <a:lnSpc>
                <a:spcPct val="90000"/>
              </a:lnSpc>
              <a:buClr>
                <a:srgbClr val="FF0066"/>
              </a:buClr>
            </a:pPr>
            <a:r>
              <a:rPr lang="en-GB" sz="1800" smtClean="0">
                <a:latin typeface="Arial" charset="0"/>
              </a:rPr>
              <a:t>75% in lagging regions </a:t>
            </a:r>
          </a:p>
          <a:p>
            <a:pPr>
              <a:lnSpc>
                <a:spcPct val="90000"/>
              </a:lnSpc>
              <a:buClr>
                <a:srgbClr val="FF0066"/>
              </a:buClr>
            </a:pPr>
            <a:r>
              <a:rPr lang="en-GB" sz="1800" smtClean="0">
                <a:latin typeface="Arial" charset="0"/>
              </a:rPr>
              <a:t>Accounts for 34% of total EU budget</a:t>
            </a:r>
          </a:p>
          <a:p>
            <a:pPr>
              <a:lnSpc>
                <a:spcPct val="120000"/>
              </a:lnSpc>
              <a:buFont typeface="Monotype Sorts"/>
              <a:buNone/>
            </a:pPr>
            <a:r>
              <a:rPr lang="en-GB" sz="1800" smtClean="0">
                <a:latin typeface="Arial" charset="0"/>
              </a:rPr>
              <a:t> </a:t>
            </a:r>
          </a:p>
        </p:txBody>
      </p:sp>
      <p:sp>
        <p:nvSpPr>
          <p:cNvPr id="40963" name="Rectangle 3"/>
          <p:cNvSpPr>
            <a:spLocks noChangeArrowheads="1"/>
          </p:cNvSpPr>
          <p:nvPr/>
        </p:nvSpPr>
        <p:spPr bwMode="auto">
          <a:xfrm>
            <a:off x="1285875" y="928688"/>
            <a:ext cx="6735763" cy="561975"/>
          </a:xfrm>
          <a:prstGeom prst="rect">
            <a:avLst/>
          </a:prstGeom>
          <a:noFill/>
          <a:ln w="12700">
            <a:noFill/>
            <a:miter lim="800000"/>
            <a:headEnd type="none" w="sm" len="sm"/>
            <a:tailEnd type="none" w="sm" len="sm"/>
          </a:ln>
        </p:spPr>
        <p:txBody>
          <a:bodyPr wrap="none" lIns="92075" tIns="46038" rIns="92075" bIns="46038">
            <a:spAutoFit/>
          </a:bodyPr>
          <a:lstStyle/>
          <a:p>
            <a:pPr eaLnBrk="0" hangingPunct="0">
              <a:lnSpc>
                <a:spcPct val="120000"/>
              </a:lnSpc>
              <a:spcBef>
                <a:spcPct val="20000"/>
              </a:spcBef>
              <a:buClr>
                <a:schemeClr val="bg2"/>
              </a:buClr>
              <a:buSzPct val="75000"/>
              <a:buFont typeface="Monotype Sorts"/>
              <a:buNone/>
            </a:pPr>
            <a:r>
              <a:rPr lang="en-GB" sz="2800" b="1">
                <a:solidFill>
                  <a:srgbClr val="FF0000"/>
                </a:solidFill>
                <a:latin typeface="Arial" charset="0"/>
              </a:rPr>
              <a:t>Shape of EU regional policy from 2007</a:t>
            </a:r>
          </a:p>
        </p:txBody>
      </p:sp>
      <p:sp>
        <p:nvSpPr>
          <p:cNvPr id="40964"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a:noFill/>
        </p:spPr>
        <p:txBody>
          <a:bodyPr/>
          <a:lstStyle/>
          <a:p>
            <a:r>
              <a:rPr lang="en-US" smtClean="0">
                <a:cs typeface="Arial" charset="0"/>
              </a:rPr>
              <a:t>Slide </a:t>
            </a:r>
            <a:fld id="{C3BCF4F8-1761-49A1-B44B-CEC176970204}" type="slidenum">
              <a:rPr lang="en-US" smtClean="0">
                <a:cs typeface="Arial" charset="0"/>
              </a:rPr>
              <a:pPr/>
              <a:t>14</a:t>
            </a:fld>
            <a:endParaRPr lang="en-US" smtClean="0">
              <a:cs typeface="Arial" charset="0"/>
            </a:endParaRPr>
          </a:p>
        </p:txBody>
      </p:sp>
      <p:sp>
        <p:nvSpPr>
          <p:cNvPr id="43010" name="Rectangle 6"/>
          <p:cNvSpPr>
            <a:spLocks noChangeArrowheads="1"/>
          </p:cNvSpPr>
          <p:nvPr/>
        </p:nvSpPr>
        <p:spPr bwMode="auto">
          <a:xfrm>
            <a:off x="1714500" y="857250"/>
            <a:ext cx="6248400" cy="504825"/>
          </a:xfrm>
          <a:prstGeom prst="rect">
            <a:avLst/>
          </a:prstGeom>
          <a:noFill/>
          <a:ln w="9525">
            <a:noFill/>
            <a:miter lim="800000"/>
            <a:headEnd/>
            <a:tailEnd/>
          </a:ln>
        </p:spPr>
        <p:txBody>
          <a:bodyPr anchor="ctr" anchorCtr="1"/>
          <a:lstStyle/>
          <a:p>
            <a:pPr algn="r" eaLnBrk="0" hangingPunct="0"/>
            <a:r>
              <a:rPr lang="fr-BE" sz="2800" b="1">
                <a:solidFill>
                  <a:srgbClr val="FF0000"/>
                </a:solidFill>
                <a:latin typeface="Arial" charset="0"/>
              </a:rPr>
              <a:t>The scale of the challenge</a:t>
            </a:r>
          </a:p>
        </p:txBody>
      </p:sp>
      <p:sp>
        <p:nvSpPr>
          <p:cNvPr id="4301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pic>
        <p:nvPicPr>
          <p:cNvPr id="43012" name="Picture 5" descr="ac12_slide copy"/>
          <p:cNvPicPr>
            <a:picLocks noChangeAspect="1" noChangeArrowheads="1"/>
          </p:cNvPicPr>
          <p:nvPr/>
        </p:nvPicPr>
        <p:blipFill>
          <a:blip r:embed="rId2"/>
          <a:srcRect/>
          <a:stretch>
            <a:fillRect/>
          </a:stretch>
        </p:blipFill>
        <p:spPr bwMode="auto">
          <a:xfrm>
            <a:off x="0" y="1500188"/>
            <a:ext cx="4435475" cy="4714875"/>
          </a:xfrm>
          <a:prstGeom prst="rect">
            <a:avLst/>
          </a:prstGeom>
          <a:noFill/>
          <a:ln w="9525">
            <a:noFill/>
            <a:miter lim="800000"/>
            <a:headEnd/>
            <a:tailEnd/>
          </a:ln>
        </p:spPr>
      </p:pic>
      <p:pic>
        <p:nvPicPr>
          <p:cNvPr id="43013" name="Picture 7" descr="d13_A4PPT"/>
          <p:cNvPicPr>
            <a:picLocks noChangeAspect="1" noChangeArrowheads="1"/>
          </p:cNvPicPr>
          <p:nvPr/>
        </p:nvPicPr>
        <p:blipFill>
          <a:blip r:embed="rId3"/>
          <a:srcRect/>
          <a:stretch>
            <a:fillRect/>
          </a:stretch>
        </p:blipFill>
        <p:spPr bwMode="auto">
          <a:xfrm>
            <a:off x="4494213" y="1500188"/>
            <a:ext cx="4435475" cy="4714875"/>
          </a:xfrm>
          <a:prstGeom prst="rect">
            <a:avLst/>
          </a:prstGeom>
          <a:noFill/>
          <a:ln w="9525">
            <a:noFill/>
            <a:miter lim="800000"/>
            <a:headEnd/>
            <a:tailEnd/>
          </a:ln>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2"/>
          <p:cNvSpPr>
            <a:spLocks noGrp="1"/>
          </p:cNvSpPr>
          <p:nvPr>
            <p:ph type="sldNum" sz="quarter" idx="12"/>
          </p:nvPr>
        </p:nvSpPr>
        <p:spPr>
          <a:noFill/>
        </p:spPr>
        <p:txBody>
          <a:bodyPr/>
          <a:lstStyle/>
          <a:p>
            <a:r>
              <a:rPr lang="en-US" smtClean="0">
                <a:cs typeface="Arial" charset="0"/>
              </a:rPr>
              <a:t>Slide </a:t>
            </a:r>
            <a:fld id="{29B6FA27-FA54-4D6E-81DE-7138B91F66F6}" type="slidenum">
              <a:rPr lang="en-US" smtClean="0">
                <a:cs typeface="Arial" charset="0"/>
              </a:rPr>
              <a:pPr/>
              <a:t>15</a:t>
            </a:fld>
            <a:endParaRPr lang="en-US" smtClean="0">
              <a:cs typeface="Arial" charset="0"/>
            </a:endParaRPr>
          </a:p>
        </p:txBody>
      </p:sp>
      <p:pic>
        <p:nvPicPr>
          <p:cNvPr id="44034" name="Picture 4" descr="st08_A4PPT"/>
          <p:cNvPicPr>
            <a:picLocks noChangeAspect="1" noChangeArrowheads="1"/>
          </p:cNvPicPr>
          <p:nvPr/>
        </p:nvPicPr>
        <p:blipFill>
          <a:blip r:embed="rId2"/>
          <a:srcRect/>
          <a:stretch>
            <a:fillRect/>
          </a:stretch>
        </p:blipFill>
        <p:spPr bwMode="auto">
          <a:xfrm>
            <a:off x="4633913" y="1214438"/>
            <a:ext cx="4510087" cy="4919662"/>
          </a:xfrm>
          <a:prstGeom prst="rect">
            <a:avLst/>
          </a:prstGeom>
          <a:noFill/>
          <a:ln w="9525">
            <a:noFill/>
            <a:miter lim="800000"/>
            <a:headEnd/>
            <a:tailEnd/>
          </a:ln>
        </p:spPr>
      </p:pic>
      <p:sp>
        <p:nvSpPr>
          <p:cNvPr id="44035"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pic>
        <p:nvPicPr>
          <p:cNvPr id="44036" name="Picture 4" descr="employment_deficit_v92_slide"/>
          <p:cNvPicPr>
            <a:picLocks noChangeAspect="1" noChangeArrowheads="1"/>
          </p:cNvPicPr>
          <p:nvPr/>
        </p:nvPicPr>
        <p:blipFill>
          <a:blip r:embed="rId3"/>
          <a:srcRect/>
          <a:stretch>
            <a:fillRect/>
          </a:stretch>
        </p:blipFill>
        <p:spPr bwMode="auto">
          <a:xfrm>
            <a:off x="214313" y="1214438"/>
            <a:ext cx="4286250" cy="4833937"/>
          </a:xfrm>
          <a:prstGeom prst="rect">
            <a:avLst/>
          </a:prstGeom>
          <a:noFill/>
          <a:ln w="9525">
            <a:noFill/>
            <a:miter lim="800000"/>
            <a:headEnd/>
            <a:tailEnd/>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Slide Number Placeholder 3"/>
          <p:cNvSpPr>
            <a:spLocks noGrp="1"/>
          </p:cNvSpPr>
          <p:nvPr>
            <p:ph type="sldNum" sz="quarter" idx="12"/>
          </p:nvPr>
        </p:nvSpPr>
        <p:spPr>
          <a:noFill/>
        </p:spPr>
        <p:txBody>
          <a:bodyPr/>
          <a:lstStyle/>
          <a:p>
            <a:r>
              <a:rPr lang="en-US" smtClean="0">
                <a:cs typeface="Arial" charset="0"/>
              </a:rPr>
              <a:t>Slide </a:t>
            </a:r>
            <a:fld id="{3349C826-1DFE-4C68-AAE9-8952F26066A6}" type="slidenum">
              <a:rPr lang="en-US" smtClean="0">
                <a:cs typeface="Arial" charset="0"/>
              </a:rPr>
              <a:pPr/>
              <a:t>16</a:t>
            </a:fld>
            <a:endParaRPr lang="en-US" smtClean="0">
              <a:cs typeface="Arial" charset="0"/>
            </a:endParaRPr>
          </a:p>
        </p:txBody>
      </p:sp>
      <p:grpSp>
        <p:nvGrpSpPr>
          <p:cNvPr id="95234" name="Group 2"/>
          <p:cNvGrpSpPr>
            <a:grpSpLocks/>
          </p:cNvGrpSpPr>
          <p:nvPr/>
        </p:nvGrpSpPr>
        <p:grpSpPr bwMode="auto">
          <a:xfrm>
            <a:off x="785813" y="1214438"/>
            <a:ext cx="8026400" cy="4710112"/>
            <a:chOff x="636" y="887"/>
            <a:chExt cx="5482" cy="3430"/>
          </a:xfrm>
        </p:grpSpPr>
        <p:graphicFrame>
          <p:nvGraphicFramePr>
            <p:cNvPr id="95235" name="Object 3"/>
            <p:cNvGraphicFramePr>
              <a:graphicFrameLocks noChangeAspect="1"/>
            </p:cNvGraphicFramePr>
            <p:nvPr/>
          </p:nvGraphicFramePr>
          <p:xfrm>
            <a:off x="636" y="887"/>
            <a:ext cx="5116" cy="3430"/>
          </p:xfrm>
          <a:graphic>
            <a:graphicData uri="http://schemas.openxmlformats.org/presentationml/2006/ole">
              <p:oleObj spid="_x0000_s95235" name="Worksheet" r:id="rId3" imgW="6019800" imgH="2866949" progId="Excel.Sheet.8">
                <p:embed/>
              </p:oleObj>
            </a:graphicData>
          </a:graphic>
        </p:graphicFrame>
        <p:sp>
          <p:nvSpPr>
            <p:cNvPr id="2" name="Text Box 4"/>
            <p:cNvSpPr txBox="1">
              <a:spLocks noChangeArrowheads="1"/>
            </p:cNvSpPr>
            <p:nvPr/>
          </p:nvSpPr>
          <p:spPr bwMode="auto">
            <a:xfrm>
              <a:off x="5618" y="1344"/>
              <a:ext cx="500" cy="175"/>
            </a:xfrm>
            <a:prstGeom prst="rect">
              <a:avLst/>
            </a:prstGeom>
            <a:noFill/>
            <a:ln w="9525">
              <a:noFill/>
              <a:miter lim="800000"/>
              <a:headEnd/>
              <a:tailEnd/>
            </a:ln>
            <a:effectLst>
              <a:outerShdw dist="28398" dir="1593903" algn="ctr" rotWithShape="0">
                <a:schemeClr val="bg2"/>
              </a:outerShdw>
            </a:effectLst>
          </p:spPr>
          <p:txBody>
            <a:bodyPr wrap="none" anchorCtr="1">
              <a:spAutoFit/>
            </a:bodyPr>
            <a:lstStyle/>
            <a:p>
              <a:pPr algn="ctr">
                <a:defRPr/>
              </a:pPr>
              <a:r>
                <a:rPr lang="fr-BE" sz="1200">
                  <a:latin typeface="Arial" charset="0"/>
                  <a:cs typeface="+mn-cs"/>
                </a:rPr>
                <a:t>% of GNI</a:t>
              </a:r>
              <a:endParaRPr lang="en-GB" sz="1200">
                <a:latin typeface="Arial" charset="0"/>
                <a:cs typeface="+mn-cs"/>
              </a:endParaRPr>
            </a:p>
          </p:txBody>
        </p:sp>
      </p:grpSp>
      <p:sp>
        <p:nvSpPr>
          <p:cNvPr id="9523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a:noFill/>
        </p:spPr>
        <p:txBody>
          <a:bodyPr/>
          <a:lstStyle/>
          <a:p>
            <a:r>
              <a:rPr lang="en-US" smtClean="0">
                <a:cs typeface="Arial" charset="0"/>
              </a:rPr>
              <a:t>Slide </a:t>
            </a:r>
            <a:fld id="{89E8A31E-2D69-4B03-A742-D67F70262821}" type="slidenum">
              <a:rPr lang="en-US" smtClean="0">
                <a:cs typeface="Arial" charset="0"/>
              </a:rPr>
              <a:pPr/>
              <a:t>17</a:t>
            </a:fld>
            <a:endParaRPr lang="en-US" smtClean="0">
              <a:cs typeface="Arial" charset="0"/>
            </a:endParaRPr>
          </a:p>
        </p:txBody>
      </p:sp>
      <p:sp>
        <p:nvSpPr>
          <p:cNvPr id="96258" name="Rectangle 2"/>
          <p:cNvSpPr>
            <a:spLocks noGrp="1" noChangeArrowheads="1"/>
          </p:cNvSpPr>
          <p:nvPr>
            <p:ph type="body" idx="1"/>
          </p:nvPr>
        </p:nvSpPr>
        <p:spPr>
          <a:xfrm>
            <a:off x="755650" y="2060575"/>
            <a:ext cx="7315200" cy="3352800"/>
          </a:xfrm>
        </p:spPr>
        <p:txBody>
          <a:bodyPr/>
          <a:lstStyle/>
          <a:p>
            <a:pPr>
              <a:buClr>
                <a:srgbClr val="FF0066"/>
              </a:buClr>
              <a:buFont typeface="Monotype Sorts"/>
              <a:buNone/>
            </a:pPr>
            <a:r>
              <a:rPr lang="en-US" sz="2000" b="1" smtClean="0">
                <a:latin typeface="Arial" charset="0"/>
              </a:rPr>
              <a:t>Simplification:</a:t>
            </a:r>
            <a:r>
              <a:rPr lang="en-US" sz="2000" smtClean="0">
                <a:latin typeface="Arial" charset="0"/>
              </a:rPr>
              <a:t>                                                                                           </a:t>
            </a:r>
          </a:p>
          <a:p>
            <a:pPr>
              <a:buClr>
                <a:srgbClr val="FF0066"/>
              </a:buClr>
            </a:pPr>
            <a:r>
              <a:rPr lang="en-US" sz="2000" smtClean="0">
                <a:latin typeface="Arial" charset="0"/>
              </a:rPr>
              <a:t>Reduction in number of financial instruments: to 3 from 6 the only additions single fund programmes.                                                                              </a:t>
            </a:r>
          </a:p>
          <a:p>
            <a:pPr>
              <a:buClr>
                <a:srgbClr val="FF0066"/>
              </a:buClr>
            </a:pPr>
            <a:r>
              <a:rPr lang="en-US" sz="2000" smtClean="0">
                <a:latin typeface="Arial" charset="0"/>
              </a:rPr>
              <a:t>Clearer division of responsibilities with the sustainable development policy.                                                                                             </a:t>
            </a:r>
          </a:p>
          <a:p>
            <a:pPr>
              <a:buClr>
                <a:srgbClr val="FF0066"/>
              </a:buClr>
            </a:pPr>
            <a:r>
              <a:rPr lang="en-US" sz="2000" smtClean="0">
                <a:latin typeface="Arial" charset="0"/>
              </a:rPr>
              <a:t>Reducing the stages of programming (policy document from each Member State, operational programmes).                                                         </a:t>
            </a:r>
          </a:p>
          <a:p>
            <a:pPr>
              <a:buClr>
                <a:srgbClr val="FF0066"/>
              </a:buClr>
            </a:pPr>
            <a:r>
              <a:rPr lang="en-US" sz="2000" smtClean="0">
                <a:latin typeface="Arial" charset="0"/>
              </a:rPr>
              <a:t>Simplification of financial management (priority axes).                   </a:t>
            </a:r>
          </a:p>
          <a:p>
            <a:pPr>
              <a:buClr>
                <a:srgbClr val="FF0066"/>
              </a:buClr>
            </a:pPr>
            <a:r>
              <a:rPr lang="en-US" sz="2000" smtClean="0">
                <a:latin typeface="Arial" charset="0"/>
              </a:rPr>
              <a:t>Controls: introduction of proportionality, contracts</a:t>
            </a:r>
            <a:r>
              <a:rPr lang="en-US" sz="1800" smtClean="0">
                <a:latin typeface="Arial" charset="0"/>
              </a:rPr>
              <a:t>.</a:t>
            </a:r>
            <a:endParaRPr lang="en-GB" sz="1800" smtClean="0">
              <a:latin typeface="Arial" charset="0"/>
            </a:endParaRPr>
          </a:p>
        </p:txBody>
      </p:sp>
      <p:sp>
        <p:nvSpPr>
          <p:cNvPr id="96259" name="Rectangle 3"/>
          <p:cNvSpPr>
            <a:spLocks noChangeArrowheads="1"/>
          </p:cNvSpPr>
          <p:nvPr/>
        </p:nvSpPr>
        <p:spPr bwMode="auto">
          <a:xfrm>
            <a:off x="1828800" y="1066800"/>
            <a:ext cx="4538663" cy="604838"/>
          </a:xfrm>
          <a:prstGeom prst="rect">
            <a:avLst/>
          </a:prstGeom>
          <a:noFill/>
          <a:ln w="12700">
            <a:noFill/>
            <a:miter lim="800000"/>
            <a:headEnd type="none" w="sm" len="sm"/>
            <a:tailEnd type="none" w="sm" len="sm"/>
          </a:ln>
        </p:spPr>
        <p:txBody>
          <a:bodyPr wrap="none" lIns="92075" tIns="46038" rIns="92075" bIns="46038">
            <a:spAutoFit/>
          </a:bodyPr>
          <a:lstStyle/>
          <a:p>
            <a:pPr eaLnBrk="0" hangingPunct="0">
              <a:lnSpc>
                <a:spcPct val="120000"/>
              </a:lnSpc>
              <a:spcBef>
                <a:spcPct val="20000"/>
              </a:spcBef>
              <a:buClr>
                <a:schemeClr val="bg2"/>
              </a:buClr>
              <a:buSzPct val="75000"/>
              <a:buFont typeface="Monotype Sorts"/>
              <a:buNone/>
            </a:pPr>
            <a:r>
              <a:rPr lang="en-GB" sz="2800" b="1">
                <a:solidFill>
                  <a:srgbClr val="FF0000"/>
                </a:solidFill>
                <a:latin typeface="Arial" charset="0"/>
              </a:rPr>
              <a:t>More focused than before</a:t>
            </a:r>
          </a:p>
        </p:txBody>
      </p:sp>
      <p:sp>
        <p:nvSpPr>
          <p:cNvPr id="96260"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Slide Number Placeholder 5"/>
          <p:cNvSpPr>
            <a:spLocks noGrp="1"/>
          </p:cNvSpPr>
          <p:nvPr>
            <p:ph type="sldNum" sz="quarter" idx="12"/>
          </p:nvPr>
        </p:nvSpPr>
        <p:spPr>
          <a:noFill/>
        </p:spPr>
        <p:txBody>
          <a:bodyPr/>
          <a:lstStyle/>
          <a:p>
            <a:r>
              <a:rPr lang="en-US" smtClean="0">
                <a:cs typeface="Arial" charset="0"/>
              </a:rPr>
              <a:t>Slide </a:t>
            </a:r>
            <a:fld id="{87200A21-ECC6-4EEF-9961-9DA67296BE66}" type="slidenum">
              <a:rPr lang="en-US" smtClean="0">
                <a:cs typeface="Arial" charset="0"/>
              </a:rPr>
              <a:pPr/>
              <a:t>18</a:t>
            </a:fld>
            <a:endParaRPr lang="en-US" smtClean="0">
              <a:cs typeface="Arial" charset="0"/>
            </a:endParaRPr>
          </a:p>
        </p:txBody>
      </p:sp>
      <p:sp>
        <p:nvSpPr>
          <p:cNvPr id="98306" name="Rectangle 2"/>
          <p:cNvSpPr>
            <a:spLocks noGrp="1" noChangeArrowheads="1"/>
          </p:cNvSpPr>
          <p:nvPr>
            <p:ph type="title"/>
          </p:nvPr>
        </p:nvSpPr>
        <p:spPr bwMode="auto">
          <a:xfrm>
            <a:off x="457200" y="1143000"/>
            <a:ext cx="8305800" cy="6096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Main themes from 2007</a:t>
            </a:r>
          </a:p>
        </p:txBody>
      </p:sp>
      <p:sp>
        <p:nvSpPr>
          <p:cNvPr id="98307" name="Rectangle 3"/>
          <p:cNvSpPr>
            <a:spLocks noGrp="1" noChangeArrowheads="1"/>
          </p:cNvSpPr>
          <p:nvPr>
            <p:ph type="body" idx="1"/>
          </p:nvPr>
        </p:nvSpPr>
        <p:spPr>
          <a:xfrm>
            <a:off x="838200" y="1905000"/>
            <a:ext cx="7772400" cy="3962400"/>
          </a:xfrm>
        </p:spPr>
        <p:txBody>
          <a:bodyPr/>
          <a:lstStyle/>
          <a:p>
            <a:pPr>
              <a:buClr>
                <a:srgbClr val="FF0066"/>
              </a:buClr>
            </a:pPr>
            <a:r>
              <a:rPr lang="en-GB" sz="2000" b="1" smtClean="0">
                <a:solidFill>
                  <a:srgbClr val="008000"/>
                </a:solidFill>
                <a:latin typeface="Arial" charset="0"/>
              </a:rPr>
              <a:t>Convergence and competitiveness</a:t>
            </a:r>
            <a:r>
              <a:rPr lang="en-GB" sz="2000" smtClean="0">
                <a:latin typeface="Arial" charset="0"/>
              </a:rPr>
              <a:t> Regions less than 75% of EU 25 average GDP/head: accounts for 78% of total regional expenditure: States with less than 90% of EU 25 average GNI/head  have access to Cohesion Fund). Phasing out support available for those losing eligibility.</a:t>
            </a:r>
          </a:p>
          <a:p>
            <a:pPr>
              <a:buClr>
                <a:srgbClr val="FF0066"/>
              </a:buClr>
            </a:pPr>
            <a:r>
              <a:rPr lang="en-GB" sz="2000" b="1" smtClean="0">
                <a:solidFill>
                  <a:srgbClr val="008000"/>
                </a:solidFill>
                <a:latin typeface="Arial" charset="0"/>
              </a:rPr>
              <a:t>Competitiveness &amp; employment</a:t>
            </a:r>
            <a:r>
              <a:rPr lang="en-GB" sz="2000" smtClean="0">
                <a:latin typeface="Arial" charset="0"/>
              </a:rPr>
              <a:t> all regions eligible: 18% of total: 2 elements Regional competitiveness &amp; Employment. Aimed at innovation, knowledge society and entrepreneurship </a:t>
            </a:r>
          </a:p>
          <a:p>
            <a:pPr>
              <a:buClr>
                <a:srgbClr val="FF0066"/>
              </a:buClr>
            </a:pPr>
            <a:r>
              <a:rPr lang="en-GB" sz="2000" b="1" smtClean="0">
                <a:solidFill>
                  <a:srgbClr val="008000"/>
                </a:solidFill>
                <a:latin typeface="Arial" charset="0"/>
              </a:rPr>
              <a:t>European territorial cooperation</a:t>
            </a:r>
            <a:r>
              <a:rPr lang="en-GB" sz="2000" smtClean="0">
                <a:latin typeface="Arial" charset="0"/>
              </a:rPr>
              <a:t> Boarder regions including sea: 4% of total: Based on INTEREG: Promote harmony through annual interregional programmes.</a:t>
            </a:r>
          </a:p>
          <a:p>
            <a:endParaRPr lang="en-GB" smtClean="0"/>
          </a:p>
        </p:txBody>
      </p:sp>
      <p:sp>
        <p:nvSpPr>
          <p:cNvPr id="9830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3"/>
          <p:cNvSpPr>
            <a:spLocks noGrp="1"/>
          </p:cNvSpPr>
          <p:nvPr>
            <p:ph type="sldNum" sz="quarter" idx="12"/>
          </p:nvPr>
        </p:nvSpPr>
        <p:spPr>
          <a:noFill/>
        </p:spPr>
        <p:txBody>
          <a:bodyPr/>
          <a:lstStyle/>
          <a:p>
            <a:r>
              <a:rPr lang="en-US" smtClean="0">
                <a:cs typeface="Arial" charset="0"/>
              </a:rPr>
              <a:t>Slide </a:t>
            </a:r>
            <a:fld id="{9C6E3E8F-62CD-4032-B40E-4769C0460B26}" type="slidenum">
              <a:rPr lang="en-US" smtClean="0">
                <a:cs typeface="Arial" charset="0"/>
              </a:rPr>
              <a:pPr/>
              <a:t>19</a:t>
            </a:fld>
            <a:endParaRPr lang="en-US" smtClean="0">
              <a:cs typeface="Arial" charset="0"/>
            </a:endParaRPr>
          </a:p>
        </p:txBody>
      </p:sp>
      <p:sp>
        <p:nvSpPr>
          <p:cNvPr id="100354" name="Text Box 3"/>
          <p:cNvSpPr txBox="1">
            <a:spLocks noChangeArrowheads="1"/>
          </p:cNvSpPr>
          <p:nvPr/>
        </p:nvSpPr>
        <p:spPr bwMode="auto">
          <a:xfrm>
            <a:off x="1905000" y="990600"/>
            <a:ext cx="5602288" cy="5191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spcBef>
                <a:spcPct val="20000"/>
              </a:spcBef>
              <a:buClr>
                <a:schemeClr val="tx2"/>
              </a:buClr>
              <a:buSzPct val="75000"/>
              <a:buFont typeface="Monotype Sorts"/>
              <a:buNone/>
            </a:pPr>
            <a:r>
              <a:rPr lang="en-GB" sz="2800" b="1">
                <a:solidFill>
                  <a:srgbClr val="FF0000"/>
                </a:solidFill>
                <a:latin typeface="Arial" charset="0"/>
              </a:rPr>
              <a:t>Where will the money be spent?</a:t>
            </a:r>
          </a:p>
        </p:txBody>
      </p:sp>
      <p:sp>
        <p:nvSpPr>
          <p:cNvPr id="100355" name="Rectangle 5"/>
          <p:cNvSpPr>
            <a:spLocks noChangeArrowheads="1"/>
          </p:cNvSpPr>
          <p:nvPr/>
        </p:nvSpPr>
        <p:spPr bwMode="auto">
          <a:xfrm>
            <a:off x="3348038" y="2493963"/>
            <a:ext cx="1728787" cy="720725"/>
          </a:xfrm>
          <a:prstGeom prst="rect">
            <a:avLst/>
          </a:prstGeom>
          <a:solidFill>
            <a:srgbClr val="FF9933"/>
          </a:solidFill>
          <a:ln w="12700">
            <a:noFill/>
            <a:miter lim="800000"/>
            <a:headEnd/>
            <a:tailEnd/>
          </a:ln>
        </p:spPr>
        <p:txBody>
          <a:bodyPr wrap="none" lIns="90488" tIns="44450" rIns="90488" bIns="44450" anchor="ctr"/>
          <a:lstStyle/>
          <a:p>
            <a:pPr algn="ctr" defTabSz="762000" eaLnBrk="0" hangingPunct="0"/>
            <a:r>
              <a:rPr lang="de-DE" b="1">
                <a:solidFill>
                  <a:srgbClr val="000066"/>
                </a:solidFill>
                <a:latin typeface="Arial" charset="0"/>
              </a:rPr>
              <a:t>ERDF</a:t>
            </a:r>
          </a:p>
        </p:txBody>
      </p:sp>
      <p:sp>
        <p:nvSpPr>
          <p:cNvPr id="98310" name="Rectangle 6"/>
          <p:cNvSpPr>
            <a:spLocks noChangeArrowheads="1"/>
          </p:cNvSpPr>
          <p:nvPr/>
        </p:nvSpPr>
        <p:spPr bwMode="auto">
          <a:xfrm>
            <a:off x="5148263" y="2493963"/>
            <a:ext cx="1727200" cy="720725"/>
          </a:xfrm>
          <a:prstGeom prst="rect">
            <a:avLst/>
          </a:prstGeom>
          <a:solidFill>
            <a:srgbClr val="9900CC"/>
          </a:solidFill>
          <a:ln w="12700">
            <a:noFill/>
            <a:miter lim="800000"/>
            <a:headEnd/>
            <a:tailEnd/>
          </a:ln>
          <a:effectLst/>
        </p:spPr>
        <p:txBody>
          <a:bodyPr wrap="none" lIns="90488" tIns="44450" rIns="90488" bIns="44450" anchor="ctr"/>
          <a:lstStyle/>
          <a:p>
            <a:pPr algn="ctr" defTabSz="762000" eaLnBrk="0" hangingPunct="0">
              <a:defRPr/>
            </a:pPr>
            <a:r>
              <a:rPr lang="de-DE" b="1">
                <a:solidFill>
                  <a:schemeClr val="bg1"/>
                </a:solidFill>
                <a:effectLst>
                  <a:outerShdw blurRad="38100" dist="38100" dir="2700000" algn="tl">
                    <a:srgbClr val="000000"/>
                  </a:outerShdw>
                </a:effectLst>
                <a:latin typeface="Arial" charset="0"/>
                <a:cs typeface="+mn-cs"/>
              </a:rPr>
              <a:t>ESF</a:t>
            </a:r>
          </a:p>
        </p:txBody>
      </p:sp>
      <p:sp>
        <p:nvSpPr>
          <p:cNvPr id="100357" name="Rectangle 7"/>
          <p:cNvSpPr>
            <a:spLocks noChangeArrowheads="1"/>
          </p:cNvSpPr>
          <p:nvPr/>
        </p:nvSpPr>
        <p:spPr bwMode="auto">
          <a:xfrm>
            <a:off x="6948488" y="2493963"/>
            <a:ext cx="1770062" cy="720725"/>
          </a:xfrm>
          <a:prstGeom prst="rect">
            <a:avLst/>
          </a:prstGeom>
          <a:solidFill>
            <a:srgbClr val="CC0000"/>
          </a:solidFill>
          <a:ln w="12700">
            <a:noFill/>
            <a:miter lim="800000"/>
            <a:headEnd/>
            <a:tailEnd/>
          </a:ln>
        </p:spPr>
        <p:txBody>
          <a:bodyPr wrap="none" lIns="90488" tIns="44450" rIns="90488" bIns="44450" anchor="ctr"/>
          <a:lstStyle/>
          <a:p>
            <a:pPr algn="ctr" defTabSz="762000" eaLnBrk="0" hangingPunct="0"/>
            <a:r>
              <a:rPr lang="de-DE" sz="2000" b="1">
                <a:solidFill>
                  <a:schemeClr val="bg1"/>
                </a:solidFill>
                <a:latin typeface="Arial" charset="0"/>
              </a:rPr>
              <a:t>Cohesion </a:t>
            </a:r>
          </a:p>
          <a:p>
            <a:pPr algn="ctr" defTabSz="762000" eaLnBrk="0" hangingPunct="0"/>
            <a:r>
              <a:rPr lang="de-DE" sz="2000" b="1">
                <a:solidFill>
                  <a:schemeClr val="bg1"/>
                </a:solidFill>
                <a:latin typeface="Arial" charset="0"/>
              </a:rPr>
              <a:t>Fund</a:t>
            </a:r>
          </a:p>
        </p:txBody>
      </p:sp>
      <p:sp>
        <p:nvSpPr>
          <p:cNvPr id="100358" name="Rectangle 8"/>
          <p:cNvSpPr>
            <a:spLocks noChangeArrowheads="1"/>
          </p:cNvSpPr>
          <p:nvPr/>
        </p:nvSpPr>
        <p:spPr bwMode="auto">
          <a:xfrm>
            <a:off x="179388" y="2493963"/>
            <a:ext cx="2952750" cy="720725"/>
          </a:xfrm>
          <a:prstGeom prst="rect">
            <a:avLst/>
          </a:prstGeom>
          <a:solidFill>
            <a:srgbClr val="FF9999"/>
          </a:solidFill>
          <a:ln w="9525">
            <a:noFill/>
            <a:miter lim="800000"/>
            <a:headEnd/>
            <a:tailEnd/>
          </a:ln>
        </p:spPr>
        <p:txBody>
          <a:bodyPr wrap="none" anchor="ctr"/>
          <a:lstStyle/>
          <a:p>
            <a:pPr eaLnBrk="0" hangingPunct="0">
              <a:lnSpc>
                <a:spcPct val="80000"/>
              </a:lnSpc>
            </a:pPr>
            <a:r>
              <a:rPr lang="fr-BE" sz="1800" b="1">
                <a:solidFill>
                  <a:srgbClr val="000066"/>
                </a:solidFill>
                <a:latin typeface="Arial" charset="0"/>
              </a:rPr>
              <a:t>Convergence 	€251.3bn</a:t>
            </a:r>
            <a:endParaRPr lang="en-GB" sz="1400" b="1">
              <a:solidFill>
                <a:srgbClr val="000066"/>
              </a:solidFill>
              <a:latin typeface="Arial" charset="0"/>
            </a:endParaRPr>
          </a:p>
        </p:txBody>
      </p:sp>
      <p:sp>
        <p:nvSpPr>
          <p:cNvPr id="100359" name="Rectangle 9"/>
          <p:cNvSpPr>
            <a:spLocks noChangeArrowheads="1"/>
          </p:cNvSpPr>
          <p:nvPr/>
        </p:nvSpPr>
        <p:spPr bwMode="auto">
          <a:xfrm>
            <a:off x="179388" y="3286125"/>
            <a:ext cx="2952750" cy="719138"/>
          </a:xfrm>
          <a:prstGeom prst="rect">
            <a:avLst/>
          </a:prstGeom>
          <a:solidFill>
            <a:schemeClr val="accent1"/>
          </a:solidFill>
          <a:ln w="9525">
            <a:noFill/>
            <a:miter lim="800000"/>
            <a:headEnd/>
            <a:tailEnd/>
          </a:ln>
        </p:spPr>
        <p:txBody>
          <a:bodyPr wrap="none" anchor="ctr"/>
          <a:lstStyle/>
          <a:p>
            <a:pPr eaLnBrk="0" hangingPunct="0">
              <a:lnSpc>
                <a:spcPct val="80000"/>
              </a:lnSpc>
            </a:pPr>
            <a:r>
              <a:rPr lang="fr-BE" sz="1800" b="1">
                <a:latin typeface="Arial" charset="0"/>
              </a:rPr>
              <a:t>Regional Competitiveness </a:t>
            </a:r>
          </a:p>
          <a:p>
            <a:pPr eaLnBrk="0" hangingPunct="0">
              <a:lnSpc>
                <a:spcPct val="80000"/>
              </a:lnSpc>
            </a:pPr>
            <a:r>
              <a:rPr lang="fr-BE" sz="1800" b="1">
                <a:latin typeface="Arial" charset="0"/>
              </a:rPr>
              <a:t>and Employment </a:t>
            </a:r>
            <a:r>
              <a:rPr lang="fr-BE" sz="1800" b="1">
                <a:solidFill>
                  <a:srgbClr val="FFFFFF"/>
                </a:solidFill>
                <a:latin typeface="Arial" charset="0"/>
              </a:rPr>
              <a:t>€48.8bn</a:t>
            </a:r>
            <a:endParaRPr lang="en-US" sz="1800" b="1">
              <a:solidFill>
                <a:srgbClr val="FFFFFF"/>
              </a:solidFill>
              <a:latin typeface="Arial" charset="0"/>
            </a:endParaRPr>
          </a:p>
        </p:txBody>
      </p:sp>
      <p:sp>
        <p:nvSpPr>
          <p:cNvPr id="100360" name="Rectangle 10"/>
          <p:cNvSpPr>
            <a:spLocks noChangeArrowheads="1"/>
          </p:cNvSpPr>
          <p:nvPr/>
        </p:nvSpPr>
        <p:spPr bwMode="auto">
          <a:xfrm>
            <a:off x="179388" y="4076700"/>
            <a:ext cx="2952750" cy="720725"/>
          </a:xfrm>
          <a:prstGeom prst="rect">
            <a:avLst/>
          </a:prstGeom>
          <a:solidFill>
            <a:srgbClr val="99FF99"/>
          </a:solidFill>
          <a:ln w="9525">
            <a:noFill/>
            <a:miter lim="800000"/>
            <a:headEnd/>
            <a:tailEnd/>
          </a:ln>
        </p:spPr>
        <p:txBody>
          <a:bodyPr wrap="none" anchor="ctr"/>
          <a:lstStyle/>
          <a:p>
            <a:pPr eaLnBrk="0" hangingPunct="0">
              <a:lnSpc>
                <a:spcPct val="80000"/>
              </a:lnSpc>
            </a:pPr>
            <a:r>
              <a:rPr lang="en-GB" sz="1800" b="1">
                <a:solidFill>
                  <a:srgbClr val="000066"/>
                </a:solidFill>
                <a:latin typeface="Arial" charset="0"/>
              </a:rPr>
              <a:t>European territorial </a:t>
            </a:r>
          </a:p>
          <a:p>
            <a:pPr eaLnBrk="0" hangingPunct="0">
              <a:lnSpc>
                <a:spcPct val="80000"/>
              </a:lnSpc>
            </a:pPr>
            <a:r>
              <a:rPr lang="en-GB" sz="1800" b="1">
                <a:solidFill>
                  <a:srgbClr val="000066"/>
                </a:solidFill>
                <a:latin typeface="Arial" charset="0"/>
              </a:rPr>
              <a:t>Cooperation </a:t>
            </a:r>
            <a:r>
              <a:rPr lang="fr-BE" sz="1800" b="1">
                <a:solidFill>
                  <a:srgbClr val="000066"/>
                </a:solidFill>
                <a:latin typeface="Arial" charset="0"/>
              </a:rPr>
              <a:t>€7.5bn</a:t>
            </a:r>
            <a:r>
              <a:rPr lang="en-GB" sz="1800" b="1">
                <a:solidFill>
                  <a:srgbClr val="000066"/>
                </a:solidFill>
                <a:latin typeface="Arial" charset="0"/>
              </a:rPr>
              <a:t> 		</a:t>
            </a:r>
          </a:p>
        </p:txBody>
      </p:sp>
      <p:sp>
        <p:nvSpPr>
          <p:cNvPr id="100361" name="Rectangle 11"/>
          <p:cNvSpPr>
            <a:spLocks noChangeArrowheads="1"/>
          </p:cNvSpPr>
          <p:nvPr/>
        </p:nvSpPr>
        <p:spPr bwMode="auto">
          <a:xfrm>
            <a:off x="3348038" y="3284538"/>
            <a:ext cx="1728787" cy="720725"/>
          </a:xfrm>
          <a:prstGeom prst="rect">
            <a:avLst/>
          </a:prstGeom>
          <a:solidFill>
            <a:srgbClr val="FF9933"/>
          </a:solidFill>
          <a:ln w="12700">
            <a:noFill/>
            <a:miter lim="800000"/>
            <a:headEnd/>
            <a:tailEnd/>
          </a:ln>
        </p:spPr>
        <p:txBody>
          <a:bodyPr wrap="none" lIns="90488" tIns="44450" rIns="90488" bIns="44450" anchor="ctr"/>
          <a:lstStyle/>
          <a:p>
            <a:pPr algn="ctr" defTabSz="762000" eaLnBrk="0" hangingPunct="0"/>
            <a:r>
              <a:rPr lang="de-DE" b="1">
                <a:solidFill>
                  <a:srgbClr val="000066"/>
                </a:solidFill>
                <a:latin typeface="Arial" charset="0"/>
              </a:rPr>
              <a:t>ERDF</a:t>
            </a:r>
          </a:p>
        </p:txBody>
      </p:sp>
      <p:sp>
        <p:nvSpPr>
          <p:cNvPr id="100362" name="Rectangle 12"/>
          <p:cNvSpPr>
            <a:spLocks noChangeArrowheads="1"/>
          </p:cNvSpPr>
          <p:nvPr/>
        </p:nvSpPr>
        <p:spPr bwMode="auto">
          <a:xfrm>
            <a:off x="3348038" y="4076700"/>
            <a:ext cx="1728787" cy="720725"/>
          </a:xfrm>
          <a:prstGeom prst="rect">
            <a:avLst/>
          </a:prstGeom>
          <a:solidFill>
            <a:srgbClr val="FF9933"/>
          </a:solidFill>
          <a:ln w="12700">
            <a:noFill/>
            <a:miter lim="800000"/>
            <a:headEnd/>
            <a:tailEnd/>
          </a:ln>
        </p:spPr>
        <p:txBody>
          <a:bodyPr wrap="none" lIns="90488" tIns="44450" rIns="90488" bIns="44450" anchor="ctr"/>
          <a:lstStyle/>
          <a:p>
            <a:pPr algn="ctr" defTabSz="762000" eaLnBrk="0" hangingPunct="0"/>
            <a:r>
              <a:rPr lang="de-DE" b="1">
                <a:solidFill>
                  <a:srgbClr val="000066"/>
                </a:solidFill>
                <a:latin typeface="Arial" charset="0"/>
              </a:rPr>
              <a:t>ERDF</a:t>
            </a:r>
          </a:p>
        </p:txBody>
      </p:sp>
      <p:sp>
        <p:nvSpPr>
          <p:cNvPr id="98317" name="Rectangle 13"/>
          <p:cNvSpPr>
            <a:spLocks noChangeArrowheads="1"/>
          </p:cNvSpPr>
          <p:nvPr/>
        </p:nvSpPr>
        <p:spPr bwMode="auto">
          <a:xfrm>
            <a:off x="5148263" y="3284538"/>
            <a:ext cx="1727200" cy="720725"/>
          </a:xfrm>
          <a:prstGeom prst="rect">
            <a:avLst/>
          </a:prstGeom>
          <a:solidFill>
            <a:srgbClr val="9900CC"/>
          </a:solidFill>
          <a:ln w="12700">
            <a:noFill/>
            <a:miter lim="800000"/>
            <a:headEnd/>
            <a:tailEnd/>
          </a:ln>
          <a:effectLst/>
        </p:spPr>
        <p:txBody>
          <a:bodyPr wrap="none" lIns="90488" tIns="44450" rIns="90488" bIns="44450" anchor="ctr"/>
          <a:lstStyle/>
          <a:p>
            <a:pPr algn="ctr" defTabSz="762000" eaLnBrk="0" hangingPunct="0">
              <a:defRPr/>
            </a:pPr>
            <a:r>
              <a:rPr lang="de-DE" b="1">
                <a:solidFill>
                  <a:schemeClr val="bg1"/>
                </a:solidFill>
                <a:effectLst>
                  <a:outerShdw blurRad="38100" dist="38100" dir="2700000" algn="tl">
                    <a:srgbClr val="000000"/>
                  </a:outerShdw>
                </a:effectLst>
                <a:latin typeface="Arial" charset="0"/>
                <a:cs typeface="+mn-cs"/>
              </a:rPr>
              <a:t>ESF</a:t>
            </a:r>
          </a:p>
        </p:txBody>
      </p:sp>
      <p:grpSp>
        <p:nvGrpSpPr>
          <p:cNvPr id="100364" name="Group 14"/>
          <p:cNvGrpSpPr>
            <a:grpSpLocks/>
          </p:cNvGrpSpPr>
          <p:nvPr/>
        </p:nvGrpSpPr>
        <p:grpSpPr bwMode="auto">
          <a:xfrm>
            <a:off x="3348038" y="5013325"/>
            <a:ext cx="5400675" cy="1655763"/>
            <a:chOff x="2109" y="3112"/>
            <a:chExt cx="3402" cy="1043"/>
          </a:xfrm>
        </p:grpSpPr>
        <p:sp>
          <p:nvSpPr>
            <p:cNvPr id="100368" name="Rectangle 15"/>
            <p:cNvSpPr>
              <a:spLocks noChangeArrowheads="1"/>
            </p:cNvSpPr>
            <p:nvPr/>
          </p:nvSpPr>
          <p:spPr bwMode="auto">
            <a:xfrm>
              <a:off x="2109" y="3112"/>
              <a:ext cx="1089" cy="680"/>
            </a:xfrm>
            <a:prstGeom prst="rect">
              <a:avLst/>
            </a:prstGeom>
            <a:noFill/>
            <a:ln w="12700">
              <a:solidFill>
                <a:schemeClr val="tx1"/>
              </a:solidFill>
              <a:miter lim="800000"/>
              <a:headEnd/>
              <a:tailEnd/>
            </a:ln>
          </p:spPr>
          <p:txBody>
            <a:bodyPr wrap="none" lIns="90488" tIns="44450" rIns="90488" bIns="44450" anchor="ctr"/>
            <a:lstStyle/>
            <a:p>
              <a:pPr algn="ctr" defTabSz="762000" eaLnBrk="0" hangingPunct="0"/>
              <a:r>
                <a:rPr lang="de-DE" sz="1600" b="1">
                  <a:solidFill>
                    <a:schemeClr val="bg2"/>
                  </a:solidFill>
                  <a:latin typeface="Arial" charset="0"/>
                </a:rPr>
                <a:t>infrastructure, </a:t>
              </a:r>
            </a:p>
            <a:p>
              <a:pPr algn="ctr" defTabSz="762000" eaLnBrk="0" hangingPunct="0"/>
              <a:r>
                <a:rPr lang="de-DE" sz="1600" b="1">
                  <a:solidFill>
                    <a:schemeClr val="bg2"/>
                  </a:solidFill>
                  <a:latin typeface="Arial" charset="0"/>
                </a:rPr>
                <a:t>innovation,</a:t>
              </a:r>
            </a:p>
            <a:p>
              <a:pPr algn="ctr" defTabSz="762000" eaLnBrk="0" hangingPunct="0"/>
              <a:r>
                <a:rPr lang="de-DE" sz="1600" b="1">
                  <a:solidFill>
                    <a:schemeClr val="bg2"/>
                  </a:solidFill>
                  <a:latin typeface="Arial" charset="0"/>
                </a:rPr>
                <a:t>investments</a:t>
              </a:r>
            </a:p>
            <a:p>
              <a:pPr algn="ctr" defTabSz="762000" eaLnBrk="0" hangingPunct="0"/>
              <a:r>
                <a:rPr lang="de-DE" sz="1600" b="1">
                  <a:solidFill>
                    <a:schemeClr val="bg2"/>
                  </a:solidFill>
                  <a:latin typeface="Arial" charset="0"/>
                </a:rPr>
                <a:t>etc.</a:t>
              </a:r>
              <a:endParaRPr lang="de-DE" sz="2000" b="1">
                <a:solidFill>
                  <a:schemeClr val="bg2"/>
                </a:solidFill>
                <a:latin typeface="Arial" charset="0"/>
              </a:endParaRPr>
            </a:p>
          </p:txBody>
        </p:sp>
        <p:sp>
          <p:nvSpPr>
            <p:cNvPr id="98320" name="Rectangle 16"/>
            <p:cNvSpPr>
              <a:spLocks noChangeArrowheads="1"/>
            </p:cNvSpPr>
            <p:nvPr/>
          </p:nvSpPr>
          <p:spPr bwMode="auto">
            <a:xfrm>
              <a:off x="3243" y="3112"/>
              <a:ext cx="1088" cy="680"/>
            </a:xfrm>
            <a:prstGeom prst="rect">
              <a:avLst/>
            </a:prstGeom>
            <a:noFill/>
            <a:ln w="12700">
              <a:solidFill>
                <a:schemeClr val="tx1"/>
              </a:solidFill>
              <a:miter lim="800000"/>
              <a:headEnd/>
              <a:tailEnd/>
            </a:ln>
            <a:effectLst/>
          </p:spPr>
          <p:txBody>
            <a:bodyPr wrap="none" lIns="90488" tIns="44450" rIns="90488" bIns="44450" anchor="ctr"/>
            <a:lstStyle/>
            <a:p>
              <a:pPr algn="ctr" defTabSz="762000" eaLnBrk="0" hangingPunct="0">
                <a:defRPr/>
              </a:pPr>
              <a:r>
                <a:rPr lang="de-DE" sz="1800" b="1">
                  <a:solidFill>
                    <a:schemeClr val="bg2"/>
                  </a:solidFill>
                  <a:effectLst>
                    <a:outerShdw blurRad="38100" dist="38100" dir="2700000" algn="tl">
                      <a:srgbClr val="000000"/>
                    </a:outerShdw>
                  </a:effectLst>
                  <a:latin typeface="Arial" charset="0"/>
                  <a:cs typeface="+mn-cs"/>
                </a:rPr>
                <a:t> </a:t>
              </a:r>
              <a:r>
                <a:rPr lang="de-DE" sz="1600" b="1">
                  <a:solidFill>
                    <a:schemeClr val="bg2"/>
                  </a:solidFill>
                  <a:latin typeface="Arial" charset="0"/>
                  <a:cs typeface="+mn-cs"/>
                </a:rPr>
                <a:t>vocational</a:t>
              </a:r>
            </a:p>
            <a:p>
              <a:pPr algn="ctr" defTabSz="762000" eaLnBrk="0" hangingPunct="0">
                <a:defRPr/>
              </a:pPr>
              <a:r>
                <a:rPr lang="de-DE" sz="1600" b="1">
                  <a:solidFill>
                    <a:schemeClr val="bg2"/>
                  </a:solidFill>
                  <a:latin typeface="Arial" charset="0"/>
                  <a:cs typeface="+mn-cs"/>
                </a:rPr>
                <a:t> training,</a:t>
              </a:r>
            </a:p>
            <a:p>
              <a:pPr algn="ctr" defTabSz="762000" eaLnBrk="0" hangingPunct="0">
                <a:defRPr/>
              </a:pPr>
              <a:r>
                <a:rPr lang="de-DE" sz="1600" b="1">
                  <a:solidFill>
                    <a:schemeClr val="bg2"/>
                  </a:solidFill>
                  <a:latin typeface="Arial" charset="0"/>
                  <a:cs typeface="+mn-cs"/>
                </a:rPr>
                <a:t> employment</a:t>
              </a:r>
            </a:p>
            <a:p>
              <a:pPr algn="ctr" defTabSz="762000" eaLnBrk="0" hangingPunct="0">
                <a:defRPr/>
              </a:pPr>
              <a:r>
                <a:rPr lang="de-DE" sz="1600" b="1">
                  <a:solidFill>
                    <a:schemeClr val="bg2"/>
                  </a:solidFill>
                  <a:latin typeface="Arial" charset="0"/>
                  <a:cs typeface="+mn-cs"/>
                </a:rPr>
                <a:t>aids etc.</a:t>
              </a:r>
            </a:p>
          </p:txBody>
        </p:sp>
        <p:sp>
          <p:nvSpPr>
            <p:cNvPr id="100370" name="Rectangle 17"/>
            <p:cNvSpPr>
              <a:spLocks noChangeArrowheads="1"/>
            </p:cNvSpPr>
            <p:nvPr/>
          </p:nvSpPr>
          <p:spPr bwMode="auto">
            <a:xfrm>
              <a:off x="4377" y="3838"/>
              <a:ext cx="1134" cy="317"/>
            </a:xfrm>
            <a:prstGeom prst="rect">
              <a:avLst/>
            </a:prstGeom>
            <a:noFill/>
            <a:ln w="12700">
              <a:solidFill>
                <a:schemeClr val="tx1"/>
              </a:solidFill>
              <a:miter lim="800000"/>
              <a:headEnd/>
              <a:tailEnd/>
            </a:ln>
          </p:spPr>
          <p:txBody>
            <a:bodyPr wrap="none" lIns="90488" tIns="44450" rIns="90488" bIns="44450" anchor="ctr"/>
            <a:lstStyle/>
            <a:p>
              <a:pPr algn="ctr" defTabSz="762000" eaLnBrk="0" hangingPunct="0"/>
              <a:r>
                <a:rPr lang="de-DE" sz="1400" b="1">
                  <a:solidFill>
                    <a:schemeClr val="bg2"/>
                  </a:solidFill>
                  <a:latin typeface="Arial" charset="0"/>
                </a:rPr>
                <a:t>MemberStates with a</a:t>
              </a:r>
            </a:p>
            <a:p>
              <a:pPr algn="ctr" defTabSz="762000" eaLnBrk="0" hangingPunct="0"/>
              <a:r>
                <a:rPr lang="de-DE" sz="1400" b="1">
                  <a:solidFill>
                    <a:schemeClr val="bg2"/>
                  </a:solidFill>
                  <a:latin typeface="Arial" charset="0"/>
                </a:rPr>
                <a:t>GNI/head below 90%</a:t>
              </a:r>
            </a:p>
          </p:txBody>
        </p:sp>
        <p:sp>
          <p:nvSpPr>
            <p:cNvPr id="100371" name="Rectangle 18"/>
            <p:cNvSpPr>
              <a:spLocks noChangeArrowheads="1"/>
            </p:cNvSpPr>
            <p:nvPr/>
          </p:nvSpPr>
          <p:spPr bwMode="auto">
            <a:xfrm>
              <a:off x="4377" y="3112"/>
              <a:ext cx="1134" cy="680"/>
            </a:xfrm>
            <a:prstGeom prst="rect">
              <a:avLst/>
            </a:prstGeom>
            <a:noFill/>
            <a:ln w="12700">
              <a:solidFill>
                <a:schemeClr val="tx1"/>
              </a:solidFill>
              <a:miter lim="800000"/>
              <a:headEnd/>
              <a:tailEnd/>
            </a:ln>
          </p:spPr>
          <p:txBody>
            <a:bodyPr wrap="none" lIns="90488" tIns="44450" rIns="90488" bIns="44450" anchor="ctr"/>
            <a:lstStyle/>
            <a:p>
              <a:pPr algn="ctr" defTabSz="762000" eaLnBrk="0" hangingPunct="0"/>
              <a:r>
                <a:rPr lang="de-DE" sz="1400" b="1">
                  <a:solidFill>
                    <a:schemeClr val="bg2"/>
                  </a:solidFill>
                  <a:latin typeface="Arial" charset="0"/>
                </a:rPr>
                <a:t>environmental and </a:t>
              </a:r>
            </a:p>
            <a:p>
              <a:pPr algn="ctr" defTabSz="762000" eaLnBrk="0" hangingPunct="0"/>
              <a:r>
                <a:rPr lang="de-DE" sz="1400" b="1">
                  <a:solidFill>
                    <a:schemeClr val="bg2"/>
                  </a:solidFill>
                  <a:latin typeface="Arial" charset="0"/>
                </a:rPr>
                <a:t>transport infra-</a:t>
              </a:r>
            </a:p>
            <a:p>
              <a:pPr algn="ctr" defTabSz="762000" eaLnBrk="0" hangingPunct="0"/>
              <a:r>
                <a:rPr lang="de-DE" sz="1400" b="1">
                  <a:solidFill>
                    <a:schemeClr val="bg2"/>
                  </a:solidFill>
                  <a:latin typeface="Arial" charset="0"/>
                </a:rPr>
                <a:t>structure, </a:t>
              </a:r>
            </a:p>
            <a:p>
              <a:pPr algn="ctr" defTabSz="762000" eaLnBrk="0" hangingPunct="0"/>
              <a:r>
                <a:rPr lang="de-DE" sz="1400" b="1">
                  <a:solidFill>
                    <a:schemeClr val="bg2"/>
                  </a:solidFill>
                  <a:latin typeface="Arial" charset="0"/>
                </a:rPr>
                <a:t>renewable energy</a:t>
              </a:r>
              <a:endParaRPr lang="de-DE" sz="1200" b="1">
                <a:solidFill>
                  <a:schemeClr val="bg2"/>
                </a:solidFill>
                <a:latin typeface="Arial" charset="0"/>
              </a:endParaRPr>
            </a:p>
          </p:txBody>
        </p:sp>
        <p:sp>
          <p:nvSpPr>
            <p:cNvPr id="100372" name="Rectangle 19"/>
            <p:cNvSpPr>
              <a:spLocks noChangeArrowheads="1"/>
            </p:cNvSpPr>
            <p:nvPr/>
          </p:nvSpPr>
          <p:spPr bwMode="auto">
            <a:xfrm>
              <a:off x="2109" y="3838"/>
              <a:ext cx="2223" cy="317"/>
            </a:xfrm>
            <a:prstGeom prst="rect">
              <a:avLst/>
            </a:prstGeom>
            <a:noFill/>
            <a:ln w="9525">
              <a:solidFill>
                <a:schemeClr val="tx1"/>
              </a:solidFill>
              <a:miter lim="800000"/>
              <a:headEnd/>
              <a:tailEnd/>
            </a:ln>
          </p:spPr>
          <p:txBody>
            <a:bodyPr wrap="none" anchor="ctr"/>
            <a:lstStyle/>
            <a:p>
              <a:pPr algn="ctr"/>
              <a:r>
                <a:rPr lang="de-DE" sz="1800" b="1">
                  <a:solidFill>
                    <a:schemeClr val="bg2"/>
                  </a:solidFill>
                  <a:latin typeface="Arial" charset="0"/>
                </a:rPr>
                <a:t>all Member States and regions</a:t>
              </a:r>
            </a:p>
          </p:txBody>
        </p:sp>
      </p:grpSp>
      <p:sp>
        <p:nvSpPr>
          <p:cNvPr id="100365" name="Rectangle 20"/>
          <p:cNvSpPr>
            <a:spLocks noChangeArrowheads="1"/>
          </p:cNvSpPr>
          <p:nvPr/>
        </p:nvSpPr>
        <p:spPr bwMode="auto">
          <a:xfrm>
            <a:off x="179388" y="1628775"/>
            <a:ext cx="2952750" cy="720725"/>
          </a:xfrm>
          <a:prstGeom prst="rect">
            <a:avLst/>
          </a:prstGeom>
          <a:solidFill>
            <a:schemeClr val="bg1"/>
          </a:solidFill>
          <a:ln w="9525">
            <a:solidFill>
              <a:schemeClr val="tx1"/>
            </a:solidFill>
            <a:miter lim="800000"/>
            <a:headEnd/>
            <a:tailEnd/>
          </a:ln>
        </p:spPr>
        <p:txBody>
          <a:bodyPr wrap="none" anchor="ctr"/>
          <a:lstStyle/>
          <a:p>
            <a:pPr eaLnBrk="0" hangingPunct="0">
              <a:lnSpc>
                <a:spcPct val="80000"/>
              </a:lnSpc>
            </a:pPr>
            <a:r>
              <a:rPr lang="fr-BE" sz="1800" b="1">
                <a:solidFill>
                  <a:schemeClr val="bg2"/>
                </a:solidFill>
                <a:latin typeface="Arial" charset="0"/>
              </a:rPr>
              <a:t>Objectives				</a:t>
            </a:r>
            <a:endParaRPr lang="en-GB" sz="1400" b="1">
              <a:solidFill>
                <a:schemeClr val="bg2"/>
              </a:solidFill>
              <a:latin typeface="Arial" charset="0"/>
            </a:endParaRPr>
          </a:p>
        </p:txBody>
      </p:sp>
      <p:sp>
        <p:nvSpPr>
          <p:cNvPr id="100366" name="Rectangle 21"/>
          <p:cNvSpPr>
            <a:spLocks noChangeArrowheads="1"/>
          </p:cNvSpPr>
          <p:nvPr/>
        </p:nvSpPr>
        <p:spPr bwMode="auto">
          <a:xfrm>
            <a:off x="3348038" y="1628775"/>
            <a:ext cx="5327650" cy="720725"/>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80000"/>
              </a:lnSpc>
            </a:pPr>
            <a:r>
              <a:rPr lang="fr-BE" sz="1800" b="1">
                <a:solidFill>
                  <a:schemeClr val="bg2"/>
                </a:solidFill>
                <a:latin typeface="Arial" charset="0"/>
              </a:rPr>
              <a:t>Structural funds and instruments</a:t>
            </a:r>
            <a:endParaRPr lang="en-GB" sz="1400" b="1">
              <a:solidFill>
                <a:schemeClr val="bg2"/>
              </a:solidFill>
              <a:latin typeface="Arial" charset="0"/>
            </a:endParaRPr>
          </a:p>
        </p:txBody>
      </p:sp>
      <p:sp>
        <p:nvSpPr>
          <p:cNvPr id="100367" name="Footer Placeholder 4"/>
          <p:cNvSpPr>
            <a:spLocks noGrp="1"/>
          </p:cNvSpPr>
          <p:nvPr>
            <p:ph type="ftr" sz="quarter" idx="11"/>
          </p:nvPr>
        </p:nvSpPr>
        <p:spPr bwMode="auto">
          <a:xfrm>
            <a:off x="285750" y="6215063"/>
            <a:ext cx="2895600" cy="457200"/>
          </a:xfrm>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r>
              <a:rPr lang="en-US" smtClean="0">
                <a:cs typeface="Arial" charset="0"/>
              </a:rPr>
              <a:t>Slide </a:t>
            </a:r>
            <a:fld id="{128AF7FD-A111-464C-8722-893F5C0FB60C}" type="slidenum">
              <a:rPr lang="en-US" smtClean="0">
                <a:cs typeface="Arial" charset="0"/>
              </a:rPr>
              <a:pPr/>
              <a:t>2</a:t>
            </a:fld>
            <a:endParaRPr lang="en-US" smtClean="0">
              <a:cs typeface="Arial" charset="0"/>
            </a:endParaRPr>
          </a:p>
        </p:txBody>
      </p:sp>
      <p:sp>
        <p:nvSpPr>
          <p:cNvPr id="19458" name="Rectangle 3"/>
          <p:cNvSpPr>
            <a:spLocks noGrp="1" noChangeArrowheads="1"/>
          </p:cNvSpPr>
          <p:nvPr>
            <p:ph type="body" idx="1"/>
          </p:nvPr>
        </p:nvSpPr>
        <p:spPr>
          <a:xfrm>
            <a:off x="838200" y="1905000"/>
            <a:ext cx="7772400" cy="3886200"/>
          </a:xfrm>
        </p:spPr>
        <p:txBody>
          <a:bodyPr/>
          <a:lstStyle/>
          <a:p>
            <a:pPr>
              <a:lnSpc>
                <a:spcPct val="120000"/>
              </a:lnSpc>
              <a:buClr>
                <a:srgbClr val="FF0066"/>
              </a:buClr>
            </a:pPr>
            <a:r>
              <a:rPr lang="en-GB" sz="1600" smtClean="0">
                <a:latin typeface="Arial" charset="0"/>
              </a:rPr>
              <a:t>Common Market – customs unions free movement of capital and labour internally, common external trade policies</a:t>
            </a:r>
          </a:p>
          <a:p>
            <a:pPr>
              <a:lnSpc>
                <a:spcPct val="120000"/>
              </a:lnSpc>
              <a:buClr>
                <a:srgbClr val="FF0066"/>
              </a:buClr>
            </a:pPr>
            <a:r>
              <a:rPr lang="en-GB" sz="1600" smtClean="0">
                <a:latin typeface="Arial" charset="0"/>
              </a:rPr>
              <a:t>EMU - fiscal and monetary policy by a central authority may also be common currency.</a:t>
            </a:r>
            <a:r>
              <a:rPr lang="en-GB" sz="1600" b="1" smtClean="0">
                <a:latin typeface="Arial" charset="0"/>
              </a:rPr>
              <a:t> </a:t>
            </a:r>
          </a:p>
          <a:p>
            <a:pPr>
              <a:lnSpc>
                <a:spcPct val="120000"/>
              </a:lnSpc>
              <a:buClr>
                <a:srgbClr val="FF0066"/>
              </a:buClr>
              <a:buFont typeface="Monotype Sorts"/>
              <a:buNone/>
            </a:pPr>
            <a:r>
              <a:rPr lang="en-GB" sz="1600" b="1" smtClean="0">
                <a:latin typeface="Arial" charset="0"/>
              </a:rPr>
              <a:t>Three processes taking place -</a:t>
            </a:r>
          </a:p>
          <a:p>
            <a:pPr>
              <a:lnSpc>
                <a:spcPct val="120000"/>
              </a:lnSpc>
              <a:buClr>
                <a:srgbClr val="FF0066"/>
              </a:buClr>
            </a:pPr>
            <a:r>
              <a:rPr lang="en-GB" sz="1600" smtClean="0">
                <a:latin typeface="Arial" charset="0"/>
              </a:rPr>
              <a:t>Dismantling of NTBs, Enlargement, Monetary union</a:t>
            </a:r>
            <a:endParaRPr lang="en-GB" sz="1600" b="1" smtClean="0">
              <a:latin typeface="Arial" charset="0"/>
            </a:endParaRPr>
          </a:p>
          <a:p>
            <a:pPr>
              <a:lnSpc>
                <a:spcPct val="120000"/>
              </a:lnSpc>
              <a:buClr>
                <a:srgbClr val="FF0066"/>
              </a:buClr>
              <a:buFont typeface="Monotype Sorts"/>
              <a:buNone/>
            </a:pPr>
            <a:r>
              <a:rPr lang="en-GB" sz="1600" b="1" smtClean="0">
                <a:latin typeface="Arial" charset="0"/>
              </a:rPr>
              <a:t>Benefits - 	</a:t>
            </a:r>
          </a:p>
          <a:p>
            <a:pPr>
              <a:lnSpc>
                <a:spcPct val="120000"/>
              </a:lnSpc>
              <a:buClr>
                <a:srgbClr val="FF0066"/>
              </a:buClr>
            </a:pPr>
            <a:r>
              <a:rPr lang="en-GB" sz="1600" smtClean="0">
                <a:latin typeface="Arial" charset="0"/>
              </a:rPr>
              <a:t>Lower prices for goods and services as a result of a larger market </a:t>
            </a:r>
          </a:p>
          <a:p>
            <a:pPr>
              <a:lnSpc>
                <a:spcPct val="120000"/>
              </a:lnSpc>
              <a:buClr>
                <a:srgbClr val="FF0066"/>
              </a:buClr>
            </a:pPr>
            <a:r>
              <a:rPr lang="en-GB" sz="1600" smtClean="0">
                <a:latin typeface="Arial" charset="0"/>
              </a:rPr>
              <a:t>No exchange rate costs; Lower inflation; More jobs; </a:t>
            </a:r>
          </a:p>
          <a:p>
            <a:pPr>
              <a:lnSpc>
                <a:spcPct val="120000"/>
              </a:lnSpc>
              <a:buClr>
                <a:srgbClr val="FF0066"/>
              </a:buClr>
            </a:pPr>
            <a:r>
              <a:rPr lang="en-GB" sz="1600" smtClean="0">
                <a:latin typeface="Arial" charset="0"/>
              </a:rPr>
              <a:t>Improved balance of payments; Lower member state public sector deficits</a:t>
            </a:r>
          </a:p>
        </p:txBody>
      </p:sp>
      <p:sp>
        <p:nvSpPr>
          <p:cNvPr id="19459" name="Rectangle 8"/>
          <p:cNvSpPr>
            <a:spLocks noChangeArrowheads="1"/>
          </p:cNvSpPr>
          <p:nvPr/>
        </p:nvSpPr>
        <p:spPr bwMode="auto">
          <a:xfrm>
            <a:off x="1600200" y="990600"/>
            <a:ext cx="5715000" cy="817563"/>
          </a:xfrm>
          <a:prstGeom prst="rect">
            <a:avLst/>
          </a:prstGeom>
          <a:noFill/>
          <a:ln w="12700">
            <a:noFill/>
            <a:miter lim="800000"/>
            <a:headEnd type="none" w="sm" len="sm"/>
            <a:tailEnd type="none" w="sm" len="sm"/>
          </a:ln>
        </p:spPr>
        <p:txBody>
          <a:bodyPr lIns="92075" tIns="46038" rIns="92075" bIns="46038">
            <a:spAutoFit/>
          </a:bodyPr>
          <a:lstStyle/>
          <a:p>
            <a:pPr algn="ctr" eaLnBrk="0" hangingPunct="0">
              <a:lnSpc>
                <a:spcPct val="60000"/>
              </a:lnSpc>
              <a:spcBef>
                <a:spcPct val="50000"/>
              </a:spcBef>
              <a:buClr>
                <a:srgbClr val="FF0066"/>
              </a:buClr>
              <a:buSzPct val="75000"/>
              <a:buFont typeface="Monotype Sorts"/>
              <a:buNone/>
            </a:pPr>
            <a:r>
              <a:rPr lang="en-GB" sz="2800" b="1">
                <a:solidFill>
                  <a:srgbClr val="FF0000"/>
                </a:solidFill>
                <a:latin typeface="Arial" charset="0"/>
              </a:rPr>
              <a:t>The EU is an Economic Union </a:t>
            </a:r>
          </a:p>
          <a:p>
            <a:pPr algn="ctr" eaLnBrk="0" hangingPunct="0">
              <a:lnSpc>
                <a:spcPct val="60000"/>
              </a:lnSpc>
              <a:spcBef>
                <a:spcPct val="50000"/>
              </a:spcBef>
              <a:buClr>
                <a:srgbClr val="FF0066"/>
              </a:buClr>
              <a:buSzPct val="75000"/>
              <a:buFont typeface="Monotype Sorts"/>
              <a:buNone/>
            </a:pPr>
            <a:r>
              <a:rPr lang="en-GB" sz="2800" b="1">
                <a:solidFill>
                  <a:srgbClr val="FF0000"/>
                </a:solidFill>
                <a:latin typeface="Arial" charset="0"/>
              </a:rPr>
              <a:t>but what does this mean?</a:t>
            </a:r>
          </a:p>
        </p:txBody>
      </p:sp>
      <p:sp>
        <p:nvSpPr>
          <p:cNvPr id="19460"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12"/>
          </p:nvPr>
        </p:nvSpPr>
        <p:spPr>
          <a:noFill/>
        </p:spPr>
        <p:txBody>
          <a:bodyPr/>
          <a:lstStyle/>
          <a:p>
            <a:r>
              <a:rPr lang="en-US" smtClean="0">
                <a:cs typeface="Arial" charset="0"/>
              </a:rPr>
              <a:t>Slide </a:t>
            </a:r>
            <a:fld id="{81333D60-360B-488F-848A-6815E36B6FC5}" type="slidenum">
              <a:rPr lang="en-US" smtClean="0">
                <a:cs typeface="Arial" charset="0"/>
              </a:rPr>
              <a:pPr/>
              <a:t>20</a:t>
            </a:fld>
            <a:endParaRPr lang="en-US" smtClean="0">
              <a:cs typeface="Arial" charset="0"/>
            </a:endParaRPr>
          </a:p>
        </p:txBody>
      </p:sp>
      <p:sp>
        <p:nvSpPr>
          <p:cNvPr id="102402" name="Rectangle 2"/>
          <p:cNvSpPr>
            <a:spLocks noGrp="1" noChangeArrowheads="1"/>
          </p:cNvSpPr>
          <p:nvPr>
            <p:ph type="title"/>
          </p:nvPr>
        </p:nvSpPr>
        <p:spPr bwMode="auto">
          <a:xfrm>
            <a:off x="642938" y="857250"/>
            <a:ext cx="8229600" cy="733425"/>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rPr>
              <a:t>Where is the money going?</a:t>
            </a:r>
            <a:endParaRPr lang="en-US" smtClean="0">
              <a:latin typeface="Arial" charset="0"/>
            </a:endParaRPr>
          </a:p>
        </p:txBody>
      </p:sp>
      <p:pic>
        <p:nvPicPr>
          <p:cNvPr id="102403" name="Picture 9" descr="Polityka spójnosci na lata 2007 a 2013: Dokumenty informacyjne"/>
          <p:cNvPicPr>
            <a:picLocks noChangeAspect="1" noChangeArrowheads="1"/>
          </p:cNvPicPr>
          <p:nvPr/>
        </p:nvPicPr>
        <p:blipFill>
          <a:blip r:embed="rId2"/>
          <a:srcRect/>
          <a:stretch>
            <a:fillRect/>
          </a:stretch>
        </p:blipFill>
        <p:spPr bwMode="auto">
          <a:xfrm>
            <a:off x="2411413" y="1628775"/>
            <a:ext cx="4395787" cy="4681538"/>
          </a:xfrm>
          <a:prstGeom prst="rect">
            <a:avLst/>
          </a:prstGeom>
          <a:noFill/>
          <a:ln w="9525">
            <a:noFill/>
            <a:miter lim="800000"/>
            <a:headEnd/>
            <a:tailEnd/>
          </a:ln>
        </p:spPr>
      </p:pic>
      <p:pic>
        <p:nvPicPr>
          <p:cNvPr id="102404" name="Picture 11" descr="legend"/>
          <p:cNvPicPr>
            <a:picLocks noChangeAspect="1" noChangeArrowheads="1"/>
          </p:cNvPicPr>
          <p:nvPr/>
        </p:nvPicPr>
        <p:blipFill>
          <a:blip r:embed="rId3"/>
          <a:srcRect/>
          <a:stretch>
            <a:fillRect/>
          </a:stretch>
        </p:blipFill>
        <p:spPr bwMode="auto">
          <a:xfrm>
            <a:off x="2428875" y="1571625"/>
            <a:ext cx="2916238" cy="1033463"/>
          </a:xfrm>
          <a:prstGeom prst="rect">
            <a:avLst/>
          </a:prstGeom>
          <a:noFill/>
          <a:ln w="9525">
            <a:noFill/>
            <a:miter lim="800000"/>
            <a:headEnd/>
            <a:tailEnd/>
          </a:ln>
        </p:spPr>
      </p:pic>
      <p:sp>
        <p:nvSpPr>
          <p:cNvPr id="102405"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xfrm>
            <a:off x="500063" y="857250"/>
            <a:ext cx="8229600" cy="5715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mtClean="0">
                <a:latin typeface="Arial" charset="0"/>
                <a:cs typeface="Arial" charset="0"/>
              </a:rPr>
              <a:t>What next?</a:t>
            </a:r>
            <a:endParaRPr lang="en-US" smtClean="0">
              <a:latin typeface="Arial" charset="0"/>
              <a:cs typeface="Arial" charset="0"/>
            </a:endParaRPr>
          </a:p>
        </p:txBody>
      </p:sp>
      <p:sp>
        <p:nvSpPr>
          <p:cNvPr id="103426" name="Content Placeholder 2"/>
          <p:cNvSpPr>
            <a:spLocks noGrp="1"/>
          </p:cNvSpPr>
          <p:nvPr>
            <p:ph idx="1"/>
          </p:nvPr>
        </p:nvSpPr>
        <p:spPr>
          <a:xfrm>
            <a:off x="838200" y="1571625"/>
            <a:ext cx="7772400" cy="4295775"/>
          </a:xfrm>
        </p:spPr>
        <p:txBody>
          <a:bodyPr/>
          <a:lstStyle/>
          <a:p>
            <a:r>
              <a:rPr lang="en-GB" sz="2000" smtClean="0">
                <a:latin typeface="Arial" charset="0"/>
                <a:cs typeface="Arial" charset="0"/>
              </a:rPr>
              <a:t>Regions 2002 published November 2008 is an attempt to highlight the issues that the EU will need to address over the next 10 years.</a:t>
            </a:r>
          </a:p>
          <a:p>
            <a:r>
              <a:rPr lang="en-GB" sz="2000" smtClean="0">
                <a:latin typeface="Arial" charset="0"/>
                <a:cs typeface="Arial" charset="0"/>
              </a:rPr>
              <a:t>The transformation to a knowledge economy and managing social change </a:t>
            </a:r>
          </a:p>
          <a:p>
            <a:r>
              <a:rPr lang="en-GB" sz="2000" smtClean="0">
                <a:latin typeface="Arial" charset="0"/>
                <a:cs typeface="Arial" charset="0"/>
              </a:rPr>
              <a:t>Aging society giving rise to questions about economic efficiency, and inter-generational equity.</a:t>
            </a:r>
          </a:p>
          <a:p>
            <a:r>
              <a:rPr lang="en-GB" sz="2000" smtClean="0">
                <a:latin typeface="Arial" charset="0"/>
                <a:cs typeface="Arial" charset="0"/>
              </a:rPr>
              <a:t>Mitigating against climate change and adapting to it</a:t>
            </a:r>
          </a:p>
          <a:p>
            <a:r>
              <a:rPr lang="en-GB" sz="2000" smtClean="0">
                <a:latin typeface="Arial" charset="0"/>
                <a:cs typeface="Arial" charset="0"/>
              </a:rPr>
              <a:t>Secure, sustainable and competitive energy requirements </a:t>
            </a:r>
          </a:p>
          <a:p>
            <a:r>
              <a:rPr lang="en-GB" sz="2000" smtClean="0">
                <a:latin typeface="Arial" charset="0"/>
                <a:cs typeface="Arial" charset="0"/>
              </a:rPr>
              <a:t>The gap between rich and poor regions estimated at 8:1</a:t>
            </a:r>
          </a:p>
          <a:p>
            <a:r>
              <a:rPr lang="en-GB" sz="2000" smtClean="0">
                <a:latin typeface="Arial" charset="0"/>
                <a:cs typeface="Arial" charset="0"/>
              </a:rPr>
              <a:t>The policy response is yet to follow</a:t>
            </a:r>
            <a:endParaRPr lang="en-US" sz="2000" smtClean="0">
              <a:latin typeface="Arial" charset="0"/>
              <a:cs typeface="Arial" charset="0"/>
            </a:endParaRPr>
          </a:p>
        </p:txBody>
      </p:sp>
      <p:sp>
        <p:nvSpPr>
          <p:cNvPr id="103427" name="Slide Number Placeholder 4"/>
          <p:cNvSpPr>
            <a:spLocks noGrp="1"/>
          </p:cNvSpPr>
          <p:nvPr>
            <p:ph type="sldNum" sz="quarter" idx="12"/>
          </p:nvPr>
        </p:nvSpPr>
        <p:spPr>
          <a:noFill/>
        </p:spPr>
        <p:txBody>
          <a:bodyPr/>
          <a:lstStyle/>
          <a:p>
            <a:r>
              <a:rPr lang="en-US" smtClean="0">
                <a:cs typeface="Arial" charset="0"/>
              </a:rPr>
              <a:t>Slide </a:t>
            </a:r>
            <a:fld id="{5B50AEE0-981B-4C78-86BF-99C99D9E00D4}" type="slidenum">
              <a:rPr lang="en-US" smtClean="0">
                <a:cs typeface="Arial" charset="0"/>
              </a:rPr>
              <a:pPr/>
              <a:t>21</a:t>
            </a:fld>
            <a:endParaRPr lang="en-US" smtClean="0">
              <a:cs typeface="Arial" charset="0"/>
            </a:endParaRPr>
          </a:p>
        </p:txBody>
      </p:sp>
      <p:sp>
        <p:nvSpPr>
          <p:cNvPr id="103428" name="Rectangle 5"/>
          <p:cNvSpPr>
            <a:spLocks noChangeArrowheads="1"/>
          </p:cNvSpPr>
          <p:nvPr/>
        </p:nvSpPr>
        <p:spPr bwMode="auto">
          <a:xfrm>
            <a:off x="2071688" y="6143625"/>
            <a:ext cx="4572000" cy="465138"/>
          </a:xfrm>
          <a:prstGeom prst="rect">
            <a:avLst/>
          </a:prstGeom>
          <a:noFill/>
          <a:ln w="9525">
            <a:noFill/>
            <a:miter lim="800000"/>
            <a:headEnd/>
            <a:tailEnd/>
          </a:ln>
        </p:spPr>
        <p:txBody>
          <a:bodyPr>
            <a:spAutoFit/>
          </a:bodyPr>
          <a:lstStyle/>
          <a:p>
            <a:pPr eaLnBrk="0" hangingPunct="0">
              <a:spcBef>
                <a:spcPct val="20000"/>
              </a:spcBef>
              <a:buClr>
                <a:schemeClr val="tx2"/>
              </a:buClr>
              <a:buSzPct val="75000"/>
              <a:buFont typeface="Monotype Sorts"/>
              <a:buNone/>
            </a:pPr>
            <a:r>
              <a:rPr lang="en-GB" sz="1100" i="1">
                <a:solidFill>
                  <a:srgbClr val="339966"/>
                </a:solidFill>
                <a:latin typeface="Arial" charset="0"/>
              </a:rPr>
              <a:t>Regional and Local Economics (RELOCE) </a:t>
            </a:r>
          </a:p>
          <a:p>
            <a:pPr eaLnBrk="0" hangingPunct="0">
              <a:spcBef>
                <a:spcPct val="20000"/>
              </a:spcBef>
              <a:buClr>
                <a:schemeClr val="tx2"/>
              </a:buClr>
              <a:buSzPct val="75000"/>
              <a:buFont typeface="Monotype Sorts"/>
              <a:buNone/>
            </a:pPr>
            <a:r>
              <a:rPr lang="en-GB" sz="1100" i="1">
                <a:solidFill>
                  <a:srgbClr val="339966"/>
                </a:solidFill>
                <a:latin typeface="Arial" charset="0"/>
              </a:rPr>
              <a:t>Lecture slides – Lecture 8b</a:t>
            </a:r>
            <a:endParaRPr lang="en-GB" sz="1100">
              <a:latin typeface="Arial" charset="0"/>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p:spPr>
        <p:txBody>
          <a:bodyPr/>
          <a:lstStyle/>
          <a:p>
            <a:r>
              <a:rPr lang="en-US" smtClean="0">
                <a:cs typeface="Arial" charset="0"/>
              </a:rPr>
              <a:t>Slide </a:t>
            </a:r>
            <a:fld id="{A94BE166-C40A-4EB3-9F09-25AFE6F6AA54}" type="slidenum">
              <a:rPr lang="en-US" smtClean="0">
                <a:cs typeface="Arial" charset="0"/>
              </a:rPr>
              <a:pPr/>
              <a:t>22</a:t>
            </a:fld>
            <a:endParaRPr lang="en-US" smtClean="0">
              <a:cs typeface="Arial" charset="0"/>
            </a:endParaRPr>
          </a:p>
        </p:txBody>
      </p:sp>
      <p:sp>
        <p:nvSpPr>
          <p:cNvPr id="104450" name="Rectangle 3"/>
          <p:cNvSpPr>
            <a:spLocks noGrp="1" noChangeArrowheads="1"/>
          </p:cNvSpPr>
          <p:nvPr>
            <p:ph type="body" idx="1"/>
          </p:nvPr>
        </p:nvSpPr>
        <p:spPr>
          <a:xfrm>
            <a:off x="381000" y="1143000"/>
            <a:ext cx="8382000" cy="5029200"/>
          </a:xfrm>
        </p:spPr>
        <p:txBody>
          <a:bodyPr/>
          <a:lstStyle/>
          <a:p>
            <a:pPr>
              <a:buFont typeface="Monotype Sorts"/>
              <a:buNone/>
            </a:pPr>
            <a:r>
              <a:rPr lang="en-GB" sz="2400" b="1" i="1" noProof="1" smtClean="0">
                <a:solidFill>
                  <a:srgbClr val="FF0000"/>
                </a:solidFill>
                <a:latin typeface="Arial" charset="0"/>
              </a:rPr>
              <a:t>Conclusions</a:t>
            </a:r>
            <a:endParaRPr lang="en-GB" sz="2400" b="1" i="1" noProof="1" smtClean="0">
              <a:latin typeface="Arial" charset="0"/>
            </a:endParaRPr>
          </a:p>
          <a:p>
            <a:pPr>
              <a:lnSpc>
                <a:spcPct val="110000"/>
              </a:lnSpc>
              <a:buClr>
                <a:srgbClr val="FF0066"/>
              </a:buClr>
            </a:pPr>
            <a:r>
              <a:rPr lang="en-GB" sz="1800" smtClean="0">
                <a:latin typeface="Arial" charset="0"/>
              </a:rPr>
              <a:t>A common market and an economic and monetary union are advanced versions of the integration process</a:t>
            </a:r>
          </a:p>
          <a:p>
            <a:pPr>
              <a:lnSpc>
                <a:spcPct val="110000"/>
              </a:lnSpc>
              <a:buClr>
                <a:srgbClr val="FF0066"/>
              </a:buClr>
            </a:pPr>
            <a:r>
              <a:rPr lang="en-GB" sz="1800" smtClean="0">
                <a:latin typeface="Arial" charset="0"/>
              </a:rPr>
              <a:t>Currently 3 processes occurring simultaneously - NTBs, enlargement and MU</a:t>
            </a:r>
          </a:p>
          <a:p>
            <a:pPr>
              <a:lnSpc>
                <a:spcPct val="110000"/>
              </a:lnSpc>
              <a:buClr>
                <a:srgbClr val="FF0066"/>
              </a:buClr>
            </a:pPr>
            <a:r>
              <a:rPr lang="en-GB" sz="1800" smtClean="0">
                <a:latin typeface="Arial" charset="0"/>
              </a:rPr>
              <a:t>Forces at work tend to favour the centre over the periphery in the short-run</a:t>
            </a:r>
          </a:p>
          <a:p>
            <a:pPr>
              <a:lnSpc>
                <a:spcPct val="110000"/>
              </a:lnSpc>
              <a:buClr>
                <a:srgbClr val="FF0066"/>
              </a:buClr>
            </a:pPr>
            <a:r>
              <a:rPr lang="en-GB" sz="1800" smtClean="0">
                <a:latin typeface="Arial" charset="0"/>
              </a:rPr>
              <a:t>Arguments for an against EU-wide policy</a:t>
            </a:r>
          </a:p>
          <a:p>
            <a:pPr>
              <a:lnSpc>
                <a:spcPct val="110000"/>
              </a:lnSpc>
              <a:buClr>
                <a:srgbClr val="FF0066"/>
              </a:buClr>
            </a:pPr>
            <a:r>
              <a:rPr lang="en-GB" sz="1800" smtClean="0">
                <a:latin typeface="Arial" charset="0"/>
              </a:rPr>
              <a:t>4 major sources of funding ERDF, ESF, EAGGF, FIFG</a:t>
            </a:r>
          </a:p>
          <a:p>
            <a:pPr>
              <a:lnSpc>
                <a:spcPct val="110000"/>
              </a:lnSpc>
              <a:buClr>
                <a:srgbClr val="FF0066"/>
              </a:buClr>
            </a:pPr>
            <a:r>
              <a:rPr lang="en-GB" sz="1800" smtClean="0">
                <a:latin typeface="Arial" charset="0"/>
              </a:rPr>
              <a:t>Six main principles concentration, co-ordination, partnership, subsidiarity, programming, additionality</a:t>
            </a:r>
          </a:p>
          <a:p>
            <a:pPr>
              <a:lnSpc>
                <a:spcPct val="110000"/>
              </a:lnSpc>
              <a:buClr>
                <a:srgbClr val="FF0066"/>
              </a:buClr>
            </a:pPr>
            <a:r>
              <a:rPr lang="en-GB" sz="1800" smtClean="0">
                <a:latin typeface="Arial" charset="0"/>
              </a:rPr>
              <a:t>Agenda 2000 reforms channelling resources, simplified management, brought transparency, limit EU role, performance reserve</a:t>
            </a:r>
          </a:p>
          <a:p>
            <a:pPr>
              <a:lnSpc>
                <a:spcPct val="110000"/>
              </a:lnSpc>
              <a:buClr>
                <a:srgbClr val="FF0066"/>
              </a:buClr>
            </a:pPr>
            <a:r>
              <a:rPr lang="en-GB" sz="1800" smtClean="0">
                <a:latin typeface="Arial" charset="0"/>
              </a:rPr>
              <a:t>Policy after 2007 - less objectives, areas of eligibility changed, funding switch, UK share will reduce</a:t>
            </a:r>
          </a:p>
          <a:p>
            <a:pPr>
              <a:lnSpc>
                <a:spcPct val="110000"/>
              </a:lnSpc>
              <a:buClr>
                <a:srgbClr val="FF0066"/>
              </a:buClr>
            </a:pPr>
            <a:r>
              <a:rPr lang="en-GB" sz="1800" smtClean="0">
                <a:latin typeface="Arial" charset="0"/>
              </a:rPr>
              <a:t>But will it begin to bridge the gap?</a:t>
            </a:r>
          </a:p>
          <a:p>
            <a:pPr>
              <a:lnSpc>
                <a:spcPct val="130000"/>
              </a:lnSpc>
              <a:buClr>
                <a:srgbClr val="FF0066"/>
              </a:buClr>
            </a:pPr>
            <a:endParaRPr lang="en-GB" sz="1800" smtClean="0">
              <a:latin typeface="Arial" charset="0"/>
            </a:endParaRPr>
          </a:p>
          <a:p>
            <a:pPr>
              <a:buFont typeface="Monotype Sorts"/>
              <a:buNone/>
            </a:pPr>
            <a:endParaRPr lang="en-GB" sz="2000" b="1" smtClean="0">
              <a:latin typeface="Arial" charset="0"/>
            </a:endParaRPr>
          </a:p>
        </p:txBody>
      </p:sp>
      <p:sp>
        <p:nvSpPr>
          <p:cNvPr id="10445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p:spPr>
        <p:txBody>
          <a:bodyPr/>
          <a:lstStyle/>
          <a:p>
            <a:r>
              <a:rPr lang="en-US" smtClean="0">
                <a:cs typeface="Arial" charset="0"/>
              </a:rPr>
              <a:t>Slide </a:t>
            </a:r>
            <a:fld id="{6C12166E-E548-4867-A567-40C8D69E2F7B}" type="slidenum">
              <a:rPr lang="en-US" smtClean="0">
                <a:cs typeface="Arial" charset="0"/>
              </a:rPr>
              <a:pPr/>
              <a:t>3</a:t>
            </a:fld>
            <a:endParaRPr lang="en-US" smtClean="0">
              <a:cs typeface="Arial" charset="0"/>
            </a:endParaRPr>
          </a:p>
        </p:txBody>
      </p:sp>
      <p:sp>
        <p:nvSpPr>
          <p:cNvPr id="21506" name="Rectangle 2"/>
          <p:cNvSpPr>
            <a:spLocks noGrp="1" noChangeArrowheads="1"/>
          </p:cNvSpPr>
          <p:nvPr>
            <p:ph type="body" idx="1"/>
          </p:nvPr>
        </p:nvSpPr>
        <p:spPr>
          <a:xfrm>
            <a:off x="838200" y="1524000"/>
            <a:ext cx="7772400" cy="4572000"/>
          </a:xfrm>
        </p:spPr>
        <p:txBody>
          <a:bodyPr/>
          <a:lstStyle/>
          <a:p>
            <a:pPr>
              <a:lnSpc>
                <a:spcPct val="120000"/>
              </a:lnSpc>
              <a:buClr>
                <a:srgbClr val="FF0066"/>
              </a:buClr>
              <a:buFont typeface="Monotype Sorts"/>
              <a:buNone/>
            </a:pPr>
            <a:r>
              <a:rPr lang="en-GB" sz="1800" smtClean="0">
                <a:latin typeface="Arial" charset="0"/>
              </a:rPr>
              <a:t>Two main forces at work - Allocation and Accumulation effects</a:t>
            </a:r>
          </a:p>
          <a:p>
            <a:pPr>
              <a:lnSpc>
                <a:spcPct val="120000"/>
              </a:lnSpc>
              <a:buClr>
                <a:srgbClr val="FF0066"/>
              </a:buClr>
              <a:buFont typeface="Monotype Sorts"/>
              <a:buNone/>
            </a:pPr>
            <a:r>
              <a:rPr lang="en-GB" sz="1800" b="1" smtClean="0">
                <a:latin typeface="Arial" charset="0"/>
              </a:rPr>
              <a:t>Allocation</a:t>
            </a:r>
            <a:r>
              <a:rPr lang="en-GB" sz="1800" smtClean="0">
                <a:latin typeface="Arial" charset="0"/>
              </a:rPr>
              <a:t> </a:t>
            </a:r>
          </a:p>
          <a:p>
            <a:pPr>
              <a:lnSpc>
                <a:spcPct val="120000"/>
              </a:lnSpc>
              <a:buClr>
                <a:srgbClr val="FF0066"/>
              </a:buClr>
            </a:pPr>
            <a:r>
              <a:rPr lang="en-GB" sz="1800" smtClean="0">
                <a:latin typeface="Arial" charset="0"/>
              </a:rPr>
              <a:t>Trade creation - (specialisation through competitive advantage)</a:t>
            </a:r>
          </a:p>
          <a:p>
            <a:pPr>
              <a:lnSpc>
                <a:spcPct val="120000"/>
              </a:lnSpc>
              <a:buClr>
                <a:srgbClr val="FF0066"/>
              </a:buClr>
            </a:pPr>
            <a:r>
              <a:rPr lang="en-GB" sz="1800" smtClean="0">
                <a:latin typeface="Arial" charset="0"/>
              </a:rPr>
              <a:t>Trade diversion - protection (via tariff walls)</a:t>
            </a:r>
          </a:p>
          <a:p>
            <a:pPr>
              <a:lnSpc>
                <a:spcPct val="120000"/>
              </a:lnSpc>
              <a:buClr>
                <a:srgbClr val="FF0066"/>
              </a:buClr>
            </a:pPr>
            <a:r>
              <a:rPr lang="en-GB" sz="1800" smtClean="0">
                <a:latin typeface="Arial" charset="0"/>
              </a:rPr>
              <a:t>+ other allocation effects; </a:t>
            </a:r>
          </a:p>
          <a:p>
            <a:pPr>
              <a:lnSpc>
                <a:spcPct val="120000"/>
              </a:lnSpc>
              <a:buClr>
                <a:srgbClr val="FF0066"/>
              </a:buClr>
              <a:buFont typeface="Monotype Sorts"/>
              <a:buNone/>
            </a:pPr>
            <a:r>
              <a:rPr lang="en-GB" sz="1800" b="1" smtClean="0">
                <a:latin typeface="Arial" charset="0"/>
              </a:rPr>
              <a:t>Accumulation </a:t>
            </a:r>
          </a:p>
          <a:p>
            <a:pPr>
              <a:lnSpc>
                <a:spcPct val="120000"/>
              </a:lnSpc>
              <a:buClr>
                <a:srgbClr val="FF0066"/>
              </a:buClr>
            </a:pPr>
            <a:r>
              <a:rPr lang="en-GB" sz="1800" smtClean="0">
                <a:latin typeface="Arial" charset="0"/>
              </a:rPr>
              <a:t>Additional investment; via expanding market, higher rates of return, less risk.</a:t>
            </a:r>
          </a:p>
          <a:p>
            <a:pPr>
              <a:lnSpc>
                <a:spcPct val="120000"/>
              </a:lnSpc>
              <a:buClr>
                <a:srgbClr val="FF0066"/>
              </a:buClr>
            </a:pPr>
            <a:r>
              <a:rPr lang="en-GB" sz="1800" smtClean="0">
                <a:latin typeface="Arial" charset="0"/>
              </a:rPr>
              <a:t>Benefits not spread evenly - central or core regions benefited most from closer integration whilst peripheral regions lag.</a:t>
            </a:r>
          </a:p>
          <a:p>
            <a:pPr>
              <a:lnSpc>
                <a:spcPct val="120000"/>
              </a:lnSpc>
              <a:buClr>
                <a:srgbClr val="FF0066"/>
              </a:buClr>
            </a:pPr>
            <a:r>
              <a:rPr lang="en-GB" sz="1800" smtClean="0">
                <a:latin typeface="Arial" charset="0"/>
              </a:rPr>
              <a:t>Problem will increase with eastern enlargement </a:t>
            </a:r>
          </a:p>
          <a:p>
            <a:pPr>
              <a:lnSpc>
                <a:spcPct val="120000"/>
              </a:lnSpc>
              <a:buClr>
                <a:srgbClr val="FF0066"/>
              </a:buClr>
            </a:pPr>
            <a:r>
              <a:rPr lang="en-GB" sz="1800" smtClean="0">
                <a:latin typeface="Arial" charset="0"/>
              </a:rPr>
              <a:t>EU is caught on the horns of a classic dilemma </a:t>
            </a:r>
          </a:p>
        </p:txBody>
      </p:sp>
      <p:sp>
        <p:nvSpPr>
          <p:cNvPr id="21507" name="Rectangle 3"/>
          <p:cNvSpPr>
            <a:spLocks noChangeArrowheads="1"/>
          </p:cNvSpPr>
          <p:nvPr/>
        </p:nvSpPr>
        <p:spPr bwMode="auto">
          <a:xfrm>
            <a:off x="1295400" y="914400"/>
            <a:ext cx="6929438" cy="647700"/>
          </a:xfrm>
          <a:prstGeom prst="rect">
            <a:avLst/>
          </a:prstGeom>
          <a:noFill/>
          <a:ln w="12700">
            <a:noFill/>
            <a:miter lim="800000"/>
            <a:headEnd type="none" w="sm" len="sm"/>
            <a:tailEnd type="none" w="sm" len="sm"/>
          </a:ln>
        </p:spPr>
        <p:txBody>
          <a:bodyPr wrap="none" lIns="92075" tIns="46038" rIns="92075" bIns="46038">
            <a:spAutoFit/>
          </a:bodyPr>
          <a:lstStyle/>
          <a:p>
            <a:pPr eaLnBrk="0" hangingPunct="0">
              <a:lnSpc>
                <a:spcPct val="130000"/>
              </a:lnSpc>
              <a:spcBef>
                <a:spcPct val="20000"/>
              </a:spcBef>
              <a:buClr>
                <a:schemeClr val="bg2"/>
              </a:buClr>
              <a:buSzPct val="75000"/>
              <a:buFont typeface="Monotype Sorts"/>
              <a:buNone/>
            </a:pPr>
            <a:r>
              <a:rPr lang="en-GB" sz="2800" b="1">
                <a:solidFill>
                  <a:srgbClr val="FF0000"/>
                </a:solidFill>
                <a:latin typeface="Arial" charset="0"/>
              </a:rPr>
              <a:t>Outcomes of closer regional integration</a:t>
            </a:r>
          </a:p>
        </p:txBody>
      </p:sp>
      <p:sp>
        <p:nvSpPr>
          <p:cNvPr id="21508"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r>
              <a:rPr lang="en-US" smtClean="0">
                <a:cs typeface="Arial" charset="0"/>
              </a:rPr>
              <a:t>Slide </a:t>
            </a:r>
            <a:fld id="{79169098-2063-49BC-8E31-3BC6BCCF1D2D}" type="slidenum">
              <a:rPr lang="en-US" smtClean="0">
                <a:cs typeface="Arial" charset="0"/>
              </a:rPr>
              <a:pPr/>
              <a:t>4</a:t>
            </a:fld>
            <a:endParaRPr lang="en-US" smtClean="0">
              <a:cs typeface="Arial" charset="0"/>
            </a:endParaRPr>
          </a:p>
        </p:txBody>
      </p:sp>
      <p:sp>
        <p:nvSpPr>
          <p:cNvPr id="23554" name="Rectangle 2"/>
          <p:cNvSpPr>
            <a:spLocks noGrp="1" noChangeArrowheads="1"/>
          </p:cNvSpPr>
          <p:nvPr>
            <p:ph type="body" idx="1"/>
          </p:nvPr>
        </p:nvSpPr>
        <p:spPr>
          <a:xfrm>
            <a:off x="838200" y="1752600"/>
            <a:ext cx="7772400" cy="4495800"/>
          </a:xfrm>
        </p:spPr>
        <p:txBody>
          <a:bodyPr/>
          <a:lstStyle/>
          <a:p>
            <a:pPr>
              <a:lnSpc>
                <a:spcPct val="140000"/>
              </a:lnSpc>
              <a:buClr>
                <a:srgbClr val="FF0066"/>
              </a:buClr>
              <a:buFont typeface="Monotype Sorts"/>
              <a:buNone/>
            </a:pPr>
            <a:r>
              <a:rPr lang="en-GB" sz="1800" b="1" smtClean="0">
                <a:latin typeface="Arial" charset="0"/>
              </a:rPr>
              <a:t>Arguments for</a:t>
            </a:r>
            <a:endParaRPr lang="en-GB" sz="1800" smtClean="0">
              <a:latin typeface="Arial" charset="0"/>
            </a:endParaRPr>
          </a:p>
          <a:p>
            <a:pPr>
              <a:lnSpc>
                <a:spcPct val="140000"/>
              </a:lnSpc>
              <a:buClr>
                <a:srgbClr val="FF0066"/>
              </a:buClr>
            </a:pPr>
            <a:r>
              <a:rPr lang="en-GB" sz="1800" smtClean="0">
                <a:latin typeface="Arial" charset="0"/>
              </a:rPr>
              <a:t>Ensure policy spending matches the severity of the problems faced</a:t>
            </a:r>
          </a:p>
          <a:p>
            <a:pPr>
              <a:lnSpc>
                <a:spcPct val="140000"/>
              </a:lnSpc>
              <a:buClr>
                <a:srgbClr val="FF0066"/>
              </a:buClr>
            </a:pPr>
            <a:r>
              <a:rPr lang="en-GB" sz="1800" smtClean="0">
                <a:latin typeface="Arial" charset="0"/>
              </a:rPr>
              <a:t>The EU can greatly improve the co-ordination of regional policy</a:t>
            </a:r>
          </a:p>
          <a:p>
            <a:pPr>
              <a:lnSpc>
                <a:spcPct val="140000"/>
              </a:lnSpc>
              <a:buClr>
                <a:srgbClr val="FF0066"/>
              </a:buClr>
            </a:pPr>
            <a:r>
              <a:rPr lang="en-GB" sz="1800" smtClean="0">
                <a:latin typeface="Arial" charset="0"/>
              </a:rPr>
              <a:t>Offers a means by which any one member can legitimately assist other member states.</a:t>
            </a:r>
          </a:p>
          <a:p>
            <a:pPr>
              <a:lnSpc>
                <a:spcPct val="140000"/>
              </a:lnSpc>
              <a:buClr>
                <a:srgbClr val="FF0066"/>
              </a:buClr>
            </a:pPr>
            <a:r>
              <a:rPr lang="en-GB" sz="1800" smtClean="0">
                <a:latin typeface="Arial" charset="0"/>
              </a:rPr>
              <a:t>Further integration is preconditioned on stabilising the periphery</a:t>
            </a:r>
          </a:p>
          <a:p>
            <a:pPr>
              <a:lnSpc>
                <a:spcPct val="140000"/>
              </a:lnSpc>
              <a:buClr>
                <a:srgbClr val="FF0066"/>
              </a:buClr>
              <a:buFont typeface="Monotype Sorts"/>
              <a:buNone/>
            </a:pPr>
            <a:r>
              <a:rPr lang="en-GB" sz="1800" b="1" smtClean="0">
                <a:latin typeface="Arial" charset="0"/>
              </a:rPr>
              <a:t>Against</a:t>
            </a:r>
          </a:p>
          <a:p>
            <a:pPr>
              <a:lnSpc>
                <a:spcPct val="140000"/>
              </a:lnSpc>
              <a:buClr>
                <a:srgbClr val="FF0066"/>
              </a:buClr>
            </a:pPr>
            <a:r>
              <a:rPr lang="en-GB" sz="1800" smtClean="0">
                <a:latin typeface="Arial" charset="0"/>
              </a:rPr>
              <a:t>Uniform approaches do not work because problems differ</a:t>
            </a:r>
          </a:p>
          <a:p>
            <a:pPr>
              <a:lnSpc>
                <a:spcPct val="140000"/>
              </a:lnSpc>
              <a:buClr>
                <a:srgbClr val="FF0066"/>
              </a:buClr>
            </a:pPr>
            <a:r>
              <a:rPr lang="en-GB" sz="1800" smtClean="0">
                <a:latin typeface="Arial" charset="0"/>
              </a:rPr>
              <a:t>Over centralisation stifles innovation</a:t>
            </a:r>
            <a:r>
              <a:rPr lang="en-GB" sz="1800" smtClean="0"/>
              <a:t> </a:t>
            </a:r>
          </a:p>
          <a:p>
            <a:pPr>
              <a:lnSpc>
                <a:spcPct val="140000"/>
              </a:lnSpc>
              <a:buClr>
                <a:srgbClr val="FF0066"/>
              </a:buClr>
            </a:pPr>
            <a:r>
              <a:rPr lang="en-GB" sz="1800" smtClean="0">
                <a:latin typeface="Arial" charset="0"/>
              </a:rPr>
              <a:t>Centralisation discourages local participation</a:t>
            </a:r>
            <a:endParaRPr lang="en-GB" sz="1800" b="1" smtClean="0">
              <a:latin typeface="Arial" charset="0"/>
            </a:endParaRPr>
          </a:p>
        </p:txBody>
      </p:sp>
      <p:sp>
        <p:nvSpPr>
          <p:cNvPr id="23555" name="Rectangle 3"/>
          <p:cNvSpPr>
            <a:spLocks noChangeArrowheads="1"/>
          </p:cNvSpPr>
          <p:nvPr/>
        </p:nvSpPr>
        <p:spPr bwMode="auto">
          <a:xfrm>
            <a:off x="914400" y="838200"/>
            <a:ext cx="6934200" cy="1031875"/>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20000"/>
              </a:spcBef>
              <a:buClr>
                <a:schemeClr val="bg2"/>
              </a:buClr>
              <a:buSzPct val="75000"/>
              <a:buFont typeface="Monotype Sorts"/>
              <a:buNone/>
            </a:pPr>
            <a:r>
              <a:rPr lang="en-GB" sz="2800" b="1">
                <a:solidFill>
                  <a:srgbClr val="FF0000"/>
                </a:solidFill>
                <a:latin typeface="Arial" charset="0"/>
              </a:rPr>
              <a:t>Arguments for and against </a:t>
            </a:r>
          </a:p>
          <a:p>
            <a:pPr algn="ctr" eaLnBrk="0" hangingPunct="0">
              <a:spcBef>
                <a:spcPct val="20000"/>
              </a:spcBef>
              <a:buClr>
                <a:schemeClr val="bg2"/>
              </a:buClr>
              <a:buSzPct val="75000"/>
              <a:buFont typeface="Monotype Sorts"/>
              <a:buNone/>
            </a:pPr>
            <a:r>
              <a:rPr lang="en-GB" sz="2800" b="1">
                <a:solidFill>
                  <a:srgbClr val="FF0000"/>
                </a:solidFill>
                <a:latin typeface="Arial" charset="0"/>
              </a:rPr>
              <a:t>an EU-wide regional policy</a:t>
            </a:r>
          </a:p>
        </p:txBody>
      </p:sp>
      <p:sp>
        <p:nvSpPr>
          <p:cNvPr id="23556"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p:spPr>
        <p:txBody>
          <a:bodyPr/>
          <a:lstStyle/>
          <a:p>
            <a:r>
              <a:rPr lang="en-US" smtClean="0">
                <a:cs typeface="Arial" charset="0"/>
              </a:rPr>
              <a:t>Slide </a:t>
            </a:r>
            <a:fld id="{C430042A-4BCE-41AA-A3E5-936EC5EB5283}" type="slidenum">
              <a:rPr lang="en-US" smtClean="0">
                <a:cs typeface="Arial" charset="0"/>
              </a:rPr>
              <a:pPr/>
              <a:t>5</a:t>
            </a:fld>
            <a:endParaRPr lang="en-US" smtClean="0">
              <a:cs typeface="Arial" charset="0"/>
            </a:endParaRPr>
          </a:p>
        </p:txBody>
      </p:sp>
      <p:sp>
        <p:nvSpPr>
          <p:cNvPr id="25602" name="Rectangle 3"/>
          <p:cNvSpPr>
            <a:spLocks noGrp="1" noChangeArrowheads="1"/>
          </p:cNvSpPr>
          <p:nvPr>
            <p:ph type="body" idx="1"/>
          </p:nvPr>
        </p:nvSpPr>
        <p:spPr>
          <a:xfrm>
            <a:off x="838200" y="1447800"/>
            <a:ext cx="7772400" cy="4648200"/>
          </a:xfrm>
        </p:spPr>
        <p:txBody>
          <a:bodyPr/>
          <a:lstStyle/>
          <a:p>
            <a:pPr>
              <a:lnSpc>
                <a:spcPct val="120000"/>
              </a:lnSpc>
              <a:buClr>
                <a:srgbClr val="FF0066"/>
              </a:buClr>
              <a:buFont typeface="Monotype Sorts"/>
              <a:buNone/>
            </a:pPr>
            <a:r>
              <a:rPr lang="en-GB" sz="1600" b="1" smtClean="0">
                <a:latin typeface="Arial" charset="0"/>
              </a:rPr>
              <a:t>	</a:t>
            </a:r>
            <a:r>
              <a:rPr lang="en-GB" sz="1600" b="1" i="1" smtClean="0">
                <a:latin typeface="Arial" charset="0"/>
              </a:rPr>
              <a:t>EU regional policy or “Structural Funds” are the 2</a:t>
            </a:r>
            <a:r>
              <a:rPr lang="en-GB" sz="1600" b="1" i="1" baseline="30000" smtClean="0">
                <a:latin typeface="Arial" charset="0"/>
              </a:rPr>
              <a:t>nd</a:t>
            </a:r>
            <a:r>
              <a:rPr lang="en-GB" sz="1600" b="1" i="1" smtClean="0">
                <a:latin typeface="Arial" charset="0"/>
              </a:rPr>
              <a:t> largest expenditure item in the EU Budget. The size of the fund has more than doubled since end of 1980’s.</a:t>
            </a:r>
          </a:p>
          <a:p>
            <a:pPr>
              <a:lnSpc>
                <a:spcPct val="120000"/>
              </a:lnSpc>
              <a:buClr>
                <a:srgbClr val="FF0066"/>
              </a:buClr>
            </a:pPr>
            <a:r>
              <a:rPr lang="en-GB" sz="1800" b="1" smtClean="0">
                <a:latin typeface="Arial" charset="0"/>
              </a:rPr>
              <a:t>6 main principles underpin the policy</a:t>
            </a:r>
          </a:p>
          <a:p>
            <a:pPr lvl="1">
              <a:lnSpc>
                <a:spcPct val="120000"/>
              </a:lnSpc>
              <a:buClr>
                <a:srgbClr val="FF0066"/>
              </a:buClr>
            </a:pPr>
            <a:r>
              <a:rPr lang="en-GB" sz="1600" smtClean="0">
                <a:latin typeface="Arial" charset="0"/>
              </a:rPr>
              <a:t>Concentration of Assistance; Co-ordination </a:t>
            </a:r>
          </a:p>
          <a:p>
            <a:pPr lvl="1">
              <a:lnSpc>
                <a:spcPct val="120000"/>
              </a:lnSpc>
              <a:buClr>
                <a:srgbClr val="FF0066"/>
              </a:buClr>
            </a:pPr>
            <a:r>
              <a:rPr lang="en-GB" sz="1600" smtClean="0">
                <a:latin typeface="Arial" charset="0"/>
              </a:rPr>
              <a:t>Partnership; Subsidiarity</a:t>
            </a:r>
          </a:p>
          <a:p>
            <a:pPr lvl="1">
              <a:lnSpc>
                <a:spcPct val="120000"/>
              </a:lnSpc>
              <a:buClr>
                <a:srgbClr val="FF0066"/>
              </a:buClr>
            </a:pPr>
            <a:r>
              <a:rPr lang="en-GB" sz="1600" smtClean="0">
                <a:latin typeface="Arial" charset="0"/>
              </a:rPr>
              <a:t>Programming; Additionality</a:t>
            </a:r>
          </a:p>
          <a:p>
            <a:pPr>
              <a:lnSpc>
                <a:spcPct val="120000"/>
              </a:lnSpc>
              <a:buClr>
                <a:srgbClr val="FF0066"/>
              </a:buClr>
            </a:pPr>
            <a:r>
              <a:rPr lang="en-GB" sz="1800" b="1" smtClean="0">
                <a:latin typeface="Arial" charset="0"/>
              </a:rPr>
              <a:t>There were three main objectives</a:t>
            </a:r>
          </a:p>
          <a:p>
            <a:pPr lvl="1">
              <a:lnSpc>
                <a:spcPct val="120000"/>
              </a:lnSpc>
              <a:buClr>
                <a:srgbClr val="FF0066"/>
              </a:buClr>
            </a:pPr>
            <a:r>
              <a:rPr lang="en-GB" sz="1600" b="1" smtClean="0">
                <a:solidFill>
                  <a:srgbClr val="000000"/>
                </a:solidFill>
                <a:latin typeface="Arial" charset="0"/>
              </a:rPr>
              <a:t>Objective 1: </a:t>
            </a:r>
            <a:r>
              <a:rPr lang="en-GB" sz="1600" smtClean="0">
                <a:solidFill>
                  <a:srgbClr val="000000"/>
                </a:solidFill>
                <a:latin typeface="Arial" charset="0"/>
              </a:rPr>
              <a:t>Eligible areas are those that have less than 75% of EU average GDP.</a:t>
            </a:r>
          </a:p>
          <a:p>
            <a:pPr lvl="1">
              <a:lnSpc>
                <a:spcPct val="120000"/>
              </a:lnSpc>
              <a:buClr>
                <a:srgbClr val="FF0066"/>
              </a:buClr>
            </a:pPr>
            <a:r>
              <a:rPr lang="en-GB" sz="1600" b="1" smtClean="0">
                <a:solidFill>
                  <a:srgbClr val="000000"/>
                </a:solidFill>
                <a:latin typeface="Arial" charset="0"/>
              </a:rPr>
              <a:t>Objective 2: </a:t>
            </a:r>
            <a:r>
              <a:rPr lang="en-GB" sz="1600" smtClean="0">
                <a:solidFill>
                  <a:srgbClr val="000000"/>
                </a:solidFill>
                <a:latin typeface="Arial" charset="0"/>
              </a:rPr>
              <a:t>Aims to support the economic and social conversion of areas facing structural difficulties.</a:t>
            </a:r>
            <a:r>
              <a:rPr lang="en-GB" sz="1600" b="1" smtClean="0">
                <a:solidFill>
                  <a:srgbClr val="000000"/>
                </a:solidFill>
                <a:latin typeface="Arial" charset="0"/>
              </a:rPr>
              <a:t> </a:t>
            </a:r>
          </a:p>
          <a:p>
            <a:pPr lvl="1">
              <a:lnSpc>
                <a:spcPct val="120000"/>
              </a:lnSpc>
              <a:buClr>
                <a:srgbClr val="FF0066"/>
              </a:buClr>
            </a:pPr>
            <a:r>
              <a:rPr lang="en-GB" sz="1600" b="1" smtClean="0">
                <a:solidFill>
                  <a:srgbClr val="000000"/>
                </a:solidFill>
                <a:latin typeface="Arial" charset="0"/>
              </a:rPr>
              <a:t>Objective 3: </a:t>
            </a:r>
            <a:r>
              <a:rPr lang="en-GB" sz="1600" smtClean="0">
                <a:solidFill>
                  <a:srgbClr val="000000"/>
                </a:solidFill>
                <a:latin typeface="Arial" charset="0"/>
              </a:rPr>
              <a:t>This Objective involves only the European Social Fund.</a:t>
            </a:r>
            <a:endParaRPr lang="en-GB" sz="1600" smtClean="0">
              <a:latin typeface="Arial" charset="0"/>
            </a:endParaRPr>
          </a:p>
        </p:txBody>
      </p:sp>
      <p:sp>
        <p:nvSpPr>
          <p:cNvPr id="25603" name="Rectangle 4"/>
          <p:cNvSpPr>
            <a:spLocks noChangeArrowheads="1"/>
          </p:cNvSpPr>
          <p:nvPr/>
        </p:nvSpPr>
        <p:spPr bwMode="auto">
          <a:xfrm>
            <a:off x="990600" y="990600"/>
            <a:ext cx="7777163" cy="519113"/>
          </a:xfrm>
          <a:prstGeom prst="rect">
            <a:avLst/>
          </a:prstGeom>
          <a:noFill/>
          <a:ln w="12700">
            <a:noFill/>
            <a:miter lim="800000"/>
            <a:headEnd type="none" w="sm" len="sm"/>
            <a:tailEnd type="none" w="sm" len="sm"/>
          </a:ln>
        </p:spPr>
        <p:txBody>
          <a:bodyPr wrap="none" lIns="92075" tIns="46038" rIns="92075" bIns="46038">
            <a:spAutoFit/>
          </a:bodyPr>
          <a:lstStyle/>
          <a:p>
            <a:pPr eaLnBrk="0" hangingPunct="0">
              <a:spcBef>
                <a:spcPct val="20000"/>
              </a:spcBef>
              <a:buClr>
                <a:schemeClr val="bg2"/>
              </a:buClr>
              <a:buSzPct val="75000"/>
              <a:buFont typeface="Monotype Sorts"/>
              <a:buNone/>
            </a:pPr>
            <a:r>
              <a:rPr lang="en-GB" sz="2800" b="1">
                <a:solidFill>
                  <a:srgbClr val="FF0000"/>
                </a:solidFill>
                <a:latin typeface="Arial" charset="0"/>
              </a:rPr>
              <a:t>Principles &amp; Objectives of EU regional policy</a:t>
            </a:r>
          </a:p>
        </p:txBody>
      </p:sp>
      <p:sp>
        <p:nvSpPr>
          <p:cNvPr id="25604"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p:spPr>
        <p:txBody>
          <a:bodyPr/>
          <a:lstStyle/>
          <a:p>
            <a:r>
              <a:rPr lang="en-US" smtClean="0">
                <a:cs typeface="Arial" charset="0"/>
              </a:rPr>
              <a:t>Slide </a:t>
            </a:r>
            <a:fld id="{4894F93E-7639-43AD-9EBC-B357176C233F}" type="slidenum">
              <a:rPr lang="en-US" smtClean="0">
                <a:cs typeface="Arial" charset="0"/>
              </a:rPr>
              <a:pPr/>
              <a:t>6</a:t>
            </a:fld>
            <a:endParaRPr lang="en-US" smtClean="0">
              <a:cs typeface="Arial" charset="0"/>
            </a:endParaRPr>
          </a:p>
        </p:txBody>
      </p:sp>
      <p:sp>
        <p:nvSpPr>
          <p:cNvPr id="27650" name="Rectangle 2"/>
          <p:cNvSpPr>
            <a:spLocks noGrp="1" noChangeArrowheads="1"/>
          </p:cNvSpPr>
          <p:nvPr>
            <p:ph type="body" idx="1"/>
          </p:nvPr>
        </p:nvSpPr>
        <p:spPr>
          <a:xfrm>
            <a:off x="533400" y="1981200"/>
            <a:ext cx="5029200" cy="2667000"/>
          </a:xfrm>
        </p:spPr>
        <p:txBody>
          <a:bodyPr/>
          <a:lstStyle/>
          <a:p>
            <a:pPr>
              <a:lnSpc>
                <a:spcPct val="110000"/>
              </a:lnSpc>
              <a:buClr>
                <a:srgbClr val="FF0066"/>
              </a:buClr>
            </a:pPr>
            <a:r>
              <a:rPr lang="en-GB" sz="2000" b="1" smtClean="0">
                <a:latin typeface="Arial" charset="0"/>
              </a:rPr>
              <a:t>The European Regional Development Fund (ERDF)</a:t>
            </a:r>
          </a:p>
          <a:p>
            <a:pPr>
              <a:lnSpc>
                <a:spcPct val="110000"/>
              </a:lnSpc>
              <a:buClr>
                <a:srgbClr val="FF0066"/>
              </a:buClr>
            </a:pPr>
            <a:r>
              <a:rPr lang="en-GB" sz="2000" b="1" smtClean="0">
                <a:latin typeface="Arial" charset="0"/>
              </a:rPr>
              <a:t>European Social Fund (ESF)</a:t>
            </a:r>
          </a:p>
          <a:p>
            <a:pPr>
              <a:lnSpc>
                <a:spcPct val="110000"/>
              </a:lnSpc>
              <a:buClr>
                <a:srgbClr val="FF0066"/>
              </a:buClr>
            </a:pPr>
            <a:r>
              <a:rPr lang="en-GB" sz="2000" b="1" smtClean="0">
                <a:latin typeface="Arial" charset="0"/>
              </a:rPr>
              <a:t>European Agricultural Guidance and Guarantee Fund (EAGGF)</a:t>
            </a:r>
          </a:p>
          <a:p>
            <a:pPr>
              <a:lnSpc>
                <a:spcPct val="110000"/>
              </a:lnSpc>
              <a:buClr>
                <a:srgbClr val="FF0066"/>
              </a:buClr>
            </a:pPr>
            <a:r>
              <a:rPr lang="en-GB" sz="2000" b="1" smtClean="0">
                <a:latin typeface="Arial" charset="0"/>
              </a:rPr>
              <a:t>Financial Instrument for Fisheries Guidance (FIFG)</a:t>
            </a:r>
          </a:p>
        </p:txBody>
      </p:sp>
      <p:sp>
        <p:nvSpPr>
          <p:cNvPr id="27651" name="Rectangle 3"/>
          <p:cNvSpPr>
            <a:spLocks noChangeArrowheads="1"/>
          </p:cNvSpPr>
          <p:nvPr/>
        </p:nvSpPr>
        <p:spPr bwMode="auto">
          <a:xfrm>
            <a:off x="1295400" y="928688"/>
            <a:ext cx="3724275" cy="989012"/>
          </a:xfrm>
          <a:prstGeom prst="rect">
            <a:avLst/>
          </a:prstGeom>
          <a:noFill/>
          <a:ln w="12700">
            <a:noFill/>
            <a:miter lim="800000"/>
            <a:headEnd type="none" w="sm" len="sm"/>
            <a:tailEnd type="none" w="sm" len="sm"/>
          </a:ln>
        </p:spPr>
        <p:txBody>
          <a:bodyPr wrap="none" lIns="92075" tIns="46038" rIns="92075" bIns="46038">
            <a:spAutoFit/>
          </a:bodyPr>
          <a:lstStyle/>
          <a:p>
            <a:pPr eaLnBrk="0" hangingPunct="0">
              <a:lnSpc>
                <a:spcPct val="120000"/>
              </a:lnSpc>
              <a:spcBef>
                <a:spcPct val="20000"/>
              </a:spcBef>
              <a:buClr>
                <a:schemeClr val="bg2"/>
              </a:buClr>
              <a:buSzPct val="75000"/>
              <a:buFont typeface="Monotype Sorts"/>
              <a:buNone/>
            </a:pPr>
            <a:r>
              <a:rPr lang="en-GB" sz="2800" b="1">
                <a:solidFill>
                  <a:srgbClr val="FF0000"/>
                </a:solidFill>
                <a:latin typeface="Arial" charset="0"/>
              </a:rPr>
              <a:t>Funds that underpin </a:t>
            </a:r>
          </a:p>
          <a:p>
            <a:pPr eaLnBrk="0" hangingPunct="0">
              <a:lnSpc>
                <a:spcPct val="70000"/>
              </a:lnSpc>
              <a:spcBef>
                <a:spcPct val="20000"/>
              </a:spcBef>
              <a:buClr>
                <a:schemeClr val="bg2"/>
              </a:buClr>
              <a:buSzPct val="75000"/>
              <a:buFont typeface="Monotype Sorts"/>
              <a:buNone/>
            </a:pPr>
            <a:r>
              <a:rPr lang="en-GB" sz="2800" b="1">
                <a:solidFill>
                  <a:srgbClr val="FF0000"/>
                </a:solidFill>
                <a:latin typeface="Arial" charset="0"/>
              </a:rPr>
              <a:t>EU regional policy </a:t>
            </a:r>
          </a:p>
        </p:txBody>
      </p:sp>
      <p:pic>
        <p:nvPicPr>
          <p:cNvPr id="27652" name="Picture 4"/>
          <p:cNvPicPr>
            <a:picLocks noChangeAspect="1" noChangeArrowheads="1"/>
          </p:cNvPicPr>
          <p:nvPr/>
        </p:nvPicPr>
        <p:blipFill>
          <a:blip r:embed="rId3"/>
          <a:srcRect/>
          <a:stretch>
            <a:fillRect/>
          </a:stretch>
        </p:blipFill>
        <p:spPr bwMode="auto">
          <a:xfrm>
            <a:off x="5767388" y="914400"/>
            <a:ext cx="2987675" cy="3886200"/>
          </a:xfrm>
          <a:prstGeom prst="rect">
            <a:avLst/>
          </a:prstGeom>
          <a:noFill/>
          <a:ln w="12700">
            <a:noFill/>
            <a:miter lim="800000"/>
            <a:headEnd type="none" w="sm" len="sm"/>
            <a:tailEnd type="none" w="sm" len="sm"/>
          </a:ln>
        </p:spPr>
      </p:pic>
      <p:pic>
        <p:nvPicPr>
          <p:cNvPr id="27653" name="Picture 6"/>
          <p:cNvPicPr>
            <a:picLocks noChangeAspect="1" noChangeArrowheads="1"/>
          </p:cNvPicPr>
          <p:nvPr/>
        </p:nvPicPr>
        <p:blipFill>
          <a:blip r:embed="rId4"/>
          <a:srcRect/>
          <a:stretch>
            <a:fillRect/>
          </a:stretch>
        </p:blipFill>
        <p:spPr bwMode="auto">
          <a:xfrm>
            <a:off x="762000" y="4800600"/>
            <a:ext cx="8077200" cy="1644650"/>
          </a:xfrm>
          <a:prstGeom prst="rect">
            <a:avLst/>
          </a:prstGeom>
          <a:noFill/>
          <a:ln w="12700">
            <a:noFill/>
            <a:miter lim="800000"/>
            <a:headEnd type="none" w="sm" len="sm"/>
            <a:tailEnd type="none" w="sm" len="sm"/>
          </a:ln>
        </p:spPr>
      </p:pic>
      <p:sp>
        <p:nvSpPr>
          <p:cNvPr id="27654"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p:spPr>
        <p:txBody>
          <a:bodyPr/>
          <a:lstStyle/>
          <a:p>
            <a:r>
              <a:rPr lang="en-US" smtClean="0">
                <a:cs typeface="Arial" charset="0"/>
              </a:rPr>
              <a:t>Slide </a:t>
            </a:r>
            <a:fld id="{B3A47E0C-D553-4EB3-93B0-D2489D4B9CDE}" type="slidenum">
              <a:rPr lang="en-US" smtClean="0">
                <a:cs typeface="Arial" charset="0"/>
              </a:rPr>
              <a:pPr/>
              <a:t>7</a:t>
            </a:fld>
            <a:endParaRPr lang="en-US" smtClean="0">
              <a:cs typeface="Arial" charset="0"/>
            </a:endParaRPr>
          </a:p>
        </p:txBody>
      </p:sp>
      <p:sp>
        <p:nvSpPr>
          <p:cNvPr id="29698" name="Rectangle 2"/>
          <p:cNvSpPr>
            <a:spLocks noGrp="1" noChangeArrowheads="1"/>
          </p:cNvSpPr>
          <p:nvPr>
            <p:ph type="title"/>
          </p:nvPr>
        </p:nvSpPr>
        <p:spPr bwMode="auto">
          <a:xfrm>
            <a:off x="1676400" y="838200"/>
            <a:ext cx="5943600" cy="6858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smtClean="0">
                <a:solidFill>
                  <a:srgbClr val="FF0000"/>
                </a:solidFill>
                <a:latin typeface="Arial" charset="0"/>
              </a:rPr>
              <a:t>Which areas in the UK qualify?</a:t>
            </a:r>
          </a:p>
        </p:txBody>
      </p:sp>
      <p:pic>
        <p:nvPicPr>
          <p:cNvPr id="29699" name="Picture 7"/>
          <p:cNvPicPr>
            <a:picLocks noChangeAspect="1" noChangeArrowheads="1"/>
          </p:cNvPicPr>
          <p:nvPr/>
        </p:nvPicPr>
        <p:blipFill>
          <a:blip r:embed="rId3"/>
          <a:srcRect l="14938" t="3622" r="15564" b="3113"/>
          <a:stretch>
            <a:fillRect/>
          </a:stretch>
        </p:blipFill>
        <p:spPr bwMode="auto">
          <a:xfrm>
            <a:off x="6019800" y="1295400"/>
            <a:ext cx="2859088" cy="5105400"/>
          </a:xfrm>
          <a:prstGeom prst="rect">
            <a:avLst/>
          </a:prstGeom>
          <a:solidFill>
            <a:srgbClr val="FFFF99">
              <a:alpha val="50195"/>
            </a:srgbClr>
          </a:solidFill>
          <a:ln w="9525">
            <a:noFill/>
            <a:miter lim="800000"/>
            <a:headEnd/>
            <a:tailEnd/>
          </a:ln>
        </p:spPr>
      </p:pic>
      <p:pic>
        <p:nvPicPr>
          <p:cNvPr id="29700" name="Picture 322"/>
          <p:cNvPicPr>
            <a:picLocks noChangeAspect="1" noChangeArrowheads="1"/>
          </p:cNvPicPr>
          <p:nvPr/>
        </p:nvPicPr>
        <p:blipFill>
          <a:blip r:embed="rId4"/>
          <a:srcRect/>
          <a:stretch>
            <a:fillRect/>
          </a:stretch>
        </p:blipFill>
        <p:spPr bwMode="auto">
          <a:xfrm>
            <a:off x="533400" y="1614488"/>
            <a:ext cx="5638800" cy="4800600"/>
          </a:xfrm>
          <a:prstGeom prst="rect">
            <a:avLst/>
          </a:prstGeom>
          <a:noFill/>
          <a:ln w="12700">
            <a:noFill/>
            <a:miter lim="800000"/>
            <a:headEnd type="none" w="sm" len="sm"/>
            <a:tailEnd type="none" w="sm" len="sm"/>
          </a:ln>
        </p:spPr>
      </p:pic>
      <p:sp>
        <p:nvSpPr>
          <p:cNvPr id="2970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2"/>
          </p:nvPr>
        </p:nvSpPr>
        <p:spPr>
          <a:noFill/>
        </p:spPr>
        <p:txBody>
          <a:bodyPr/>
          <a:lstStyle/>
          <a:p>
            <a:r>
              <a:rPr lang="en-US" smtClean="0">
                <a:cs typeface="Arial" charset="0"/>
              </a:rPr>
              <a:t>Slide </a:t>
            </a:r>
            <a:fld id="{7D84AEB5-0E82-40FC-9F9C-29C6ECC37118}" type="slidenum">
              <a:rPr lang="en-US" smtClean="0">
                <a:cs typeface="Arial" charset="0"/>
              </a:rPr>
              <a:pPr/>
              <a:t>8</a:t>
            </a:fld>
            <a:endParaRPr lang="en-US" smtClean="0">
              <a:cs typeface="Arial" charset="0"/>
            </a:endParaRPr>
          </a:p>
        </p:txBody>
      </p:sp>
      <p:grpSp>
        <p:nvGrpSpPr>
          <p:cNvPr id="31746" name="Group 1038"/>
          <p:cNvGrpSpPr>
            <a:grpSpLocks/>
          </p:cNvGrpSpPr>
          <p:nvPr/>
        </p:nvGrpSpPr>
        <p:grpSpPr bwMode="auto">
          <a:xfrm>
            <a:off x="304800" y="1371600"/>
            <a:ext cx="3657600" cy="2743200"/>
            <a:chOff x="192" y="864"/>
            <a:chExt cx="2304" cy="1728"/>
          </a:xfrm>
        </p:grpSpPr>
        <p:pic>
          <p:nvPicPr>
            <p:cNvPr id="31758" name="Picture 1032" descr="UK-0124">
              <a:hlinkClick r:id="rId2"/>
            </p:cNvPr>
            <p:cNvPicPr>
              <a:picLocks noChangeAspect="1" noChangeArrowheads="1"/>
            </p:cNvPicPr>
            <p:nvPr/>
          </p:nvPicPr>
          <p:blipFill>
            <a:blip r:embed="rId3"/>
            <a:srcRect/>
            <a:stretch>
              <a:fillRect/>
            </a:stretch>
          </p:blipFill>
          <p:spPr bwMode="auto">
            <a:xfrm>
              <a:off x="192" y="864"/>
              <a:ext cx="2304" cy="1728"/>
            </a:xfrm>
            <a:prstGeom prst="rect">
              <a:avLst/>
            </a:prstGeom>
            <a:noFill/>
            <a:ln w="9525">
              <a:noFill/>
              <a:miter lim="800000"/>
              <a:headEnd/>
              <a:tailEnd/>
            </a:ln>
          </p:spPr>
        </p:pic>
        <p:sp>
          <p:nvSpPr>
            <p:cNvPr id="31759" name="Text Box 1033"/>
            <p:cNvSpPr txBox="1">
              <a:spLocks noChangeArrowheads="1"/>
            </p:cNvSpPr>
            <p:nvPr/>
          </p:nvSpPr>
          <p:spPr bwMode="auto">
            <a:xfrm>
              <a:off x="480" y="1920"/>
              <a:ext cx="1536" cy="518"/>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20000"/>
                </a:spcBef>
                <a:buClr>
                  <a:schemeClr val="tx2"/>
                </a:buClr>
                <a:buSzPct val="75000"/>
                <a:buFont typeface="Monotype Sorts"/>
                <a:buNone/>
              </a:pPr>
              <a:r>
                <a:rPr lang="en-GB">
                  <a:solidFill>
                    <a:srgbClr val="FFFF00"/>
                  </a:solidFill>
                  <a:latin typeface="Arial" charset="0"/>
                </a:rPr>
                <a:t>Wolverhampton tramway ERDF</a:t>
              </a:r>
            </a:p>
          </p:txBody>
        </p:sp>
      </p:grpSp>
      <p:sp>
        <p:nvSpPr>
          <p:cNvPr id="31747" name="Rectangle 1026"/>
          <p:cNvSpPr>
            <a:spLocks noGrp="1" noChangeArrowheads="1"/>
          </p:cNvSpPr>
          <p:nvPr>
            <p:ph type="title"/>
          </p:nvPr>
        </p:nvSpPr>
        <p:spPr bwMode="auto">
          <a:xfrm>
            <a:off x="609600" y="838200"/>
            <a:ext cx="7772400" cy="609600"/>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solidFill>
                  <a:srgbClr val="FF0066"/>
                </a:solidFill>
                <a:latin typeface="Arial" charset="0"/>
              </a:rPr>
              <a:t>What sort of schemes qualified in the UK?</a:t>
            </a:r>
          </a:p>
        </p:txBody>
      </p:sp>
      <p:grpSp>
        <p:nvGrpSpPr>
          <p:cNvPr id="31748" name="Group 1037"/>
          <p:cNvGrpSpPr>
            <a:grpSpLocks/>
          </p:cNvGrpSpPr>
          <p:nvPr/>
        </p:nvGrpSpPr>
        <p:grpSpPr bwMode="auto">
          <a:xfrm>
            <a:off x="5143500" y="1428750"/>
            <a:ext cx="3455988" cy="2565400"/>
            <a:chOff x="1920" y="1152"/>
            <a:chExt cx="2640" cy="2079"/>
          </a:xfrm>
        </p:grpSpPr>
        <p:pic>
          <p:nvPicPr>
            <p:cNvPr id="31756" name="Picture 1030" descr="UK-0334"/>
            <p:cNvPicPr>
              <a:picLocks noChangeAspect="1" noChangeArrowheads="1"/>
            </p:cNvPicPr>
            <p:nvPr/>
          </p:nvPicPr>
          <p:blipFill>
            <a:blip r:embed="rId4"/>
            <a:srcRect/>
            <a:stretch>
              <a:fillRect/>
            </a:stretch>
          </p:blipFill>
          <p:spPr bwMode="auto">
            <a:xfrm>
              <a:off x="1920" y="1152"/>
              <a:ext cx="2640" cy="2043"/>
            </a:xfrm>
            <a:prstGeom prst="rect">
              <a:avLst/>
            </a:prstGeom>
            <a:noFill/>
            <a:ln w="9525">
              <a:noFill/>
              <a:miter lim="800000"/>
              <a:headEnd/>
              <a:tailEnd/>
            </a:ln>
          </p:spPr>
        </p:pic>
        <p:sp>
          <p:nvSpPr>
            <p:cNvPr id="31757" name="Text Box 1031"/>
            <p:cNvSpPr txBox="1">
              <a:spLocks noChangeArrowheads="1"/>
            </p:cNvSpPr>
            <p:nvPr/>
          </p:nvSpPr>
          <p:spPr bwMode="auto">
            <a:xfrm>
              <a:off x="2496" y="2210"/>
              <a:ext cx="1872" cy="1021"/>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20000"/>
                </a:spcBef>
                <a:buClr>
                  <a:schemeClr val="tx2"/>
                </a:buClr>
                <a:buSzPct val="75000"/>
                <a:buFont typeface="Monotype Sorts"/>
                <a:buNone/>
              </a:pPr>
              <a:r>
                <a:rPr lang="en-GB">
                  <a:solidFill>
                    <a:srgbClr val="FFFF00"/>
                  </a:solidFill>
                  <a:latin typeface="Arial" charset="0"/>
                </a:rPr>
                <a:t>Urban Pilot Project </a:t>
              </a:r>
            </a:p>
            <a:p>
              <a:pPr algn="ctr" eaLnBrk="0" hangingPunct="0">
                <a:spcBef>
                  <a:spcPct val="20000"/>
                </a:spcBef>
                <a:buClr>
                  <a:schemeClr val="tx2"/>
                </a:buClr>
                <a:buSzPct val="75000"/>
                <a:buFont typeface="Monotype Sorts"/>
                <a:buNone/>
              </a:pPr>
              <a:r>
                <a:rPr lang="en-GB">
                  <a:solidFill>
                    <a:srgbClr val="FFFF00"/>
                  </a:solidFill>
                  <a:latin typeface="Arial" charset="0"/>
                </a:rPr>
                <a:t>Belfast ERDF</a:t>
              </a:r>
            </a:p>
          </p:txBody>
        </p:sp>
      </p:grpSp>
      <p:grpSp>
        <p:nvGrpSpPr>
          <p:cNvPr id="31749" name="Group 1040"/>
          <p:cNvGrpSpPr>
            <a:grpSpLocks/>
          </p:cNvGrpSpPr>
          <p:nvPr/>
        </p:nvGrpSpPr>
        <p:grpSpPr bwMode="auto">
          <a:xfrm>
            <a:off x="5148263" y="3789363"/>
            <a:ext cx="2160587" cy="2819400"/>
            <a:chOff x="4018" y="1767"/>
            <a:chExt cx="1538" cy="1912"/>
          </a:xfrm>
        </p:grpSpPr>
        <p:pic>
          <p:nvPicPr>
            <p:cNvPr id="31754" name="Picture 1028" descr="UK-0036">
              <a:hlinkClick r:id="rId5"/>
            </p:cNvPr>
            <p:cNvPicPr>
              <a:picLocks noChangeAspect="1" noChangeArrowheads="1"/>
            </p:cNvPicPr>
            <p:nvPr/>
          </p:nvPicPr>
          <p:blipFill>
            <a:blip r:embed="rId6"/>
            <a:srcRect/>
            <a:stretch>
              <a:fillRect/>
            </a:stretch>
          </p:blipFill>
          <p:spPr bwMode="auto">
            <a:xfrm>
              <a:off x="4018" y="1767"/>
              <a:ext cx="1535" cy="1912"/>
            </a:xfrm>
            <a:prstGeom prst="rect">
              <a:avLst/>
            </a:prstGeom>
            <a:noFill/>
            <a:ln w="9525">
              <a:noFill/>
              <a:miter lim="800000"/>
              <a:headEnd/>
              <a:tailEnd/>
            </a:ln>
          </p:spPr>
        </p:pic>
        <p:sp>
          <p:nvSpPr>
            <p:cNvPr id="31755" name="Text Box 1029"/>
            <p:cNvSpPr txBox="1">
              <a:spLocks noChangeArrowheads="1"/>
            </p:cNvSpPr>
            <p:nvPr/>
          </p:nvSpPr>
          <p:spPr bwMode="auto">
            <a:xfrm>
              <a:off x="4059" y="2750"/>
              <a:ext cx="1497" cy="641"/>
            </a:xfrm>
            <a:prstGeom prst="rect">
              <a:avLst/>
            </a:prstGeom>
            <a:noFill/>
            <a:ln w="12700">
              <a:noFill/>
              <a:miter lim="800000"/>
              <a:headEnd type="none" w="sm" len="sm"/>
              <a:tailEnd type="none" w="sm" len="sm"/>
            </a:ln>
          </p:spPr>
          <p:txBody>
            <a:bodyPr lIns="92075" tIns="46038" rIns="92075" bIns="46038">
              <a:spAutoFit/>
            </a:bodyPr>
            <a:lstStyle/>
            <a:p>
              <a:pPr algn="ctr" eaLnBrk="0" hangingPunct="0">
                <a:lnSpc>
                  <a:spcPct val="60000"/>
                </a:lnSpc>
                <a:spcBef>
                  <a:spcPct val="50000"/>
                </a:spcBef>
                <a:buClr>
                  <a:schemeClr val="tx2"/>
                </a:buClr>
                <a:buSzPct val="75000"/>
                <a:buFont typeface="Monotype Sorts"/>
                <a:buNone/>
              </a:pPr>
              <a:r>
                <a:rPr lang="en-GB" sz="2000">
                  <a:solidFill>
                    <a:srgbClr val="FFFF00"/>
                  </a:solidFill>
                  <a:latin typeface="Arial" charset="0"/>
                </a:rPr>
                <a:t>Wind Generation </a:t>
              </a:r>
            </a:p>
            <a:p>
              <a:pPr algn="ctr" eaLnBrk="0" hangingPunct="0">
                <a:lnSpc>
                  <a:spcPct val="60000"/>
                </a:lnSpc>
                <a:spcBef>
                  <a:spcPct val="50000"/>
                </a:spcBef>
                <a:buClr>
                  <a:schemeClr val="tx2"/>
                </a:buClr>
                <a:buSzPct val="75000"/>
                <a:buFont typeface="Monotype Sorts"/>
                <a:buNone/>
              </a:pPr>
              <a:r>
                <a:rPr lang="en-GB" sz="2000">
                  <a:solidFill>
                    <a:srgbClr val="FFFF00"/>
                  </a:solidFill>
                  <a:latin typeface="Arial" charset="0"/>
                </a:rPr>
                <a:t>Blyth </a:t>
              </a:r>
            </a:p>
            <a:p>
              <a:pPr algn="ctr" eaLnBrk="0" hangingPunct="0">
                <a:lnSpc>
                  <a:spcPct val="60000"/>
                </a:lnSpc>
                <a:spcBef>
                  <a:spcPct val="50000"/>
                </a:spcBef>
                <a:buClr>
                  <a:schemeClr val="tx2"/>
                </a:buClr>
                <a:buSzPct val="75000"/>
                <a:buFont typeface="Monotype Sorts"/>
                <a:buNone/>
              </a:pPr>
              <a:r>
                <a:rPr lang="en-GB" sz="2000">
                  <a:solidFill>
                    <a:srgbClr val="FFFF00"/>
                  </a:solidFill>
                  <a:latin typeface="Arial" charset="0"/>
                </a:rPr>
                <a:t>Northumberland</a:t>
              </a:r>
            </a:p>
          </p:txBody>
        </p:sp>
      </p:grpSp>
      <p:grpSp>
        <p:nvGrpSpPr>
          <p:cNvPr id="31750" name="Group 1039"/>
          <p:cNvGrpSpPr>
            <a:grpSpLocks/>
          </p:cNvGrpSpPr>
          <p:nvPr/>
        </p:nvGrpSpPr>
        <p:grpSpPr bwMode="auto">
          <a:xfrm>
            <a:off x="609600" y="4114800"/>
            <a:ext cx="3657600" cy="2466975"/>
            <a:chOff x="384" y="2640"/>
            <a:chExt cx="2064" cy="1506"/>
          </a:xfrm>
        </p:grpSpPr>
        <p:pic>
          <p:nvPicPr>
            <p:cNvPr id="31752" name="Picture 1034" descr="INT-0288">
              <a:hlinkClick r:id="rId7"/>
            </p:cNvPr>
            <p:cNvPicPr>
              <a:picLocks noChangeAspect="1" noChangeArrowheads="1"/>
            </p:cNvPicPr>
            <p:nvPr/>
          </p:nvPicPr>
          <p:blipFill>
            <a:blip r:embed="rId8"/>
            <a:srcRect/>
            <a:stretch>
              <a:fillRect/>
            </a:stretch>
          </p:blipFill>
          <p:spPr bwMode="auto">
            <a:xfrm>
              <a:off x="384" y="2640"/>
              <a:ext cx="2064" cy="1506"/>
            </a:xfrm>
            <a:prstGeom prst="rect">
              <a:avLst/>
            </a:prstGeom>
            <a:noFill/>
            <a:ln w="9525">
              <a:noFill/>
              <a:miter lim="800000"/>
              <a:headEnd/>
              <a:tailEnd/>
            </a:ln>
          </p:spPr>
        </p:pic>
        <p:sp>
          <p:nvSpPr>
            <p:cNvPr id="31753" name="Text Box 1035"/>
            <p:cNvSpPr txBox="1">
              <a:spLocks noChangeArrowheads="1"/>
            </p:cNvSpPr>
            <p:nvPr/>
          </p:nvSpPr>
          <p:spPr bwMode="auto">
            <a:xfrm>
              <a:off x="768" y="3504"/>
              <a:ext cx="1152" cy="502"/>
            </a:xfrm>
            <a:prstGeom prst="rect">
              <a:avLst/>
            </a:prstGeom>
            <a:noFill/>
            <a:ln w="12700">
              <a:noFill/>
              <a:miter lim="800000"/>
              <a:headEnd type="none" w="sm" len="sm"/>
              <a:tailEnd type="none" w="sm" len="sm"/>
            </a:ln>
          </p:spPr>
          <p:txBody>
            <a:bodyPr lIns="92075" tIns="46038" rIns="92075" bIns="46038">
              <a:spAutoFit/>
            </a:bodyPr>
            <a:lstStyle/>
            <a:p>
              <a:pPr algn="ctr" eaLnBrk="0" hangingPunct="0">
                <a:spcBef>
                  <a:spcPct val="50000"/>
                </a:spcBef>
                <a:buClr>
                  <a:schemeClr val="tx2"/>
                </a:buClr>
                <a:buSzPct val="75000"/>
                <a:buFont typeface="Monotype Sorts"/>
                <a:buNone/>
              </a:pPr>
              <a:r>
                <a:rPr lang="en-GB">
                  <a:solidFill>
                    <a:srgbClr val="FFFF00"/>
                  </a:solidFill>
                  <a:latin typeface="Arial" charset="0"/>
                </a:rPr>
                <a:t>Tourism Canterbury</a:t>
              </a:r>
            </a:p>
          </p:txBody>
        </p:sp>
      </p:grpSp>
      <p:sp>
        <p:nvSpPr>
          <p:cNvPr id="31751"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noFill/>
        </p:spPr>
        <p:txBody>
          <a:bodyPr/>
          <a:lstStyle/>
          <a:p>
            <a:r>
              <a:rPr lang="en-US" smtClean="0">
                <a:cs typeface="Arial" charset="0"/>
              </a:rPr>
              <a:t>Slide </a:t>
            </a:r>
            <a:fld id="{59EB2FFB-F690-45CD-9E9E-1520B6A1080B}" type="slidenum">
              <a:rPr lang="en-US" smtClean="0">
                <a:cs typeface="Arial" charset="0"/>
              </a:rPr>
              <a:pPr/>
              <a:t>9</a:t>
            </a:fld>
            <a:endParaRPr lang="en-US" smtClean="0">
              <a:cs typeface="Arial" charset="0"/>
            </a:endParaRPr>
          </a:p>
        </p:txBody>
      </p:sp>
      <p:sp>
        <p:nvSpPr>
          <p:cNvPr id="32770" name="Rectangle 1027"/>
          <p:cNvSpPr>
            <a:spLocks noGrp="1" noChangeArrowheads="1"/>
          </p:cNvSpPr>
          <p:nvPr>
            <p:ph type="body" idx="1"/>
          </p:nvPr>
        </p:nvSpPr>
        <p:spPr>
          <a:xfrm>
            <a:off x="838200" y="1752600"/>
            <a:ext cx="7772400" cy="3886200"/>
          </a:xfrm>
        </p:spPr>
        <p:txBody>
          <a:bodyPr/>
          <a:lstStyle/>
          <a:p>
            <a:pPr>
              <a:lnSpc>
                <a:spcPct val="90000"/>
              </a:lnSpc>
              <a:buClr>
                <a:srgbClr val="FF0066"/>
              </a:buClr>
              <a:buFont typeface="Monotype Sorts"/>
              <a:buNone/>
            </a:pPr>
            <a:r>
              <a:rPr lang="en-GB" sz="2000" b="1" smtClean="0">
                <a:latin typeface="Arial" charset="0"/>
                <a:cs typeface="Times New Roman" pitchFamily="18" charset="0"/>
              </a:rPr>
              <a:t>	Thread running through EU regional policy changed after 2000 - Concentration, Simplification, Decentralisation and Improving efficiency. </a:t>
            </a:r>
          </a:p>
          <a:p>
            <a:pPr>
              <a:lnSpc>
                <a:spcPct val="90000"/>
              </a:lnSpc>
              <a:buClr>
                <a:srgbClr val="FF0066"/>
              </a:buClr>
              <a:buFont typeface="Monotype Sorts"/>
              <a:buNone/>
            </a:pPr>
            <a:r>
              <a:rPr lang="en-GB" sz="2000" b="1" smtClean="0">
                <a:latin typeface="Arial" charset="0"/>
              </a:rPr>
              <a:t>Themes</a:t>
            </a:r>
          </a:p>
          <a:p>
            <a:pPr>
              <a:lnSpc>
                <a:spcPct val="90000"/>
              </a:lnSpc>
              <a:buClr>
                <a:srgbClr val="FF0066"/>
              </a:buClr>
            </a:pPr>
            <a:r>
              <a:rPr lang="en-GB" sz="1800" smtClean="0">
                <a:latin typeface="Arial" charset="0"/>
              </a:rPr>
              <a:t>Reform of the EU's financing system</a:t>
            </a:r>
          </a:p>
          <a:p>
            <a:pPr>
              <a:lnSpc>
                <a:spcPct val="90000"/>
              </a:lnSpc>
              <a:buClr>
                <a:srgbClr val="FF0066"/>
              </a:buClr>
            </a:pPr>
            <a:r>
              <a:rPr lang="en-GB" sz="1800" smtClean="0">
                <a:latin typeface="Arial" charset="0"/>
              </a:rPr>
              <a:t>EU enlargement strategy</a:t>
            </a:r>
          </a:p>
          <a:p>
            <a:pPr>
              <a:lnSpc>
                <a:spcPct val="90000"/>
              </a:lnSpc>
              <a:buClr>
                <a:srgbClr val="FF0066"/>
              </a:buClr>
            </a:pPr>
            <a:r>
              <a:rPr lang="en-GB" sz="1800" smtClean="0">
                <a:latin typeface="Arial" charset="0"/>
              </a:rPr>
              <a:t>Reform of the Common Agricultural Policy</a:t>
            </a:r>
          </a:p>
          <a:p>
            <a:pPr>
              <a:lnSpc>
                <a:spcPct val="90000"/>
              </a:lnSpc>
              <a:buClr>
                <a:srgbClr val="FF0066"/>
              </a:buClr>
            </a:pPr>
            <a:r>
              <a:rPr lang="en-GB" sz="1800" smtClean="0">
                <a:latin typeface="Arial" charset="0"/>
              </a:rPr>
              <a:t>Reform of the Structural Funds</a:t>
            </a:r>
          </a:p>
          <a:p>
            <a:pPr>
              <a:lnSpc>
                <a:spcPct val="90000"/>
              </a:lnSpc>
              <a:buClr>
                <a:srgbClr val="FF0066"/>
              </a:buClr>
              <a:buFont typeface="Monotype Sorts"/>
              <a:buNone/>
            </a:pPr>
            <a:r>
              <a:rPr lang="en-GB" sz="2000" b="1" smtClean="0">
                <a:latin typeface="Arial" charset="0"/>
              </a:rPr>
              <a:t>Achieved by</a:t>
            </a:r>
          </a:p>
          <a:p>
            <a:pPr>
              <a:lnSpc>
                <a:spcPct val="90000"/>
              </a:lnSpc>
              <a:buClr>
                <a:srgbClr val="FF0066"/>
              </a:buClr>
            </a:pPr>
            <a:r>
              <a:rPr lang="en-GB" sz="1800" smtClean="0">
                <a:latin typeface="Arial" charset="0"/>
              </a:rPr>
              <a:t>Channelling resources                   </a:t>
            </a:r>
            <a:r>
              <a:rPr lang="en-GB" sz="1800" smtClean="0">
                <a:solidFill>
                  <a:srgbClr val="FF0066"/>
                </a:solidFill>
                <a:latin typeface="Arial" charset="0"/>
                <a:sym typeface="Monotype Sorts"/>
              </a:rPr>
              <a:t></a:t>
            </a:r>
            <a:r>
              <a:rPr lang="en-GB" sz="1800" smtClean="0">
                <a:latin typeface="Arial" charset="0"/>
              </a:rPr>
              <a:t>     Simplified management</a:t>
            </a:r>
          </a:p>
          <a:p>
            <a:pPr>
              <a:lnSpc>
                <a:spcPct val="90000"/>
              </a:lnSpc>
              <a:buClr>
                <a:srgbClr val="FF0066"/>
              </a:buClr>
            </a:pPr>
            <a:r>
              <a:rPr lang="en-GB" sz="1800" smtClean="0">
                <a:latin typeface="Arial" charset="0"/>
              </a:rPr>
              <a:t>Improve transparency                    </a:t>
            </a:r>
            <a:r>
              <a:rPr lang="en-GB" sz="1800" smtClean="0">
                <a:solidFill>
                  <a:srgbClr val="FF0066"/>
                </a:solidFill>
                <a:latin typeface="Arial" charset="0"/>
                <a:sym typeface="Monotype Sorts"/>
              </a:rPr>
              <a:t></a:t>
            </a:r>
            <a:r>
              <a:rPr lang="en-GB" sz="1800" smtClean="0">
                <a:latin typeface="Arial" charset="0"/>
                <a:sym typeface="Monotype Sorts"/>
              </a:rPr>
              <a:t>     </a:t>
            </a:r>
            <a:r>
              <a:rPr lang="en-GB" sz="1800" smtClean="0">
                <a:latin typeface="Arial" charset="0"/>
              </a:rPr>
              <a:t>Limit role of EU</a:t>
            </a:r>
          </a:p>
          <a:p>
            <a:pPr>
              <a:lnSpc>
                <a:spcPct val="90000"/>
              </a:lnSpc>
              <a:buClr>
                <a:srgbClr val="FF0066"/>
              </a:buClr>
            </a:pPr>
            <a:r>
              <a:rPr lang="en-GB" sz="1800" smtClean="0">
                <a:latin typeface="Arial" charset="0"/>
              </a:rPr>
              <a:t>Set performance reserve</a:t>
            </a:r>
            <a:endParaRPr lang="en-GB" smtClean="0"/>
          </a:p>
          <a:p>
            <a:pPr>
              <a:lnSpc>
                <a:spcPct val="90000"/>
              </a:lnSpc>
              <a:buClr>
                <a:srgbClr val="FF0066"/>
              </a:buClr>
            </a:pPr>
            <a:endParaRPr lang="en-GB" smtClean="0"/>
          </a:p>
        </p:txBody>
      </p:sp>
      <p:sp>
        <p:nvSpPr>
          <p:cNvPr id="32771" name="Rectangle 1056"/>
          <p:cNvSpPr>
            <a:spLocks noChangeArrowheads="1"/>
          </p:cNvSpPr>
          <p:nvPr/>
        </p:nvSpPr>
        <p:spPr bwMode="auto">
          <a:xfrm>
            <a:off x="1143000" y="914400"/>
            <a:ext cx="5562600" cy="604838"/>
          </a:xfrm>
          <a:prstGeom prst="rect">
            <a:avLst/>
          </a:prstGeom>
          <a:noFill/>
          <a:ln w="12700">
            <a:noFill/>
            <a:miter lim="800000"/>
            <a:headEnd type="none" w="sm" len="sm"/>
            <a:tailEnd type="none" w="sm" len="sm"/>
          </a:ln>
        </p:spPr>
        <p:txBody>
          <a:bodyPr lIns="92075" tIns="46038" rIns="92075" bIns="46038">
            <a:spAutoFit/>
          </a:bodyPr>
          <a:lstStyle/>
          <a:p>
            <a:pPr eaLnBrk="0" hangingPunct="0">
              <a:lnSpc>
                <a:spcPct val="120000"/>
              </a:lnSpc>
              <a:spcBef>
                <a:spcPct val="20000"/>
              </a:spcBef>
              <a:buClr>
                <a:schemeClr val="bg2"/>
              </a:buClr>
              <a:buSzPct val="75000"/>
              <a:buFont typeface="Monotype Sorts"/>
              <a:buNone/>
            </a:pPr>
            <a:r>
              <a:rPr lang="en-GB" sz="2800" b="1">
                <a:solidFill>
                  <a:srgbClr val="FF0000"/>
                </a:solidFill>
                <a:latin typeface="Arial" charset="0"/>
              </a:rPr>
              <a:t>How policy changed after 2000</a:t>
            </a:r>
            <a:r>
              <a:rPr lang="en-GB" sz="2800" b="1">
                <a:latin typeface="Arial" charset="0"/>
              </a:rPr>
              <a:t> </a:t>
            </a:r>
          </a:p>
        </p:txBody>
      </p:sp>
      <p:sp>
        <p:nvSpPr>
          <p:cNvPr id="32772" name="Footer Placehold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Monotype Sorts"/>
              <a:buNone/>
            </a:pPr>
            <a:r>
              <a:rPr lang="en-GB" sz="1100" i="1" smtClean="0">
                <a:solidFill>
                  <a:srgbClr val="339966"/>
                </a:solidFill>
                <a:latin typeface="Arial" charset="0"/>
                <a:cs typeface="Arial" charset="0"/>
              </a:rPr>
              <a:t>Regional and Local Economics (RELOCE) </a:t>
            </a:r>
          </a:p>
          <a:p>
            <a:pPr>
              <a:buFont typeface="Monotype Sorts"/>
              <a:buNone/>
            </a:pPr>
            <a:r>
              <a:rPr lang="en-GB" sz="1100" i="1" smtClean="0">
                <a:solidFill>
                  <a:srgbClr val="339966"/>
                </a:solidFill>
                <a:latin typeface="Arial" charset="0"/>
                <a:cs typeface="Arial" charset="0"/>
              </a:rPr>
              <a:t>Lecture slides – Lecture 8b</a:t>
            </a:r>
            <a:endParaRPr lang="en-GB" sz="1100" smtClean="0">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\\Wa01\milton\WIN95APP\OFFPR97\MSOFFICE\TEMPLATE\DESIGNS\PORTNOTE.POT</Template>
  <TotalTime>22134</TotalTime>
  <Words>2769</Words>
  <Application>Microsoft PowerPoint</Application>
  <PresentationFormat>On-screen Show (4:3)</PresentationFormat>
  <Paragraphs>354</Paragraphs>
  <Slides>22</Slides>
  <Notes>16</Notes>
  <HiddenSlides>0</HiddenSlides>
  <MMClips>0</MMClips>
  <ScaleCrop>false</ScaleCrop>
  <HeadingPairs>
    <vt:vector size="8" baseType="variant">
      <vt:variant>
        <vt:lpstr>Fonts Used</vt:lpstr>
      </vt:variant>
      <vt:variant>
        <vt:i4>5</vt:i4>
      </vt:variant>
      <vt:variant>
        <vt:lpstr>Design Template</vt:lpstr>
      </vt:variant>
      <vt:variant>
        <vt:i4>12</vt:i4>
      </vt:variant>
      <vt:variant>
        <vt:lpstr>Embedded OLE Servers</vt:lpstr>
      </vt:variant>
      <vt:variant>
        <vt:i4>2</vt:i4>
      </vt:variant>
      <vt:variant>
        <vt:lpstr>Slide Titles</vt:lpstr>
      </vt:variant>
      <vt:variant>
        <vt:i4>22</vt:i4>
      </vt:variant>
    </vt:vector>
  </HeadingPairs>
  <TitlesOfParts>
    <vt:vector size="41" baseType="lpstr">
      <vt:lpstr>Times New Roman</vt:lpstr>
      <vt:lpstr>Arial</vt:lpstr>
      <vt:lpstr>Monotype Sorts</vt:lpstr>
      <vt:lpstr>Tahoma</vt:lpstr>
      <vt:lpstr>Symbol</vt:lpstr>
      <vt:lpstr>Professional</vt:lpstr>
      <vt:lpstr>Professional</vt:lpstr>
      <vt:lpstr>Professional</vt:lpstr>
      <vt:lpstr>Professional</vt:lpstr>
      <vt:lpstr>Professional</vt:lpstr>
      <vt:lpstr>Professional</vt:lpstr>
      <vt:lpstr>Professional</vt:lpstr>
      <vt:lpstr>Professional</vt:lpstr>
      <vt:lpstr>Professional</vt:lpstr>
      <vt:lpstr>Professional</vt:lpstr>
      <vt:lpstr>Professional</vt:lpstr>
      <vt:lpstr>Professional</vt:lpstr>
      <vt:lpstr>CorelDRAW</vt:lpstr>
      <vt:lpstr>Worksheet</vt:lpstr>
      <vt:lpstr>Slide 1</vt:lpstr>
      <vt:lpstr>Slide 2</vt:lpstr>
      <vt:lpstr>Slide 3</vt:lpstr>
      <vt:lpstr>Slide 4</vt:lpstr>
      <vt:lpstr>Slide 5</vt:lpstr>
      <vt:lpstr>Slide 6</vt:lpstr>
      <vt:lpstr>Which areas in the UK qualify?</vt:lpstr>
      <vt:lpstr>What sort of schemes qualified in the UK?</vt:lpstr>
      <vt:lpstr>Slide 9</vt:lpstr>
      <vt:lpstr>Impact of policy in Objective 1 regions</vt:lpstr>
      <vt:lpstr>Slide 11</vt:lpstr>
      <vt:lpstr>Example of the 2004 Olympic games</vt:lpstr>
      <vt:lpstr>Slide 13</vt:lpstr>
      <vt:lpstr>Slide 14</vt:lpstr>
      <vt:lpstr>Slide 15</vt:lpstr>
      <vt:lpstr>Slide 16</vt:lpstr>
      <vt:lpstr>Slide 17</vt:lpstr>
      <vt:lpstr>Main themes from 2007</vt:lpstr>
      <vt:lpstr>Slide 19</vt:lpstr>
      <vt:lpstr>Where is the money going?</vt:lpstr>
      <vt:lpstr>What next?</vt:lpstr>
      <vt:lpstr>Slide 22</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Trans-national regional policy: The EU becomes a major player</dc:title>
  <dc:subject>Regional and local economics</dc:subject>
  <dc:creator>Jeff Grainger</dc:creator>
  <cp:lastModifiedBy>plmlp</cp:lastModifiedBy>
  <cp:revision>111</cp:revision>
  <cp:lastPrinted>2001-03-19T22:41:12Z</cp:lastPrinted>
  <dcterms:created xsi:type="dcterms:W3CDTF">1998-10-23T14:37:10Z</dcterms:created>
  <dcterms:modified xsi:type="dcterms:W3CDTF">2010-02-23T16:35:19Z</dcterms:modified>
</cp:coreProperties>
</file>