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28803600" cy="30243463"/>
  <p:notesSz cx="6858000" cy="9144000"/>
  <p:custDataLst>
    <p:tags r:id="rId1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FE3E5"/>
    <a:srgbClr val="A4AEB5"/>
    <a:srgbClr val="005C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801" autoAdjust="0"/>
  </p:normalViewPr>
  <p:slideViewPr>
    <p:cSldViewPr>
      <p:cViewPr>
        <p:scale>
          <a:sx n="25" d="100"/>
          <a:sy n="25" d="100"/>
        </p:scale>
        <p:origin x="-1290" y="-84"/>
      </p:cViewPr>
      <p:guideLst>
        <p:guide orient="horz" pos="1906"/>
        <p:guide orient="horz" pos="477"/>
        <p:guide orient="horz" pos="18778"/>
        <p:guide orient="horz" pos="2449"/>
        <p:guide orient="horz" pos="17644"/>
        <p:guide orient="horz" pos="2677"/>
        <p:guide orient="horz" pos="17418"/>
        <p:guide orient="horz" pos="17871"/>
        <p:guide pos="9411"/>
        <p:guide pos="567"/>
        <p:guide pos="17576"/>
        <p:guide pos="8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6FA7AE-A3FB-46EF-AD22-31DC476ED1E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797050" y="685800"/>
            <a:ext cx="3263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D97823-24B9-432B-AD07-3C2F78C55E3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EF458-4E58-4CAD-B1B9-6AED9B262A1F}" type="slidenum">
              <a:rPr lang="en-GB"/>
              <a:pPr/>
              <a:t>2</a:t>
            </a:fld>
            <a:endParaRPr lang="en-GB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795463" y="685800"/>
            <a:ext cx="3267075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B5D45-6C80-48EF-948C-46E1A94BDF7E}" type="slidenum">
              <a:rPr lang="en-GB"/>
              <a:pPr/>
              <a:t>6</a:t>
            </a:fld>
            <a:endParaRPr lang="en-GB"/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795463" y="685800"/>
            <a:ext cx="3267075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433" tIns="45716" rIns="91433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980C-663F-40B3-87FD-0BE05F94A19A}" type="slidenum">
              <a:rPr lang="en-GB"/>
              <a:pPr/>
              <a:t>8</a:t>
            </a:fld>
            <a:endParaRPr lang="en-GB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795463" y="685800"/>
            <a:ext cx="3267075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588" y="9394825"/>
            <a:ext cx="24482425" cy="6483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175" y="17138650"/>
            <a:ext cx="20161250" cy="7727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7056438"/>
            <a:ext cx="25923875" cy="199596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7213" y="1225550"/>
            <a:ext cx="6486525" cy="25790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7638" y="1225550"/>
            <a:ext cx="19307175" cy="25790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7638" y="1225550"/>
            <a:ext cx="25946100" cy="2579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3" y="7056438"/>
            <a:ext cx="25923875" cy="19959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19434175"/>
            <a:ext cx="24484012" cy="6007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888" y="12819063"/>
            <a:ext cx="24484012" cy="661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3" y="7056438"/>
            <a:ext cx="12885737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0" y="7056438"/>
            <a:ext cx="12885738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1211263"/>
            <a:ext cx="25923875" cy="50403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3" y="6769100"/>
            <a:ext cx="12726987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863" y="9591675"/>
            <a:ext cx="12726987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8" y="6769100"/>
            <a:ext cx="12731750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8" y="9591675"/>
            <a:ext cx="12731750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1204913"/>
            <a:ext cx="9475787" cy="5124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725" y="1204913"/>
            <a:ext cx="16102013" cy="25811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863" y="6329363"/>
            <a:ext cx="9475787" cy="2068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150" y="21170900"/>
            <a:ext cx="17283113" cy="2498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150" y="2701925"/>
            <a:ext cx="17283113" cy="1814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150" y="23669625"/>
            <a:ext cx="17283113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28803600" cy="3856038"/>
          </a:xfrm>
          <a:prstGeom prst="rect">
            <a:avLst/>
          </a:prstGeom>
          <a:solidFill>
            <a:srgbClr val="005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8009850"/>
            <a:ext cx="28803600" cy="2233613"/>
          </a:xfrm>
          <a:prstGeom prst="rect">
            <a:avLst/>
          </a:prstGeom>
          <a:solidFill>
            <a:srgbClr val="005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2962275" eaLnBrk="1" hangingPunct="1"/>
            <a:endParaRPr lang="en-US" sz="58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17638" y="1225550"/>
            <a:ext cx="259222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3317" name="Picture 5" descr="managem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59675" y="576263"/>
            <a:ext cx="7958138" cy="183515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 userDrawn="1"/>
        </p:nvSpPr>
        <p:spPr bwMode="auto">
          <a:xfrm>
            <a:off x="0" y="0"/>
            <a:ext cx="28803600" cy="3856038"/>
          </a:xfrm>
          <a:prstGeom prst="rect">
            <a:avLst/>
          </a:prstGeom>
          <a:solidFill>
            <a:srgbClr val="005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Rectangle 7"/>
          <p:cNvSpPr>
            <a:spLocks noChangeArrowheads="1"/>
          </p:cNvSpPr>
          <p:nvPr userDrawn="1"/>
        </p:nvSpPr>
        <p:spPr bwMode="auto">
          <a:xfrm>
            <a:off x="0" y="28009850"/>
            <a:ext cx="28803600" cy="2233613"/>
          </a:xfrm>
          <a:prstGeom prst="rect">
            <a:avLst/>
          </a:prstGeom>
          <a:solidFill>
            <a:srgbClr val="005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2962275" eaLnBrk="1" hangingPunct="1"/>
            <a:endParaRPr lang="en-US" sz="5800"/>
          </a:p>
        </p:txBody>
      </p:sp>
      <p:pic>
        <p:nvPicPr>
          <p:cNvPr id="13320" name="Picture 8" descr="managem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59675" y="576263"/>
            <a:ext cx="7958138" cy="1835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2pPr>
      <a:lvl3pPr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3pPr>
      <a:lvl4pPr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4pPr>
      <a:lvl5pPr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5pPr>
      <a:lvl6pPr marL="457200"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6pPr>
      <a:lvl7pPr marL="914400"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7pPr>
      <a:lvl8pPr marL="1371600"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8pPr>
      <a:lvl9pPr marL="1828800" algn="ctr" defTabSz="2962275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9pPr>
    </p:titleStyle>
    <p:bodyStyle>
      <a:lvl1pPr marL="1111250" indent="-1111250" algn="l" defTabSz="2962275" rtl="0" fontAlgn="base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+mn-ea"/>
          <a:cs typeface="+mn-cs"/>
        </a:defRPr>
      </a:lvl1pPr>
      <a:lvl2pPr marL="2406650" indent="-925513" algn="l" defTabSz="2962275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2pPr>
      <a:lvl3pPr marL="3703638" indent="-741363" algn="l" defTabSz="2962275" rtl="0" fontAlgn="base">
        <a:spcBef>
          <a:spcPct val="20000"/>
        </a:spcBef>
        <a:spcAft>
          <a:spcPct val="0"/>
        </a:spcAft>
        <a:buChar char="•"/>
        <a:defRPr sz="7800">
          <a:solidFill>
            <a:schemeClr val="tx1"/>
          </a:solidFill>
          <a:latin typeface="+mn-lt"/>
        </a:defRPr>
      </a:lvl3pPr>
      <a:lvl4pPr marL="5184775" indent="-741363" algn="l" defTabSz="2962275" rtl="0" fontAlgn="base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65913" indent="-741363" algn="l" defTabSz="29622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123113" indent="-741363" algn="l" defTabSz="29622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80313" indent="-741363" algn="l" defTabSz="29622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37513" indent="-741363" algn="l" defTabSz="29622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94713" indent="-741363" algn="l" defTabSz="29622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0400" y="28659138"/>
            <a:ext cx="129619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/>
            <a:r>
              <a:rPr lang="en-GB" sz="3600">
                <a:solidFill>
                  <a:schemeClr val="bg1"/>
                </a:solidFill>
                <a:latin typeface="Lucida Sans" pitchFamily="34" charset="0"/>
              </a:rPr>
              <a:t>Author contact details: Dr Andrew Stainton</a:t>
            </a:r>
          </a:p>
          <a:p>
            <a:pPr defTabSz="2962275" eaLnBrk="1" hangingPunct="1"/>
            <a:r>
              <a:rPr lang="en-GB" sz="3600">
                <a:solidFill>
                  <a:schemeClr val="bg1"/>
                </a:solidFill>
                <a:latin typeface="Lucida Sans" pitchFamily="34" charset="0"/>
              </a:rPr>
              <a:t>Email:a.stainton@soton.ac.uk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4752975"/>
            <a:ext cx="27171650" cy="22466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defTabSz="2962275"/>
            <a:r>
              <a:rPr lang="en-GB" sz="4800" u="sng"/>
              <a:t>Simulation Experience – Over 20 Years</a:t>
            </a:r>
          </a:p>
          <a:p>
            <a:pPr defTabSz="2962275"/>
            <a:endParaRPr lang="en-GB" sz="4800"/>
          </a:p>
          <a:p>
            <a:pPr defTabSz="2962275"/>
            <a:r>
              <a:rPr lang="en-GB" sz="4800"/>
              <a:t>Some Customers (Past and Present) :-</a:t>
            </a:r>
          </a:p>
          <a:p>
            <a:pPr defTabSz="2962275"/>
            <a:endParaRPr lang="en-GB" sz="4800"/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Insurance: Zurich Financial Services, Norwich Union, Eagle Star, Prudential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Banking: Nationwide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Brokerage: Jardines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Retail: Tesco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FMCG: Mars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Telecommunications: Vodafone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IT: IBM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Education: School of Management, Southampton University (implementation plus research)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Consultancy: Accenture</a:t>
            </a:r>
          </a:p>
          <a:p>
            <a:pPr defTabSz="2962275"/>
            <a:endParaRPr lang="en-GB" sz="4800"/>
          </a:p>
          <a:p>
            <a:pPr defTabSz="2962275"/>
            <a:r>
              <a:rPr lang="en-GB" sz="4800"/>
              <a:t>Some Customer Needs :-</a:t>
            </a:r>
          </a:p>
          <a:p>
            <a:pPr defTabSz="2962275"/>
            <a:endParaRPr lang="en-GB" sz="4800"/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Finance (understanding company accounts, financial analysis, ratio analysis)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Strategic planning, marketing management, market research, interpreting management information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Business dynamics (the inter-dependencies of business)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Application of business skills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Project management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Teamwork and leadership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Key account management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Assessment: succession planning, business acumen</a:t>
            </a:r>
          </a:p>
          <a:p>
            <a:pPr defTabSz="2962275">
              <a:buSzPct val="115000"/>
              <a:buFontTx/>
              <a:buChar char="•"/>
            </a:pPr>
            <a:r>
              <a:rPr lang="en-GB" sz="4800"/>
              <a:t> Student Employability</a:t>
            </a:r>
          </a:p>
          <a:p>
            <a:pPr defTabSz="2962275" eaLnBrk="1" hangingPunct="1">
              <a:spcAft>
                <a:spcPct val="20000"/>
              </a:spcAft>
            </a:pPr>
            <a:endParaRPr lang="en-GB" sz="48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00113" y="43180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2100263"/>
            <a:ext cx="25923875" cy="5040312"/>
          </a:xfrm>
        </p:spPr>
        <p:txBody>
          <a:bodyPr/>
          <a:lstStyle/>
          <a:p>
            <a:r>
              <a:rPr lang="en-US" altLang="ko-KR" sz="10400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Topic Areas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992475" y="10010775"/>
            <a:ext cx="12020550" cy="15878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897350" y="10675938"/>
            <a:ext cx="106616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Strategic Management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897350" y="12238038"/>
            <a:ext cx="10661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Team Work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897350" y="13854113"/>
            <a:ext cx="106616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Negotiation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897350" y="15436850"/>
            <a:ext cx="106616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Marketing Management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897350" y="16997363"/>
            <a:ext cx="106616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Leadership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897350" y="18586450"/>
            <a:ext cx="106616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Communication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6897350" y="20212050"/>
            <a:ext cx="10661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Financial Analysis and Control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6897350" y="22275800"/>
            <a:ext cx="10661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Project Management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897350" y="23460075"/>
            <a:ext cx="10661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7404" tIns="168702" rIns="337404" bIns="168702">
            <a:spAutoFit/>
          </a:bodyPr>
          <a:lstStyle/>
          <a:p>
            <a:pPr defTabSz="3373438" eaLnBrk="1" latinLnBrk="1" hangingPunct="1">
              <a:spcBef>
                <a:spcPct val="50000"/>
              </a:spcBef>
            </a:pPr>
            <a:r>
              <a:rPr kumimoji="1" lang="en-US" altLang="ko-KR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ulim" pitchFamily="34" charset="-127"/>
                <a:ea typeface="Gulim" pitchFamily="34" charset="-127"/>
              </a:rPr>
              <a:t>Discussion</a:t>
            </a:r>
          </a:p>
        </p:txBody>
      </p: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925513" y="8737600"/>
            <a:ext cx="15876587" cy="17816513"/>
            <a:chOff x="2806" y="1071"/>
            <a:chExt cx="3175" cy="2545"/>
          </a:xfrm>
        </p:grpSpPr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833" y="3385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Leadership</a:t>
              </a:r>
            </a:p>
          </p:txBody>
        </p:sp>
        <p:pic>
          <p:nvPicPr>
            <p:cNvPr id="26639" name="Picture 15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6" y="1071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944563" y="8772525"/>
            <a:ext cx="15922625" cy="17691100"/>
            <a:chOff x="2917" y="0"/>
            <a:chExt cx="3184" cy="2527"/>
          </a:xfrm>
        </p:grpSpPr>
        <p:pic>
          <p:nvPicPr>
            <p:cNvPr id="26641" name="Picture 17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7" y="0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3953" y="2296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Communication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925513" y="9086850"/>
            <a:ext cx="14171612" cy="17495838"/>
            <a:chOff x="0" y="1566"/>
            <a:chExt cx="2834" cy="2499"/>
          </a:xfrm>
        </p:grpSpPr>
        <p:pic>
          <p:nvPicPr>
            <p:cNvPr id="26644" name="Picture 20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566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385" y="3834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Financial Analysis and Control</a:t>
              </a:r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925513" y="9086850"/>
            <a:ext cx="14516100" cy="17495838"/>
            <a:chOff x="3107" y="436"/>
            <a:chExt cx="2903" cy="2499"/>
          </a:xfrm>
        </p:grpSpPr>
        <p:pic>
          <p:nvPicPr>
            <p:cNvPr id="26647" name="Picture 2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7" y="436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862" y="2704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Project Management</a:t>
              </a:r>
            </a:p>
          </p:txBody>
        </p:sp>
      </p:grp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814388" y="9086850"/>
            <a:ext cx="16217900" cy="17691100"/>
            <a:chOff x="0" y="0"/>
            <a:chExt cx="3243" cy="2527"/>
          </a:xfrm>
        </p:grpSpPr>
        <p:pic>
          <p:nvPicPr>
            <p:cNvPr id="26650" name="Picture 26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1095" y="2296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Discussion</a:t>
              </a:r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839788" y="8772525"/>
            <a:ext cx="15962312" cy="17781588"/>
            <a:chOff x="385" y="482"/>
            <a:chExt cx="3192" cy="2540"/>
          </a:xfrm>
        </p:grpSpPr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1429" y="2791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Marketing</a:t>
              </a:r>
            </a:p>
          </p:txBody>
        </p:sp>
        <p:pic>
          <p:nvPicPr>
            <p:cNvPr id="26654" name="Picture 30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" y="482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6655" name="Group 31"/>
          <p:cNvGrpSpPr>
            <a:grpSpLocks/>
          </p:cNvGrpSpPr>
          <p:nvPr/>
        </p:nvGrpSpPr>
        <p:grpSpPr bwMode="auto">
          <a:xfrm>
            <a:off x="925513" y="9086850"/>
            <a:ext cx="15876587" cy="17376775"/>
            <a:chOff x="2585" y="0"/>
            <a:chExt cx="3175" cy="2482"/>
          </a:xfrm>
        </p:grpSpPr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612" y="2251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Negotiation</a:t>
              </a:r>
            </a:p>
          </p:txBody>
        </p:sp>
        <p:pic>
          <p:nvPicPr>
            <p:cNvPr id="26657" name="Picture 3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85" y="0"/>
              <a:ext cx="2834" cy="2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925513" y="8863013"/>
            <a:ext cx="15927387" cy="17376775"/>
            <a:chOff x="249" y="1389"/>
            <a:chExt cx="3185" cy="2482"/>
          </a:xfrm>
        </p:grpSpPr>
        <p:pic>
          <p:nvPicPr>
            <p:cNvPr id="26659" name="Picture 35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9" y="1389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1286" y="3640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Team Work</a:t>
              </a:r>
            </a:p>
          </p:txBody>
        </p:sp>
      </p:grp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1020763" y="8772525"/>
            <a:ext cx="15051087" cy="17494250"/>
            <a:chOff x="476" y="1026"/>
            <a:chExt cx="3010" cy="2499"/>
          </a:xfrm>
        </p:grpSpPr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1338" y="3294"/>
              <a:ext cx="2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37404" tIns="168702" rIns="337404" bIns="168702">
              <a:spAutoFit/>
            </a:bodyPr>
            <a:lstStyle/>
            <a:p>
              <a:pPr defTabSz="3373438" eaLnBrk="1" latinLnBrk="1" hangingPunct="1">
                <a:spcBef>
                  <a:spcPct val="50000"/>
                </a:spcBef>
              </a:pPr>
              <a:r>
                <a:rPr kumimoji="1" lang="en-US" altLang="ko-KR" sz="6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ulim" pitchFamily="34" charset="-127"/>
                  <a:ea typeface="Gulim" pitchFamily="34" charset="-127"/>
                </a:rPr>
                <a:t>Strategy Management</a:t>
              </a:r>
            </a:p>
          </p:txBody>
        </p:sp>
        <p:pic>
          <p:nvPicPr>
            <p:cNvPr id="26663" name="Picture 39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6" y="1026"/>
              <a:ext cx="2834" cy="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900113" y="43180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34" grpId="0"/>
      <p:bldP spid="26635" grpId="0"/>
      <p:bldP spid="26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2900" y="4127500"/>
            <a:ext cx="199167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Simulation Design Considerations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961188" y="10074275"/>
            <a:ext cx="5280025" cy="63849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61188" y="16459200"/>
            <a:ext cx="5280025" cy="63849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241213" y="16459200"/>
            <a:ext cx="5281612" cy="63849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2241213" y="10074275"/>
            <a:ext cx="5281612" cy="63849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6961188" y="8394700"/>
            <a:ext cx="0" cy="15120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6240463" y="22850475"/>
            <a:ext cx="124825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804988" y="21718588"/>
            <a:ext cx="563721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solidFill>
                  <a:srgbClr val="000099"/>
                </a:solidFill>
                <a:latin typeface="Times New Roman" pitchFamily="18" charset="0"/>
              </a:rPr>
              <a:t>Simplistic</a:t>
            </a:r>
            <a:endParaRPr lang="en-GB" sz="7700">
              <a:latin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-242888" y="8785225"/>
            <a:ext cx="7680326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solidFill>
                  <a:srgbClr val="000099"/>
                </a:solidFill>
                <a:latin typeface="Times New Roman" pitchFamily="18" charset="0"/>
              </a:rPr>
              <a:t>Comprehensive</a:t>
            </a:r>
            <a:endParaRPr lang="en-GB" sz="7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473825" y="22755225"/>
            <a:ext cx="45593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solidFill>
                  <a:srgbClr val="000099"/>
                </a:solidFill>
                <a:latin typeface="Times New Roman" pitchFamily="18" charset="0"/>
              </a:rPr>
              <a:t>Abstract</a:t>
            </a:r>
            <a:endParaRPr lang="en-GB" sz="7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113000" y="22761575"/>
            <a:ext cx="45608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solidFill>
                  <a:srgbClr val="000099"/>
                </a:solidFill>
                <a:latin typeface="Times New Roman" pitchFamily="18" charset="0"/>
              </a:rPr>
              <a:t>Relevant</a:t>
            </a:r>
            <a:endParaRPr lang="en-GB" sz="7700">
              <a:latin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-322263" y="13104813"/>
            <a:ext cx="7451726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latin typeface="Times New Roman" pitchFamily="18" charset="0"/>
              </a:rPr>
              <a:t>Representation of real-world business environment</a:t>
            </a:r>
            <a:endParaRPr lang="en-GB" sz="7700">
              <a:latin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601200" y="23515638"/>
            <a:ext cx="672147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latin typeface="Times New Roman" pitchFamily="18" charset="0"/>
              </a:rPr>
              <a:t>Relevance of marketplace to target audience</a:t>
            </a:r>
            <a:endParaRPr lang="en-GB" sz="7700">
              <a:latin typeface="Times New Roman" pitchFamily="18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6961188" y="10080625"/>
            <a:ext cx="10564812" cy="127635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3203238" y="10744200"/>
            <a:ext cx="359886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25700">
                <a:latin typeface="Times New Roman" pitchFamily="18" charset="0"/>
                <a:sym typeface="Monotype Sorts" pitchFamily="2" charset="2"/>
              </a:rPr>
              <a:t></a:t>
            </a:r>
            <a:endParaRPr lang="en-GB" sz="12900">
              <a:latin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 rot="-2466154">
            <a:off x="7318375" y="14890750"/>
            <a:ext cx="93614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5800">
                <a:solidFill>
                  <a:srgbClr val="000099"/>
                </a:solidFill>
                <a:latin typeface="Times New Roman" pitchFamily="18" charset="0"/>
              </a:rPr>
              <a:t>Learning Effectiveness</a:t>
            </a:r>
            <a:endParaRPr lang="en-GB" sz="7700">
              <a:latin typeface="Times New Roman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661188" y="4260850"/>
            <a:ext cx="7921625" cy="140112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lIns="294199" tIns="147100" rIns="294199" bIns="147100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Realistic (verisimilitude)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Complex (challenging)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Broad (stimulating)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Meaningful (motivating)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Multi-faceted (versatile usage)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Content (developmental)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Performance related (accountability)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Cognitive (management principles)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Behavioural (“learning by doing”)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Affective (enjoyable, rewarding)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Experiential (reflective learning)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Strategic (competitive)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Dynamic (problem solving)  </a:t>
            </a:r>
          </a:p>
          <a:p>
            <a:pPr defTabSz="2941638">
              <a:spcBef>
                <a:spcPct val="50000"/>
              </a:spcBef>
            </a:pPr>
            <a:r>
              <a:rPr lang="en-GB" sz="4000">
                <a:latin typeface="Times New Roman" pitchFamily="18" charset="0"/>
              </a:rPr>
              <a:t>- Depth (impact)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900113" y="43180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319588" y="8064500"/>
            <a:ext cx="22323425" cy="174752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294199" tIns="147100" rIns="294199" bIns="147100" anchor="ctr"/>
          <a:lstStyle/>
          <a:p>
            <a:pPr defTabSz="2941638" eaLnBrk="1" hangingPunct="1"/>
            <a:endParaRPr lang="en-US" sz="58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43925" y="10626725"/>
            <a:ext cx="5259388" cy="2478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94199" tIns="147100" rIns="294199" bIns="147100"/>
          <a:lstStyle/>
          <a:p>
            <a:pPr defTabSz="2941638"/>
            <a:r>
              <a:rPr lang="en-GB" sz="5100">
                <a:latin typeface="Times New Roman" pitchFamily="18" charset="0"/>
              </a:rPr>
              <a:t>Experience</a:t>
            </a:r>
            <a:endParaRPr lang="en-US" sz="58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447088" y="19702463"/>
            <a:ext cx="5356225" cy="247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94199" tIns="147100" rIns="294199" bIns="147100"/>
          <a:lstStyle/>
          <a:p>
            <a:pPr defTabSz="2941638"/>
            <a:r>
              <a:rPr lang="en-GB" sz="5100">
                <a:latin typeface="Times New Roman" pitchFamily="18" charset="0"/>
              </a:rPr>
              <a:t>Theory</a:t>
            </a:r>
            <a:endParaRPr lang="en-US" sz="5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280775" y="15163800"/>
            <a:ext cx="4681538" cy="2479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94199" tIns="147100" rIns="294199" bIns="147100"/>
          <a:lstStyle/>
          <a:p>
            <a:pPr defTabSz="2941638"/>
            <a:r>
              <a:rPr lang="en-GB" sz="5100">
                <a:latin typeface="Times New Roman" pitchFamily="18" charset="0"/>
              </a:rPr>
              <a:t>Reflection</a:t>
            </a:r>
            <a:endParaRPr lang="en-US" sz="5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842038" y="15163800"/>
            <a:ext cx="4681537" cy="2479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94199" tIns="147100" rIns="294199" bIns="147100"/>
          <a:lstStyle/>
          <a:p>
            <a:pPr defTabSz="2941638"/>
            <a:r>
              <a:rPr lang="en-GB" sz="5100">
                <a:latin typeface="Times New Roman" pitchFamily="18" charset="0"/>
              </a:rPr>
              <a:t>Deduction</a:t>
            </a:r>
            <a:endParaRPr lang="en-US" sz="580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1761788" y="13104813"/>
            <a:ext cx="1200150" cy="2017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1761788" y="17810163"/>
            <a:ext cx="1200150" cy="167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6081375" y="16465550"/>
            <a:ext cx="264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567363" y="4751388"/>
            <a:ext cx="17522825" cy="1514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294199" tIns="147100" rIns="294199" bIns="147100">
            <a:spAutoFit/>
          </a:bodyPr>
          <a:lstStyle/>
          <a:p>
            <a:pPr algn="ctr" defTabSz="2941638">
              <a:spcBef>
                <a:spcPct val="50000"/>
              </a:spcBef>
            </a:pPr>
            <a:r>
              <a:rPr lang="en-GB" sz="8000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Learning Process</a:t>
            </a:r>
            <a:endParaRPr lang="en-US" sz="8000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00113" y="43180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521325" y="2016125"/>
            <a:ext cx="17521238" cy="27219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-16309988">
            <a:off x="26995438" y="3222625"/>
            <a:ext cx="2184400" cy="1438275"/>
          </a:xfrm>
          <a:custGeom>
            <a:avLst/>
            <a:gdLst>
              <a:gd name="G0" fmla="+- 13770 0 0"/>
              <a:gd name="G1" fmla="+- 3975 0 0"/>
              <a:gd name="G2" fmla="+- 12158 0 3975"/>
              <a:gd name="G3" fmla="+- G2 0 3975"/>
              <a:gd name="G4" fmla="*/ G3 32768 32059"/>
              <a:gd name="G5" fmla="*/ G4 1 2"/>
              <a:gd name="G6" fmla="+- 21600 0 13770"/>
              <a:gd name="G7" fmla="*/ G6 3975 6079"/>
              <a:gd name="G8" fmla="+- G7 13770 0"/>
              <a:gd name="T0" fmla="*/ 13770 w 21600"/>
              <a:gd name="T1" fmla="*/ 0 h 21600"/>
              <a:gd name="T2" fmla="*/ 13770 w 21600"/>
              <a:gd name="T3" fmla="*/ 12158 h 21600"/>
              <a:gd name="T4" fmla="*/ 215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70" y="0"/>
                </a:lnTo>
                <a:lnTo>
                  <a:pt x="13770" y="3975"/>
                </a:lnTo>
                <a:lnTo>
                  <a:pt x="12427" y="3975"/>
                </a:lnTo>
                <a:cubicBezTo>
                  <a:pt x="5564" y="3975"/>
                  <a:pt x="0" y="7639"/>
                  <a:pt x="0" y="12158"/>
                </a:cubicBezTo>
                <a:lnTo>
                  <a:pt x="0" y="21600"/>
                </a:lnTo>
                <a:lnTo>
                  <a:pt x="4301" y="21600"/>
                </a:lnTo>
                <a:lnTo>
                  <a:pt x="4301" y="12158"/>
                </a:lnTo>
                <a:cubicBezTo>
                  <a:pt x="4301" y="9963"/>
                  <a:pt x="7939" y="8183"/>
                  <a:pt x="12427" y="8183"/>
                </a:cubicBezTo>
                <a:lnTo>
                  <a:pt x="13770" y="8183"/>
                </a:lnTo>
                <a:lnTo>
                  <a:pt x="13770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042563" y="1987550"/>
            <a:ext cx="5040312" cy="1468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 anchorCtr="1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Implement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052088" y="27890788"/>
            <a:ext cx="4311650" cy="1468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 anchorCtr="1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Monitor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3042563" y="16130588"/>
            <a:ext cx="5040312" cy="94091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10321925" y="2016125"/>
            <a:ext cx="7200900" cy="9002713"/>
            <a:chOff x="1968" y="192"/>
            <a:chExt cx="1440" cy="1286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68" y="192"/>
              <a:ext cx="1344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 rot="-12607">
              <a:off x="2014" y="767"/>
              <a:ext cx="1105" cy="43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 rot="7013">
              <a:off x="2015" y="1152"/>
              <a:ext cx="1248" cy="12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900">
                  <a:latin typeface="Times New Roman" pitchFamily="18" charset="0"/>
                </a:rPr>
                <a:t>Where are we now?</a:t>
              </a:r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 flipV="1">
              <a:off x="2016" y="432"/>
              <a:ext cx="1008" cy="3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 rot="7013">
              <a:off x="2014" y="287"/>
              <a:ext cx="1248" cy="12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900">
                  <a:latin typeface="Times New Roman" pitchFamily="18" charset="0"/>
                </a:rPr>
                <a:t>Where do we want to be?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2016" y="768"/>
              <a:ext cx="9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736" y="672"/>
              <a:ext cx="672" cy="2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900">
                  <a:latin typeface="Times New Roman" pitchFamily="18" charset="0"/>
                </a:rPr>
                <a:t>Closing the gaps</a:t>
              </a:r>
              <a:endParaRPr lang="en-GB" sz="7700">
                <a:latin typeface="Times New Roman" pitchFamily="18" charset="0"/>
              </a:endParaRPr>
            </a:p>
          </p:txBody>
        </p:sp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1038" y="3695700"/>
            <a:ext cx="64801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Strategic Marketing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3282275" y="16689388"/>
            <a:ext cx="4873625" cy="7847012"/>
            <a:chOff x="4656" y="1920"/>
            <a:chExt cx="960" cy="1121"/>
          </a:xfrm>
        </p:grpSpPr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656" y="2304"/>
              <a:ext cx="960" cy="2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7700">
                  <a:latin typeface="Times New Roman" pitchFamily="18" charset="0"/>
                </a:rPr>
                <a:t>Teamwork</a:t>
              </a: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4704" y="2592"/>
              <a:ext cx="672" cy="113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200">
                  <a:solidFill>
                    <a:srgbClr val="009900"/>
                  </a:solidFill>
                  <a:latin typeface="Times New Roman" pitchFamily="18" charset="0"/>
                </a:rPr>
                <a:t>Communication</a:t>
              </a:r>
              <a:endParaRPr lang="en-GB" sz="3200">
                <a:latin typeface="Times New Roman" pitchFamily="18" charset="0"/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4992" y="2160"/>
              <a:ext cx="576" cy="113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200">
                  <a:solidFill>
                    <a:srgbClr val="009900"/>
                  </a:solidFill>
                  <a:latin typeface="Times New Roman" pitchFamily="18" charset="0"/>
                </a:rPr>
                <a:t>Co-operation</a:t>
              </a:r>
              <a:endParaRPr lang="en-GB" sz="3200">
                <a:latin typeface="Times New Roman" pitchFamily="18" charset="0"/>
              </a:endParaRP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4848" y="2928"/>
              <a:ext cx="336" cy="113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200">
                  <a:solidFill>
                    <a:srgbClr val="009900"/>
                  </a:solidFill>
                  <a:latin typeface="Times New Roman" pitchFamily="18" charset="0"/>
                </a:rPr>
                <a:t>Goals</a:t>
              </a:r>
              <a:endParaRPr lang="en-GB" sz="3200">
                <a:latin typeface="Times New Roman" pitchFamily="18" charset="0"/>
              </a:endParaRP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4656" y="1920"/>
              <a:ext cx="480" cy="113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200">
                  <a:solidFill>
                    <a:srgbClr val="009900"/>
                  </a:solidFill>
                  <a:latin typeface="Times New Roman" pitchFamily="18" charset="0"/>
                </a:rPr>
                <a:t>Leadership</a:t>
              </a:r>
              <a:endParaRPr lang="en-GB" sz="3200">
                <a:latin typeface="Times New Roman" pitchFamily="18" charset="0"/>
              </a:endParaRPr>
            </a:p>
          </p:txBody>
        </p:sp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5232" y="2784"/>
              <a:ext cx="336" cy="113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defTabSz="2941638">
                <a:spcBef>
                  <a:spcPct val="50000"/>
                </a:spcBef>
              </a:pPr>
              <a:r>
                <a:rPr lang="en-GB" sz="3200">
                  <a:solidFill>
                    <a:srgbClr val="009900"/>
                  </a:solidFill>
                  <a:latin typeface="Times New Roman" pitchFamily="18" charset="0"/>
                </a:rPr>
                <a:t>Roles</a:t>
              </a:r>
              <a:endParaRPr lang="en-GB" sz="3200">
                <a:latin typeface="Times New Roman" pitchFamily="18" charset="0"/>
              </a:endParaRPr>
            </a:p>
          </p:txBody>
        </p:sp>
      </p:grp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720725" y="12769850"/>
            <a:ext cx="4800600" cy="11760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481013" y="16130588"/>
            <a:ext cx="52800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Information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919288" y="13104813"/>
            <a:ext cx="2641600" cy="12795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Financial Accounting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439863" y="18370550"/>
            <a:ext cx="2879725" cy="12795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Management Accounting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960438" y="15122525"/>
            <a:ext cx="4319587" cy="792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Benchmarks/controls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960438" y="20834350"/>
            <a:ext cx="3600450" cy="792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Market Research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5521325" y="16130588"/>
            <a:ext cx="1920875" cy="1679575"/>
          </a:xfrm>
          <a:prstGeom prst="rightArrow">
            <a:avLst>
              <a:gd name="adj1" fmla="val 50000"/>
              <a:gd name="adj2" fmla="val 28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5521325" y="15794038"/>
            <a:ext cx="0" cy="3360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439863" y="2060575"/>
            <a:ext cx="4081462" cy="1468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 anchorCtr="1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Plan</a:t>
            </a:r>
          </a:p>
        </p:txBody>
      </p:sp>
      <p:sp>
        <p:nvSpPr>
          <p:cNvPr id="20513" name="AutoShape 33"/>
          <p:cNvSpPr>
            <a:spLocks noChangeArrowheads="1"/>
          </p:cNvSpPr>
          <p:nvPr/>
        </p:nvSpPr>
        <p:spPr bwMode="auto">
          <a:xfrm rot="-10841869">
            <a:off x="21123275" y="19489738"/>
            <a:ext cx="1919288" cy="1681162"/>
          </a:xfrm>
          <a:prstGeom prst="rightArrow">
            <a:avLst>
              <a:gd name="adj1" fmla="val 50000"/>
              <a:gd name="adj2" fmla="val 285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201738" y="27890788"/>
            <a:ext cx="4319587" cy="1468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 anchorCtr="1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Control</a:t>
            </a:r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241300" y="2352675"/>
            <a:ext cx="1198563" cy="2016125"/>
          </a:xfrm>
          <a:custGeom>
            <a:avLst/>
            <a:gdLst>
              <a:gd name="G0" fmla="+- 13770 0 0"/>
              <a:gd name="G1" fmla="+- 3975 0 0"/>
              <a:gd name="G2" fmla="+- 12158 0 3975"/>
              <a:gd name="G3" fmla="+- G2 0 3975"/>
              <a:gd name="G4" fmla="*/ G3 32768 32059"/>
              <a:gd name="G5" fmla="*/ G4 1 2"/>
              <a:gd name="G6" fmla="+- 21600 0 13770"/>
              <a:gd name="G7" fmla="*/ G6 3975 6079"/>
              <a:gd name="G8" fmla="+- G7 13770 0"/>
              <a:gd name="T0" fmla="*/ 13770 w 21600"/>
              <a:gd name="T1" fmla="*/ 0 h 21600"/>
              <a:gd name="T2" fmla="*/ 13770 w 21600"/>
              <a:gd name="T3" fmla="*/ 12158 h 21600"/>
              <a:gd name="T4" fmla="*/ 215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70" y="0"/>
                </a:lnTo>
                <a:lnTo>
                  <a:pt x="13770" y="3975"/>
                </a:lnTo>
                <a:lnTo>
                  <a:pt x="12427" y="3975"/>
                </a:lnTo>
                <a:cubicBezTo>
                  <a:pt x="5564" y="3975"/>
                  <a:pt x="0" y="7639"/>
                  <a:pt x="0" y="12158"/>
                </a:cubicBezTo>
                <a:lnTo>
                  <a:pt x="0" y="21600"/>
                </a:lnTo>
                <a:lnTo>
                  <a:pt x="4301" y="21600"/>
                </a:lnTo>
                <a:lnTo>
                  <a:pt x="4301" y="12158"/>
                </a:lnTo>
                <a:cubicBezTo>
                  <a:pt x="4301" y="9963"/>
                  <a:pt x="7939" y="8183"/>
                  <a:pt x="12427" y="8183"/>
                </a:cubicBezTo>
                <a:lnTo>
                  <a:pt x="13770" y="8183"/>
                </a:lnTo>
                <a:lnTo>
                  <a:pt x="13770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241300" y="4368800"/>
            <a:ext cx="239713" cy="23521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 rot="16200000">
            <a:off x="-119856" y="27675681"/>
            <a:ext cx="1679575" cy="1439863"/>
          </a:xfrm>
          <a:custGeom>
            <a:avLst/>
            <a:gdLst>
              <a:gd name="G0" fmla="+- 13770 0 0"/>
              <a:gd name="G1" fmla="+- 3975 0 0"/>
              <a:gd name="G2" fmla="+- 12158 0 3975"/>
              <a:gd name="G3" fmla="+- G2 0 3975"/>
              <a:gd name="G4" fmla="*/ G3 32768 32059"/>
              <a:gd name="G5" fmla="*/ G4 1 2"/>
              <a:gd name="G6" fmla="+- 21600 0 13770"/>
              <a:gd name="G7" fmla="*/ G6 3975 6079"/>
              <a:gd name="G8" fmla="+- G7 13770 0"/>
              <a:gd name="T0" fmla="*/ 13770 w 21600"/>
              <a:gd name="T1" fmla="*/ 0 h 21600"/>
              <a:gd name="T2" fmla="*/ 13770 w 21600"/>
              <a:gd name="T3" fmla="*/ 12158 h 21600"/>
              <a:gd name="T4" fmla="*/ 215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70" y="0"/>
                </a:lnTo>
                <a:lnTo>
                  <a:pt x="13770" y="3975"/>
                </a:lnTo>
                <a:lnTo>
                  <a:pt x="12427" y="3975"/>
                </a:lnTo>
                <a:cubicBezTo>
                  <a:pt x="5564" y="3975"/>
                  <a:pt x="0" y="7639"/>
                  <a:pt x="0" y="12158"/>
                </a:cubicBezTo>
                <a:lnTo>
                  <a:pt x="0" y="21600"/>
                </a:lnTo>
                <a:lnTo>
                  <a:pt x="4301" y="21600"/>
                </a:lnTo>
                <a:lnTo>
                  <a:pt x="4301" y="12158"/>
                </a:lnTo>
                <a:cubicBezTo>
                  <a:pt x="4301" y="9963"/>
                  <a:pt x="7939" y="8183"/>
                  <a:pt x="12427" y="8183"/>
                </a:cubicBezTo>
                <a:lnTo>
                  <a:pt x="13770" y="8183"/>
                </a:lnTo>
                <a:lnTo>
                  <a:pt x="13770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28322588" y="4703763"/>
            <a:ext cx="239712" cy="22852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 rot="10811693">
            <a:off x="27363738" y="27555825"/>
            <a:ext cx="1198562" cy="2016125"/>
          </a:xfrm>
          <a:custGeom>
            <a:avLst/>
            <a:gdLst>
              <a:gd name="G0" fmla="+- 13770 0 0"/>
              <a:gd name="G1" fmla="+- 3975 0 0"/>
              <a:gd name="G2" fmla="+- 12158 0 3975"/>
              <a:gd name="G3" fmla="+- G2 0 3975"/>
              <a:gd name="G4" fmla="*/ G3 32768 32059"/>
              <a:gd name="G5" fmla="*/ G4 1 2"/>
              <a:gd name="G6" fmla="+- 21600 0 13770"/>
              <a:gd name="G7" fmla="*/ G6 3975 6079"/>
              <a:gd name="G8" fmla="+- G7 13770 0"/>
              <a:gd name="T0" fmla="*/ 13770 w 21600"/>
              <a:gd name="T1" fmla="*/ 0 h 21600"/>
              <a:gd name="T2" fmla="*/ 13770 w 21600"/>
              <a:gd name="T3" fmla="*/ 12158 h 21600"/>
              <a:gd name="T4" fmla="*/ 215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70" y="0"/>
                </a:lnTo>
                <a:lnTo>
                  <a:pt x="13770" y="3975"/>
                </a:lnTo>
                <a:lnTo>
                  <a:pt x="12427" y="3975"/>
                </a:lnTo>
                <a:cubicBezTo>
                  <a:pt x="5564" y="3975"/>
                  <a:pt x="0" y="7639"/>
                  <a:pt x="0" y="12158"/>
                </a:cubicBezTo>
                <a:lnTo>
                  <a:pt x="0" y="21600"/>
                </a:lnTo>
                <a:lnTo>
                  <a:pt x="4301" y="21600"/>
                </a:lnTo>
                <a:lnTo>
                  <a:pt x="4301" y="12158"/>
                </a:lnTo>
                <a:cubicBezTo>
                  <a:pt x="4301" y="9963"/>
                  <a:pt x="7939" y="8183"/>
                  <a:pt x="12427" y="8183"/>
                </a:cubicBezTo>
                <a:lnTo>
                  <a:pt x="13770" y="8183"/>
                </a:lnTo>
                <a:lnTo>
                  <a:pt x="13770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 rot="5466418">
            <a:off x="22298819" y="1943894"/>
            <a:ext cx="1008063" cy="4794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 rot="5400000">
            <a:off x="14354176" y="20883562"/>
            <a:ext cx="336550" cy="17040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 rot="16106100">
            <a:off x="5257800" y="29162375"/>
            <a:ext cx="1008063" cy="481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 rot="5466418">
            <a:off x="7776368" y="1831182"/>
            <a:ext cx="995363" cy="7175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4" name="AutoShape 44"/>
          <p:cNvSpPr>
            <a:spLocks noChangeArrowheads="1"/>
          </p:cNvSpPr>
          <p:nvPr/>
        </p:nvSpPr>
        <p:spPr bwMode="auto">
          <a:xfrm rot="16106100">
            <a:off x="19783425" y="29024263"/>
            <a:ext cx="1022350" cy="742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23042563" y="5040313"/>
            <a:ext cx="5113337" cy="77295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22801263" y="6384925"/>
            <a:ext cx="69627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7700">
                <a:latin typeface="Times New Roman" pitchFamily="18" charset="0"/>
              </a:rPr>
              <a:t>Environment</a:t>
            </a:r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 rot="-10841869">
            <a:off x="21123275" y="6721475"/>
            <a:ext cx="1919288" cy="1679575"/>
          </a:xfrm>
          <a:prstGeom prst="rightArrow">
            <a:avLst>
              <a:gd name="adj1" fmla="val 50000"/>
              <a:gd name="adj2" fmla="val 28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23282275" y="5376863"/>
            <a:ext cx="2641600" cy="79216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Seasonality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23282275" y="8064500"/>
            <a:ext cx="2641600" cy="792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Competition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2160588" y="22402800"/>
            <a:ext cx="2400300" cy="12795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Key Ratios</a:t>
            </a:r>
            <a:endParaRPr lang="en-GB" sz="3200">
              <a:latin typeface="Times New Roman" pitchFamily="18" charset="0"/>
            </a:endParaRPr>
          </a:p>
        </p:txBody>
      </p:sp>
      <p:grpSp>
        <p:nvGrpSpPr>
          <p:cNvPr id="20531" name="Group 51"/>
          <p:cNvGrpSpPr>
            <a:grpSpLocks/>
          </p:cNvGrpSpPr>
          <p:nvPr/>
        </p:nvGrpSpPr>
        <p:grpSpPr bwMode="auto">
          <a:xfrm>
            <a:off x="5761038" y="11425238"/>
            <a:ext cx="16802100" cy="17473612"/>
            <a:chOff x="1536" y="1584"/>
            <a:chExt cx="3360" cy="2496"/>
          </a:xfrm>
        </p:grpSpPr>
        <p:sp>
          <p:nvSpPr>
            <p:cNvPr id="20532" name="Oval 52"/>
            <p:cNvSpPr>
              <a:spLocks noChangeArrowheads="1"/>
            </p:cNvSpPr>
            <p:nvPr/>
          </p:nvSpPr>
          <p:spPr bwMode="auto">
            <a:xfrm>
              <a:off x="2304" y="1824"/>
              <a:ext cx="720" cy="72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10" y="2099"/>
              <a:ext cx="518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Product</a:t>
              </a:r>
            </a:p>
          </p:txBody>
        </p:sp>
        <p:sp>
          <p:nvSpPr>
            <p:cNvPr id="20534" name="Oval 54"/>
            <p:cNvSpPr>
              <a:spLocks noChangeArrowheads="1"/>
            </p:cNvSpPr>
            <p:nvPr/>
          </p:nvSpPr>
          <p:spPr bwMode="auto">
            <a:xfrm>
              <a:off x="3456" y="1824"/>
              <a:ext cx="720" cy="72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5" name="Oval 55"/>
            <p:cNvSpPr>
              <a:spLocks noChangeArrowheads="1"/>
            </p:cNvSpPr>
            <p:nvPr/>
          </p:nvSpPr>
          <p:spPr bwMode="auto">
            <a:xfrm>
              <a:off x="3744" y="2736"/>
              <a:ext cx="720" cy="72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6" name="Oval 56"/>
            <p:cNvSpPr>
              <a:spLocks noChangeArrowheads="1"/>
            </p:cNvSpPr>
            <p:nvPr/>
          </p:nvSpPr>
          <p:spPr bwMode="auto">
            <a:xfrm>
              <a:off x="2016" y="2784"/>
              <a:ext cx="720" cy="72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7" name="Oval 57"/>
            <p:cNvSpPr>
              <a:spLocks noChangeArrowheads="1"/>
            </p:cNvSpPr>
            <p:nvPr/>
          </p:nvSpPr>
          <p:spPr bwMode="auto">
            <a:xfrm>
              <a:off x="2880" y="3360"/>
              <a:ext cx="720" cy="72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8" name="Oval 58"/>
            <p:cNvSpPr>
              <a:spLocks noChangeArrowheads="1"/>
            </p:cNvSpPr>
            <p:nvPr/>
          </p:nvSpPr>
          <p:spPr bwMode="auto">
            <a:xfrm>
              <a:off x="2880" y="2544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648" y="2099"/>
              <a:ext cx="336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Price</a:t>
              </a:r>
            </a:p>
          </p:txBody>
        </p:sp>
        <p:sp>
          <p:nvSpPr>
            <p:cNvPr id="2054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160" y="3024"/>
              <a:ext cx="4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People</a:t>
              </a:r>
            </a:p>
          </p:txBody>
        </p:sp>
        <p:sp>
          <p:nvSpPr>
            <p:cNvPr id="2054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936" y="3059"/>
              <a:ext cx="336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Place</a:t>
              </a:r>
            </a:p>
          </p:txBody>
        </p:sp>
        <p:sp>
          <p:nvSpPr>
            <p:cNvPr id="20542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938" y="3648"/>
              <a:ext cx="56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Promotion</a:t>
              </a:r>
            </a:p>
          </p:txBody>
        </p:sp>
        <p:sp>
          <p:nvSpPr>
            <p:cNvPr id="2054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986" y="2819"/>
              <a:ext cx="518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Customer</a:t>
              </a:r>
            </a:p>
          </p:txBody>
        </p:sp>
        <p:sp>
          <p:nvSpPr>
            <p:cNvPr id="20544" name="Text Box 64"/>
            <p:cNvSpPr txBox="1">
              <a:spLocks noChangeArrowheads="1"/>
            </p:cNvSpPr>
            <p:nvPr/>
          </p:nvSpPr>
          <p:spPr bwMode="auto">
            <a:xfrm>
              <a:off x="3600" y="3238"/>
              <a:ext cx="576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Manufacturer reliability</a:t>
              </a:r>
            </a:p>
          </p:txBody>
        </p:sp>
        <p:sp>
          <p:nvSpPr>
            <p:cNvPr id="20545" name="Text Box 65"/>
            <p:cNvSpPr txBox="1">
              <a:spLocks noChangeArrowheads="1"/>
            </p:cNvSpPr>
            <p:nvPr/>
          </p:nvSpPr>
          <p:spPr bwMode="auto">
            <a:xfrm>
              <a:off x="2112" y="2451"/>
              <a:ext cx="576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Market potential</a:t>
              </a:r>
            </a:p>
          </p:txBody>
        </p:sp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2592" y="1779"/>
              <a:ext cx="576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Market share</a:t>
              </a:r>
            </a:p>
          </p:txBody>
        </p:sp>
        <p:sp>
          <p:nvSpPr>
            <p:cNvPr id="20547" name="Text Box 67"/>
            <p:cNvSpPr txBox="1">
              <a:spLocks noChangeArrowheads="1"/>
            </p:cNvSpPr>
            <p:nvPr/>
          </p:nvSpPr>
          <p:spPr bwMode="auto">
            <a:xfrm>
              <a:off x="2976" y="1968"/>
              <a:ext cx="576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Contribution margins</a:t>
              </a:r>
            </a:p>
          </p:txBody>
        </p:sp>
        <p:sp>
          <p:nvSpPr>
            <p:cNvPr id="20548" name="Text Box 68"/>
            <p:cNvSpPr txBox="1">
              <a:spLocks noChangeArrowheads="1"/>
            </p:cNvSpPr>
            <p:nvPr/>
          </p:nvSpPr>
          <p:spPr bwMode="auto">
            <a:xfrm>
              <a:off x="2688" y="2259"/>
              <a:ext cx="576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Product attributes</a:t>
              </a:r>
            </a:p>
          </p:txBody>
        </p:sp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1536" y="1968"/>
              <a:ext cx="432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Production capacity</a:t>
              </a:r>
            </a:p>
          </p:txBody>
        </p:sp>
        <p:sp>
          <p:nvSpPr>
            <p:cNvPr id="20550" name="Text Box 70"/>
            <p:cNvSpPr txBox="1">
              <a:spLocks noChangeArrowheads="1"/>
            </p:cNvSpPr>
            <p:nvPr/>
          </p:nvSpPr>
          <p:spPr bwMode="auto">
            <a:xfrm>
              <a:off x="1968" y="2208"/>
              <a:ext cx="336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Orders</a:t>
              </a:r>
            </a:p>
          </p:txBody>
        </p:sp>
        <p:sp>
          <p:nvSpPr>
            <p:cNvPr id="20551" name="Text Box 71"/>
            <p:cNvSpPr txBox="1">
              <a:spLocks noChangeArrowheads="1"/>
            </p:cNvSpPr>
            <p:nvPr/>
          </p:nvSpPr>
          <p:spPr bwMode="auto">
            <a:xfrm>
              <a:off x="2064" y="2016"/>
              <a:ext cx="336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Stocks</a:t>
              </a:r>
            </a:p>
          </p:txBody>
        </p:sp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016" y="1728"/>
              <a:ext cx="432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Warehouse capacity</a:t>
              </a:r>
            </a:p>
          </p:txBody>
        </p:sp>
        <p:sp>
          <p:nvSpPr>
            <p:cNvPr id="20553" name="Text Box 73"/>
            <p:cNvSpPr txBox="1">
              <a:spLocks noChangeArrowheads="1"/>
            </p:cNvSpPr>
            <p:nvPr/>
          </p:nvSpPr>
          <p:spPr bwMode="auto">
            <a:xfrm>
              <a:off x="3888" y="2326"/>
              <a:ext cx="528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Manufacturer sales price </a:t>
              </a:r>
            </a:p>
          </p:txBody>
        </p:sp>
        <p:sp>
          <p:nvSpPr>
            <p:cNvPr id="20554" name="Text Box 74"/>
            <p:cNvSpPr txBox="1">
              <a:spLocks noChangeArrowheads="1"/>
            </p:cNvSpPr>
            <p:nvPr/>
          </p:nvSpPr>
          <p:spPr bwMode="auto">
            <a:xfrm>
              <a:off x="3936" y="1872"/>
              <a:ext cx="432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Retailer sales price </a:t>
              </a:r>
            </a:p>
          </p:txBody>
        </p:sp>
        <p:sp>
          <p:nvSpPr>
            <p:cNvPr id="20555" name="Text Box 75"/>
            <p:cNvSpPr txBox="1">
              <a:spLocks noChangeArrowheads="1"/>
            </p:cNvSpPr>
            <p:nvPr/>
          </p:nvSpPr>
          <p:spPr bwMode="auto">
            <a:xfrm>
              <a:off x="3360" y="2278"/>
              <a:ext cx="432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Volume discounts</a:t>
              </a:r>
            </a:p>
          </p:txBody>
        </p:sp>
        <p:sp>
          <p:nvSpPr>
            <p:cNvPr id="20556" name="Text Box 76"/>
            <p:cNvSpPr txBox="1">
              <a:spLocks noChangeArrowheads="1"/>
            </p:cNvSpPr>
            <p:nvPr/>
          </p:nvSpPr>
          <p:spPr bwMode="auto">
            <a:xfrm>
              <a:off x="2208" y="2662"/>
              <a:ext cx="480" cy="21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Retailer/ Manufacturer  relationships </a:t>
              </a:r>
            </a:p>
          </p:txBody>
        </p:sp>
        <p:sp>
          <p:nvSpPr>
            <p:cNvPr id="20557" name="Text Box 77"/>
            <p:cNvSpPr txBox="1">
              <a:spLocks noChangeArrowheads="1"/>
            </p:cNvSpPr>
            <p:nvPr/>
          </p:nvSpPr>
          <p:spPr bwMode="auto">
            <a:xfrm>
              <a:off x="3600" y="1632"/>
              <a:ext cx="576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Price competitiveness</a:t>
              </a:r>
            </a:p>
          </p:txBody>
        </p:sp>
        <p:sp>
          <p:nvSpPr>
            <p:cNvPr id="20558" name="Text Box 78"/>
            <p:cNvSpPr txBox="1">
              <a:spLocks noChangeArrowheads="1"/>
            </p:cNvSpPr>
            <p:nvPr/>
          </p:nvSpPr>
          <p:spPr bwMode="auto">
            <a:xfrm>
              <a:off x="2976" y="1584"/>
              <a:ext cx="288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Sales</a:t>
              </a:r>
            </a:p>
          </p:txBody>
        </p:sp>
        <p:sp>
          <p:nvSpPr>
            <p:cNvPr id="20559" name="Text Box 79"/>
            <p:cNvSpPr txBox="1">
              <a:spLocks noChangeArrowheads="1"/>
            </p:cNvSpPr>
            <p:nvPr/>
          </p:nvSpPr>
          <p:spPr bwMode="auto">
            <a:xfrm>
              <a:off x="3312" y="2592"/>
              <a:ext cx="624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Preferred  retailers</a:t>
              </a:r>
            </a:p>
          </p:txBody>
        </p:sp>
        <p:sp>
          <p:nvSpPr>
            <p:cNvPr id="20560" name="Text Box 80"/>
            <p:cNvSpPr txBox="1">
              <a:spLocks noChangeArrowheads="1"/>
            </p:cNvSpPr>
            <p:nvPr/>
          </p:nvSpPr>
          <p:spPr bwMode="auto">
            <a:xfrm>
              <a:off x="2784" y="2566"/>
              <a:ext cx="480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Customer Needs</a:t>
              </a:r>
            </a:p>
          </p:txBody>
        </p:sp>
        <p:sp>
          <p:nvSpPr>
            <p:cNvPr id="20561" name="Text Box 81"/>
            <p:cNvSpPr txBox="1">
              <a:spLocks noChangeArrowheads="1"/>
            </p:cNvSpPr>
            <p:nvPr/>
          </p:nvSpPr>
          <p:spPr bwMode="auto">
            <a:xfrm>
              <a:off x="3792" y="2835"/>
              <a:ext cx="624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Retailer size </a:t>
              </a:r>
            </a:p>
          </p:txBody>
        </p:sp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3024" y="2998"/>
              <a:ext cx="480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Target markets</a:t>
              </a:r>
            </a:p>
          </p:txBody>
        </p:sp>
        <p:sp>
          <p:nvSpPr>
            <p:cNvPr id="20563" name="Text Box 83"/>
            <p:cNvSpPr txBox="1">
              <a:spLocks noChangeArrowheads="1"/>
            </p:cNvSpPr>
            <p:nvPr/>
          </p:nvSpPr>
          <p:spPr bwMode="auto">
            <a:xfrm>
              <a:off x="4320" y="3027"/>
              <a:ext cx="432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Shelf space</a:t>
              </a:r>
            </a:p>
          </p:txBody>
        </p:sp>
        <p:sp>
          <p:nvSpPr>
            <p:cNvPr id="20564" name="Text Box 84"/>
            <p:cNvSpPr txBox="1">
              <a:spLocks noChangeArrowheads="1"/>
            </p:cNvSpPr>
            <p:nvPr/>
          </p:nvSpPr>
          <p:spPr bwMode="auto">
            <a:xfrm>
              <a:off x="4272" y="3267"/>
              <a:ext cx="624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Retailer service </a:t>
              </a:r>
            </a:p>
          </p:txBody>
        </p:sp>
        <p:sp>
          <p:nvSpPr>
            <p:cNvPr id="20565" name="Text Box 85"/>
            <p:cNvSpPr txBox="1">
              <a:spLocks noChangeArrowheads="1"/>
            </p:cNvSpPr>
            <p:nvPr/>
          </p:nvSpPr>
          <p:spPr bwMode="auto">
            <a:xfrm>
              <a:off x="2832" y="3459"/>
              <a:ext cx="624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Loyalty schemes</a:t>
              </a:r>
            </a:p>
          </p:txBody>
        </p:sp>
        <p:sp>
          <p:nvSpPr>
            <p:cNvPr id="20566" name="Text Box 86"/>
            <p:cNvSpPr txBox="1">
              <a:spLocks noChangeArrowheads="1"/>
            </p:cNvSpPr>
            <p:nvPr/>
          </p:nvSpPr>
          <p:spPr bwMode="auto">
            <a:xfrm>
              <a:off x="2928" y="3891"/>
              <a:ext cx="624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Product promotions</a:t>
              </a:r>
            </a:p>
          </p:txBody>
        </p:sp>
        <p:sp>
          <p:nvSpPr>
            <p:cNvPr id="20567" name="Text Box 87"/>
            <p:cNvSpPr txBox="1">
              <a:spLocks noChangeArrowheads="1"/>
            </p:cNvSpPr>
            <p:nvPr/>
          </p:nvSpPr>
          <p:spPr bwMode="auto">
            <a:xfrm>
              <a:off x="3552" y="3651"/>
              <a:ext cx="384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Brand image</a:t>
              </a:r>
            </a:p>
          </p:txBody>
        </p:sp>
        <p:sp>
          <p:nvSpPr>
            <p:cNvPr id="20568" name="Text Box 88"/>
            <p:cNvSpPr txBox="1">
              <a:spLocks noChangeArrowheads="1"/>
            </p:cNvSpPr>
            <p:nvPr/>
          </p:nvSpPr>
          <p:spPr bwMode="auto">
            <a:xfrm>
              <a:off x="2256" y="3699"/>
              <a:ext cx="624" cy="15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Campaign response</a:t>
              </a:r>
            </a:p>
          </p:txBody>
        </p:sp>
        <p:sp>
          <p:nvSpPr>
            <p:cNvPr id="20569" name="Text Box 89"/>
            <p:cNvSpPr txBox="1">
              <a:spLocks noChangeArrowheads="1"/>
            </p:cNvSpPr>
            <p:nvPr/>
          </p:nvSpPr>
          <p:spPr bwMode="auto">
            <a:xfrm>
              <a:off x="1632" y="2880"/>
              <a:ext cx="480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Motivation</a:t>
              </a:r>
            </a:p>
          </p:txBody>
        </p:sp>
        <p:sp>
          <p:nvSpPr>
            <p:cNvPr id="20570" name="Text Box 90"/>
            <p:cNvSpPr txBox="1">
              <a:spLocks noChangeArrowheads="1"/>
            </p:cNvSpPr>
            <p:nvPr/>
          </p:nvSpPr>
          <p:spPr bwMode="auto">
            <a:xfrm>
              <a:off x="1776" y="3171"/>
              <a:ext cx="480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Competence</a:t>
              </a:r>
            </a:p>
          </p:txBody>
        </p:sp>
        <p:sp>
          <p:nvSpPr>
            <p:cNvPr id="20571" name="Text Box 91"/>
            <p:cNvSpPr txBox="1">
              <a:spLocks noChangeArrowheads="1"/>
            </p:cNvSpPr>
            <p:nvPr/>
          </p:nvSpPr>
          <p:spPr bwMode="auto">
            <a:xfrm>
              <a:off x="2400" y="3168"/>
              <a:ext cx="480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Staffing</a:t>
              </a:r>
            </a:p>
          </p:txBody>
        </p:sp>
        <p:sp>
          <p:nvSpPr>
            <p:cNvPr id="20572" name="Text Box 92"/>
            <p:cNvSpPr txBox="1">
              <a:spLocks noChangeArrowheads="1"/>
            </p:cNvSpPr>
            <p:nvPr/>
          </p:nvSpPr>
          <p:spPr bwMode="auto">
            <a:xfrm>
              <a:off x="2256" y="3363"/>
              <a:ext cx="240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Pay</a:t>
              </a:r>
            </a:p>
          </p:txBody>
        </p:sp>
        <p:sp>
          <p:nvSpPr>
            <p:cNvPr id="20573" name="Freeform 93"/>
            <p:cNvSpPr>
              <a:spLocks/>
            </p:cNvSpPr>
            <p:nvPr/>
          </p:nvSpPr>
          <p:spPr bwMode="auto">
            <a:xfrm>
              <a:off x="3022" y="2400"/>
              <a:ext cx="44" cy="141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15" y="44"/>
                </a:cxn>
                <a:cxn ang="0">
                  <a:pos x="0" y="0"/>
                </a:cxn>
              </a:cxnLst>
              <a:rect l="0" t="0" r="r" b="b"/>
              <a:pathLst>
                <a:path w="44" h="141">
                  <a:moveTo>
                    <a:pt x="44" y="141"/>
                  </a:moveTo>
                  <a:cubicBezTo>
                    <a:pt x="36" y="108"/>
                    <a:pt x="25" y="76"/>
                    <a:pt x="15" y="44"/>
                  </a:cubicBezTo>
                  <a:cubicBezTo>
                    <a:pt x="10" y="29"/>
                    <a:pt x="0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4" name="Line 94"/>
            <p:cNvSpPr>
              <a:spLocks noChangeShapeType="1"/>
            </p:cNvSpPr>
            <p:nvPr/>
          </p:nvSpPr>
          <p:spPr bwMode="auto">
            <a:xfrm flipH="1" flipV="1">
              <a:off x="2688" y="2496"/>
              <a:ext cx="9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5" name="Line 95"/>
            <p:cNvSpPr>
              <a:spLocks noChangeShapeType="1"/>
            </p:cNvSpPr>
            <p:nvPr/>
          </p:nvSpPr>
          <p:spPr bwMode="auto">
            <a:xfrm flipH="1">
              <a:off x="2496" y="2352"/>
              <a:ext cx="19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6" name="Line 96"/>
            <p:cNvSpPr>
              <a:spLocks noChangeShapeType="1"/>
            </p:cNvSpPr>
            <p:nvPr/>
          </p:nvSpPr>
          <p:spPr bwMode="auto">
            <a:xfrm flipH="1" flipV="1">
              <a:off x="2304" y="2256"/>
              <a:ext cx="38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7" name="Line 97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8" name="Line 98"/>
            <p:cNvSpPr>
              <a:spLocks noChangeShapeType="1"/>
            </p:cNvSpPr>
            <p:nvPr/>
          </p:nvSpPr>
          <p:spPr bwMode="auto">
            <a:xfrm>
              <a:off x="1776" y="2208"/>
              <a:ext cx="19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9" name="Line 99"/>
            <p:cNvSpPr>
              <a:spLocks noChangeShapeType="1"/>
            </p:cNvSpPr>
            <p:nvPr/>
          </p:nvSpPr>
          <p:spPr bwMode="auto">
            <a:xfrm flipV="1">
              <a:off x="2160" y="2160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0" name="Line 100"/>
            <p:cNvSpPr>
              <a:spLocks noChangeShapeType="1"/>
            </p:cNvSpPr>
            <p:nvPr/>
          </p:nvSpPr>
          <p:spPr bwMode="auto">
            <a:xfrm flipV="1">
              <a:off x="2256" y="192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1" name="Freeform 101"/>
            <p:cNvSpPr>
              <a:spLocks/>
            </p:cNvSpPr>
            <p:nvPr/>
          </p:nvSpPr>
          <p:spPr bwMode="auto">
            <a:xfrm>
              <a:off x="2304" y="2304"/>
              <a:ext cx="1056" cy="168"/>
            </a:xfrm>
            <a:custGeom>
              <a:avLst/>
              <a:gdLst/>
              <a:ahLst/>
              <a:cxnLst>
                <a:cxn ang="0">
                  <a:pos x="1056" y="144"/>
                </a:cxn>
                <a:cxn ang="0">
                  <a:pos x="432" y="144"/>
                </a:cxn>
                <a:cxn ang="0">
                  <a:pos x="0" y="0"/>
                </a:cxn>
              </a:cxnLst>
              <a:rect l="0" t="0" r="r" b="b"/>
              <a:pathLst>
                <a:path w="1056" h="168">
                  <a:moveTo>
                    <a:pt x="1056" y="144"/>
                  </a:moveTo>
                  <a:cubicBezTo>
                    <a:pt x="832" y="156"/>
                    <a:pt x="608" y="168"/>
                    <a:pt x="432" y="144"/>
                  </a:cubicBezTo>
                  <a:cubicBezTo>
                    <a:pt x="256" y="120"/>
                    <a:pt x="128" y="6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2" name="Line 102"/>
            <p:cNvSpPr>
              <a:spLocks noChangeShapeType="1"/>
            </p:cNvSpPr>
            <p:nvPr/>
          </p:nvSpPr>
          <p:spPr bwMode="auto">
            <a:xfrm flipH="1" flipV="1">
              <a:off x="3264" y="2160"/>
              <a:ext cx="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3" name="Text Box 103"/>
            <p:cNvSpPr txBox="1">
              <a:spLocks noChangeArrowheads="1"/>
            </p:cNvSpPr>
            <p:nvPr/>
          </p:nvSpPr>
          <p:spPr bwMode="auto">
            <a:xfrm>
              <a:off x="4080" y="2115"/>
              <a:ext cx="768" cy="1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lIns="294189" tIns="147096" rIns="294189" bIns="147096">
              <a:spAutoFit/>
            </a:bodyPr>
            <a:lstStyle/>
            <a:p>
              <a:pPr algn="ctr" defTabSz="2941638">
                <a:spcBef>
                  <a:spcPct val="50000"/>
                </a:spcBef>
              </a:pPr>
              <a:r>
                <a:rPr lang="en-GB" sz="2600">
                  <a:solidFill>
                    <a:srgbClr val="008000"/>
                  </a:solidFill>
                  <a:latin typeface="Times New Roman" pitchFamily="18" charset="0"/>
                </a:rPr>
                <a:t>Variable + fixed costs</a:t>
              </a:r>
            </a:p>
          </p:txBody>
        </p:sp>
        <p:sp>
          <p:nvSpPr>
            <p:cNvPr id="20584" name="Freeform 104"/>
            <p:cNvSpPr>
              <a:spLocks/>
            </p:cNvSpPr>
            <p:nvPr/>
          </p:nvSpPr>
          <p:spPr bwMode="auto">
            <a:xfrm>
              <a:off x="3440" y="2160"/>
              <a:ext cx="464" cy="240"/>
            </a:xfrm>
            <a:custGeom>
              <a:avLst/>
              <a:gdLst/>
              <a:ahLst/>
              <a:cxnLst>
                <a:cxn ang="0">
                  <a:pos x="448" y="240"/>
                </a:cxn>
                <a:cxn ang="0">
                  <a:pos x="400" y="96"/>
                </a:cxn>
                <a:cxn ang="0">
                  <a:pos x="64" y="96"/>
                </a:cxn>
                <a:cxn ang="0">
                  <a:pos x="16" y="0"/>
                </a:cxn>
              </a:cxnLst>
              <a:rect l="0" t="0" r="r" b="b"/>
              <a:pathLst>
                <a:path w="464" h="240">
                  <a:moveTo>
                    <a:pt x="448" y="240"/>
                  </a:moveTo>
                  <a:cubicBezTo>
                    <a:pt x="456" y="180"/>
                    <a:pt x="464" y="120"/>
                    <a:pt x="400" y="96"/>
                  </a:cubicBezTo>
                  <a:cubicBezTo>
                    <a:pt x="336" y="72"/>
                    <a:pt x="128" y="112"/>
                    <a:pt x="64" y="96"/>
                  </a:cubicBezTo>
                  <a:cubicBezTo>
                    <a:pt x="0" y="80"/>
                    <a:pt x="8" y="40"/>
                    <a:pt x="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5" name="Line 105"/>
            <p:cNvSpPr>
              <a:spLocks noChangeShapeType="1"/>
            </p:cNvSpPr>
            <p:nvPr/>
          </p:nvSpPr>
          <p:spPr bwMode="auto">
            <a:xfrm flipV="1">
              <a:off x="4224" y="2256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6" name="Line 106"/>
            <p:cNvSpPr>
              <a:spLocks noChangeShapeType="1"/>
            </p:cNvSpPr>
            <p:nvPr/>
          </p:nvSpPr>
          <p:spPr bwMode="auto">
            <a:xfrm flipV="1">
              <a:off x="4032" y="2064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7" name="Line 107"/>
            <p:cNvSpPr>
              <a:spLocks noChangeShapeType="1"/>
            </p:cNvSpPr>
            <p:nvPr/>
          </p:nvSpPr>
          <p:spPr bwMode="auto">
            <a:xfrm flipH="1">
              <a:off x="3552" y="1968"/>
              <a:ext cx="384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8" name="Line 108"/>
            <p:cNvSpPr>
              <a:spLocks noChangeShapeType="1"/>
            </p:cNvSpPr>
            <p:nvPr/>
          </p:nvSpPr>
          <p:spPr bwMode="auto">
            <a:xfrm flipH="1" flipV="1">
              <a:off x="3840" y="182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9" name="Line 109"/>
            <p:cNvSpPr>
              <a:spLocks noChangeShapeType="1"/>
            </p:cNvSpPr>
            <p:nvPr/>
          </p:nvSpPr>
          <p:spPr bwMode="auto">
            <a:xfrm flipH="1">
              <a:off x="3264" y="1680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0" name="Line 110"/>
            <p:cNvSpPr>
              <a:spLocks noChangeShapeType="1"/>
            </p:cNvSpPr>
            <p:nvPr/>
          </p:nvSpPr>
          <p:spPr bwMode="auto">
            <a:xfrm flipH="1">
              <a:off x="3024" y="1728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1" name="Line 111"/>
            <p:cNvSpPr>
              <a:spLocks noChangeShapeType="1"/>
            </p:cNvSpPr>
            <p:nvPr/>
          </p:nvSpPr>
          <p:spPr bwMode="auto">
            <a:xfrm>
              <a:off x="3264" y="2688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2" name="Line 112"/>
            <p:cNvSpPr>
              <a:spLocks noChangeShapeType="1"/>
            </p:cNvSpPr>
            <p:nvPr/>
          </p:nvSpPr>
          <p:spPr bwMode="auto">
            <a:xfrm>
              <a:off x="4080" y="2544"/>
              <a:ext cx="4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3" name="Freeform 113"/>
            <p:cNvSpPr>
              <a:spLocks/>
            </p:cNvSpPr>
            <p:nvPr/>
          </p:nvSpPr>
          <p:spPr bwMode="auto">
            <a:xfrm>
              <a:off x="3696" y="2496"/>
              <a:ext cx="392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44"/>
                </a:cxn>
                <a:cxn ang="0">
                  <a:pos x="336" y="336"/>
                </a:cxn>
              </a:cxnLst>
              <a:rect l="0" t="0" r="r" b="b"/>
              <a:pathLst>
                <a:path w="392" h="336">
                  <a:moveTo>
                    <a:pt x="0" y="0"/>
                  </a:moveTo>
                  <a:cubicBezTo>
                    <a:pt x="140" y="44"/>
                    <a:pt x="280" y="88"/>
                    <a:pt x="336" y="144"/>
                  </a:cubicBezTo>
                  <a:cubicBezTo>
                    <a:pt x="392" y="200"/>
                    <a:pt x="336" y="304"/>
                    <a:pt x="336" y="3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4" name="Freeform 114"/>
            <p:cNvSpPr>
              <a:spLocks/>
            </p:cNvSpPr>
            <p:nvPr/>
          </p:nvSpPr>
          <p:spPr bwMode="auto">
            <a:xfrm>
              <a:off x="3264" y="2776"/>
              <a:ext cx="1296" cy="4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32" y="56"/>
                </a:cxn>
                <a:cxn ang="0">
                  <a:pos x="480" y="344"/>
                </a:cxn>
                <a:cxn ang="0">
                  <a:pos x="864" y="440"/>
                </a:cxn>
                <a:cxn ang="0">
                  <a:pos x="1200" y="440"/>
                </a:cxn>
                <a:cxn ang="0">
                  <a:pos x="1296" y="488"/>
                </a:cxn>
              </a:cxnLst>
              <a:rect l="0" t="0" r="r" b="b"/>
              <a:pathLst>
                <a:path w="1296" h="488">
                  <a:moveTo>
                    <a:pt x="0" y="8"/>
                  </a:moveTo>
                  <a:cubicBezTo>
                    <a:pt x="176" y="4"/>
                    <a:pt x="352" y="0"/>
                    <a:pt x="432" y="56"/>
                  </a:cubicBezTo>
                  <a:cubicBezTo>
                    <a:pt x="512" y="112"/>
                    <a:pt x="408" y="280"/>
                    <a:pt x="480" y="344"/>
                  </a:cubicBezTo>
                  <a:cubicBezTo>
                    <a:pt x="552" y="408"/>
                    <a:pt x="744" y="424"/>
                    <a:pt x="864" y="440"/>
                  </a:cubicBezTo>
                  <a:cubicBezTo>
                    <a:pt x="984" y="456"/>
                    <a:pt x="1128" y="432"/>
                    <a:pt x="1200" y="440"/>
                  </a:cubicBezTo>
                  <a:cubicBezTo>
                    <a:pt x="1272" y="448"/>
                    <a:pt x="1280" y="480"/>
                    <a:pt x="1296" y="48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5" name="Freeform 115"/>
            <p:cNvSpPr>
              <a:spLocks/>
            </p:cNvSpPr>
            <p:nvPr/>
          </p:nvSpPr>
          <p:spPr bwMode="auto">
            <a:xfrm>
              <a:off x="3504" y="3024"/>
              <a:ext cx="8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</a:cxnLst>
              <a:rect l="0" t="0" r="r" b="b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6" name="Line 116"/>
            <p:cNvSpPr>
              <a:spLocks noChangeShapeType="1"/>
            </p:cNvSpPr>
            <p:nvPr/>
          </p:nvSpPr>
          <p:spPr bwMode="auto">
            <a:xfrm flipH="1" flipV="1">
              <a:off x="3408" y="3216"/>
              <a:ext cx="19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7" name="Line 117"/>
            <p:cNvSpPr>
              <a:spLocks noChangeShapeType="1"/>
            </p:cNvSpPr>
            <p:nvPr/>
          </p:nvSpPr>
          <p:spPr bwMode="auto">
            <a:xfrm flipH="1" flipV="1">
              <a:off x="2688" y="2880"/>
              <a:ext cx="33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8" name="Line 118"/>
            <p:cNvSpPr>
              <a:spLocks noChangeShapeType="1"/>
            </p:cNvSpPr>
            <p:nvPr/>
          </p:nvSpPr>
          <p:spPr bwMode="auto">
            <a:xfrm flipH="1">
              <a:off x="2688" y="268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 flipH="1" flipV="1">
              <a:off x="2880" y="2784"/>
              <a:ext cx="14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0" name="Line 120"/>
            <p:cNvSpPr>
              <a:spLocks noChangeShapeType="1"/>
            </p:cNvSpPr>
            <p:nvPr/>
          </p:nvSpPr>
          <p:spPr bwMode="auto">
            <a:xfrm flipH="1" flipV="1">
              <a:off x="2880" y="1920"/>
              <a:ext cx="96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1" name="Line 121"/>
            <p:cNvSpPr>
              <a:spLocks noChangeShapeType="1"/>
            </p:cNvSpPr>
            <p:nvPr/>
          </p:nvSpPr>
          <p:spPr bwMode="auto">
            <a:xfrm>
              <a:off x="3168" y="3216"/>
              <a:ext cx="4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2" name="Line 122"/>
            <p:cNvSpPr>
              <a:spLocks noChangeShapeType="1"/>
            </p:cNvSpPr>
            <p:nvPr/>
          </p:nvSpPr>
          <p:spPr bwMode="auto">
            <a:xfrm flipH="1">
              <a:off x="2880" y="3168"/>
              <a:ext cx="144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3" name="Line 123"/>
            <p:cNvSpPr>
              <a:spLocks noChangeShapeType="1"/>
            </p:cNvSpPr>
            <p:nvPr/>
          </p:nvSpPr>
          <p:spPr bwMode="auto">
            <a:xfrm flipV="1">
              <a:off x="3792" y="345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4" name="Line 124"/>
            <p:cNvSpPr>
              <a:spLocks noChangeShapeType="1"/>
            </p:cNvSpPr>
            <p:nvPr/>
          </p:nvSpPr>
          <p:spPr bwMode="auto">
            <a:xfrm flipH="1" flipV="1">
              <a:off x="2160" y="3312"/>
              <a:ext cx="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5" name="Line 125"/>
            <p:cNvSpPr>
              <a:spLocks noChangeShapeType="1"/>
            </p:cNvSpPr>
            <p:nvPr/>
          </p:nvSpPr>
          <p:spPr bwMode="auto">
            <a:xfrm>
              <a:off x="1968" y="302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6" name="Line 126"/>
            <p:cNvSpPr>
              <a:spLocks noChangeShapeType="1"/>
            </p:cNvSpPr>
            <p:nvPr/>
          </p:nvSpPr>
          <p:spPr bwMode="auto">
            <a:xfrm>
              <a:off x="2256" y="321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7" name="Line 127"/>
            <p:cNvSpPr>
              <a:spLocks noChangeShapeType="1"/>
            </p:cNvSpPr>
            <p:nvPr/>
          </p:nvSpPr>
          <p:spPr bwMode="auto">
            <a:xfrm flipH="1" flipV="1">
              <a:off x="2784" y="38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8" name="Freeform 128"/>
            <p:cNvSpPr>
              <a:spLocks/>
            </p:cNvSpPr>
            <p:nvPr/>
          </p:nvSpPr>
          <p:spPr bwMode="auto">
            <a:xfrm>
              <a:off x="2640" y="3216"/>
              <a:ext cx="440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96" y="192"/>
                </a:cxn>
                <a:cxn ang="0">
                  <a:pos x="384" y="144"/>
                </a:cxn>
                <a:cxn ang="0">
                  <a:pos x="432" y="0"/>
                </a:cxn>
              </a:cxnLst>
              <a:rect l="0" t="0" r="r" b="b"/>
              <a:pathLst>
                <a:path w="440" h="480">
                  <a:moveTo>
                    <a:pt x="0" y="480"/>
                  </a:moveTo>
                  <a:cubicBezTo>
                    <a:pt x="16" y="364"/>
                    <a:pt x="32" y="248"/>
                    <a:pt x="96" y="192"/>
                  </a:cubicBezTo>
                  <a:cubicBezTo>
                    <a:pt x="160" y="136"/>
                    <a:pt x="328" y="176"/>
                    <a:pt x="384" y="144"/>
                  </a:cubicBezTo>
                  <a:cubicBezTo>
                    <a:pt x="440" y="112"/>
                    <a:pt x="424" y="24"/>
                    <a:pt x="43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609" name="Rectangle 129"/>
          <p:cNvSpPr>
            <a:spLocks noChangeArrowheads="1"/>
          </p:cNvSpPr>
          <p:nvPr/>
        </p:nvSpPr>
        <p:spPr bwMode="auto">
          <a:xfrm rot="5400000">
            <a:off x="13873957" y="-6336507"/>
            <a:ext cx="336550" cy="17041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10" name="Text Box 130"/>
          <p:cNvSpPr txBox="1">
            <a:spLocks noChangeArrowheads="1"/>
          </p:cNvSpPr>
          <p:nvPr/>
        </p:nvSpPr>
        <p:spPr bwMode="auto">
          <a:xfrm>
            <a:off x="26403300" y="5713413"/>
            <a:ext cx="1439863" cy="79216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Fads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611" name="Text Box 131"/>
          <p:cNvSpPr txBox="1">
            <a:spLocks noChangeArrowheads="1"/>
          </p:cNvSpPr>
          <p:nvPr/>
        </p:nvSpPr>
        <p:spPr bwMode="auto">
          <a:xfrm>
            <a:off x="24963438" y="9745663"/>
            <a:ext cx="2879725" cy="79216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Demography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612" name="Text Box 132"/>
          <p:cNvSpPr txBox="1">
            <a:spLocks noChangeArrowheads="1"/>
          </p:cNvSpPr>
          <p:nvPr/>
        </p:nvSpPr>
        <p:spPr bwMode="auto">
          <a:xfrm>
            <a:off x="23523575" y="11312525"/>
            <a:ext cx="2638425" cy="792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294189" tIns="147096" rIns="294189" bIns="147096">
            <a:spAutoFit/>
          </a:bodyPr>
          <a:lstStyle/>
          <a:p>
            <a:pPr defTabSz="2941638">
              <a:spcBef>
                <a:spcPct val="50000"/>
              </a:spcBef>
            </a:pPr>
            <a:r>
              <a:rPr lang="en-GB" sz="3200">
                <a:solidFill>
                  <a:srgbClr val="009900"/>
                </a:solidFill>
                <a:latin typeface="Times New Roman" pitchFamily="18" charset="0"/>
              </a:rPr>
              <a:t>Technology</a:t>
            </a:r>
            <a:endParaRPr lang="en-GB" sz="3200">
              <a:latin typeface="Times New Roman" pitchFamily="18" charset="0"/>
            </a:endParaRPr>
          </a:p>
        </p:txBody>
      </p:sp>
      <p:sp>
        <p:nvSpPr>
          <p:cNvPr id="20613" name="Text Box 133"/>
          <p:cNvSpPr txBox="1">
            <a:spLocks noChangeArrowheads="1"/>
          </p:cNvSpPr>
          <p:nvPr/>
        </p:nvSpPr>
        <p:spPr bwMode="auto">
          <a:xfrm>
            <a:off x="900113" y="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163588" y="7392988"/>
            <a:ext cx="2400300" cy="2016125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defTabSz="3373438" eaLnBrk="1" hangingPunct="1"/>
            <a:endParaRPr lang="en-US" sz="6600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279900" y="16802100"/>
            <a:ext cx="19243675" cy="10753725"/>
            <a:chOff x="2112" y="1152"/>
            <a:chExt cx="3552" cy="1536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112" y="1152"/>
              <a:ext cx="3552" cy="1536"/>
            </a:xfrm>
            <a:prstGeom prst="re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2880" y="1248"/>
            <a:ext cx="576" cy="576"/>
          </p:xfrm>
          <a:graphic>
            <a:graphicData uri="http://schemas.openxmlformats.org/presentationml/2006/ole">
              <p:oleObj spid="_x0000_s21512" name="Drawing" r:id="rId4" imgW="1180800" imgH="1144800" progId="">
                <p:embed/>
              </p:oleObj>
            </a:graphicData>
          </a:graphic>
        </p:graphicFrame>
        <p:graphicFrame>
          <p:nvGraphicFramePr>
            <p:cNvPr id="21513" name="Object 9"/>
            <p:cNvGraphicFramePr>
              <a:graphicFrameLocks noChangeAspect="1"/>
            </p:cNvGraphicFramePr>
            <p:nvPr/>
          </p:nvGraphicFramePr>
          <p:xfrm>
            <a:off x="4368" y="1584"/>
            <a:ext cx="576" cy="624"/>
          </p:xfrm>
          <a:graphic>
            <a:graphicData uri="http://schemas.openxmlformats.org/presentationml/2006/ole">
              <p:oleObj spid="_x0000_s21513" name="Drawing" r:id="rId5" imgW="1180800" imgH="1144800" progId="">
                <p:embed/>
              </p:oleObj>
            </a:graphicData>
          </a:graphic>
        </p:graphicFrame>
        <p:graphicFrame>
          <p:nvGraphicFramePr>
            <p:cNvPr id="21514" name="Object 10"/>
            <p:cNvGraphicFramePr>
              <a:graphicFrameLocks noChangeAspect="1"/>
            </p:cNvGraphicFramePr>
            <p:nvPr/>
          </p:nvGraphicFramePr>
          <p:xfrm>
            <a:off x="2880" y="2064"/>
            <a:ext cx="576" cy="576"/>
          </p:xfrm>
          <a:graphic>
            <a:graphicData uri="http://schemas.openxmlformats.org/presentationml/2006/ole">
              <p:oleObj spid="_x0000_s21514" name="Drawing" r:id="rId6" imgW="1180800" imgH="1144800" progId="">
                <p:embed/>
              </p:oleObj>
            </a:graphicData>
          </a:graphic>
        </p:graphicFrame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256" y="144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A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256" y="220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B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4944" y="1728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Control Centre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V="1">
              <a:off x="3360" y="1920"/>
              <a:ext cx="1056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3360" y="1584"/>
              <a:ext cx="1056" cy="33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01550" y="16802100"/>
            <a:ext cx="44211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900" b="1">
                <a:latin typeface="Times New Roman" pitchFamily="18" charset="0"/>
              </a:rPr>
              <a:t>Month 1</a:t>
            </a:r>
            <a:endParaRPr lang="en-GB" sz="5200" b="1">
              <a:latin typeface="Times New Roman" pitchFamily="18" charset="0"/>
            </a:endParaRP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4944" y="3072"/>
            <a:chExt cx="1056" cy="1104"/>
          </a:xfrm>
        </p:grpSpPr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4992" y="3072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4944" y="3456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4944" y="3120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 rot="-1674195">
              <a:off x="5232" y="3552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26" name="WordArt 22"/>
            <p:cNvSpPr>
              <a:spLocks noChangeArrowheads="1" noChangeShapeType="1" noTextEdit="1"/>
            </p:cNvSpPr>
            <p:nvPr/>
          </p:nvSpPr>
          <p:spPr bwMode="auto">
            <a:xfrm rot="1111460">
              <a:off x="5040" y="3264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27" name="WordArt 23"/>
            <p:cNvSpPr>
              <a:spLocks noChangeArrowheads="1" noChangeShapeType="1" noTextEdit="1"/>
            </p:cNvSpPr>
            <p:nvPr/>
          </p:nvSpPr>
          <p:spPr bwMode="auto">
            <a:xfrm rot="-1514350">
              <a:off x="5136" y="3792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28" name="AutoShape 24"/>
            <p:cNvSpPr>
              <a:spLocks noChangeArrowheads="1"/>
            </p:cNvSpPr>
            <p:nvPr/>
          </p:nvSpPr>
          <p:spPr bwMode="auto">
            <a:xfrm rot="1048364">
              <a:off x="5280" y="3072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720" y="1344"/>
            <a:chExt cx="1056" cy="1104"/>
          </a:xfrm>
        </p:grpSpPr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768" y="1344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V="1">
              <a:off x="720" y="1728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720" y="1392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3" name="AutoShape 29"/>
            <p:cNvSpPr>
              <a:spLocks noChangeArrowheads="1"/>
            </p:cNvSpPr>
            <p:nvPr/>
          </p:nvSpPr>
          <p:spPr bwMode="auto">
            <a:xfrm rot="9294559">
              <a:off x="1008" y="182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34" name="WordArt 30"/>
            <p:cNvSpPr>
              <a:spLocks noChangeArrowheads="1" noChangeShapeType="1" noTextEdit="1"/>
            </p:cNvSpPr>
            <p:nvPr/>
          </p:nvSpPr>
          <p:spPr bwMode="auto">
            <a:xfrm rot="1111460">
              <a:off x="816" y="1536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35" name="WordArt 31"/>
            <p:cNvSpPr>
              <a:spLocks noChangeArrowheads="1" noChangeShapeType="1" noTextEdit="1"/>
            </p:cNvSpPr>
            <p:nvPr/>
          </p:nvSpPr>
          <p:spPr bwMode="auto">
            <a:xfrm rot="-1514350">
              <a:off x="912" y="2064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36" name="AutoShape 32"/>
            <p:cNvSpPr>
              <a:spLocks noChangeArrowheads="1"/>
            </p:cNvSpPr>
            <p:nvPr/>
          </p:nvSpPr>
          <p:spPr bwMode="auto">
            <a:xfrm rot="-9185899">
              <a:off x="1056" y="134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16041688" y="20834350"/>
            <a:ext cx="3900487" cy="30241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algn="ctr" defTabSz="3373438"/>
            <a:r>
              <a:rPr lang="en-GB" sz="5200" b="1">
                <a:latin typeface="Times New Roman" pitchFamily="18" charset="0"/>
              </a:rPr>
              <a:t>Processing</a:t>
            </a:r>
          </a:p>
        </p:txBody>
      </p: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4279900" y="16802100"/>
            <a:ext cx="19243675" cy="10753725"/>
            <a:chOff x="2112" y="1152"/>
            <a:chExt cx="3552" cy="1536"/>
          </a:xfrm>
        </p:grpSpPr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2112" y="1152"/>
              <a:ext cx="3552" cy="1536"/>
            </a:xfrm>
            <a:prstGeom prst="re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graphicFrame>
          <p:nvGraphicFramePr>
            <p:cNvPr id="21540" name="Object 36"/>
            <p:cNvGraphicFramePr>
              <a:graphicFrameLocks noChangeAspect="1"/>
            </p:cNvGraphicFramePr>
            <p:nvPr/>
          </p:nvGraphicFramePr>
          <p:xfrm>
            <a:off x="2880" y="1248"/>
            <a:ext cx="576" cy="576"/>
          </p:xfrm>
          <a:graphic>
            <a:graphicData uri="http://schemas.openxmlformats.org/presentationml/2006/ole">
              <p:oleObj spid="_x0000_s21540" name="Drawing" r:id="rId7" imgW="1180800" imgH="1144800" progId="">
                <p:embed/>
              </p:oleObj>
            </a:graphicData>
          </a:graphic>
        </p:graphicFrame>
        <p:graphicFrame>
          <p:nvGraphicFramePr>
            <p:cNvPr id="21541" name="Object 37"/>
            <p:cNvGraphicFramePr>
              <a:graphicFrameLocks noChangeAspect="1"/>
            </p:cNvGraphicFramePr>
            <p:nvPr/>
          </p:nvGraphicFramePr>
          <p:xfrm>
            <a:off x="4368" y="1584"/>
            <a:ext cx="576" cy="624"/>
          </p:xfrm>
          <a:graphic>
            <a:graphicData uri="http://schemas.openxmlformats.org/presentationml/2006/ole">
              <p:oleObj spid="_x0000_s21541" name="Drawing" r:id="rId8" imgW="1180800" imgH="1144800" progId="">
                <p:embed/>
              </p:oleObj>
            </a:graphicData>
          </a:graphic>
        </p:graphicFrame>
        <p:graphicFrame>
          <p:nvGraphicFramePr>
            <p:cNvPr id="21542" name="Object 38"/>
            <p:cNvGraphicFramePr>
              <a:graphicFrameLocks noChangeAspect="1"/>
            </p:cNvGraphicFramePr>
            <p:nvPr/>
          </p:nvGraphicFramePr>
          <p:xfrm>
            <a:off x="2880" y="2064"/>
            <a:ext cx="576" cy="576"/>
          </p:xfrm>
          <a:graphic>
            <a:graphicData uri="http://schemas.openxmlformats.org/presentationml/2006/ole">
              <p:oleObj spid="_x0000_s21542" name="Drawing" r:id="rId9" imgW="1180800" imgH="1144800" progId="">
                <p:embed/>
              </p:oleObj>
            </a:graphicData>
          </a:graphic>
        </p:graphicFrame>
        <p:sp>
          <p:nvSpPr>
            <p:cNvPr id="21543" name="Text Box 39"/>
            <p:cNvSpPr txBox="1">
              <a:spLocks noChangeArrowheads="1"/>
            </p:cNvSpPr>
            <p:nvPr/>
          </p:nvSpPr>
          <p:spPr bwMode="auto">
            <a:xfrm>
              <a:off x="2256" y="144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A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2256" y="220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B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4944" y="1728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Control Centre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 flipV="1">
              <a:off x="3360" y="1920"/>
              <a:ext cx="1056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3360" y="1584"/>
              <a:ext cx="1056" cy="33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12141200" y="16802100"/>
            <a:ext cx="44211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900" b="1">
                <a:latin typeface="Times New Roman" pitchFamily="18" charset="0"/>
              </a:rPr>
              <a:t>Month 2</a:t>
            </a:r>
            <a:endParaRPr lang="en-GB" sz="5200" b="1">
              <a:latin typeface="Times New Roman" pitchFamily="18" charset="0"/>
            </a:endParaRPr>
          </a:p>
        </p:txBody>
      </p:sp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1248" y="1632"/>
            <a:chExt cx="1056" cy="1104"/>
          </a:xfrm>
        </p:grpSpPr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1296" y="1632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 flipV="1">
              <a:off x="1248" y="2016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1248" y="1680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3" name="AutoShape 49"/>
            <p:cNvSpPr>
              <a:spLocks noChangeArrowheads="1"/>
            </p:cNvSpPr>
            <p:nvPr/>
          </p:nvSpPr>
          <p:spPr bwMode="auto">
            <a:xfrm rot="-1674195">
              <a:off x="1536" y="2112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54" name="WordArt 50"/>
            <p:cNvSpPr>
              <a:spLocks noChangeArrowheads="1" noChangeShapeType="1" noTextEdit="1"/>
            </p:cNvSpPr>
            <p:nvPr/>
          </p:nvSpPr>
          <p:spPr bwMode="auto">
            <a:xfrm rot="1111460">
              <a:off x="1344" y="1824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55" name="WordArt 51"/>
            <p:cNvSpPr>
              <a:spLocks noChangeArrowheads="1" noChangeShapeType="1" noTextEdit="1"/>
            </p:cNvSpPr>
            <p:nvPr/>
          </p:nvSpPr>
          <p:spPr bwMode="auto">
            <a:xfrm rot="-1514350">
              <a:off x="1440" y="2352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56" name="AutoShape 52"/>
            <p:cNvSpPr>
              <a:spLocks noChangeArrowheads="1"/>
            </p:cNvSpPr>
            <p:nvPr/>
          </p:nvSpPr>
          <p:spPr bwMode="auto">
            <a:xfrm rot="1048364">
              <a:off x="1584" y="1632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720" y="1344"/>
            <a:chExt cx="1056" cy="1104"/>
          </a:xfrm>
        </p:grpSpPr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768" y="1344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59" name="Line 55"/>
            <p:cNvSpPr>
              <a:spLocks noChangeShapeType="1"/>
            </p:cNvSpPr>
            <p:nvPr/>
          </p:nvSpPr>
          <p:spPr bwMode="auto">
            <a:xfrm flipV="1">
              <a:off x="720" y="1728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720" y="1392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1" name="AutoShape 57"/>
            <p:cNvSpPr>
              <a:spLocks noChangeArrowheads="1"/>
            </p:cNvSpPr>
            <p:nvPr/>
          </p:nvSpPr>
          <p:spPr bwMode="auto">
            <a:xfrm rot="9294559">
              <a:off x="1008" y="182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62" name="WordArt 58"/>
            <p:cNvSpPr>
              <a:spLocks noChangeArrowheads="1" noChangeShapeType="1" noTextEdit="1"/>
            </p:cNvSpPr>
            <p:nvPr/>
          </p:nvSpPr>
          <p:spPr bwMode="auto">
            <a:xfrm rot="1111460">
              <a:off x="816" y="1536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63" name="WordArt 59"/>
            <p:cNvSpPr>
              <a:spLocks noChangeArrowheads="1" noChangeShapeType="1" noTextEdit="1"/>
            </p:cNvSpPr>
            <p:nvPr/>
          </p:nvSpPr>
          <p:spPr bwMode="auto">
            <a:xfrm rot="-1514350">
              <a:off x="912" y="2064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64" name="AutoShape 60"/>
            <p:cNvSpPr>
              <a:spLocks noChangeArrowheads="1"/>
            </p:cNvSpPr>
            <p:nvPr/>
          </p:nvSpPr>
          <p:spPr bwMode="auto">
            <a:xfrm rot="-9185899">
              <a:off x="1056" y="134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sp>
        <p:nvSpPr>
          <p:cNvPr id="24637" name="AutoShape 61"/>
          <p:cNvSpPr>
            <a:spLocks noChangeArrowheads="1"/>
          </p:cNvSpPr>
          <p:nvPr/>
        </p:nvSpPr>
        <p:spPr bwMode="auto">
          <a:xfrm>
            <a:off x="15781338" y="20834350"/>
            <a:ext cx="3900487" cy="30241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algn="ctr" defTabSz="3373438"/>
            <a:r>
              <a:rPr lang="en-GB" sz="5200" b="1">
                <a:latin typeface="Times New Roman" pitchFamily="18" charset="0"/>
              </a:rPr>
              <a:t>Processing</a:t>
            </a:r>
          </a:p>
        </p:txBody>
      </p:sp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4279900" y="16802100"/>
            <a:ext cx="19243675" cy="10753725"/>
            <a:chOff x="2112" y="1152"/>
            <a:chExt cx="3552" cy="1536"/>
          </a:xfrm>
        </p:grpSpPr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2112" y="1152"/>
              <a:ext cx="3552" cy="1536"/>
            </a:xfrm>
            <a:prstGeom prst="re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graphicFrame>
          <p:nvGraphicFramePr>
            <p:cNvPr id="21568" name="Object 64"/>
            <p:cNvGraphicFramePr>
              <a:graphicFrameLocks noChangeAspect="1"/>
            </p:cNvGraphicFramePr>
            <p:nvPr/>
          </p:nvGraphicFramePr>
          <p:xfrm>
            <a:off x="2880" y="1248"/>
            <a:ext cx="576" cy="576"/>
          </p:xfrm>
          <a:graphic>
            <a:graphicData uri="http://schemas.openxmlformats.org/presentationml/2006/ole">
              <p:oleObj spid="_x0000_s21568" name="Drawing" r:id="rId10" imgW="1180800" imgH="1144800" progId="">
                <p:embed/>
              </p:oleObj>
            </a:graphicData>
          </a:graphic>
        </p:graphicFrame>
        <p:graphicFrame>
          <p:nvGraphicFramePr>
            <p:cNvPr id="21569" name="Object 65"/>
            <p:cNvGraphicFramePr>
              <a:graphicFrameLocks noChangeAspect="1"/>
            </p:cNvGraphicFramePr>
            <p:nvPr/>
          </p:nvGraphicFramePr>
          <p:xfrm>
            <a:off x="4368" y="1584"/>
            <a:ext cx="576" cy="624"/>
          </p:xfrm>
          <a:graphic>
            <a:graphicData uri="http://schemas.openxmlformats.org/presentationml/2006/ole">
              <p:oleObj spid="_x0000_s21569" name="Drawing" r:id="rId11" imgW="1180800" imgH="1144800" progId="">
                <p:embed/>
              </p:oleObj>
            </a:graphicData>
          </a:graphic>
        </p:graphicFrame>
        <p:graphicFrame>
          <p:nvGraphicFramePr>
            <p:cNvPr id="21570" name="Object 66"/>
            <p:cNvGraphicFramePr>
              <a:graphicFrameLocks noChangeAspect="1"/>
            </p:cNvGraphicFramePr>
            <p:nvPr/>
          </p:nvGraphicFramePr>
          <p:xfrm>
            <a:off x="2880" y="2064"/>
            <a:ext cx="576" cy="576"/>
          </p:xfrm>
          <a:graphic>
            <a:graphicData uri="http://schemas.openxmlformats.org/presentationml/2006/ole">
              <p:oleObj spid="_x0000_s21570" name="Drawing" r:id="rId12" imgW="1180800" imgH="1144800" progId="">
                <p:embed/>
              </p:oleObj>
            </a:graphicData>
          </a:graphic>
        </p:graphicFrame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2256" y="144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A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2256" y="220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B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4944" y="1728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Control Centre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 flipV="1">
              <a:off x="3360" y="1920"/>
              <a:ext cx="1056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3360" y="1584"/>
              <a:ext cx="1056" cy="33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648" name="Group 72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2880" y="3024"/>
            <a:chExt cx="1056" cy="1104"/>
          </a:xfrm>
        </p:grpSpPr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2928" y="3024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78" name="Line 74"/>
            <p:cNvSpPr>
              <a:spLocks noChangeShapeType="1"/>
            </p:cNvSpPr>
            <p:nvPr/>
          </p:nvSpPr>
          <p:spPr bwMode="auto">
            <a:xfrm flipV="1">
              <a:off x="2880" y="3408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9" name="Line 75"/>
            <p:cNvSpPr>
              <a:spLocks noChangeShapeType="1"/>
            </p:cNvSpPr>
            <p:nvPr/>
          </p:nvSpPr>
          <p:spPr bwMode="auto">
            <a:xfrm>
              <a:off x="2880" y="3072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0" name="AutoShape 76"/>
            <p:cNvSpPr>
              <a:spLocks noChangeArrowheads="1"/>
            </p:cNvSpPr>
            <p:nvPr/>
          </p:nvSpPr>
          <p:spPr bwMode="auto">
            <a:xfrm rot="-1674195">
              <a:off x="3168" y="350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81" name="WordArt 77"/>
            <p:cNvSpPr>
              <a:spLocks noChangeArrowheads="1" noChangeShapeType="1" noTextEdit="1"/>
            </p:cNvSpPr>
            <p:nvPr/>
          </p:nvSpPr>
          <p:spPr bwMode="auto">
            <a:xfrm rot="1111460">
              <a:off x="2976" y="3216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82" name="WordArt 78"/>
            <p:cNvSpPr>
              <a:spLocks noChangeArrowheads="1" noChangeShapeType="1" noTextEdit="1"/>
            </p:cNvSpPr>
            <p:nvPr/>
          </p:nvSpPr>
          <p:spPr bwMode="auto">
            <a:xfrm rot="-1514350">
              <a:off x="3072" y="3744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Decisions</a:t>
              </a:r>
            </a:p>
          </p:txBody>
        </p:sp>
        <p:sp>
          <p:nvSpPr>
            <p:cNvPr id="21583" name="AutoShape 79"/>
            <p:cNvSpPr>
              <a:spLocks noChangeArrowheads="1"/>
            </p:cNvSpPr>
            <p:nvPr/>
          </p:nvSpPr>
          <p:spPr bwMode="auto">
            <a:xfrm rot="1048364">
              <a:off x="3216" y="302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12141200" y="16802100"/>
            <a:ext cx="44211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900" b="1">
                <a:latin typeface="Times New Roman" pitchFamily="18" charset="0"/>
              </a:rPr>
              <a:t>Month 3</a:t>
            </a:r>
            <a:endParaRPr lang="en-GB" sz="5200" b="1">
              <a:latin typeface="Times New Roman" pitchFamily="18" charset="0"/>
            </a:endParaRPr>
          </a:p>
        </p:txBody>
      </p:sp>
      <p:grpSp>
        <p:nvGrpSpPr>
          <p:cNvPr id="24657" name="Group 81"/>
          <p:cNvGrpSpPr>
            <a:grpSpLocks/>
          </p:cNvGrpSpPr>
          <p:nvPr/>
        </p:nvGrpSpPr>
        <p:grpSpPr bwMode="auto">
          <a:xfrm>
            <a:off x="11101388" y="19489738"/>
            <a:ext cx="5721350" cy="7729537"/>
            <a:chOff x="720" y="1344"/>
            <a:chExt cx="1056" cy="1104"/>
          </a:xfrm>
        </p:grpSpPr>
        <p:sp>
          <p:nvSpPr>
            <p:cNvPr id="21586" name="Rectangle 82"/>
            <p:cNvSpPr>
              <a:spLocks noChangeArrowheads="1"/>
            </p:cNvSpPr>
            <p:nvPr/>
          </p:nvSpPr>
          <p:spPr bwMode="auto">
            <a:xfrm>
              <a:off x="768" y="1344"/>
              <a:ext cx="768" cy="11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87" name="Line 83"/>
            <p:cNvSpPr>
              <a:spLocks noChangeShapeType="1"/>
            </p:cNvSpPr>
            <p:nvPr/>
          </p:nvSpPr>
          <p:spPr bwMode="auto">
            <a:xfrm flipV="1">
              <a:off x="720" y="1728"/>
              <a:ext cx="10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8" name="Line 84"/>
            <p:cNvSpPr>
              <a:spLocks noChangeShapeType="1"/>
            </p:cNvSpPr>
            <p:nvPr/>
          </p:nvSpPr>
          <p:spPr bwMode="auto">
            <a:xfrm>
              <a:off x="720" y="1392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9" name="AutoShape 85"/>
            <p:cNvSpPr>
              <a:spLocks noChangeArrowheads="1"/>
            </p:cNvSpPr>
            <p:nvPr/>
          </p:nvSpPr>
          <p:spPr bwMode="auto">
            <a:xfrm rot="9294559">
              <a:off x="1008" y="182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sp>
          <p:nvSpPr>
            <p:cNvPr id="21590" name="WordArt 86"/>
            <p:cNvSpPr>
              <a:spLocks noChangeArrowheads="1" noChangeShapeType="1" noTextEdit="1"/>
            </p:cNvSpPr>
            <p:nvPr/>
          </p:nvSpPr>
          <p:spPr bwMode="auto">
            <a:xfrm rot="1111460">
              <a:off x="816" y="1536"/>
              <a:ext cx="582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91" name="WordArt 87"/>
            <p:cNvSpPr>
              <a:spLocks noChangeArrowheads="1" noChangeShapeType="1" noTextEdit="1"/>
            </p:cNvSpPr>
            <p:nvPr/>
          </p:nvSpPr>
          <p:spPr bwMode="auto">
            <a:xfrm rot="-1514350">
              <a:off x="912" y="2064"/>
              <a:ext cx="534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Results</a:t>
              </a:r>
            </a:p>
          </p:txBody>
        </p:sp>
        <p:sp>
          <p:nvSpPr>
            <p:cNvPr id="21592" name="AutoShape 88"/>
            <p:cNvSpPr>
              <a:spLocks noChangeArrowheads="1"/>
            </p:cNvSpPr>
            <p:nvPr/>
          </p:nvSpPr>
          <p:spPr bwMode="auto">
            <a:xfrm rot="-9185899">
              <a:off x="1056" y="1344"/>
              <a:ext cx="288" cy="185"/>
            </a:xfrm>
            <a:prstGeom prst="rightArrow">
              <a:avLst>
                <a:gd name="adj1" fmla="val 23509"/>
                <a:gd name="adj2" fmla="val 77326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</p:grpSp>
      <p:sp>
        <p:nvSpPr>
          <p:cNvPr id="24665" name="AutoShape 89"/>
          <p:cNvSpPr>
            <a:spLocks noChangeArrowheads="1"/>
          </p:cNvSpPr>
          <p:nvPr/>
        </p:nvSpPr>
        <p:spPr bwMode="auto">
          <a:xfrm>
            <a:off x="16041688" y="20834350"/>
            <a:ext cx="3900487" cy="30241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algn="ctr" defTabSz="3373438"/>
            <a:r>
              <a:rPr lang="en-GB" sz="5200" b="1">
                <a:latin typeface="Times New Roman" pitchFamily="18" charset="0"/>
              </a:rPr>
              <a:t>Processing</a:t>
            </a:r>
          </a:p>
        </p:txBody>
      </p:sp>
      <p:grpSp>
        <p:nvGrpSpPr>
          <p:cNvPr id="24666" name="Group 90"/>
          <p:cNvGrpSpPr>
            <a:grpSpLocks/>
          </p:cNvGrpSpPr>
          <p:nvPr/>
        </p:nvGrpSpPr>
        <p:grpSpPr bwMode="auto">
          <a:xfrm>
            <a:off x="4279900" y="16802100"/>
            <a:ext cx="19243675" cy="10753725"/>
            <a:chOff x="2112" y="1152"/>
            <a:chExt cx="3552" cy="1536"/>
          </a:xfrm>
        </p:grpSpPr>
        <p:sp>
          <p:nvSpPr>
            <p:cNvPr id="21595" name="Rectangle 91"/>
            <p:cNvSpPr>
              <a:spLocks noChangeArrowheads="1"/>
            </p:cNvSpPr>
            <p:nvPr/>
          </p:nvSpPr>
          <p:spPr bwMode="auto">
            <a:xfrm>
              <a:off x="2112" y="1152"/>
              <a:ext cx="3552" cy="1536"/>
            </a:xfrm>
            <a:prstGeom prst="re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graphicFrame>
          <p:nvGraphicFramePr>
            <p:cNvPr id="21596" name="Object 92"/>
            <p:cNvGraphicFramePr>
              <a:graphicFrameLocks noChangeAspect="1"/>
            </p:cNvGraphicFramePr>
            <p:nvPr/>
          </p:nvGraphicFramePr>
          <p:xfrm>
            <a:off x="2880" y="1248"/>
            <a:ext cx="576" cy="576"/>
          </p:xfrm>
          <a:graphic>
            <a:graphicData uri="http://schemas.openxmlformats.org/presentationml/2006/ole">
              <p:oleObj spid="_x0000_s21596" name="Drawing" r:id="rId13" imgW="1180800" imgH="1144800" progId="">
                <p:embed/>
              </p:oleObj>
            </a:graphicData>
          </a:graphic>
        </p:graphicFrame>
        <p:graphicFrame>
          <p:nvGraphicFramePr>
            <p:cNvPr id="21597" name="Object 93"/>
            <p:cNvGraphicFramePr>
              <a:graphicFrameLocks noChangeAspect="1"/>
            </p:cNvGraphicFramePr>
            <p:nvPr/>
          </p:nvGraphicFramePr>
          <p:xfrm>
            <a:off x="4368" y="1584"/>
            <a:ext cx="576" cy="624"/>
          </p:xfrm>
          <a:graphic>
            <a:graphicData uri="http://schemas.openxmlformats.org/presentationml/2006/ole">
              <p:oleObj spid="_x0000_s21597" name="Drawing" r:id="rId14" imgW="1180800" imgH="1144800" progId="">
                <p:embed/>
              </p:oleObj>
            </a:graphicData>
          </a:graphic>
        </p:graphicFrame>
        <p:graphicFrame>
          <p:nvGraphicFramePr>
            <p:cNvPr id="21598" name="Object 94"/>
            <p:cNvGraphicFramePr>
              <a:graphicFrameLocks noChangeAspect="1"/>
            </p:cNvGraphicFramePr>
            <p:nvPr/>
          </p:nvGraphicFramePr>
          <p:xfrm>
            <a:off x="2880" y="2064"/>
            <a:ext cx="576" cy="576"/>
          </p:xfrm>
          <a:graphic>
            <a:graphicData uri="http://schemas.openxmlformats.org/presentationml/2006/ole">
              <p:oleObj spid="_x0000_s21598" name="Drawing" r:id="rId15" imgW="1180800" imgH="1144800" progId="">
                <p:embed/>
              </p:oleObj>
            </a:graphicData>
          </a:graphic>
        </p:graphicFrame>
        <p:sp>
          <p:nvSpPr>
            <p:cNvPr id="21599" name="Text Box 95"/>
            <p:cNvSpPr txBox="1">
              <a:spLocks noChangeArrowheads="1"/>
            </p:cNvSpPr>
            <p:nvPr/>
          </p:nvSpPr>
          <p:spPr bwMode="auto">
            <a:xfrm>
              <a:off x="2256" y="144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A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600" name="Text Box 96"/>
            <p:cNvSpPr txBox="1">
              <a:spLocks noChangeArrowheads="1"/>
            </p:cNvSpPr>
            <p:nvPr/>
          </p:nvSpPr>
          <p:spPr bwMode="auto">
            <a:xfrm>
              <a:off x="2256" y="220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Team B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601" name="Text Box 97"/>
            <p:cNvSpPr txBox="1">
              <a:spLocks noChangeArrowheads="1"/>
            </p:cNvSpPr>
            <p:nvPr/>
          </p:nvSpPr>
          <p:spPr bwMode="auto">
            <a:xfrm>
              <a:off x="4944" y="1728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6600" b="1">
                  <a:latin typeface="Times New Roman" pitchFamily="18" charset="0"/>
                </a:rPr>
                <a:t>Control Centre</a:t>
              </a:r>
              <a:endParaRPr lang="en-GB" sz="5200">
                <a:latin typeface="Times New Roman" pitchFamily="18" charset="0"/>
              </a:endParaRPr>
            </a:p>
          </p:txBody>
        </p:sp>
        <p:sp>
          <p:nvSpPr>
            <p:cNvPr id="21602" name="Line 98"/>
            <p:cNvSpPr>
              <a:spLocks noChangeShapeType="1"/>
            </p:cNvSpPr>
            <p:nvPr/>
          </p:nvSpPr>
          <p:spPr bwMode="auto">
            <a:xfrm flipV="1">
              <a:off x="3360" y="1920"/>
              <a:ext cx="1056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03" name="Line 99"/>
            <p:cNvSpPr>
              <a:spLocks noChangeShapeType="1"/>
            </p:cNvSpPr>
            <p:nvPr/>
          </p:nvSpPr>
          <p:spPr bwMode="auto">
            <a:xfrm>
              <a:off x="3360" y="1584"/>
              <a:ext cx="1056" cy="33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604" name="Group 100"/>
          <p:cNvGrpSpPr>
            <a:grpSpLocks/>
          </p:cNvGrpSpPr>
          <p:nvPr/>
        </p:nvGrpSpPr>
        <p:grpSpPr bwMode="auto">
          <a:xfrm>
            <a:off x="720725" y="2016125"/>
            <a:ext cx="4559300" cy="5376863"/>
            <a:chOff x="144" y="336"/>
            <a:chExt cx="912" cy="768"/>
          </a:xfrm>
        </p:grpSpPr>
        <p:sp>
          <p:nvSpPr>
            <p:cNvPr id="21605" name="Rectangle 101"/>
            <p:cNvSpPr>
              <a:spLocks noChangeArrowheads="1"/>
            </p:cNvSpPr>
            <p:nvPr/>
          </p:nvSpPr>
          <p:spPr bwMode="auto">
            <a:xfrm>
              <a:off x="144" y="336"/>
              <a:ext cx="768" cy="768"/>
            </a:xfrm>
            <a:prstGeom prst="rect">
              <a:avLst/>
            </a:prstGeom>
            <a:solidFill>
              <a:srgbClr val="CCCCFF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pic>
          <p:nvPicPr>
            <p:cNvPr id="21606" name="Picture 102"/>
            <p:cNvPicPr>
              <a:picLocks noChangeAspect="1" noChangeArrowheads="1"/>
            </p:cNvPicPr>
            <p:nvPr/>
          </p:nvPicPr>
          <p:blipFill>
            <a:blip r:embed="rId16" cstate="print"/>
            <a:srcRect r="11772" b="3192"/>
            <a:stretch>
              <a:fillRect/>
            </a:stretch>
          </p:blipFill>
          <p:spPr bwMode="auto">
            <a:xfrm>
              <a:off x="192" y="672"/>
              <a:ext cx="67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607" name="Object 103"/>
            <p:cNvGraphicFramePr>
              <a:graphicFrameLocks noChangeAspect="1"/>
            </p:cNvGraphicFramePr>
            <p:nvPr/>
          </p:nvGraphicFramePr>
          <p:xfrm>
            <a:off x="816" y="631"/>
            <a:ext cx="240" cy="233"/>
          </p:xfrm>
          <a:graphic>
            <a:graphicData uri="http://schemas.openxmlformats.org/presentationml/2006/ole">
              <p:oleObj spid="_x0000_s21607" name="Drawing" r:id="rId17" imgW="1180800" imgH="1144800" progId="">
                <p:embed/>
              </p:oleObj>
            </a:graphicData>
          </a:graphic>
        </p:graphicFrame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144" y="346"/>
              <a:ext cx="624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5200"/>
                <a:t>Retailer Team A</a:t>
              </a:r>
              <a:endParaRPr lang="en-US" sz="5200"/>
            </a:p>
          </p:txBody>
        </p:sp>
      </p:grp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720725" y="11088688"/>
            <a:ext cx="3840163" cy="5376862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defTabSz="3373438" eaLnBrk="1" hangingPunct="1"/>
            <a:endParaRPr lang="en-US" sz="6600"/>
          </a:p>
        </p:txBody>
      </p:sp>
      <p:pic>
        <p:nvPicPr>
          <p:cNvPr id="21610" name="Picture 106"/>
          <p:cNvPicPr>
            <a:picLocks noChangeAspect="1" noChangeArrowheads="1"/>
          </p:cNvPicPr>
          <p:nvPr/>
        </p:nvPicPr>
        <p:blipFill>
          <a:blip r:embed="rId16" cstate="print"/>
          <a:srcRect r="11772" b="3192"/>
          <a:stretch>
            <a:fillRect/>
          </a:stretch>
        </p:blipFill>
        <p:spPr bwMode="auto">
          <a:xfrm>
            <a:off x="960438" y="13441363"/>
            <a:ext cx="33607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11" name="Object 107"/>
          <p:cNvGraphicFramePr>
            <a:graphicFrameLocks noChangeAspect="1"/>
          </p:cNvGraphicFramePr>
          <p:nvPr/>
        </p:nvGraphicFramePr>
        <p:xfrm>
          <a:off x="4079875" y="13154025"/>
          <a:ext cx="1200150" cy="1631950"/>
        </p:xfrm>
        <a:graphic>
          <a:graphicData uri="http://schemas.openxmlformats.org/presentationml/2006/ole">
            <p:oleObj spid="_x0000_s21611" name="Drawing" r:id="rId18" imgW="1180800" imgH="1144800" progId="">
              <p:embed/>
            </p:oleObj>
          </a:graphicData>
        </a:graphic>
      </p:graphicFrame>
      <p:sp>
        <p:nvSpPr>
          <p:cNvPr id="21612" name="Text Box 108"/>
          <p:cNvSpPr txBox="1">
            <a:spLocks noChangeArrowheads="1"/>
          </p:cNvSpPr>
          <p:nvPr/>
        </p:nvSpPr>
        <p:spPr bwMode="auto">
          <a:xfrm>
            <a:off x="360363" y="11158538"/>
            <a:ext cx="4751387" cy="192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200"/>
              <a:t>Manufacturer Team A</a:t>
            </a:r>
            <a:endParaRPr lang="en-US" sz="5200"/>
          </a:p>
        </p:txBody>
      </p:sp>
      <p:grpSp>
        <p:nvGrpSpPr>
          <p:cNvPr id="21658" name="Group 154"/>
          <p:cNvGrpSpPr>
            <a:grpSpLocks/>
          </p:cNvGrpSpPr>
          <p:nvPr/>
        </p:nvGrpSpPr>
        <p:grpSpPr bwMode="auto">
          <a:xfrm>
            <a:off x="7129463" y="11088688"/>
            <a:ext cx="4872037" cy="5376862"/>
            <a:chOff x="4491" y="6985"/>
            <a:chExt cx="3069" cy="3387"/>
          </a:xfrm>
        </p:grpSpPr>
        <p:sp>
          <p:nvSpPr>
            <p:cNvPr id="21614" name="Rectangle 110"/>
            <p:cNvSpPr>
              <a:spLocks noChangeArrowheads="1"/>
            </p:cNvSpPr>
            <p:nvPr/>
          </p:nvSpPr>
          <p:spPr bwMode="auto">
            <a:xfrm>
              <a:off x="4687" y="6985"/>
              <a:ext cx="2419" cy="3387"/>
            </a:xfrm>
            <a:prstGeom prst="rect">
              <a:avLst/>
            </a:prstGeom>
            <a:solidFill>
              <a:srgbClr val="CCCCFF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pic>
          <p:nvPicPr>
            <p:cNvPr id="21615" name="Picture 111"/>
            <p:cNvPicPr>
              <a:picLocks noChangeAspect="1" noChangeArrowheads="1"/>
            </p:cNvPicPr>
            <p:nvPr/>
          </p:nvPicPr>
          <p:blipFill>
            <a:blip r:embed="rId16" cstate="print"/>
            <a:srcRect r="11772" b="3192"/>
            <a:stretch>
              <a:fillRect/>
            </a:stretch>
          </p:blipFill>
          <p:spPr bwMode="auto">
            <a:xfrm>
              <a:off x="4838" y="8467"/>
              <a:ext cx="2117" cy="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616" name="Object 112"/>
            <p:cNvGraphicFramePr>
              <a:graphicFrameLocks noChangeAspect="1"/>
            </p:cNvGraphicFramePr>
            <p:nvPr/>
          </p:nvGraphicFramePr>
          <p:xfrm>
            <a:off x="6804" y="8255"/>
            <a:ext cx="756" cy="1028"/>
          </p:xfrm>
          <a:graphic>
            <a:graphicData uri="http://schemas.openxmlformats.org/presentationml/2006/ole">
              <p:oleObj spid="_x0000_s21616" name="Drawing" r:id="rId19" imgW="1180800" imgH="1144800" progId="">
                <p:embed/>
              </p:oleObj>
            </a:graphicData>
          </a:graphic>
        </p:graphicFrame>
        <p:sp>
          <p:nvSpPr>
            <p:cNvPr id="21617" name="Text Box 113"/>
            <p:cNvSpPr txBox="1">
              <a:spLocks noChangeArrowheads="1"/>
            </p:cNvSpPr>
            <p:nvPr/>
          </p:nvSpPr>
          <p:spPr bwMode="auto">
            <a:xfrm>
              <a:off x="4491" y="7029"/>
              <a:ext cx="2934" cy="12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5200"/>
                <a:t>Manufacturer Team B</a:t>
              </a:r>
              <a:endParaRPr lang="en-US" sz="5200"/>
            </a:p>
          </p:txBody>
        </p:sp>
      </p:grp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14162088" y="11088688"/>
            <a:ext cx="3840162" cy="5376862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defTabSz="3373438" eaLnBrk="1" hangingPunct="1"/>
            <a:endParaRPr lang="en-US" sz="6600"/>
          </a:p>
        </p:txBody>
      </p:sp>
      <p:pic>
        <p:nvPicPr>
          <p:cNvPr id="21619" name="Picture 115"/>
          <p:cNvPicPr>
            <a:picLocks noChangeAspect="1" noChangeArrowheads="1"/>
          </p:cNvPicPr>
          <p:nvPr/>
        </p:nvPicPr>
        <p:blipFill>
          <a:blip r:embed="rId16" cstate="print"/>
          <a:srcRect r="11772" b="3192"/>
          <a:stretch>
            <a:fillRect/>
          </a:stretch>
        </p:blipFill>
        <p:spPr bwMode="auto">
          <a:xfrm>
            <a:off x="14401800" y="13441363"/>
            <a:ext cx="3360738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20" name="Object 116"/>
          <p:cNvGraphicFramePr>
            <a:graphicFrameLocks noChangeAspect="1"/>
          </p:cNvGraphicFramePr>
          <p:nvPr/>
        </p:nvGraphicFramePr>
        <p:xfrm>
          <a:off x="17522825" y="13104813"/>
          <a:ext cx="1200150" cy="1631950"/>
        </p:xfrm>
        <a:graphic>
          <a:graphicData uri="http://schemas.openxmlformats.org/presentationml/2006/ole">
            <p:oleObj spid="_x0000_s21620" name="Drawing" r:id="rId20" imgW="1180800" imgH="1144800" progId="">
              <p:embed/>
            </p:oleObj>
          </a:graphicData>
        </a:graphic>
      </p:graphicFrame>
      <p:sp>
        <p:nvSpPr>
          <p:cNvPr id="21621" name="Text Box 117"/>
          <p:cNvSpPr txBox="1">
            <a:spLocks noChangeArrowheads="1"/>
          </p:cNvSpPr>
          <p:nvPr/>
        </p:nvSpPr>
        <p:spPr bwMode="auto">
          <a:xfrm>
            <a:off x="13825538" y="11158538"/>
            <a:ext cx="4848225" cy="192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200"/>
              <a:t>Manufacturer Team C</a:t>
            </a:r>
            <a:endParaRPr lang="en-US" sz="5200"/>
          </a:p>
        </p:txBody>
      </p:sp>
      <p:grpSp>
        <p:nvGrpSpPr>
          <p:cNvPr id="21622" name="Group 118"/>
          <p:cNvGrpSpPr>
            <a:grpSpLocks/>
          </p:cNvGrpSpPr>
          <p:nvPr/>
        </p:nvGrpSpPr>
        <p:grpSpPr bwMode="auto">
          <a:xfrm>
            <a:off x="7440613" y="2016125"/>
            <a:ext cx="4560887" cy="5376863"/>
            <a:chOff x="144" y="336"/>
            <a:chExt cx="912" cy="768"/>
          </a:xfrm>
        </p:grpSpPr>
        <p:sp>
          <p:nvSpPr>
            <p:cNvPr id="21623" name="Rectangle 119"/>
            <p:cNvSpPr>
              <a:spLocks noChangeArrowheads="1"/>
            </p:cNvSpPr>
            <p:nvPr/>
          </p:nvSpPr>
          <p:spPr bwMode="auto">
            <a:xfrm>
              <a:off x="144" y="336"/>
              <a:ext cx="768" cy="768"/>
            </a:xfrm>
            <a:prstGeom prst="rect">
              <a:avLst/>
            </a:prstGeom>
            <a:solidFill>
              <a:srgbClr val="CCCCFF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pic>
          <p:nvPicPr>
            <p:cNvPr id="21624" name="Picture 120"/>
            <p:cNvPicPr>
              <a:picLocks noChangeAspect="1" noChangeArrowheads="1"/>
            </p:cNvPicPr>
            <p:nvPr/>
          </p:nvPicPr>
          <p:blipFill>
            <a:blip r:embed="rId16" cstate="print"/>
            <a:srcRect r="11772" b="3192"/>
            <a:stretch>
              <a:fillRect/>
            </a:stretch>
          </p:blipFill>
          <p:spPr bwMode="auto">
            <a:xfrm>
              <a:off x="192" y="672"/>
              <a:ext cx="67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625" name="Object 121"/>
            <p:cNvGraphicFramePr>
              <a:graphicFrameLocks noChangeAspect="1"/>
            </p:cNvGraphicFramePr>
            <p:nvPr/>
          </p:nvGraphicFramePr>
          <p:xfrm>
            <a:off x="816" y="631"/>
            <a:ext cx="240" cy="233"/>
          </p:xfrm>
          <a:graphic>
            <a:graphicData uri="http://schemas.openxmlformats.org/presentationml/2006/ole">
              <p:oleObj spid="_x0000_s21625" name="Drawing" r:id="rId21" imgW="1180800" imgH="1144800" progId="">
                <p:embed/>
              </p:oleObj>
            </a:graphicData>
          </a:graphic>
        </p:graphicFrame>
        <p:sp>
          <p:nvSpPr>
            <p:cNvPr id="21626" name="Text Box 122"/>
            <p:cNvSpPr txBox="1">
              <a:spLocks noChangeArrowheads="1"/>
            </p:cNvSpPr>
            <p:nvPr/>
          </p:nvSpPr>
          <p:spPr bwMode="auto">
            <a:xfrm>
              <a:off x="144" y="346"/>
              <a:ext cx="624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5200"/>
                <a:t>Retailer Team B</a:t>
              </a:r>
              <a:endParaRPr lang="en-US" sz="5200"/>
            </a:p>
          </p:txBody>
        </p:sp>
      </p:grpSp>
      <p:grpSp>
        <p:nvGrpSpPr>
          <p:cNvPr id="21627" name="Group 123"/>
          <p:cNvGrpSpPr>
            <a:grpSpLocks/>
          </p:cNvGrpSpPr>
          <p:nvPr/>
        </p:nvGrpSpPr>
        <p:grpSpPr bwMode="auto">
          <a:xfrm>
            <a:off x="14162088" y="2016125"/>
            <a:ext cx="4560887" cy="5376863"/>
            <a:chOff x="144" y="336"/>
            <a:chExt cx="912" cy="768"/>
          </a:xfrm>
        </p:grpSpPr>
        <p:sp>
          <p:nvSpPr>
            <p:cNvPr id="21628" name="Rectangle 124"/>
            <p:cNvSpPr>
              <a:spLocks noChangeArrowheads="1"/>
            </p:cNvSpPr>
            <p:nvPr/>
          </p:nvSpPr>
          <p:spPr bwMode="auto">
            <a:xfrm>
              <a:off x="144" y="336"/>
              <a:ext cx="768" cy="768"/>
            </a:xfrm>
            <a:prstGeom prst="rect">
              <a:avLst/>
            </a:prstGeom>
            <a:solidFill>
              <a:srgbClr val="CCCCFF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pic>
          <p:nvPicPr>
            <p:cNvPr id="21629" name="Picture 125"/>
            <p:cNvPicPr>
              <a:picLocks noChangeAspect="1" noChangeArrowheads="1"/>
            </p:cNvPicPr>
            <p:nvPr/>
          </p:nvPicPr>
          <p:blipFill>
            <a:blip r:embed="rId16" cstate="print"/>
            <a:srcRect r="11772" b="3192"/>
            <a:stretch>
              <a:fillRect/>
            </a:stretch>
          </p:blipFill>
          <p:spPr bwMode="auto">
            <a:xfrm>
              <a:off x="192" y="672"/>
              <a:ext cx="67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630" name="Object 126"/>
            <p:cNvGraphicFramePr>
              <a:graphicFrameLocks noChangeAspect="1"/>
            </p:cNvGraphicFramePr>
            <p:nvPr/>
          </p:nvGraphicFramePr>
          <p:xfrm>
            <a:off x="816" y="631"/>
            <a:ext cx="240" cy="233"/>
          </p:xfrm>
          <a:graphic>
            <a:graphicData uri="http://schemas.openxmlformats.org/presentationml/2006/ole">
              <p:oleObj spid="_x0000_s21630" name="Drawing" r:id="rId22" imgW="1180800" imgH="1144800" progId="">
                <p:embed/>
              </p:oleObj>
            </a:graphicData>
          </a:graphic>
        </p:graphicFrame>
        <p:sp>
          <p:nvSpPr>
            <p:cNvPr id="21631" name="Text Box 127"/>
            <p:cNvSpPr txBox="1">
              <a:spLocks noChangeArrowheads="1"/>
            </p:cNvSpPr>
            <p:nvPr/>
          </p:nvSpPr>
          <p:spPr bwMode="auto">
            <a:xfrm>
              <a:off x="144" y="346"/>
              <a:ext cx="624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5200"/>
                <a:t>Retailer Team C</a:t>
              </a:r>
              <a:endParaRPr lang="en-US" sz="5200"/>
            </a:p>
          </p:txBody>
        </p:sp>
      </p:grpSp>
      <p:grpSp>
        <p:nvGrpSpPr>
          <p:cNvPr id="21632" name="Group 128"/>
          <p:cNvGrpSpPr>
            <a:grpSpLocks/>
          </p:cNvGrpSpPr>
          <p:nvPr/>
        </p:nvGrpSpPr>
        <p:grpSpPr bwMode="auto">
          <a:xfrm>
            <a:off x="20642263" y="2016125"/>
            <a:ext cx="4560887" cy="5376863"/>
            <a:chOff x="144" y="336"/>
            <a:chExt cx="912" cy="768"/>
          </a:xfrm>
        </p:grpSpPr>
        <p:sp>
          <p:nvSpPr>
            <p:cNvPr id="21633" name="Rectangle 129"/>
            <p:cNvSpPr>
              <a:spLocks noChangeArrowheads="1"/>
            </p:cNvSpPr>
            <p:nvPr/>
          </p:nvSpPr>
          <p:spPr bwMode="auto">
            <a:xfrm>
              <a:off x="144" y="336"/>
              <a:ext cx="768" cy="768"/>
            </a:xfrm>
            <a:prstGeom prst="rect">
              <a:avLst/>
            </a:prstGeom>
            <a:solidFill>
              <a:srgbClr val="CCCCFF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37404" tIns="168702" rIns="337404" bIns="168702" anchor="ctr"/>
            <a:lstStyle/>
            <a:p>
              <a:pPr defTabSz="3373438" eaLnBrk="1" hangingPunct="1"/>
              <a:endParaRPr lang="en-US" sz="6600"/>
            </a:p>
          </p:txBody>
        </p:sp>
        <p:pic>
          <p:nvPicPr>
            <p:cNvPr id="21634" name="Picture 130"/>
            <p:cNvPicPr>
              <a:picLocks noChangeAspect="1" noChangeArrowheads="1"/>
            </p:cNvPicPr>
            <p:nvPr/>
          </p:nvPicPr>
          <p:blipFill>
            <a:blip r:embed="rId16" cstate="print"/>
            <a:srcRect r="11772" b="3192"/>
            <a:stretch>
              <a:fillRect/>
            </a:stretch>
          </p:blipFill>
          <p:spPr bwMode="auto">
            <a:xfrm>
              <a:off x="192" y="672"/>
              <a:ext cx="67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635" name="Object 131"/>
            <p:cNvGraphicFramePr>
              <a:graphicFrameLocks noChangeAspect="1"/>
            </p:cNvGraphicFramePr>
            <p:nvPr/>
          </p:nvGraphicFramePr>
          <p:xfrm>
            <a:off x="816" y="631"/>
            <a:ext cx="240" cy="233"/>
          </p:xfrm>
          <a:graphic>
            <a:graphicData uri="http://schemas.openxmlformats.org/presentationml/2006/ole">
              <p:oleObj spid="_x0000_s21635" name="Drawing" r:id="rId23" imgW="1180800" imgH="1144800" progId="">
                <p:embed/>
              </p:oleObj>
            </a:graphicData>
          </a:graphic>
        </p:graphicFrame>
        <p:sp>
          <p:nvSpPr>
            <p:cNvPr id="21636" name="Text Box 132"/>
            <p:cNvSpPr txBox="1">
              <a:spLocks noChangeArrowheads="1"/>
            </p:cNvSpPr>
            <p:nvPr/>
          </p:nvSpPr>
          <p:spPr bwMode="auto">
            <a:xfrm>
              <a:off x="144" y="346"/>
              <a:ext cx="624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337404" tIns="168702" rIns="337404" bIns="168702">
              <a:spAutoFit/>
            </a:bodyPr>
            <a:lstStyle/>
            <a:p>
              <a:pPr defTabSz="3373438">
                <a:spcBef>
                  <a:spcPct val="50000"/>
                </a:spcBef>
              </a:pPr>
              <a:r>
                <a:rPr lang="en-GB" sz="5200"/>
                <a:t>Retailer Team D</a:t>
              </a:r>
              <a:endParaRPr lang="en-US" sz="5200"/>
            </a:p>
          </p:txBody>
        </p:sp>
      </p:grpSp>
      <p:sp>
        <p:nvSpPr>
          <p:cNvPr id="21638" name="Rectangle 134"/>
          <p:cNvSpPr>
            <a:spLocks noChangeArrowheads="1"/>
          </p:cNvSpPr>
          <p:nvPr/>
        </p:nvSpPr>
        <p:spPr bwMode="auto">
          <a:xfrm>
            <a:off x="20642263" y="11088688"/>
            <a:ext cx="3840162" cy="5376862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37404" tIns="168702" rIns="337404" bIns="168702" anchor="ctr"/>
          <a:lstStyle/>
          <a:p>
            <a:pPr defTabSz="3373438" eaLnBrk="1" hangingPunct="1"/>
            <a:endParaRPr lang="en-US" sz="6600"/>
          </a:p>
        </p:txBody>
      </p:sp>
      <p:pic>
        <p:nvPicPr>
          <p:cNvPr id="21639" name="Picture 135"/>
          <p:cNvPicPr>
            <a:picLocks noChangeAspect="1" noChangeArrowheads="1"/>
          </p:cNvPicPr>
          <p:nvPr/>
        </p:nvPicPr>
        <p:blipFill>
          <a:blip r:embed="rId16" cstate="print"/>
          <a:srcRect r="11772" b="3192"/>
          <a:stretch>
            <a:fillRect/>
          </a:stretch>
        </p:blipFill>
        <p:spPr bwMode="auto">
          <a:xfrm>
            <a:off x="20881975" y="13441363"/>
            <a:ext cx="33607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40" name="Object 136"/>
          <p:cNvGraphicFramePr>
            <a:graphicFrameLocks noChangeAspect="1"/>
          </p:cNvGraphicFramePr>
          <p:nvPr/>
        </p:nvGraphicFramePr>
        <p:xfrm>
          <a:off x="24003000" y="13104813"/>
          <a:ext cx="1200150" cy="1631950"/>
        </p:xfrm>
        <a:graphic>
          <a:graphicData uri="http://schemas.openxmlformats.org/presentationml/2006/ole">
            <p:oleObj spid="_x0000_s21640" name="Drawing" r:id="rId24" imgW="1180800" imgH="1144800" progId="">
              <p:embed/>
            </p:oleObj>
          </a:graphicData>
        </a:graphic>
      </p:graphicFrame>
      <p:sp>
        <p:nvSpPr>
          <p:cNvPr id="21641" name="Text Box 137"/>
          <p:cNvSpPr txBox="1">
            <a:spLocks noChangeArrowheads="1"/>
          </p:cNvSpPr>
          <p:nvPr/>
        </p:nvSpPr>
        <p:spPr bwMode="auto">
          <a:xfrm>
            <a:off x="20305713" y="11158538"/>
            <a:ext cx="4848225" cy="192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200"/>
              <a:t>Manufacturer Team D</a:t>
            </a:r>
            <a:endParaRPr lang="en-US" sz="5200"/>
          </a:p>
        </p:txBody>
      </p:sp>
      <p:sp>
        <p:nvSpPr>
          <p:cNvPr id="21642" name="Line 138"/>
          <p:cNvSpPr>
            <a:spLocks noChangeShapeType="1"/>
          </p:cNvSpPr>
          <p:nvPr/>
        </p:nvSpPr>
        <p:spPr bwMode="auto">
          <a:xfrm>
            <a:off x="5040313" y="5040313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3" name="Line 139"/>
          <p:cNvSpPr>
            <a:spLocks noChangeShapeType="1"/>
          </p:cNvSpPr>
          <p:nvPr/>
        </p:nvSpPr>
        <p:spPr bwMode="auto">
          <a:xfrm>
            <a:off x="6000750" y="5040313"/>
            <a:ext cx="0" cy="907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4" name="Line 140"/>
          <p:cNvSpPr>
            <a:spLocks noChangeShapeType="1"/>
          </p:cNvSpPr>
          <p:nvPr/>
        </p:nvSpPr>
        <p:spPr bwMode="auto">
          <a:xfrm flipH="1">
            <a:off x="5040313" y="14112875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5" name="Line 141"/>
          <p:cNvSpPr>
            <a:spLocks noChangeShapeType="1"/>
          </p:cNvSpPr>
          <p:nvPr/>
        </p:nvSpPr>
        <p:spPr bwMode="auto">
          <a:xfrm>
            <a:off x="11761788" y="5040313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6" name="Line 142"/>
          <p:cNvSpPr>
            <a:spLocks noChangeShapeType="1"/>
          </p:cNvSpPr>
          <p:nvPr/>
        </p:nvSpPr>
        <p:spPr bwMode="auto">
          <a:xfrm>
            <a:off x="12722225" y="5040313"/>
            <a:ext cx="0" cy="907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7" name="Line 143"/>
          <p:cNvSpPr>
            <a:spLocks noChangeShapeType="1"/>
          </p:cNvSpPr>
          <p:nvPr/>
        </p:nvSpPr>
        <p:spPr bwMode="auto">
          <a:xfrm flipH="1">
            <a:off x="11761788" y="14112875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8" name="Line 144"/>
          <p:cNvSpPr>
            <a:spLocks noChangeShapeType="1"/>
          </p:cNvSpPr>
          <p:nvPr/>
        </p:nvSpPr>
        <p:spPr bwMode="auto">
          <a:xfrm>
            <a:off x="18481675" y="5040313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9" name="Line 145"/>
          <p:cNvSpPr>
            <a:spLocks noChangeShapeType="1"/>
          </p:cNvSpPr>
          <p:nvPr/>
        </p:nvSpPr>
        <p:spPr bwMode="auto">
          <a:xfrm>
            <a:off x="19442113" y="5040313"/>
            <a:ext cx="0" cy="907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0" name="Line 146"/>
          <p:cNvSpPr>
            <a:spLocks noChangeShapeType="1"/>
          </p:cNvSpPr>
          <p:nvPr/>
        </p:nvSpPr>
        <p:spPr bwMode="auto">
          <a:xfrm flipH="1">
            <a:off x="18481675" y="14112875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1" name="Line 147"/>
          <p:cNvSpPr>
            <a:spLocks noChangeShapeType="1"/>
          </p:cNvSpPr>
          <p:nvPr/>
        </p:nvSpPr>
        <p:spPr bwMode="auto">
          <a:xfrm>
            <a:off x="24963438" y="5040313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2" name="Line 148"/>
          <p:cNvSpPr>
            <a:spLocks noChangeShapeType="1"/>
          </p:cNvSpPr>
          <p:nvPr/>
        </p:nvSpPr>
        <p:spPr bwMode="auto">
          <a:xfrm>
            <a:off x="25923875" y="5040313"/>
            <a:ext cx="0" cy="907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3" name="Line 149"/>
          <p:cNvSpPr>
            <a:spLocks noChangeShapeType="1"/>
          </p:cNvSpPr>
          <p:nvPr/>
        </p:nvSpPr>
        <p:spPr bwMode="auto">
          <a:xfrm flipH="1">
            <a:off x="24963438" y="14112875"/>
            <a:ext cx="96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4" name="Text Box 150"/>
          <p:cNvSpPr txBox="1">
            <a:spLocks noChangeArrowheads="1"/>
          </p:cNvSpPr>
          <p:nvPr/>
        </p:nvSpPr>
        <p:spPr bwMode="auto">
          <a:xfrm>
            <a:off x="26139775" y="7392988"/>
            <a:ext cx="3121025" cy="192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>
              <a:spcBef>
                <a:spcPct val="50000"/>
              </a:spcBef>
            </a:pPr>
            <a:r>
              <a:rPr lang="en-GB" sz="5200"/>
              <a:t>Control Centre</a:t>
            </a:r>
            <a:endParaRPr lang="en-US" sz="5200"/>
          </a:p>
        </p:txBody>
      </p:sp>
      <p:sp>
        <p:nvSpPr>
          <p:cNvPr id="21655" name="Line 151"/>
          <p:cNvSpPr>
            <a:spLocks noChangeShapeType="1"/>
          </p:cNvSpPr>
          <p:nvPr/>
        </p:nvSpPr>
        <p:spPr bwMode="auto">
          <a:xfrm>
            <a:off x="6000750" y="9072563"/>
            <a:ext cx="840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56" name="Line 152"/>
          <p:cNvSpPr>
            <a:spLocks noChangeShapeType="1"/>
          </p:cNvSpPr>
          <p:nvPr/>
        </p:nvSpPr>
        <p:spPr bwMode="auto">
          <a:xfrm>
            <a:off x="14401800" y="9072563"/>
            <a:ext cx="1152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1657" name="Object 153"/>
          <p:cNvGraphicFramePr>
            <a:graphicFrameLocks noChangeAspect="1"/>
          </p:cNvGraphicFramePr>
          <p:nvPr/>
        </p:nvGraphicFramePr>
        <p:xfrm>
          <a:off x="25442863" y="8064500"/>
          <a:ext cx="1200150" cy="1631950"/>
        </p:xfrm>
        <a:graphic>
          <a:graphicData uri="http://schemas.openxmlformats.org/presentationml/2006/ole">
            <p:oleObj spid="_x0000_s21657" name="Drawing" r:id="rId25" imgW="1180800" imgH="1144800" progId="">
              <p:embed/>
            </p:oleObj>
          </a:graphicData>
        </a:graphic>
      </p:graphicFrame>
      <p:sp>
        <p:nvSpPr>
          <p:cNvPr id="21659" name="Text Box 155"/>
          <p:cNvSpPr txBox="1">
            <a:spLocks noChangeArrowheads="1"/>
          </p:cNvSpPr>
          <p:nvPr/>
        </p:nvSpPr>
        <p:spPr bwMode="auto">
          <a:xfrm>
            <a:off x="900113" y="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  <p:sp>
        <p:nvSpPr>
          <p:cNvPr id="21660" name="Rectangle 156"/>
          <p:cNvSpPr>
            <a:spLocks noChangeArrowheads="1"/>
          </p:cNvSpPr>
          <p:nvPr/>
        </p:nvSpPr>
        <p:spPr bwMode="auto">
          <a:xfrm>
            <a:off x="24482425" y="1800225"/>
            <a:ext cx="3960813" cy="1008063"/>
          </a:xfrm>
          <a:prstGeom prst="rect">
            <a:avLst/>
          </a:prstGeom>
          <a:solidFill>
            <a:srgbClr val="005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utoUpdateAnimBg="0"/>
      <p:bldP spid="24609" grpId="0" animBg="1" autoUpdateAnimBg="0"/>
      <p:bldP spid="24620" grpId="0" autoUpdateAnimBg="0"/>
      <p:bldP spid="24637" grpId="0" animBg="1" autoUpdateAnimBg="0"/>
      <p:bldP spid="24656" grpId="0" autoUpdateAnimBg="0"/>
      <p:bldP spid="2466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0313" y="1871663"/>
            <a:ext cx="25923875" cy="5916612"/>
          </a:xfrm>
        </p:spPr>
        <p:txBody>
          <a:bodyPr>
            <a:normAutofit/>
          </a:bodyPr>
          <a:lstStyle/>
          <a:p>
            <a:r>
              <a:rPr lang="en-GB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Employability Training Days For Law Students</a:t>
            </a:r>
            <a:endParaRPr lang="en-US" sz="6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375025" y="12396788"/>
            <a:ext cx="23028275" cy="117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 eaLnBrk="1" hangingPunct="1"/>
            <a:r>
              <a:rPr lang="en-GB" sz="4400">
                <a:latin typeface="Times New Roman" pitchFamily="18" charset="0"/>
              </a:rPr>
              <a:t>9am			Registration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9am – 10am			Business management issues within a firm of 				solicitors 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			</a:t>
            </a:r>
            <a:r>
              <a:rPr lang="en-GB" sz="4400" b="1" u="sng">
                <a:latin typeface="Times New Roman" pitchFamily="18" charset="0"/>
              </a:rPr>
              <a:t>Business simulation –  management in practice</a:t>
            </a: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			(</a:t>
            </a:r>
            <a:r>
              <a:rPr lang="en-GB" sz="4400" b="1" u="sng">
                <a:latin typeface="Times New Roman" pitchFamily="18" charset="0"/>
              </a:rPr>
              <a:t>decision making – analysis – reflection)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10am-12am 			Applying business skills - quarter 1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12am-1pm			Buffet lunch and talk by Blake Lapthorn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1pm-4pm			Applying business skills - quarters 2/3/4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4pm-5pm			Group presentations – reflection and discussion</a:t>
            </a:r>
          </a:p>
          <a:p>
            <a:pPr defTabSz="3373438" eaLnBrk="1" hangingPunct="1"/>
            <a:endParaRPr lang="en-GB" sz="4400">
              <a:latin typeface="Times New Roman" pitchFamily="18" charset="0"/>
            </a:endParaRPr>
          </a:p>
          <a:p>
            <a:pPr defTabSz="3373438" eaLnBrk="1" hangingPunct="1"/>
            <a:r>
              <a:rPr lang="en-GB" sz="4400">
                <a:latin typeface="Times New Roman" pitchFamily="18" charset="0"/>
              </a:rPr>
              <a:t>5pm			Work Placement Awards 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740150" y="25995313"/>
            <a:ext cx="24272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7404" tIns="168702" rIns="337404" bIns="168702">
            <a:spAutoFit/>
          </a:bodyPr>
          <a:lstStyle/>
          <a:p>
            <a:pPr defTabSz="3373438" eaLnBrk="1" hangingPunct="1"/>
            <a:r>
              <a:rPr lang="en-GB" sz="4400">
                <a:latin typeface="Times New Roman" pitchFamily="18" charset="0"/>
              </a:rPr>
              <a:t>Throughout the course facilitators assist participants to reflect upon their experiences and highlight learning points.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  <p:pic>
        <p:nvPicPr>
          <p:cNvPr id="23563" name="Picture 11" descr="may 08 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5635625"/>
            <a:ext cx="7848600" cy="5886450"/>
          </a:xfrm>
          <a:prstGeom prst="rect">
            <a:avLst/>
          </a:prstGeom>
          <a:noFill/>
        </p:spPr>
      </p:pic>
      <p:pic>
        <p:nvPicPr>
          <p:cNvPr id="23564" name="Picture 12" descr="may 08 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1688" y="5662613"/>
            <a:ext cx="5259387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2160588"/>
            <a:ext cx="25923875" cy="5040312"/>
          </a:xfrm>
        </p:spPr>
        <p:txBody>
          <a:bodyPr/>
          <a:lstStyle/>
          <a:p>
            <a:r>
              <a:rPr lang="en-US" altLang="ko-KR" sz="10400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Evaluation Feedback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5915025"/>
            <a:ext cx="12706350" cy="219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5175" y="6337300"/>
            <a:ext cx="15338425" cy="148336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0113" y="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4" name="Text Box 222"/>
          <p:cNvSpPr txBox="1">
            <a:spLocks noChangeArrowheads="1"/>
          </p:cNvSpPr>
          <p:nvPr/>
        </p:nvSpPr>
        <p:spPr bwMode="auto">
          <a:xfrm>
            <a:off x="660400" y="28659138"/>
            <a:ext cx="129619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/>
            <a:r>
              <a:rPr lang="en-GB" sz="3600">
                <a:solidFill>
                  <a:schemeClr val="bg1"/>
                </a:solidFill>
                <a:latin typeface="Lucida Sans" pitchFamily="34" charset="0"/>
              </a:rPr>
              <a:t>Source: PhD Thesis by Dr Andrew Stainton</a:t>
            </a:r>
          </a:p>
        </p:txBody>
      </p:sp>
      <p:sp>
        <p:nvSpPr>
          <p:cNvPr id="28895" name="Text Box 223"/>
          <p:cNvSpPr txBox="1">
            <a:spLocks noChangeArrowheads="1"/>
          </p:cNvSpPr>
          <p:nvPr/>
        </p:nvSpPr>
        <p:spPr bwMode="auto">
          <a:xfrm>
            <a:off x="900113" y="0"/>
            <a:ext cx="193595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962275" eaLnBrk="1" hangingPunct="1">
              <a:spcBef>
                <a:spcPct val="50000"/>
              </a:spcBef>
            </a:pPr>
            <a:r>
              <a:rPr lang="en-GB" sz="6000">
                <a:solidFill>
                  <a:schemeClr val="bg1"/>
                </a:solidFill>
                <a:latin typeface="Lucida Sans" pitchFamily="34" charset="0"/>
              </a:rPr>
              <a:t>Using Total Enterprise Simulation Within Management Development</a:t>
            </a:r>
          </a:p>
        </p:txBody>
      </p:sp>
      <p:graphicFrame>
        <p:nvGraphicFramePr>
          <p:cNvPr id="29107" name="Group 435"/>
          <p:cNvGraphicFramePr>
            <a:graphicFrameLocks noGrp="1"/>
          </p:cNvGraphicFramePr>
          <p:nvPr>
            <p:ph/>
          </p:nvPr>
        </p:nvGraphicFramePr>
        <p:xfrm>
          <a:off x="1439863" y="3887788"/>
          <a:ext cx="25946100" cy="24479887"/>
        </p:xfrm>
        <a:graphic>
          <a:graphicData uri="http://schemas.openxmlformats.org/drawingml/2006/table">
            <a:tbl>
              <a:tblPr/>
              <a:tblGrid>
                <a:gridCol w="3522662"/>
                <a:gridCol w="6132513"/>
                <a:gridCol w="6324600"/>
                <a:gridCol w="9966325"/>
              </a:tblGrid>
              <a:tr h="222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Enterprise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Behavioural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Management Development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Mathematical model of a holistic business environment. Often delivered through computer medium.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Participants act out or role play a situation based upon a pre-determined story line. Can be computer controlled.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Comprehensive, mathematical computer model providing a holistic representation of a real-world business environment. Role play around management responsibilities is intrinsic and developing story lines are an outcome.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Proposed Learning Objective: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Decision 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Business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Behavioural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Decision 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Business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Behavioural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Decision 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Business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Behavioural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Decisions: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Span across all business functions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 choice relative to story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Detailed business decisions across all business functions concerning key business drivers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Financial statements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Operations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Next stage of story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Management reports to assist business thinking processes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Extensive market research reports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Performance analysis through financial statements and management accounting reports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Interactive tutor within computer interface of simulation to assist business thinking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Environment: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be a game based on luck and rules or a simulated representation of a business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be a game based on luck and rules or a simulated representation of a business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Focuses upon representing the real-life business environment.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Algorithm: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Mathematical model of a business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Decision tree relative to story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Dynamic mathematical model of the competitive consumer market place, the supply chain, and the organisational infrastructure within a real-life business environment.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 of social interaction during exercise: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Often 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be 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14&quot;&gt;&lt;/object&gt;&lt;object type=&quot;2&quot; unique_id=&quot;10115&quot;&gt;&lt;object type=&quot;3&quot; unique_id=&quot;10116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838</Words>
  <Application>Microsoft Office PowerPoint</Application>
  <PresentationFormat>Custom</PresentationFormat>
  <Paragraphs>249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Lucida Sans</vt:lpstr>
      <vt:lpstr>Times New Roman</vt:lpstr>
      <vt:lpstr>Monotype Sorts</vt:lpstr>
      <vt:lpstr>Gulim</vt:lpstr>
      <vt:lpstr>Default Design</vt:lpstr>
      <vt:lpstr>Drawing</vt:lpstr>
      <vt:lpstr>Slide 1</vt:lpstr>
      <vt:lpstr>Topic Areas</vt:lpstr>
      <vt:lpstr>Slide 3</vt:lpstr>
      <vt:lpstr>Slide 4</vt:lpstr>
      <vt:lpstr>Slide 5</vt:lpstr>
      <vt:lpstr>Slide 6</vt:lpstr>
      <vt:lpstr>Employability Training Days For Law Students</vt:lpstr>
      <vt:lpstr>Evaluation Feedback</vt:lpstr>
      <vt:lpstr>Slide 9</vt:lpstr>
    </vt:vector>
  </TitlesOfParts>
  <Company>Science Learning Centre South East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cmmab</cp:lastModifiedBy>
  <cp:revision>37</cp:revision>
  <dcterms:created xsi:type="dcterms:W3CDTF">2006-02-24T11:48:14Z</dcterms:created>
  <dcterms:modified xsi:type="dcterms:W3CDTF">2011-02-23T09:45:47Z</dcterms:modified>
</cp:coreProperties>
</file>