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doc" ContentType="application/msword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emf" ContentType="image/x-emf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56" r:id="rId2"/>
    <p:sldId id="606" r:id="rId3"/>
    <p:sldId id="609" r:id="rId4"/>
    <p:sldId id="608" r:id="rId5"/>
    <p:sldId id="610" r:id="rId6"/>
    <p:sldId id="607" r:id="rId7"/>
    <p:sldId id="611" r:id="rId8"/>
    <p:sldId id="612" r:id="rId9"/>
    <p:sldId id="613" r:id="rId10"/>
    <p:sldId id="614" r:id="rId11"/>
    <p:sldId id="385" r:id="rId12"/>
    <p:sldId id="452" r:id="rId13"/>
    <p:sldId id="402" r:id="rId14"/>
    <p:sldId id="615" r:id="rId15"/>
    <p:sldId id="403" r:id="rId16"/>
    <p:sldId id="616" r:id="rId17"/>
    <p:sldId id="617" r:id="rId18"/>
    <p:sldId id="618" r:id="rId19"/>
    <p:sldId id="619" r:id="rId20"/>
    <p:sldId id="620" r:id="rId21"/>
    <p:sldId id="621" r:id="rId22"/>
    <p:sldId id="622" r:id="rId23"/>
    <p:sldId id="370" r:id="rId24"/>
    <p:sldId id="404" r:id="rId25"/>
    <p:sldId id="429" r:id="rId26"/>
    <p:sldId id="430" r:id="rId27"/>
    <p:sldId id="405" r:id="rId28"/>
    <p:sldId id="406" r:id="rId29"/>
    <p:sldId id="383" r:id="rId30"/>
    <p:sldId id="376" r:id="rId31"/>
    <p:sldId id="432" r:id="rId32"/>
    <p:sldId id="407" r:id="rId33"/>
    <p:sldId id="431" r:id="rId34"/>
    <p:sldId id="408" r:id="rId35"/>
    <p:sldId id="410" r:id="rId36"/>
    <p:sldId id="411" r:id="rId37"/>
    <p:sldId id="409" r:id="rId38"/>
    <p:sldId id="424" r:id="rId39"/>
    <p:sldId id="389" r:id="rId40"/>
    <p:sldId id="445" r:id="rId41"/>
    <p:sldId id="446" r:id="rId42"/>
    <p:sldId id="447" r:id="rId43"/>
    <p:sldId id="449" r:id="rId44"/>
    <p:sldId id="450" r:id="rId45"/>
    <p:sldId id="425" r:id="rId46"/>
    <p:sldId id="355" r:id="rId47"/>
  </p:sldIdLst>
  <p:sldSz cx="9144000" cy="6858000" type="screen4x3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676767"/>
    <a:srgbClr val="E5405D"/>
    <a:srgbClr val="FFFFFF"/>
    <a:srgbClr val="316501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87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2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notes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51" name="Rectangle 3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512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51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6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66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7966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66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667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66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54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2754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546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54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2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462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2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285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628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16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642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642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2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8202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2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023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8202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847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1847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2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13</a:t>
            </a:r>
          </a:p>
        </p:txBody>
      </p:sp>
      <p:sp>
        <p:nvSpPr>
          <p:cNvPr id="8222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2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227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822279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3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3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14</a:t>
            </a:r>
          </a:p>
        </p:txBody>
      </p:sp>
      <p:sp>
        <p:nvSpPr>
          <p:cNvPr id="8243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3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4326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The marginal private cost (MPC) of producing a good is the increase in total private cost from producing an additional unit.</a:t>
            </a:r>
          </a:p>
          <a:p>
            <a:endParaRPr lang="en-GB"/>
          </a:p>
          <a:p>
            <a:r>
              <a:rPr lang="en-GB"/>
              <a:t>The marginal private cost curve is the industry supply curve under perfect competition.</a:t>
            </a:r>
          </a:p>
          <a:p>
            <a:endParaRPr lang="en-GB"/>
          </a:p>
        </p:txBody>
      </p:sp>
      <p:sp>
        <p:nvSpPr>
          <p:cNvPr id="824327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3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15</a:t>
            </a:r>
          </a:p>
        </p:txBody>
      </p:sp>
      <p:sp>
        <p:nvSpPr>
          <p:cNvPr id="8263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3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6374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826375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41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16</a:t>
            </a:r>
          </a:p>
        </p:txBody>
      </p:sp>
      <p:sp>
        <p:nvSpPr>
          <p:cNvPr id="82842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42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8422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The marginal social cost (MPC) of producing a good is the increase in the total social cost from producing an additional unit</a:t>
            </a:r>
          </a:p>
        </p:txBody>
      </p:sp>
      <p:sp>
        <p:nvSpPr>
          <p:cNvPr id="828423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029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78029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029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029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029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46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17</a:t>
            </a:r>
          </a:p>
        </p:txBody>
      </p:sp>
      <p:sp>
        <p:nvSpPr>
          <p:cNvPr id="83046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46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0470" name="Rectangle 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A negative externality creates economic inefficiency because the equilibrium quantity exceeds the economically efficient quantity. </a:t>
            </a:r>
          </a:p>
          <a:p>
            <a:endParaRPr lang="en-GB"/>
          </a:p>
        </p:txBody>
      </p:sp>
      <p:sp>
        <p:nvSpPr>
          <p:cNvPr id="830471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2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18</a:t>
            </a:r>
          </a:p>
        </p:txBody>
      </p:sp>
      <p:sp>
        <p:nvSpPr>
          <p:cNvPr id="832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2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2518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832519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4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19</a:t>
            </a:r>
          </a:p>
        </p:txBody>
      </p:sp>
      <p:sp>
        <p:nvSpPr>
          <p:cNvPr id="834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4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4566" name="Rectangle 6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  <p:sp>
        <p:nvSpPr>
          <p:cNvPr id="834567" name="Rectangle 7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37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91</a:t>
            </a:r>
          </a:p>
        </p:txBody>
      </p:sp>
      <p:sp>
        <p:nvSpPr>
          <p:cNvPr id="2437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37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371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437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051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051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051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37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737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37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37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37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58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758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58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581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758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25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225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25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25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25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461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2461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461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461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461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136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27136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136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136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7136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643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78643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643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643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643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2560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60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560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0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80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81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810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81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665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2666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666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666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666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19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819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19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19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819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0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2870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0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871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2871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280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3280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280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280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280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91</a:t>
            </a:r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485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485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485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075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3075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075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075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3075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352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6352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352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352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352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569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95</a:t>
            </a:r>
          </a:p>
        </p:txBody>
      </p:sp>
      <p:sp>
        <p:nvSpPr>
          <p:cNvPr id="28570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570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570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8570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43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7843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43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439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43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74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574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41574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574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575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575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79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41779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79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779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779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84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41984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84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984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1984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9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4239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9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394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239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598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42598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598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599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42599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557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36557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557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557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36557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875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96</a:t>
            </a:r>
          </a:p>
        </p:txBody>
      </p:sp>
      <p:sp>
        <p:nvSpPr>
          <p:cNvPr id="207876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877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7878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207879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483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788484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8486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8487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233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78234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234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234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8234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0531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790532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0533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0534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0535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2579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792580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2582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2583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ChangeArrowheads="1"/>
          </p:cNvSpPr>
          <p:nvPr/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4627" name="Rectangle 3"/>
          <p:cNvSpPr>
            <a:spLocks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19050" tIns="0" rIns="19050" bIns="0" anchor="b"/>
          <a:lstStyle/>
          <a:p>
            <a:pPr algn="r"/>
            <a:r>
              <a:rPr lang="en-US" sz="1000" i="1"/>
              <a:t>93</a:t>
            </a:r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4629" name="Rectangle 5"/>
          <p:cNvSpPr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4630" name="Rectangle 6"/>
          <p:cNvSpPr>
            <a:spLocks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cap="flat"/>
        </p:spPr>
      </p:sp>
      <p:sp>
        <p:nvSpPr>
          <p:cNvPr id="794631" name="Rectangle 7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0825" y="152400"/>
            <a:ext cx="2028825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152400"/>
            <a:ext cx="5934075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1153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396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828800"/>
            <a:ext cx="3962400" cy="4114800"/>
          </a:xfrm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1153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96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96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96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1153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396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28800"/>
            <a:ext cx="396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396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"/>
            <a:ext cx="8115300" cy="11620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828800"/>
            <a:ext cx="396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624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288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9624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508000" y="1409700"/>
            <a:ext cx="8624888" cy="133350"/>
          </a:xfrm>
          <a:prstGeom prst="rect">
            <a:avLst/>
          </a:prstGeom>
          <a:gradFill rotWithShape="0">
            <a:gsLst>
              <a:gs pos="0">
                <a:srgbClr val="ACACAC">
                  <a:gamma/>
                  <a:shade val="29804"/>
                  <a:invGamma/>
                </a:srgbClr>
              </a:gs>
              <a:gs pos="100000">
                <a:srgbClr val="ACACA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152400"/>
            <a:ext cx="8115300" cy="11620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828800"/>
            <a:ext cx="8077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4288" y="6459538"/>
            <a:ext cx="8982075" cy="271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GB" sz="1200" i="1">
                <a:latin typeface="Arial" charset="0"/>
              </a:rPr>
              <a:t>School of Medicine, Health Policy &amp; Practice, University of East Anglia</a:t>
            </a:r>
            <a:endParaRPr lang="en-US" sz="1200" i="1">
              <a:latin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 i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pitchFamily="2" charset="2"/>
        <a:buChar char="n"/>
        <a:tabLst>
          <a:tab pos="457200" algn="l"/>
          <a:tab pos="742950" algn="l"/>
          <a:tab pos="1143000" algn="l"/>
        </a:tabLst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Font typeface="Symbol" pitchFamily="18" charset="2"/>
        <a:buChar char="·"/>
        <a:tabLst>
          <a:tab pos="457200" algn="l"/>
          <a:tab pos="742950" algn="l"/>
          <a:tab pos="1143000" algn="l"/>
        </a:tabLst>
        <a:defRPr sz="28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tabLst>
          <a:tab pos="457200" algn="l"/>
          <a:tab pos="742950" algn="l"/>
          <a:tab pos="1143000" algn="l"/>
        </a:tabLst>
        <a:defRPr sz="24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tabLst>
          <a:tab pos="457200" algn="l"/>
          <a:tab pos="742950" algn="l"/>
          <a:tab pos="1143000" algn="l"/>
        </a:tabLst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tabLst>
          <a:tab pos="457200" algn="l"/>
          <a:tab pos="742950" algn="l"/>
          <a:tab pos="1143000" algn="l"/>
        </a:tabLst>
        <a:defRPr sz="2000">
          <a:solidFill>
            <a:srgbClr val="000000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tabLst>
          <a:tab pos="457200" algn="l"/>
          <a:tab pos="742950" algn="l"/>
          <a:tab pos="1143000" algn="l"/>
        </a:tabLst>
        <a:defRPr sz="2000">
          <a:solidFill>
            <a:srgbClr val="000000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tabLst>
          <a:tab pos="457200" algn="l"/>
          <a:tab pos="742950" algn="l"/>
          <a:tab pos="1143000" algn="l"/>
        </a:tabLst>
        <a:defRPr sz="2000">
          <a:solidFill>
            <a:srgbClr val="000000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tabLst>
          <a:tab pos="457200" algn="l"/>
          <a:tab pos="742950" algn="l"/>
          <a:tab pos="1143000" algn="l"/>
        </a:tabLst>
        <a:defRPr sz="2000">
          <a:solidFill>
            <a:srgbClr val="000000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tabLst>
          <a:tab pos="457200" algn="l"/>
          <a:tab pos="742950" algn="l"/>
          <a:tab pos="1143000" algn="l"/>
        </a:tabLst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Word_97_-_2003_Document1.doc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260350"/>
            <a:ext cx="8353425" cy="855663"/>
          </a:xfrm>
          <a:noFill/>
          <a:ln/>
        </p:spPr>
        <p:txBody>
          <a:bodyPr/>
          <a:lstStyle/>
          <a:p>
            <a:pPr algn="ctr"/>
            <a:r>
              <a:rPr lang="en-US"/>
              <a:t>Health Economics</a:t>
            </a:r>
            <a:br>
              <a:rPr lang="en-US"/>
            </a:br>
            <a:r>
              <a:rPr lang="en-US"/>
              <a:t>(and Antimicrobial Resistance)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280988" y="1700213"/>
            <a:ext cx="8569325" cy="2041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GB" sz="3200">
                <a:solidFill>
                  <a:srgbClr val="000000"/>
                </a:solidFill>
                <a:latin typeface="Book Antiqua" pitchFamily="18" charset="0"/>
              </a:rPr>
              <a:t>Richard Smith</a:t>
            </a:r>
          </a:p>
          <a:p>
            <a:pPr algn="ctr"/>
            <a:r>
              <a:rPr lang="en-GB" sz="3200">
                <a:solidFill>
                  <a:srgbClr val="000000"/>
                </a:solidFill>
                <a:latin typeface="Book Antiqua" pitchFamily="18" charset="0"/>
              </a:rPr>
              <a:t>Reader in Health Economics</a:t>
            </a:r>
          </a:p>
          <a:p>
            <a:pPr algn="ctr"/>
            <a:r>
              <a:rPr lang="en-GB" sz="3200">
                <a:solidFill>
                  <a:srgbClr val="000000"/>
                </a:solidFill>
                <a:latin typeface="Book Antiqua" pitchFamily="18" charset="0"/>
              </a:rPr>
              <a:t>School of Medicine, Health Policy and Practice</a:t>
            </a:r>
          </a:p>
          <a:p>
            <a:pPr algn="ctr"/>
            <a:r>
              <a:rPr lang="en-GB" sz="3200">
                <a:solidFill>
                  <a:srgbClr val="000000"/>
                </a:solidFill>
                <a:latin typeface="Book Antiqua" pitchFamily="18" charset="0"/>
              </a:rPr>
              <a:t>University of East Anglia</a:t>
            </a:r>
          </a:p>
        </p:txBody>
      </p:sp>
      <p:graphicFrame>
        <p:nvGraphicFramePr>
          <p:cNvPr id="4103" name="Object 7"/>
          <p:cNvGraphicFramePr>
            <a:graphicFrameLocks noChangeAspect="1"/>
          </p:cNvGraphicFramePr>
          <p:nvPr/>
        </p:nvGraphicFramePr>
        <p:xfrm>
          <a:off x="1428750" y="3962400"/>
          <a:ext cx="6288088" cy="2095500"/>
        </p:xfrm>
        <a:graphic>
          <a:graphicData uri="http://schemas.openxmlformats.org/presentationml/2006/ole">
            <p:oleObj spid="_x0000_s4103" name="Photo Editor Photo" r:id="rId4" imgW="6287378" imgH="2095793" progId="MSPhotoEd.3">
              <p:embed/>
            </p:oleObj>
          </a:graphicData>
        </a:graphic>
      </p:graphicFrame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Health economics ‘map’</a:t>
            </a:r>
          </a:p>
        </p:txBody>
      </p:sp>
      <p:sp>
        <p:nvSpPr>
          <p:cNvPr id="795655" name="Rectangle 7"/>
          <p:cNvSpPr>
            <a:spLocks noChangeArrowheads="1"/>
          </p:cNvSpPr>
          <p:nvPr/>
        </p:nvSpPr>
        <p:spPr bwMode="auto">
          <a:xfrm>
            <a:off x="950913" y="1979613"/>
            <a:ext cx="1063625" cy="1698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GB"/>
          </a:p>
        </p:txBody>
      </p:sp>
      <p:sp>
        <p:nvSpPr>
          <p:cNvPr id="795656" name="Rectangle 8"/>
          <p:cNvSpPr>
            <a:spLocks noChangeArrowheads="1"/>
          </p:cNvSpPr>
          <p:nvPr/>
        </p:nvSpPr>
        <p:spPr bwMode="auto">
          <a:xfrm>
            <a:off x="1925638" y="2862263"/>
            <a:ext cx="2181225" cy="92551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sz="1800" b="1"/>
              <a:t>B. What influences</a:t>
            </a:r>
          </a:p>
          <a:p>
            <a:pPr algn="ctr" defTabSz="762000"/>
            <a:r>
              <a:rPr lang="en-GB" sz="1800" b="1"/>
              <a:t>Health? (other than</a:t>
            </a:r>
          </a:p>
          <a:p>
            <a:pPr algn="ctr" defTabSz="762000"/>
            <a:r>
              <a:rPr lang="en-GB" sz="1800" b="1"/>
              <a:t>health care)</a:t>
            </a:r>
          </a:p>
        </p:txBody>
      </p:sp>
      <p:sp>
        <p:nvSpPr>
          <p:cNvPr id="795657" name="Rectangle 9"/>
          <p:cNvSpPr>
            <a:spLocks noChangeArrowheads="1"/>
          </p:cNvSpPr>
          <p:nvPr/>
        </p:nvSpPr>
        <p:spPr bwMode="auto">
          <a:xfrm>
            <a:off x="6472238" y="1363663"/>
            <a:ext cx="2063750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sz="1800" b="1"/>
              <a:t>E. Market Analysis</a:t>
            </a:r>
          </a:p>
        </p:txBody>
      </p:sp>
      <p:sp>
        <p:nvSpPr>
          <p:cNvPr id="795658" name="Rectangle 10"/>
          <p:cNvSpPr>
            <a:spLocks noChangeArrowheads="1"/>
          </p:cNvSpPr>
          <p:nvPr/>
        </p:nvSpPr>
        <p:spPr bwMode="auto">
          <a:xfrm>
            <a:off x="5151438" y="2914650"/>
            <a:ext cx="2389187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sz="1800" b="1"/>
              <a:t>A. What is Health? What is it’s value?</a:t>
            </a:r>
          </a:p>
        </p:txBody>
      </p:sp>
      <p:sp>
        <p:nvSpPr>
          <p:cNvPr id="795659" name="Rectangle 11"/>
          <p:cNvSpPr>
            <a:spLocks noChangeArrowheads="1"/>
          </p:cNvSpPr>
          <p:nvPr/>
        </p:nvSpPr>
        <p:spPr bwMode="auto">
          <a:xfrm>
            <a:off x="5461000" y="4286250"/>
            <a:ext cx="1406525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GB" sz="1800" b="1"/>
              <a:t>D. Supply of</a:t>
            </a:r>
          </a:p>
          <a:p>
            <a:pPr algn="ctr" defTabSz="762000"/>
            <a:r>
              <a:rPr lang="en-GB" sz="1800" b="1"/>
              <a:t>Health Care</a:t>
            </a:r>
          </a:p>
        </p:txBody>
      </p:sp>
      <p:sp>
        <p:nvSpPr>
          <p:cNvPr id="795660" name="Rectangle 12"/>
          <p:cNvSpPr>
            <a:spLocks noChangeArrowheads="1"/>
          </p:cNvSpPr>
          <p:nvPr/>
        </p:nvSpPr>
        <p:spPr bwMode="auto">
          <a:xfrm>
            <a:off x="323850" y="5816600"/>
            <a:ext cx="3375025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sz="1800" b="1"/>
              <a:t>G. Planning, budgeting,</a:t>
            </a:r>
          </a:p>
          <a:p>
            <a:pPr algn="ctr" defTabSz="762000"/>
            <a:r>
              <a:rPr lang="en-GB" sz="1800" b="1"/>
              <a:t>regulation mechanisms</a:t>
            </a:r>
          </a:p>
        </p:txBody>
      </p:sp>
      <p:sp>
        <p:nvSpPr>
          <p:cNvPr id="795661" name="Rectangle 13"/>
          <p:cNvSpPr>
            <a:spLocks noChangeArrowheads="1"/>
          </p:cNvSpPr>
          <p:nvPr/>
        </p:nvSpPr>
        <p:spPr bwMode="auto">
          <a:xfrm>
            <a:off x="730250" y="1409700"/>
            <a:ext cx="3463925" cy="37623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sz="1800" b="1"/>
              <a:t>H. Micro-Economic Appraisal</a:t>
            </a:r>
          </a:p>
        </p:txBody>
      </p:sp>
      <p:sp>
        <p:nvSpPr>
          <p:cNvPr id="795662" name="Rectangle 14"/>
          <p:cNvSpPr>
            <a:spLocks noChangeArrowheads="1"/>
          </p:cNvSpPr>
          <p:nvPr/>
        </p:nvSpPr>
        <p:spPr bwMode="auto">
          <a:xfrm>
            <a:off x="2189163" y="4286250"/>
            <a:ext cx="1647825" cy="650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wrap="none" lIns="90488" tIns="44450" rIns="90488" bIns="44450">
            <a:spAutoFit/>
          </a:bodyPr>
          <a:lstStyle/>
          <a:p>
            <a:pPr algn="ctr" defTabSz="762000"/>
            <a:r>
              <a:rPr lang="en-GB" sz="1800" b="1"/>
              <a:t>C. Demand for</a:t>
            </a:r>
          </a:p>
          <a:p>
            <a:pPr algn="ctr" defTabSz="762000"/>
            <a:r>
              <a:rPr lang="en-GB" sz="1800" b="1"/>
              <a:t>Health Care</a:t>
            </a:r>
          </a:p>
        </p:txBody>
      </p:sp>
      <p:sp>
        <p:nvSpPr>
          <p:cNvPr id="795663" name="Rectangle 15"/>
          <p:cNvSpPr>
            <a:spLocks noChangeArrowheads="1"/>
          </p:cNvSpPr>
          <p:nvPr/>
        </p:nvSpPr>
        <p:spPr bwMode="auto">
          <a:xfrm>
            <a:off x="6499225" y="5816600"/>
            <a:ext cx="2076450" cy="92551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/>
            </a:solidFill>
            <a:miter lim="800000"/>
            <a:headEnd/>
            <a:tailEnd/>
          </a:ln>
          <a:effectLst>
            <a:outerShdw dist="107763" dir="2700000" algn="ctr" rotWithShape="0">
              <a:schemeClr val="bg2"/>
            </a:outerShdw>
          </a:effectLst>
        </p:spPr>
        <p:txBody>
          <a:bodyPr lIns="90488" tIns="44450" rIns="90488" bIns="44450">
            <a:spAutoFit/>
          </a:bodyPr>
          <a:lstStyle/>
          <a:p>
            <a:pPr algn="ctr" defTabSz="762000"/>
            <a:r>
              <a:rPr lang="en-GB" sz="1800" b="1"/>
              <a:t>F. Macro-Economic Appraisal</a:t>
            </a:r>
          </a:p>
        </p:txBody>
      </p:sp>
      <p:sp>
        <p:nvSpPr>
          <p:cNvPr id="795664" name="Line 16"/>
          <p:cNvSpPr>
            <a:spLocks noChangeShapeType="1"/>
          </p:cNvSpPr>
          <p:nvPr/>
        </p:nvSpPr>
        <p:spPr bwMode="auto">
          <a:xfrm flipH="1">
            <a:off x="4146550" y="3233738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65" name="Line 17"/>
          <p:cNvSpPr>
            <a:spLocks noChangeShapeType="1"/>
          </p:cNvSpPr>
          <p:nvPr/>
        </p:nvSpPr>
        <p:spPr bwMode="auto">
          <a:xfrm flipH="1">
            <a:off x="3765550" y="4529138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66" name="Line 18"/>
          <p:cNvSpPr>
            <a:spLocks noChangeShapeType="1"/>
          </p:cNvSpPr>
          <p:nvPr/>
        </p:nvSpPr>
        <p:spPr bwMode="auto">
          <a:xfrm>
            <a:off x="2851150" y="3843338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67" name="Line 19"/>
          <p:cNvSpPr>
            <a:spLocks noChangeShapeType="1"/>
          </p:cNvSpPr>
          <p:nvPr/>
        </p:nvSpPr>
        <p:spPr bwMode="auto">
          <a:xfrm>
            <a:off x="6889750" y="4605338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68" name="Line 20"/>
          <p:cNvSpPr>
            <a:spLocks noChangeShapeType="1"/>
          </p:cNvSpPr>
          <p:nvPr/>
        </p:nvSpPr>
        <p:spPr bwMode="auto">
          <a:xfrm flipV="1">
            <a:off x="8261350" y="2090738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69" name="Line 21"/>
          <p:cNvSpPr>
            <a:spLocks noChangeShapeType="1"/>
          </p:cNvSpPr>
          <p:nvPr/>
        </p:nvSpPr>
        <p:spPr bwMode="auto">
          <a:xfrm>
            <a:off x="2927350" y="4986338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0" name="Line 22"/>
          <p:cNvSpPr>
            <a:spLocks noChangeShapeType="1"/>
          </p:cNvSpPr>
          <p:nvPr/>
        </p:nvSpPr>
        <p:spPr bwMode="auto">
          <a:xfrm>
            <a:off x="2927350" y="5443538"/>
            <a:ext cx="5638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1" name="Line 23"/>
          <p:cNvSpPr>
            <a:spLocks noChangeShapeType="1"/>
          </p:cNvSpPr>
          <p:nvPr/>
        </p:nvSpPr>
        <p:spPr bwMode="auto">
          <a:xfrm flipV="1">
            <a:off x="8566150" y="2090738"/>
            <a:ext cx="0" cy="3352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2" name="Line 24"/>
          <p:cNvSpPr>
            <a:spLocks noChangeShapeType="1"/>
          </p:cNvSpPr>
          <p:nvPr/>
        </p:nvSpPr>
        <p:spPr bwMode="auto">
          <a:xfrm>
            <a:off x="3765550" y="6053138"/>
            <a:ext cx="2743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3" name="Line 25"/>
          <p:cNvSpPr>
            <a:spLocks noChangeShapeType="1"/>
          </p:cNvSpPr>
          <p:nvPr/>
        </p:nvSpPr>
        <p:spPr bwMode="auto">
          <a:xfrm>
            <a:off x="1250950" y="1862138"/>
            <a:ext cx="0" cy="396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4" name="Line 26"/>
          <p:cNvSpPr>
            <a:spLocks noChangeShapeType="1"/>
          </p:cNvSpPr>
          <p:nvPr/>
        </p:nvSpPr>
        <p:spPr bwMode="auto">
          <a:xfrm flipV="1">
            <a:off x="7042150" y="2090738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5" name="Line 27"/>
          <p:cNvSpPr>
            <a:spLocks noChangeShapeType="1"/>
          </p:cNvSpPr>
          <p:nvPr/>
        </p:nvSpPr>
        <p:spPr bwMode="auto">
          <a:xfrm flipV="1">
            <a:off x="5746750" y="1633538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6" name="Line 28"/>
          <p:cNvSpPr>
            <a:spLocks noChangeShapeType="1"/>
          </p:cNvSpPr>
          <p:nvPr/>
        </p:nvSpPr>
        <p:spPr bwMode="auto">
          <a:xfrm flipH="1">
            <a:off x="4222750" y="1633538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7" name="Line 29"/>
          <p:cNvSpPr>
            <a:spLocks noChangeShapeType="1"/>
          </p:cNvSpPr>
          <p:nvPr/>
        </p:nvSpPr>
        <p:spPr bwMode="auto">
          <a:xfrm flipV="1">
            <a:off x="2851150" y="1862138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8" name="Line 30"/>
          <p:cNvSpPr>
            <a:spLocks noChangeShapeType="1"/>
          </p:cNvSpPr>
          <p:nvPr/>
        </p:nvSpPr>
        <p:spPr bwMode="auto">
          <a:xfrm>
            <a:off x="8566150" y="170973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79" name="Line 31"/>
          <p:cNvSpPr>
            <a:spLocks noChangeShapeType="1"/>
          </p:cNvSpPr>
          <p:nvPr/>
        </p:nvSpPr>
        <p:spPr bwMode="auto">
          <a:xfrm>
            <a:off x="8718550" y="1709738"/>
            <a:ext cx="0" cy="457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80" name="Line 32"/>
          <p:cNvSpPr>
            <a:spLocks noChangeShapeType="1"/>
          </p:cNvSpPr>
          <p:nvPr/>
        </p:nvSpPr>
        <p:spPr bwMode="auto">
          <a:xfrm flipH="1">
            <a:off x="8642350" y="6281738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5681" name="Line 33"/>
          <p:cNvSpPr>
            <a:spLocks noChangeShapeType="1"/>
          </p:cNvSpPr>
          <p:nvPr/>
        </p:nvSpPr>
        <p:spPr bwMode="auto">
          <a:xfrm>
            <a:off x="6399213" y="3643313"/>
            <a:ext cx="0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95682" name="Line 34"/>
          <p:cNvSpPr>
            <a:spLocks noChangeShapeType="1"/>
          </p:cNvSpPr>
          <p:nvPr/>
        </p:nvSpPr>
        <p:spPr bwMode="auto">
          <a:xfrm flipH="1">
            <a:off x="3375025" y="4003675"/>
            <a:ext cx="3024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95683" name="Line 35"/>
          <p:cNvSpPr>
            <a:spLocks noChangeShapeType="1"/>
          </p:cNvSpPr>
          <p:nvPr/>
        </p:nvSpPr>
        <p:spPr bwMode="auto">
          <a:xfrm>
            <a:off x="3375025" y="4003675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44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Antimicrobial resistance (AMR)</a:t>
            </a:r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712913"/>
            <a:ext cx="8431213" cy="50292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AMR occurs where a micro-organism previously sensitive to an antimicrobial therapy develops resistance to its effect, rendering it ineffective</a:t>
            </a:r>
          </a:p>
          <a:p>
            <a:pPr>
              <a:lnSpc>
                <a:spcPct val="80000"/>
              </a:lnSpc>
            </a:pPr>
            <a:r>
              <a:rPr lang="en-GB" sz="2800"/>
              <a:t>It is associated with antimicrobial usage (over &amp; under use) and the interaction of micro-organisms, people and the environment</a:t>
            </a:r>
          </a:p>
          <a:p>
            <a:pPr>
              <a:lnSpc>
                <a:spcPct val="80000"/>
              </a:lnSpc>
            </a:pPr>
            <a:r>
              <a:rPr lang="en-GB" sz="2800"/>
              <a:t>It is potentially irreversible once developed: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some resistances are linked (therefore reduction in all associated antimicrobials is necessary)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the resistance mechanism/gene encoding may provide an unrelated selective advantage to the organism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the 'genetic cost' to the organism of maintaining AMR in the absence of selection pressure may be minimal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4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4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4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74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4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4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4437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8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618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Importance of AMR</a:t>
            </a:r>
          </a:p>
        </p:txBody>
      </p:sp>
      <p:sp>
        <p:nvSpPr>
          <p:cNvPr id="461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86750" cy="44799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“Despite the multifactorial nature of antibiotic resistance the central issue remains quite simple:  the more you use it, the faster you lose it” (The Lancet, 15/4/95)</a:t>
            </a:r>
          </a:p>
          <a:p>
            <a:pPr>
              <a:lnSpc>
                <a:spcPct val="80000"/>
              </a:lnSpc>
            </a:pPr>
            <a:r>
              <a:rPr lang="en-GB" sz="2800"/>
              <a:t>“We may look back at the antibiotic era as just a passing phase in the history of medicine, an era when a great natural resource was squandered, and the bugs proved smarter than the scientists” (Cannon, 1995)</a:t>
            </a:r>
          </a:p>
          <a:p>
            <a:pPr>
              <a:lnSpc>
                <a:spcPct val="80000"/>
              </a:lnSpc>
            </a:pPr>
            <a:r>
              <a:rPr lang="en-GB" sz="2800"/>
              <a:t>“We are further away from mastering infectious diseases than we were 25 years ago” The Times, 4/4/95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829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539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Importance of AMR</a:t>
            </a:r>
          </a:p>
        </p:txBody>
      </p:sp>
      <p:pic>
        <p:nvPicPr>
          <p:cNvPr id="315399" name="Picture 7"/>
          <p:cNvPicPr>
            <a:picLocks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 rot="860183">
            <a:off x="5364163" y="1989138"/>
            <a:ext cx="2968625" cy="4032250"/>
          </a:xfrm>
          <a:noFill/>
          <a:ln/>
        </p:spPr>
      </p:pic>
      <p:pic>
        <p:nvPicPr>
          <p:cNvPr id="315405" name="Picture 13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 rot="20817870">
            <a:off x="808038" y="2060575"/>
            <a:ext cx="3043237" cy="3883025"/>
          </a:xfrm>
          <a:noFill/>
          <a:ln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192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/>
              <a:t>Application of economics to AMR</a:t>
            </a:r>
            <a:endParaRPr lang="en-US" sz="3600"/>
          </a:p>
        </p:txBody>
      </p:sp>
      <p:sp>
        <p:nvSpPr>
          <p:cNvPr id="81920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/>
              <a:t>Economic conceptualisation of AMR</a:t>
            </a:r>
          </a:p>
          <a:p>
            <a:r>
              <a:rPr lang="en-GB"/>
              <a:t>Cost of resistance - country, hospital, disease</a:t>
            </a:r>
          </a:p>
          <a:p>
            <a:r>
              <a:rPr lang="en-GB"/>
              <a:t>Micro-economic evaluation of strategies to contain AMR</a:t>
            </a:r>
          </a:p>
          <a:p>
            <a:r>
              <a:rPr lang="en-GB"/>
              <a:t>Macro-economic evaluation of impact of AMR and strategies to contain AMR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19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19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19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19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05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44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7444" name="Rectangle 4"/>
          <p:cNvSpPr>
            <a:spLocks noGrp="1" noChangeArrowheads="1"/>
          </p:cNvSpPr>
          <p:nvPr>
            <p:ph type="title"/>
          </p:nvPr>
        </p:nvSpPr>
        <p:spPr>
          <a:xfrm>
            <a:off x="514350" y="152400"/>
            <a:ext cx="8305800" cy="1162050"/>
          </a:xfrm>
          <a:noFill/>
          <a:ln/>
        </p:spPr>
        <p:txBody>
          <a:bodyPr/>
          <a:lstStyle/>
          <a:p>
            <a:r>
              <a:rPr lang="en-GB" sz="3600"/>
              <a:t>Economic conceptualisation of AMR</a:t>
            </a:r>
            <a:endParaRPr lang="en-US" sz="3600"/>
          </a:p>
        </p:txBody>
      </p:sp>
      <p:sp>
        <p:nvSpPr>
          <p:cNvPr id="31744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86750" cy="4479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457200" algn="l"/>
                <a:tab pos="742950" algn="l"/>
                <a:tab pos="1143000" algn="l"/>
                <a:tab pos="2336800" algn="l"/>
              </a:tabLst>
            </a:pPr>
            <a:r>
              <a:rPr lang="en-GB" sz="2800" b="1"/>
              <a:t>Externality</a:t>
            </a:r>
            <a:r>
              <a:rPr lang="en-GB" sz="2800"/>
              <a:t>	=	Effect on those other than 						the immediate consumer (cross-					sectional &amp; temporal ext.)</a:t>
            </a:r>
          </a:p>
          <a:p>
            <a:pPr>
              <a:lnSpc>
                <a:spcPct val="90000"/>
              </a:lnSpc>
              <a:tabLst>
                <a:tab pos="457200" algn="l"/>
                <a:tab pos="742950" algn="l"/>
                <a:tab pos="1143000" algn="l"/>
                <a:tab pos="2336800" algn="l"/>
              </a:tabLst>
            </a:pPr>
            <a:endParaRPr lang="en-GB" sz="2800"/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457200" algn="l"/>
                <a:tab pos="742950" algn="l"/>
                <a:tab pos="1143000" algn="l"/>
                <a:tab pos="2336800" algn="l"/>
              </a:tabLst>
            </a:pPr>
            <a:r>
              <a:rPr lang="en-GB" sz="2800" b="1"/>
              <a:t>Resistance</a:t>
            </a:r>
            <a:r>
              <a:rPr lang="en-GB" sz="2800"/>
              <a:t>	=	Negative externality (i.e. cost) 					associated with consumption 					of antimicrobials now</a:t>
            </a:r>
          </a:p>
          <a:p>
            <a:pPr>
              <a:lnSpc>
                <a:spcPct val="90000"/>
              </a:lnSpc>
              <a:tabLst>
                <a:tab pos="457200" algn="l"/>
                <a:tab pos="742950" algn="l"/>
                <a:tab pos="1143000" algn="l"/>
                <a:tab pos="2336800" algn="l"/>
              </a:tabLst>
            </a:pPr>
            <a:endParaRPr lang="en-GB" sz="2800"/>
          </a:p>
          <a:p>
            <a:pPr>
              <a:lnSpc>
                <a:spcPct val="90000"/>
              </a:lnSpc>
              <a:buFont typeface="Monotype Sorts" pitchFamily="2" charset="2"/>
              <a:buNone/>
              <a:tabLst>
                <a:tab pos="457200" algn="l"/>
                <a:tab pos="742950" algn="l"/>
                <a:tab pos="1143000" algn="l"/>
                <a:tab pos="2336800" algn="l"/>
              </a:tabLst>
            </a:pPr>
            <a:r>
              <a:rPr lang="en-GB" sz="2800" b="1"/>
              <a:t>Implication</a:t>
            </a:r>
            <a:r>
              <a:rPr lang="en-GB" sz="2800"/>
              <a:t>	=	Sub-optimal (over) consumption 					of antimicrobials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7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7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74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45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Equilibrium with a negative externality</a:t>
            </a:r>
          </a:p>
        </p:txBody>
      </p:sp>
      <p:sp>
        <p:nvSpPr>
          <p:cNvPr id="821251" name="Rectangle 3"/>
          <p:cNvSpPr>
            <a:spLocks noChangeArrowheads="1"/>
          </p:cNvSpPr>
          <p:nvPr/>
        </p:nvSpPr>
        <p:spPr bwMode="auto">
          <a:xfrm>
            <a:off x="7448550" y="5751513"/>
            <a:ext cx="11477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Quantity</a:t>
            </a:r>
          </a:p>
        </p:txBody>
      </p:sp>
      <p:sp>
        <p:nvSpPr>
          <p:cNvPr id="821252" name="Rectangle 4"/>
          <p:cNvSpPr>
            <a:spLocks noChangeArrowheads="1"/>
          </p:cNvSpPr>
          <p:nvPr/>
        </p:nvSpPr>
        <p:spPr bwMode="auto">
          <a:xfrm>
            <a:off x="347663" y="1930400"/>
            <a:ext cx="13081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Price/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Cost</a:t>
            </a:r>
          </a:p>
        </p:txBody>
      </p:sp>
      <p:sp useBgFill="1">
        <p:nvSpPr>
          <p:cNvPr id="821253" name="Rectangle 5"/>
          <p:cNvSpPr>
            <a:spLocks noChangeArrowheads="1"/>
          </p:cNvSpPr>
          <p:nvPr/>
        </p:nvSpPr>
        <p:spPr bwMode="auto">
          <a:xfrm>
            <a:off x="1462088" y="1776413"/>
            <a:ext cx="187325" cy="16033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1254" name="Freeform 6"/>
          <p:cNvSpPr>
            <a:spLocks/>
          </p:cNvSpPr>
          <p:nvPr/>
        </p:nvSpPr>
        <p:spPr bwMode="auto">
          <a:xfrm>
            <a:off x="1649413" y="1771650"/>
            <a:ext cx="7045325" cy="3954463"/>
          </a:xfrm>
          <a:custGeom>
            <a:avLst/>
            <a:gdLst/>
            <a:ahLst/>
            <a:cxnLst>
              <a:cxn ang="0">
                <a:pos x="4437" y="2421"/>
              </a:cxn>
              <a:cxn ang="0">
                <a:pos x="320" y="2421"/>
              </a:cxn>
              <a:cxn ang="0">
                <a:pos x="320" y="2490"/>
              </a:cxn>
              <a:cxn ang="0">
                <a:pos x="254" y="2343"/>
              </a:cxn>
              <a:cxn ang="0">
                <a:pos x="254" y="2421"/>
              </a:cxn>
              <a:cxn ang="0">
                <a:pos x="0" y="2421"/>
              </a:cxn>
              <a:cxn ang="0">
                <a:pos x="0" y="0"/>
              </a:cxn>
            </a:cxnLst>
            <a:rect l="0" t="0" r="r" b="b"/>
            <a:pathLst>
              <a:path w="4438" h="2491">
                <a:moveTo>
                  <a:pt x="4437" y="2421"/>
                </a:moveTo>
                <a:lnTo>
                  <a:pt x="320" y="2421"/>
                </a:lnTo>
                <a:lnTo>
                  <a:pt x="320" y="2490"/>
                </a:lnTo>
                <a:lnTo>
                  <a:pt x="254" y="2343"/>
                </a:lnTo>
                <a:lnTo>
                  <a:pt x="254" y="2421"/>
                </a:lnTo>
                <a:lnTo>
                  <a:pt x="0" y="24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1255" name="Rectangle 7"/>
          <p:cNvSpPr>
            <a:spLocks noChangeArrowheads="1"/>
          </p:cNvSpPr>
          <p:nvPr/>
        </p:nvSpPr>
        <p:spPr bwMode="auto">
          <a:xfrm>
            <a:off x="508000" y="1409700"/>
            <a:ext cx="8624888" cy="133350"/>
          </a:xfrm>
          <a:prstGeom prst="rect">
            <a:avLst/>
          </a:prstGeom>
          <a:gradFill rotWithShape="0">
            <a:gsLst>
              <a:gs pos="0">
                <a:srgbClr val="ACACAC">
                  <a:gamma/>
                  <a:shade val="29804"/>
                  <a:invGamma/>
                </a:srgbClr>
              </a:gs>
              <a:gs pos="100000">
                <a:srgbClr val="ACACA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Equilibrium with a negative externality</a:t>
            </a:r>
          </a:p>
        </p:txBody>
      </p:sp>
      <p:sp>
        <p:nvSpPr>
          <p:cNvPr id="823299" name="Line 3"/>
          <p:cNvSpPr>
            <a:spLocks noChangeShapeType="1"/>
          </p:cNvSpPr>
          <p:nvPr/>
        </p:nvSpPr>
        <p:spPr bwMode="auto">
          <a:xfrm>
            <a:off x="1612900" y="1851025"/>
            <a:ext cx="5835650" cy="3362325"/>
          </a:xfrm>
          <a:prstGeom prst="line">
            <a:avLst/>
          </a:prstGeom>
          <a:noFill/>
          <a:ln w="25400">
            <a:solidFill>
              <a:srgbClr val="338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300" name="Line 4"/>
          <p:cNvSpPr>
            <a:spLocks noChangeShapeType="1"/>
          </p:cNvSpPr>
          <p:nvPr/>
        </p:nvSpPr>
        <p:spPr bwMode="auto">
          <a:xfrm flipV="1">
            <a:off x="1846263" y="3421063"/>
            <a:ext cx="5745162" cy="20955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301" name="Rectangle 5"/>
          <p:cNvSpPr>
            <a:spLocks noChangeArrowheads="1"/>
          </p:cNvSpPr>
          <p:nvPr/>
        </p:nvSpPr>
        <p:spPr bwMode="auto">
          <a:xfrm>
            <a:off x="7448550" y="5751513"/>
            <a:ext cx="11477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Quantity</a:t>
            </a:r>
          </a:p>
        </p:txBody>
      </p:sp>
      <p:sp>
        <p:nvSpPr>
          <p:cNvPr id="823302" name="Rectangle 6"/>
          <p:cNvSpPr>
            <a:spLocks noChangeArrowheads="1"/>
          </p:cNvSpPr>
          <p:nvPr/>
        </p:nvSpPr>
        <p:spPr bwMode="auto">
          <a:xfrm>
            <a:off x="347663" y="1930400"/>
            <a:ext cx="13081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Price/ Cost</a:t>
            </a:r>
          </a:p>
        </p:txBody>
      </p:sp>
      <p:sp useBgFill="1">
        <p:nvSpPr>
          <p:cNvPr id="823303" name="Rectangle 7"/>
          <p:cNvSpPr>
            <a:spLocks noChangeArrowheads="1"/>
          </p:cNvSpPr>
          <p:nvPr/>
        </p:nvSpPr>
        <p:spPr bwMode="auto">
          <a:xfrm>
            <a:off x="6953250" y="4938713"/>
            <a:ext cx="1935163" cy="2921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D (MPB/MSB)</a:t>
            </a:r>
          </a:p>
        </p:txBody>
      </p:sp>
      <p:sp>
        <p:nvSpPr>
          <p:cNvPr id="823304" name="Rectangle 8"/>
          <p:cNvSpPr>
            <a:spLocks noChangeArrowheads="1"/>
          </p:cNvSpPr>
          <p:nvPr/>
        </p:nvSpPr>
        <p:spPr bwMode="auto">
          <a:xfrm>
            <a:off x="6238875" y="3162300"/>
            <a:ext cx="125253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S (MPC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 useBgFill="1">
        <p:nvSpPr>
          <p:cNvPr id="823305" name="Rectangle 9"/>
          <p:cNvSpPr>
            <a:spLocks noChangeArrowheads="1"/>
          </p:cNvSpPr>
          <p:nvPr/>
        </p:nvSpPr>
        <p:spPr bwMode="auto">
          <a:xfrm>
            <a:off x="1462088" y="1776413"/>
            <a:ext cx="187325" cy="16033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3306" name="Freeform 10"/>
          <p:cNvSpPr>
            <a:spLocks/>
          </p:cNvSpPr>
          <p:nvPr/>
        </p:nvSpPr>
        <p:spPr bwMode="auto">
          <a:xfrm>
            <a:off x="1649413" y="1771650"/>
            <a:ext cx="7045325" cy="3954463"/>
          </a:xfrm>
          <a:custGeom>
            <a:avLst/>
            <a:gdLst/>
            <a:ahLst/>
            <a:cxnLst>
              <a:cxn ang="0">
                <a:pos x="4437" y="2421"/>
              </a:cxn>
              <a:cxn ang="0">
                <a:pos x="320" y="2421"/>
              </a:cxn>
              <a:cxn ang="0">
                <a:pos x="320" y="2490"/>
              </a:cxn>
              <a:cxn ang="0">
                <a:pos x="254" y="2343"/>
              </a:cxn>
              <a:cxn ang="0">
                <a:pos x="254" y="2421"/>
              </a:cxn>
              <a:cxn ang="0">
                <a:pos x="0" y="2421"/>
              </a:cxn>
              <a:cxn ang="0">
                <a:pos x="0" y="0"/>
              </a:cxn>
            </a:cxnLst>
            <a:rect l="0" t="0" r="r" b="b"/>
            <a:pathLst>
              <a:path w="4438" h="2491">
                <a:moveTo>
                  <a:pt x="4437" y="2421"/>
                </a:moveTo>
                <a:lnTo>
                  <a:pt x="320" y="2421"/>
                </a:lnTo>
                <a:lnTo>
                  <a:pt x="320" y="2490"/>
                </a:lnTo>
                <a:lnTo>
                  <a:pt x="254" y="2343"/>
                </a:lnTo>
                <a:lnTo>
                  <a:pt x="254" y="2421"/>
                </a:lnTo>
                <a:lnTo>
                  <a:pt x="0" y="24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3307" name="Rectangle 11"/>
          <p:cNvSpPr>
            <a:spLocks noChangeArrowheads="1"/>
          </p:cNvSpPr>
          <p:nvPr/>
        </p:nvSpPr>
        <p:spPr bwMode="auto">
          <a:xfrm>
            <a:off x="508000" y="1409700"/>
            <a:ext cx="8624888" cy="133350"/>
          </a:xfrm>
          <a:prstGeom prst="rect">
            <a:avLst/>
          </a:prstGeom>
          <a:gradFill rotWithShape="0">
            <a:gsLst>
              <a:gs pos="0">
                <a:srgbClr val="ACACAC">
                  <a:gamma/>
                  <a:shade val="29804"/>
                  <a:invGamma/>
                </a:srgbClr>
              </a:gs>
              <a:gs pos="100000">
                <a:srgbClr val="ACACA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Equilibrium with a negative externality</a:t>
            </a:r>
          </a:p>
        </p:txBody>
      </p:sp>
      <p:sp>
        <p:nvSpPr>
          <p:cNvPr id="825347" name="Line 3"/>
          <p:cNvSpPr>
            <a:spLocks noChangeShapeType="1"/>
          </p:cNvSpPr>
          <p:nvPr/>
        </p:nvSpPr>
        <p:spPr bwMode="auto">
          <a:xfrm>
            <a:off x="1676400" y="4148138"/>
            <a:ext cx="3919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348" name="Line 4"/>
          <p:cNvSpPr>
            <a:spLocks noChangeShapeType="1"/>
          </p:cNvSpPr>
          <p:nvPr/>
        </p:nvSpPr>
        <p:spPr bwMode="auto">
          <a:xfrm flipV="1">
            <a:off x="5602288" y="4144963"/>
            <a:ext cx="0" cy="146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349" name="Line 5"/>
          <p:cNvSpPr>
            <a:spLocks noChangeShapeType="1"/>
          </p:cNvSpPr>
          <p:nvPr/>
        </p:nvSpPr>
        <p:spPr bwMode="auto">
          <a:xfrm>
            <a:off x="1612900" y="1851025"/>
            <a:ext cx="5835650" cy="3362325"/>
          </a:xfrm>
          <a:prstGeom prst="line">
            <a:avLst/>
          </a:prstGeom>
          <a:noFill/>
          <a:ln w="25400">
            <a:solidFill>
              <a:srgbClr val="338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350" name="Line 6"/>
          <p:cNvSpPr>
            <a:spLocks noChangeShapeType="1"/>
          </p:cNvSpPr>
          <p:nvPr/>
        </p:nvSpPr>
        <p:spPr bwMode="auto">
          <a:xfrm flipV="1">
            <a:off x="1846263" y="3421063"/>
            <a:ext cx="5745162" cy="20955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351" name="Rectangle 7"/>
          <p:cNvSpPr>
            <a:spLocks noChangeArrowheads="1"/>
          </p:cNvSpPr>
          <p:nvPr/>
        </p:nvSpPr>
        <p:spPr bwMode="auto">
          <a:xfrm>
            <a:off x="7448550" y="5751513"/>
            <a:ext cx="11477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Quantity</a:t>
            </a:r>
          </a:p>
        </p:txBody>
      </p:sp>
      <p:sp>
        <p:nvSpPr>
          <p:cNvPr id="825352" name="Rectangle 8"/>
          <p:cNvSpPr>
            <a:spLocks noChangeArrowheads="1"/>
          </p:cNvSpPr>
          <p:nvPr/>
        </p:nvSpPr>
        <p:spPr bwMode="auto">
          <a:xfrm>
            <a:off x="347663" y="1930400"/>
            <a:ext cx="13081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Price/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Cost</a:t>
            </a:r>
          </a:p>
        </p:txBody>
      </p:sp>
      <p:sp>
        <p:nvSpPr>
          <p:cNvPr id="825353" name="Rectangle 9"/>
          <p:cNvSpPr>
            <a:spLocks noChangeArrowheads="1"/>
          </p:cNvSpPr>
          <p:nvPr/>
        </p:nvSpPr>
        <p:spPr bwMode="auto">
          <a:xfrm>
            <a:off x="5611813" y="3854450"/>
            <a:ext cx="215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25354" name="Freeform 10"/>
          <p:cNvSpPr>
            <a:spLocks/>
          </p:cNvSpPr>
          <p:nvPr/>
        </p:nvSpPr>
        <p:spPr bwMode="auto">
          <a:xfrm>
            <a:off x="5543550" y="4105275"/>
            <a:ext cx="115888" cy="92075"/>
          </a:xfrm>
          <a:custGeom>
            <a:avLst/>
            <a:gdLst/>
            <a:ahLst/>
            <a:cxnLst>
              <a:cxn ang="0">
                <a:pos x="36" y="57"/>
              </a:cxn>
              <a:cxn ang="0">
                <a:pos x="54" y="53"/>
              </a:cxn>
              <a:cxn ang="0">
                <a:pos x="67" y="43"/>
              </a:cxn>
              <a:cxn ang="0">
                <a:pos x="72" y="29"/>
              </a:cxn>
              <a:cxn ang="0">
                <a:pos x="67" y="14"/>
              </a:cxn>
              <a:cxn ang="0">
                <a:pos x="54" y="4"/>
              </a:cxn>
              <a:cxn ang="0">
                <a:pos x="36" y="0"/>
              </a:cxn>
              <a:cxn ang="0">
                <a:pos x="18" y="4"/>
              </a:cxn>
              <a:cxn ang="0">
                <a:pos x="5" y="14"/>
              </a:cxn>
              <a:cxn ang="0">
                <a:pos x="0" y="29"/>
              </a:cxn>
              <a:cxn ang="0">
                <a:pos x="5" y="43"/>
              </a:cxn>
              <a:cxn ang="0">
                <a:pos x="18" y="53"/>
              </a:cxn>
              <a:cxn ang="0">
                <a:pos x="36" y="57"/>
              </a:cxn>
            </a:cxnLst>
            <a:rect l="0" t="0" r="r" b="b"/>
            <a:pathLst>
              <a:path w="73" h="58">
                <a:moveTo>
                  <a:pt x="36" y="57"/>
                </a:moveTo>
                <a:lnTo>
                  <a:pt x="54" y="53"/>
                </a:lnTo>
                <a:lnTo>
                  <a:pt x="67" y="43"/>
                </a:lnTo>
                <a:lnTo>
                  <a:pt x="72" y="29"/>
                </a:lnTo>
                <a:lnTo>
                  <a:pt x="67" y="14"/>
                </a:lnTo>
                <a:lnTo>
                  <a:pt x="54" y="4"/>
                </a:lnTo>
                <a:lnTo>
                  <a:pt x="36" y="0"/>
                </a:lnTo>
                <a:lnTo>
                  <a:pt x="18" y="4"/>
                </a:lnTo>
                <a:lnTo>
                  <a:pt x="5" y="14"/>
                </a:lnTo>
                <a:lnTo>
                  <a:pt x="0" y="29"/>
                </a:lnTo>
                <a:lnTo>
                  <a:pt x="5" y="43"/>
                </a:lnTo>
                <a:lnTo>
                  <a:pt x="18" y="53"/>
                </a:lnTo>
                <a:lnTo>
                  <a:pt x="36" y="57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825355" name="Rectangle 11"/>
          <p:cNvSpPr>
            <a:spLocks noChangeArrowheads="1"/>
          </p:cNvSpPr>
          <p:nvPr/>
        </p:nvSpPr>
        <p:spPr bwMode="auto">
          <a:xfrm>
            <a:off x="6953250" y="4938713"/>
            <a:ext cx="1935163" cy="2921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D (MPB/MSB)</a:t>
            </a:r>
          </a:p>
        </p:txBody>
      </p:sp>
      <p:sp>
        <p:nvSpPr>
          <p:cNvPr id="825356" name="Rectangle 12"/>
          <p:cNvSpPr>
            <a:spLocks noChangeArrowheads="1"/>
          </p:cNvSpPr>
          <p:nvPr/>
        </p:nvSpPr>
        <p:spPr bwMode="auto">
          <a:xfrm>
            <a:off x="6238875" y="3162300"/>
            <a:ext cx="125253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S (MPC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825357" name="Rectangle 13"/>
          <p:cNvSpPr>
            <a:spLocks noChangeArrowheads="1"/>
          </p:cNvSpPr>
          <p:nvPr/>
        </p:nvSpPr>
        <p:spPr bwMode="auto">
          <a:xfrm>
            <a:off x="5495925" y="5664200"/>
            <a:ext cx="3714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 useBgFill="1">
        <p:nvSpPr>
          <p:cNvPr id="825358" name="Rectangle 14"/>
          <p:cNvSpPr>
            <a:spLocks noChangeArrowheads="1"/>
          </p:cNvSpPr>
          <p:nvPr/>
        </p:nvSpPr>
        <p:spPr bwMode="auto">
          <a:xfrm>
            <a:off x="1462088" y="1776413"/>
            <a:ext cx="187325" cy="16033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5359" name="Rectangle 15"/>
          <p:cNvSpPr>
            <a:spLocks noChangeArrowheads="1"/>
          </p:cNvSpPr>
          <p:nvPr/>
        </p:nvSpPr>
        <p:spPr bwMode="auto">
          <a:xfrm>
            <a:off x="134938" y="4041775"/>
            <a:ext cx="15240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Equilibrium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 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i="1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25360" name="Freeform 16"/>
          <p:cNvSpPr>
            <a:spLocks/>
          </p:cNvSpPr>
          <p:nvPr/>
        </p:nvSpPr>
        <p:spPr bwMode="auto">
          <a:xfrm>
            <a:off x="1649413" y="1771650"/>
            <a:ext cx="7045325" cy="3954463"/>
          </a:xfrm>
          <a:custGeom>
            <a:avLst/>
            <a:gdLst/>
            <a:ahLst/>
            <a:cxnLst>
              <a:cxn ang="0">
                <a:pos x="4437" y="2421"/>
              </a:cxn>
              <a:cxn ang="0">
                <a:pos x="320" y="2421"/>
              </a:cxn>
              <a:cxn ang="0">
                <a:pos x="320" y="2490"/>
              </a:cxn>
              <a:cxn ang="0">
                <a:pos x="254" y="2343"/>
              </a:cxn>
              <a:cxn ang="0">
                <a:pos x="254" y="2421"/>
              </a:cxn>
              <a:cxn ang="0">
                <a:pos x="0" y="2421"/>
              </a:cxn>
              <a:cxn ang="0">
                <a:pos x="0" y="0"/>
              </a:cxn>
            </a:cxnLst>
            <a:rect l="0" t="0" r="r" b="b"/>
            <a:pathLst>
              <a:path w="4438" h="2491">
                <a:moveTo>
                  <a:pt x="4437" y="2421"/>
                </a:moveTo>
                <a:lnTo>
                  <a:pt x="320" y="2421"/>
                </a:lnTo>
                <a:lnTo>
                  <a:pt x="320" y="2490"/>
                </a:lnTo>
                <a:lnTo>
                  <a:pt x="254" y="2343"/>
                </a:lnTo>
                <a:lnTo>
                  <a:pt x="254" y="2421"/>
                </a:lnTo>
                <a:lnTo>
                  <a:pt x="0" y="24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5361" name="Rectangle 17"/>
          <p:cNvSpPr>
            <a:spLocks noChangeArrowheads="1"/>
          </p:cNvSpPr>
          <p:nvPr/>
        </p:nvSpPr>
        <p:spPr bwMode="auto">
          <a:xfrm>
            <a:off x="508000" y="1409700"/>
            <a:ext cx="8624888" cy="133350"/>
          </a:xfrm>
          <a:prstGeom prst="rect">
            <a:avLst/>
          </a:prstGeom>
          <a:gradFill rotWithShape="0">
            <a:gsLst>
              <a:gs pos="0">
                <a:srgbClr val="ACACAC">
                  <a:gamma/>
                  <a:shade val="29804"/>
                  <a:invGamma/>
                </a:srgbClr>
              </a:gs>
              <a:gs pos="100000">
                <a:srgbClr val="ACACA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Equilibrium with a negative externality</a:t>
            </a:r>
          </a:p>
        </p:txBody>
      </p:sp>
      <p:sp>
        <p:nvSpPr>
          <p:cNvPr id="827395" name="Line 3"/>
          <p:cNvSpPr>
            <a:spLocks noChangeShapeType="1"/>
          </p:cNvSpPr>
          <p:nvPr/>
        </p:nvSpPr>
        <p:spPr bwMode="auto">
          <a:xfrm>
            <a:off x="1676400" y="4148138"/>
            <a:ext cx="3919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396" name="Line 4"/>
          <p:cNvSpPr>
            <a:spLocks noChangeShapeType="1"/>
          </p:cNvSpPr>
          <p:nvPr/>
        </p:nvSpPr>
        <p:spPr bwMode="auto">
          <a:xfrm flipV="1">
            <a:off x="5602288" y="4144963"/>
            <a:ext cx="0" cy="146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397" name="Line 5"/>
          <p:cNvSpPr>
            <a:spLocks noChangeShapeType="1"/>
          </p:cNvSpPr>
          <p:nvPr/>
        </p:nvSpPr>
        <p:spPr bwMode="auto">
          <a:xfrm>
            <a:off x="1612900" y="1851025"/>
            <a:ext cx="5835650" cy="3362325"/>
          </a:xfrm>
          <a:prstGeom prst="line">
            <a:avLst/>
          </a:prstGeom>
          <a:noFill/>
          <a:ln w="25400">
            <a:solidFill>
              <a:srgbClr val="338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398" name="Line 6"/>
          <p:cNvSpPr>
            <a:spLocks noChangeShapeType="1"/>
          </p:cNvSpPr>
          <p:nvPr/>
        </p:nvSpPr>
        <p:spPr bwMode="auto">
          <a:xfrm flipH="1">
            <a:off x="1868488" y="2273300"/>
            <a:ext cx="4598987" cy="26193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399" name="Line 7"/>
          <p:cNvSpPr>
            <a:spLocks noChangeShapeType="1"/>
          </p:cNvSpPr>
          <p:nvPr/>
        </p:nvSpPr>
        <p:spPr bwMode="auto">
          <a:xfrm flipV="1">
            <a:off x="1846263" y="3421063"/>
            <a:ext cx="5745162" cy="20955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400" name="Rectangle 8"/>
          <p:cNvSpPr>
            <a:spLocks noChangeArrowheads="1"/>
          </p:cNvSpPr>
          <p:nvPr/>
        </p:nvSpPr>
        <p:spPr bwMode="auto">
          <a:xfrm>
            <a:off x="7448550" y="5751513"/>
            <a:ext cx="11477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Quantity</a:t>
            </a:r>
          </a:p>
        </p:txBody>
      </p:sp>
      <p:sp>
        <p:nvSpPr>
          <p:cNvPr id="827401" name="Rectangle 9"/>
          <p:cNvSpPr>
            <a:spLocks noChangeArrowheads="1"/>
          </p:cNvSpPr>
          <p:nvPr/>
        </p:nvSpPr>
        <p:spPr bwMode="auto">
          <a:xfrm>
            <a:off x="347663" y="1930400"/>
            <a:ext cx="13081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Price/ Cost</a:t>
            </a:r>
          </a:p>
        </p:txBody>
      </p:sp>
      <p:sp>
        <p:nvSpPr>
          <p:cNvPr id="827402" name="Rectangle 10"/>
          <p:cNvSpPr>
            <a:spLocks noChangeArrowheads="1"/>
          </p:cNvSpPr>
          <p:nvPr/>
        </p:nvSpPr>
        <p:spPr bwMode="auto">
          <a:xfrm>
            <a:off x="5611813" y="3854450"/>
            <a:ext cx="215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27403" name="Freeform 11"/>
          <p:cNvSpPr>
            <a:spLocks/>
          </p:cNvSpPr>
          <p:nvPr/>
        </p:nvSpPr>
        <p:spPr bwMode="auto">
          <a:xfrm>
            <a:off x="5543550" y="4105275"/>
            <a:ext cx="115888" cy="92075"/>
          </a:xfrm>
          <a:custGeom>
            <a:avLst/>
            <a:gdLst/>
            <a:ahLst/>
            <a:cxnLst>
              <a:cxn ang="0">
                <a:pos x="36" y="57"/>
              </a:cxn>
              <a:cxn ang="0">
                <a:pos x="54" y="53"/>
              </a:cxn>
              <a:cxn ang="0">
                <a:pos x="67" y="43"/>
              </a:cxn>
              <a:cxn ang="0">
                <a:pos x="72" y="29"/>
              </a:cxn>
              <a:cxn ang="0">
                <a:pos x="67" y="14"/>
              </a:cxn>
              <a:cxn ang="0">
                <a:pos x="54" y="4"/>
              </a:cxn>
              <a:cxn ang="0">
                <a:pos x="36" y="0"/>
              </a:cxn>
              <a:cxn ang="0">
                <a:pos x="18" y="4"/>
              </a:cxn>
              <a:cxn ang="0">
                <a:pos x="5" y="14"/>
              </a:cxn>
              <a:cxn ang="0">
                <a:pos x="0" y="29"/>
              </a:cxn>
              <a:cxn ang="0">
                <a:pos x="5" y="43"/>
              </a:cxn>
              <a:cxn ang="0">
                <a:pos x="18" y="53"/>
              </a:cxn>
              <a:cxn ang="0">
                <a:pos x="36" y="57"/>
              </a:cxn>
            </a:cxnLst>
            <a:rect l="0" t="0" r="r" b="b"/>
            <a:pathLst>
              <a:path w="73" h="58">
                <a:moveTo>
                  <a:pt x="36" y="57"/>
                </a:moveTo>
                <a:lnTo>
                  <a:pt x="54" y="53"/>
                </a:lnTo>
                <a:lnTo>
                  <a:pt x="67" y="43"/>
                </a:lnTo>
                <a:lnTo>
                  <a:pt x="72" y="29"/>
                </a:lnTo>
                <a:lnTo>
                  <a:pt x="67" y="14"/>
                </a:lnTo>
                <a:lnTo>
                  <a:pt x="54" y="4"/>
                </a:lnTo>
                <a:lnTo>
                  <a:pt x="36" y="0"/>
                </a:lnTo>
                <a:lnTo>
                  <a:pt x="18" y="4"/>
                </a:lnTo>
                <a:lnTo>
                  <a:pt x="5" y="14"/>
                </a:lnTo>
                <a:lnTo>
                  <a:pt x="0" y="29"/>
                </a:lnTo>
                <a:lnTo>
                  <a:pt x="5" y="43"/>
                </a:lnTo>
                <a:lnTo>
                  <a:pt x="18" y="53"/>
                </a:lnTo>
                <a:lnTo>
                  <a:pt x="36" y="57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827404" name="Rectangle 12"/>
          <p:cNvSpPr>
            <a:spLocks noChangeArrowheads="1"/>
          </p:cNvSpPr>
          <p:nvPr/>
        </p:nvSpPr>
        <p:spPr bwMode="auto">
          <a:xfrm>
            <a:off x="6953250" y="4938713"/>
            <a:ext cx="1935163" cy="2921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D (MPB/MSB)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7405" name="Rectangle 13"/>
          <p:cNvSpPr>
            <a:spLocks noChangeArrowheads="1"/>
          </p:cNvSpPr>
          <p:nvPr/>
        </p:nvSpPr>
        <p:spPr bwMode="auto">
          <a:xfrm>
            <a:off x="6238875" y="3162300"/>
            <a:ext cx="125253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S (MPC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827406" name="Rectangle 14"/>
          <p:cNvSpPr>
            <a:spLocks noChangeArrowheads="1"/>
          </p:cNvSpPr>
          <p:nvPr/>
        </p:nvSpPr>
        <p:spPr bwMode="auto">
          <a:xfrm>
            <a:off x="6473825" y="1998663"/>
            <a:ext cx="690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MSC</a:t>
            </a:r>
          </a:p>
        </p:txBody>
      </p:sp>
      <p:sp>
        <p:nvSpPr>
          <p:cNvPr id="827407" name="Rectangle 15"/>
          <p:cNvSpPr>
            <a:spLocks noChangeArrowheads="1"/>
          </p:cNvSpPr>
          <p:nvPr/>
        </p:nvSpPr>
        <p:spPr bwMode="auto">
          <a:xfrm>
            <a:off x="5495925" y="5664200"/>
            <a:ext cx="3714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 useBgFill="1">
        <p:nvSpPr>
          <p:cNvPr id="827408" name="Rectangle 16"/>
          <p:cNvSpPr>
            <a:spLocks noChangeArrowheads="1"/>
          </p:cNvSpPr>
          <p:nvPr/>
        </p:nvSpPr>
        <p:spPr bwMode="auto">
          <a:xfrm>
            <a:off x="1462088" y="1776413"/>
            <a:ext cx="187325" cy="16033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7409" name="Rectangle 17"/>
          <p:cNvSpPr>
            <a:spLocks noChangeArrowheads="1"/>
          </p:cNvSpPr>
          <p:nvPr/>
        </p:nvSpPr>
        <p:spPr bwMode="auto">
          <a:xfrm>
            <a:off x="134938" y="4041775"/>
            <a:ext cx="15240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Equilibrium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 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i="1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27410" name="Freeform 18"/>
          <p:cNvSpPr>
            <a:spLocks/>
          </p:cNvSpPr>
          <p:nvPr/>
        </p:nvSpPr>
        <p:spPr bwMode="auto">
          <a:xfrm>
            <a:off x="1649413" y="1771650"/>
            <a:ext cx="7045325" cy="3954463"/>
          </a:xfrm>
          <a:custGeom>
            <a:avLst/>
            <a:gdLst/>
            <a:ahLst/>
            <a:cxnLst>
              <a:cxn ang="0">
                <a:pos x="4437" y="2421"/>
              </a:cxn>
              <a:cxn ang="0">
                <a:pos x="320" y="2421"/>
              </a:cxn>
              <a:cxn ang="0">
                <a:pos x="320" y="2490"/>
              </a:cxn>
              <a:cxn ang="0">
                <a:pos x="254" y="2343"/>
              </a:cxn>
              <a:cxn ang="0">
                <a:pos x="254" y="2421"/>
              </a:cxn>
              <a:cxn ang="0">
                <a:pos x="0" y="2421"/>
              </a:cxn>
              <a:cxn ang="0">
                <a:pos x="0" y="0"/>
              </a:cxn>
            </a:cxnLst>
            <a:rect l="0" t="0" r="r" b="b"/>
            <a:pathLst>
              <a:path w="4438" h="2491">
                <a:moveTo>
                  <a:pt x="4437" y="2421"/>
                </a:moveTo>
                <a:lnTo>
                  <a:pt x="320" y="2421"/>
                </a:lnTo>
                <a:lnTo>
                  <a:pt x="320" y="2490"/>
                </a:lnTo>
                <a:lnTo>
                  <a:pt x="254" y="2343"/>
                </a:lnTo>
                <a:lnTo>
                  <a:pt x="254" y="2421"/>
                </a:lnTo>
                <a:lnTo>
                  <a:pt x="0" y="24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7411" name="Rectangle 19"/>
          <p:cNvSpPr>
            <a:spLocks noChangeArrowheads="1"/>
          </p:cNvSpPr>
          <p:nvPr/>
        </p:nvSpPr>
        <p:spPr bwMode="auto">
          <a:xfrm>
            <a:off x="508000" y="1409700"/>
            <a:ext cx="8624888" cy="133350"/>
          </a:xfrm>
          <a:prstGeom prst="rect">
            <a:avLst/>
          </a:prstGeom>
          <a:gradFill rotWithShape="0">
            <a:gsLst>
              <a:gs pos="0">
                <a:srgbClr val="ACACAC">
                  <a:gamma/>
                  <a:shade val="29804"/>
                  <a:invGamma/>
                </a:srgbClr>
              </a:gs>
              <a:gs pos="100000">
                <a:srgbClr val="ACACA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26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7926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7926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Economics is about …</a:t>
            </a:r>
          </a:p>
        </p:txBody>
      </p:sp>
      <p:sp>
        <p:nvSpPr>
          <p:cNvPr id="77926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828800"/>
            <a:ext cx="4470400" cy="4114800"/>
          </a:xfrm>
          <a:noFill/>
          <a:ln/>
        </p:spPr>
        <p:txBody>
          <a:bodyPr/>
          <a:lstStyle/>
          <a:p>
            <a:r>
              <a:rPr lang="en-GB" sz="2800"/>
              <a:t>Limited resources</a:t>
            </a:r>
          </a:p>
          <a:p>
            <a:endParaRPr lang="en-GB" sz="2800"/>
          </a:p>
          <a:p>
            <a:r>
              <a:rPr lang="en-GB" sz="2800"/>
              <a:t>Unlimited “wants”</a:t>
            </a:r>
          </a:p>
          <a:p>
            <a:endParaRPr lang="en-GB" sz="2800"/>
          </a:p>
          <a:p>
            <a:r>
              <a:rPr lang="en-GB" sz="2800" b="1" i="1"/>
              <a:t>Choosing</a:t>
            </a:r>
            <a:r>
              <a:rPr lang="en-GB" sz="2800"/>
              <a:t> between which ‘wants’ we can ‘afford’ given our resource ‘budget’</a:t>
            </a:r>
          </a:p>
        </p:txBody>
      </p:sp>
      <p:graphicFrame>
        <p:nvGraphicFramePr>
          <p:cNvPr id="835584" name="Object 0"/>
          <p:cNvGraphicFramePr>
            <a:graphicFrameLocks noChangeAspect="1"/>
          </p:cNvGraphicFramePr>
          <p:nvPr>
            <p:ph sz="half" idx="2"/>
          </p:nvPr>
        </p:nvGraphicFramePr>
        <p:xfrm>
          <a:off x="5353050" y="1828800"/>
          <a:ext cx="2890838" cy="4114800"/>
        </p:xfrm>
        <a:graphic>
          <a:graphicData uri="http://schemas.openxmlformats.org/presentationml/2006/ole">
            <p:oleObj spid="_x0000_s835584" name="Clip" r:id="rId4" imgW="3848040" imgH="5478120" progId="MS_ClipArt_Gallery.2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79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79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792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9269" grpId="0" build="p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Equilibrium with a negative externality</a:t>
            </a:r>
          </a:p>
        </p:txBody>
      </p:sp>
      <p:sp>
        <p:nvSpPr>
          <p:cNvPr id="829443" name="Line 3"/>
          <p:cNvSpPr>
            <a:spLocks noChangeShapeType="1"/>
          </p:cNvSpPr>
          <p:nvPr/>
        </p:nvSpPr>
        <p:spPr bwMode="auto">
          <a:xfrm>
            <a:off x="1676400" y="4148138"/>
            <a:ext cx="3919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44" name="Line 4"/>
          <p:cNvSpPr>
            <a:spLocks noChangeShapeType="1"/>
          </p:cNvSpPr>
          <p:nvPr/>
        </p:nvSpPr>
        <p:spPr bwMode="auto">
          <a:xfrm flipV="1">
            <a:off x="5602288" y="4144963"/>
            <a:ext cx="0" cy="146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45" name="Line 5"/>
          <p:cNvSpPr>
            <a:spLocks noChangeShapeType="1"/>
          </p:cNvSpPr>
          <p:nvPr/>
        </p:nvSpPr>
        <p:spPr bwMode="auto">
          <a:xfrm flipV="1">
            <a:off x="4379913" y="3444875"/>
            <a:ext cx="0" cy="2165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46" name="Line 6"/>
          <p:cNvSpPr>
            <a:spLocks noChangeShapeType="1"/>
          </p:cNvSpPr>
          <p:nvPr/>
        </p:nvSpPr>
        <p:spPr bwMode="auto">
          <a:xfrm>
            <a:off x="1612900" y="1851025"/>
            <a:ext cx="5835650" cy="3362325"/>
          </a:xfrm>
          <a:prstGeom prst="line">
            <a:avLst/>
          </a:prstGeom>
          <a:noFill/>
          <a:ln w="25400">
            <a:solidFill>
              <a:srgbClr val="338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47" name="Line 7"/>
          <p:cNvSpPr>
            <a:spLocks noChangeShapeType="1"/>
          </p:cNvSpPr>
          <p:nvPr/>
        </p:nvSpPr>
        <p:spPr bwMode="auto">
          <a:xfrm flipH="1">
            <a:off x="1868488" y="2273300"/>
            <a:ext cx="4598987" cy="26193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48" name="Line 8"/>
          <p:cNvSpPr>
            <a:spLocks noChangeShapeType="1"/>
          </p:cNvSpPr>
          <p:nvPr/>
        </p:nvSpPr>
        <p:spPr bwMode="auto">
          <a:xfrm flipV="1">
            <a:off x="1846263" y="3421063"/>
            <a:ext cx="5745162" cy="20955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49" name="Rectangle 9"/>
          <p:cNvSpPr>
            <a:spLocks noChangeArrowheads="1"/>
          </p:cNvSpPr>
          <p:nvPr/>
        </p:nvSpPr>
        <p:spPr bwMode="auto">
          <a:xfrm>
            <a:off x="7448550" y="5751513"/>
            <a:ext cx="11477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Quantity</a:t>
            </a:r>
          </a:p>
        </p:txBody>
      </p:sp>
      <p:sp>
        <p:nvSpPr>
          <p:cNvPr id="829450" name="Rectangle 10"/>
          <p:cNvSpPr>
            <a:spLocks noChangeArrowheads="1"/>
          </p:cNvSpPr>
          <p:nvPr/>
        </p:nvSpPr>
        <p:spPr bwMode="auto">
          <a:xfrm>
            <a:off x="347663" y="1930400"/>
            <a:ext cx="13081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Price/ Cost</a:t>
            </a:r>
          </a:p>
        </p:txBody>
      </p:sp>
      <p:sp>
        <p:nvSpPr>
          <p:cNvPr id="829451" name="Rectangle 11"/>
          <p:cNvSpPr>
            <a:spLocks noChangeArrowheads="1"/>
          </p:cNvSpPr>
          <p:nvPr/>
        </p:nvSpPr>
        <p:spPr bwMode="auto">
          <a:xfrm>
            <a:off x="4313238" y="3152775"/>
            <a:ext cx="215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829452" name="Freeform 12"/>
          <p:cNvSpPr>
            <a:spLocks/>
          </p:cNvSpPr>
          <p:nvPr/>
        </p:nvSpPr>
        <p:spPr bwMode="auto">
          <a:xfrm>
            <a:off x="4318000" y="3395663"/>
            <a:ext cx="114300" cy="90487"/>
          </a:xfrm>
          <a:custGeom>
            <a:avLst/>
            <a:gdLst/>
            <a:ahLst/>
            <a:cxnLst>
              <a:cxn ang="0">
                <a:pos x="35" y="56"/>
              </a:cxn>
              <a:cxn ang="0">
                <a:pos x="53" y="52"/>
              </a:cxn>
              <a:cxn ang="0">
                <a:pos x="66" y="42"/>
              </a:cxn>
              <a:cxn ang="0">
                <a:pos x="71" y="28"/>
              </a:cxn>
              <a:cxn ang="0">
                <a:pos x="66" y="14"/>
              </a:cxn>
              <a:cxn ang="0">
                <a:pos x="53" y="4"/>
              </a:cxn>
              <a:cxn ang="0">
                <a:pos x="35" y="0"/>
              </a:cxn>
              <a:cxn ang="0">
                <a:pos x="17" y="4"/>
              </a:cxn>
              <a:cxn ang="0">
                <a:pos x="5" y="14"/>
              </a:cxn>
              <a:cxn ang="0">
                <a:pos x="0" y="28"/>
              </a:cxn>
              <a:cxn ang="0">
                <a:pos x="5" y="42"/>
              </a:cxn>
              <a:cxn ang="0">
                <a:pos x="17" y="52"/>
              </a:cxn>
              <a:cxn ang="0">
                <a:pos x="35" y="56"/>
              </a:cxn>
            </a:cxnLst>
            <a:rect l="0" t="0" r="r" b="b"/>
            <a:pathLst>
              <a:path w="72" h="57">
                <a:moveTo>
                  <a:pt x="35" y="56"/>
                </a:moveTo>
                <a:lnTo>
                  <a:pt x="53" y="52"/>
                </a:lnTo>
                <a:lnTo>
                  <a:pt x="66" y="42"/>
                </a:lnTo>
                <a:lnTo>
                  <a:pt x="71" y="28"/>
                </a:lnTo>
                <a:lnTo>
                  <a:pt x="66" y="14"/>
                </a:lnTo>
                <a:lnTo>
                  <a:pt x="53" y="4"/>
                </a:lnTo>
                <a:lnTo>
                  <a:pt x="35" y="0"/>
                </a:lnTo>
                <a:lnTo>
                  <a:pt x="17" y="4"/>
                </a:lnTo>
                <a:lnTo>
                  <a:pt x="5" y="14"/>
                </a:lnTo>
                <a:lnTo>
                  <a:pt x="0" y="28"/>
                </a:lnTo>
                <a:lnTo>
                  <a:pt x="5" y="42"/>
                </a:lnTo>
                <a:lnTo>
                  <a:pt x="17" y="52"/>
                </a:lnTo>
                <a:lnTo>
                  <a:pt x="35" y="5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453" name="Rectangle 13"/>
          <p:cNvSpPr>
            <a:spLocks noChangeArrowheads="1"/>
          </p:cNvSpPr>
          <p:nvPr/>
        </p:nvSpPr>
        <p:spPr bwMode="auto">
          <a:xfrm>
            <a:off x="5611813" y="3854450"/>
            <a:ext cx="215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29454" name="Freeform 14"/>
          <p:cNvSpPr>
            <a:spLocks/>
          </p:cNvSpPr>
          <p:nvPr/>
        </p:nvSpPr>
        <p:spPr bwMode="auto">
          <a:xfrm>
            <a:off x="5543550" y="4105275"/>
            <a:ext cx="115888" cy="92075"/>
          </a:xfrm>
          <a:custGeom>
            <a:avLst/>
            <a:gdLst/>
            <a:ahLst/>
            <a:cxnLst>
              <a:cxn ang="0">
                <a:pos x="36" y="57"/>
              </a:cxn>
              <a:cxn ang="0">
                <a:pos x="54" y="53"/>
              </a:cxn>
              <a:cxn ang="0">
                <a:pos x="67" y="43"/>
              </a:cxn>
              <a:cxn ang="0">
                <a:pos x="72" y="29"/>
              </a:cxn>
              <a:cxn ang="0">
                <a:pos x="67" y="14"/>
              </a:cxn>
              <a:cxn ang="0">
                <a:pos x="54" y="4"/>
              </a:cxn>
              <a:cxn ang="0">
                <a:pos x="36" y="0"/>
              </a:cxn>
              <a:cxn ang="0">
                <a:pos x="18" y="4"/>
              </a:cxn>
              <a:cxn ang="0">
                <a:pos x="5" y="14"/>
              </a:cxn>
              <a:cxn ang="0">
                <a:pos x="0" y="29"/>
              </a:cxn>
              <a:cxn ang="0">
                <a:pos x="5" y="43"/>
              </a:cxn>
              <a:cxn ang="0">
                <a:pos x="18" y="53"/>
              </a:cxn>
              <a:cxn ang="0">
                <a:pos x="36" y="57"/>
              </a:cxn>
            </a:cxnLst>
            <a:rect l="0" t="0" r="r" b="b"/>
            <a:pathLst>
              <a:path w="73" h="58">
                <a:moveTo>
                  <a:pt x="36" y="57"/>
                </a:moveTo>
                <a:lnTo>
                  <a:pt x="54" y="53"/>
                </a:lnTo>
                <a:lnTo>
                  <a:pt x="67" y="43"/>
                </a:lnTo>
                <a:lnTo>
                  <a:pt x="72" y="29"/>
                </a:lnTo>
                <a:lnTo>
                  <a:pt x="67" y="14"/>
                </a:lnTo>
                <a:lnTo>
                  <a:pt x="54" y="4"/>
                </a:lnTo>
                <a:lnTo>
                  <a:pt x="36" y="0"/>
                </a:lnTo>
                <a:lnTo>
                  <a:pt x="18" y="4"/>
                </a:lnTo>
                <a:lnTo>
                  <a:pt x="5" y="14"/>
                </a:lnTo>
                <a:lnTo>
                  <a:pt x="0" y="29"/>
                </a:lnTo>
                <a:lnTo>
                  <a:pt x="5" y="43"/>
                </a:lnTo>
                <a:lnTo>
                  <a:pt x="18" y="53"/>
                </a:lnTo>
                <a:lnTo>
                  <a:pt x="36" y="57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829455" name="Rectangle 15"/>
          <p:cNvSpPr>
            <a:spLocks noChangeArrowheads="1"/>
          </p:cNvSpPr>
          <p:nvPr/>
        </p:nvSpPr>
        <p:spPr bwMode="auto">
          <a:xfrm>
            <a:off x="6953250" y="4938713"/>
            <a:ext cx="1935163" cy="2921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D (MPB/MSB)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29456" name="Rectangle 16"/>
          <p:cNvSpPr>
            <a:spLocks noChangeArrowheads="1"/>
          </p:cNvSpPr>
          <p:nvPr/>
        </p:nvSpPr>
        <p:spPr bwMode="auto">
          <a:xfrm>
            <a:off x="6238875" y="3162300"/>
            <a:ext cx="125253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S (MPC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829457" name="Rectangle 17"/>
          <p:cNvSpPr>
            <a:spLocks noChangeArrowheads="1"/>
          </p:cNvSpPr>
          <p:nvPr/>
        </p:nvSpPr>
        <p:spPr bwMode="auto">
          <a:xfrm>
            <a:off x="6473825" y="1998663"/>
            <a:ext cx="690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MSC</a:t>
            </a:r>
          </a:p>
        </p:txBody>
      </p:sp>
      <p:sp>
        <p:nvSpPr>
          <p:cNvPr id="829458" name="Rectangle 18"/>
          <p:cNvSpPr>
            <a:spLocks noChangeArrowheads="1"/>
          </p:cNvSpPr>
          <p:nvPr/>
        </p:nvSpPr>
        <p:spPr bwMode="auto">
          <a:xfrm>
            <a:off x="4271963" y="5664200"/>
            <a:ext cx="3714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829459" name="Rectangle 19"/>
          <p:cNvSpPr>
            <a:spLocks noChangeArrowheads="1"/>
          </p:cNvSpPr>
          <p:nvPr/>
        </p:nvSpPr>
        <p:spPr bwMode="auto">
          <a:xfrm>
            <a:off x="5495925" y="5664200"/>
            <a:ext cx="3714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 useBgFill="1">
        <p:nvSpPr>
          <p:cNvPr id="829460" name="Rectangle 20"/>
          <p:cNvSpPr>
            <a:spLocks noChangeArrowheads="1"/>
          </p:cNvSpPr>
          <p:nvPr/>
        </p:nvSpPr>
        <p:spPr bwMode="auto">
          <a:xfrm>
            <a:off x="1462088" y="1776413"/>
            <a:ext cx="187325" cy="16033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29461" name="Rectangle 21"/>
          <p:cNvSpPr>
            <a:spLocks noChangeArrowheads="1"/>
          </p:cNvSpPr>
          <p:nvPr/>
        </p:nvSpPr>
        <p:spPr bwMode="auto">
          <a:xfrm>
            <a:off x="134938" y="4041775"/>
            <a:ext cx="15240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Equilibrium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 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i="1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29462" name="Freeform 22"/>
          <p:cNvSpPr>
            <a:spLocks/>
          </p:cNvSpPr>
          <p:nvPr/>
        </p:nvSpPr>
        <p:spPr bwMode="auto">
          <a:xfrm>
            <a:off x="1649413" y="1771650"/>
            <a:ext cx="7045325" cy="3954463"/>
          </a:xfrm>
          <a:custGeom>
            <a:avLst/>
            <a:gdLst/>
            <a:ahLst/>
            <a:cxnLst>
              <a:cxn ang="0">
                <a:pos x="4437" y="2421"/>
              </a:cxn>
              <a:cxn ang="0">
                <a:pos x="320" y="2421"/>
              </a:cxn>
              <a:cxn ang="0">
                <a:pos x="320" y="2490"/>
              </a:cxn>
              <a:cxn ang="0">
                <a:pos x="254" y="2343"/>
              </a:cxn>
              <a:cxn ang="0">
                <a:pos x="254" y="2421"/>
              </a:cxn>
              <a:cxn ang="0">
                <a:pos x="0" y="2421"/>
              </a:cxn>
              <a:cxn ang="0">
                <a:pos x="0" y="0"/>
              </a:cxn>
            </a:cxnLst>
            <a:rect l="0" t="0" r="r" b="b"/>
            <a:pathLst>
              <a:path w="4438" h="2491">
                <a:moveTo>
                  <a:pt x="4437" y="2421"/>
                </a:moveTo>
                <a:lnTo>
                  <a:pt x="320" y="2421"/>
                </a:lnTo>
                <a:lnTo>
                  <a:pt x="320" y="2490"/>
                </a:lnTo>
                <a:lnTo>
                  <a:pt x="254" y="2343"/>
                </a:lnTo>
                <a:lnTo>
                  <a:pt x="254" y="2421"/>
                </a:lnTo>
                <a:lnTo>
                  <a:pt x="0" y="24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29463" name="Rectangle 23"/>
          <p:cNvSpPr>
            <a:spLocks noChangeArrowheads="1"/>
          </p:cNvSpPr>
          <p:nvPr/>
        </p:nvSpPr>
        <p:spPr bwMode="auto">
          <a:xfrm>
            <a:off x="508000" y="1409700"/>
            <a:ext cx="8624888" cy="133350"/>
          </a:xfrm>
          <a:prstGeom prst="rect">
            <a:avLst/>
          </a:prstGeom>
          <a:gradFill rotWithShape="0">
            <a:gsLst>
              <a:gs pos="0">
                <a:srgbClr val="ACACAC">
                  <a:gamma/>
                  <a:shade val="29804"/>
                  <a:invGamma/>
                </a:srgbClr>
              </a:gs>
              <a:gs pos="100000">
                <a:srgbClr val="ACACA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Equilibrium with a negative externality</a:t>
            </a:r>
          </a:p>
        </p:txBody>
      </p:sp>
      <p:sp>
        <p:nvSpPr>
          <p:cNvPr id="831491" name="Line 3"/>
          <p:cNvSpPr>
            <a:spLocks noChangeShapeType="1"/>
          </p:cNvSpPr>
          <p:nvPr/>
        </p:nvSpPr>
        <p:spPr bwMode="auto">
          <a:xfrm>
            <a:off x="1676400" y="4148138"/>
            <a:ext cx="3919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1492" name="Line 4"/>
          <p:cNvSpPr>
            <a:spLocks noChangeShapeType="1"/>
          </p:cNvSpPr>
          <p:nvPr/>
        </p:nvSpPr>
        <p:spPr bwMode="auto">
          <a:xfrm flipV="1">
            <a:off x="5602288" y="4144963"/>
            <a:ext cx="0" cy="146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1493" name="Line 5"/>
          <p:cNvSpPr>
            <a:spLocks noChangeShapeType="1"/>
          </p:cNvSpPr>
          <p:nvPr/>
        </p:nvSpPr>
        <p:spPr bwMode="auto">
          <a:xfrm flipV="1">
            <a:off x="4379913" y="3444875"/>
            <a:ext cx="0" cy="2165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1494" name="Line 6"/>
          <p:cNvSpPr>
            <a:spLocks noChangeShapeType="1"/>
          </p:cNvSpPr>
          <p:nvPr/>
        </p:nvSpPr>
        <p:spPr bwMode="auto">
          <a:xfrm>
            <a:off x="1612900" y="1851025"/>
            <a:ext cx="5835650" cy="3362325"/>
          </a:xfrm>
          <a:prstGeom prst="line">
            <a:avLst/>
          </a:prstGeom>
          <a:noFill/>
          <a:ln w="25400">
            <a:solidFill>
              <a:srgbClr val="338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1495" name="Line 7"/>
          <p:cNvSpPr>
            <a:spLocks noChangeShapeType="1"/>
          </p:cNvSpPr>
          <p:nvPr/>
        </p:nvSpPr>
        <p:spPr bwMode="auto">
          <a:xfrm flipH="1">
            <a:off x="1868488" y="2273300"/>
            <a:ext cx="4598987" cy="26193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1496" name="Line 8"/>
          <p:cNvSpPr>
            <a:spLocks noChangeShapeType="1"/>
          </p:cNvSpPr>
          <p:nvPr/>
        </p:nvSpPr>
        <p:spPr bwMode="auto">
          <a:xfrm flipV="1">
            <a:off x="1846263" y="3421063"/>
            <a:ext cx="5745162" cy="20955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1497" name="Rectangle 9"/>
          <p:cNvSpPr>
            <a:spLocks noChangeArrowheads="1"/>
          </p:cNvSpPr>
          <p:nvPr/>
        </p:nvSpPr>
        <p:spPr bwMode="auto">
          <a:xfrm>
            <a:off x="7448550" y="5751513"/>
            <a:ext cx="11477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Quantity</a:t>
            </a:r>
          </a:p>
        </p:txBody>
      </p:sp>
      <p:sp>
        <p:nvSpPr>
          <p:cNvPr id="831498" name="Rectangle 10"/>
          <p:cNvSpPr>
            <a:spLocks noChangeArrowheads="1"/>
          </p:cNvSpPr>
          <p:nvPr/>
        </p:nvSpPr>
        <p:spPr bwMode="auto">
          <a:xfrm>
            <a:off x="347663" y="1930400"/>
            <a:ext cx="13081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Price/ Cost</a:t>
            </a:r>
          </a:p>
        </p:txBody>
      </p:sp>
      <p:sp>
        <p:nvSpPr>
          <p:cNvPr id="831499" name="Rectangle 11"/>
          <p:cNvSpPr>
            <a:spLocks noChangeArrowheads="1"/>
          </p:cNvSpPr>
          <p:nvPr/>
        </p:nvSpPr>
        <p:spPr bwMode="auto">
          <a:xfrm>
            <a:off x="4313238" y="3152775"/>
            <a:ext cx="215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831500" name="Freeform 12"/>
          <p:cNvSpPr>
            <a:spLocks/>
          </p:cNvSpPr>
          <p:nvPr/>
        </p:nvSpPr>
        <p:spPr bwMode="auto">
          <a:xfrm>
            <a:off x="4318000" y="3395663"/>
            <a:ext cx="114300" cy="90487"/>
          </a:xfrm>
          <a:custGeom>
            <a:avLst/>
            <a:gdLst/>
            <a:ahLst/>
            <a:cxnLst>
              <a:cxn ang="0">
                <a:pos x="35" y="56"/>
              </a:cxn>
              <a:cxn ang="0">
                <a:pos x="53" y="52"/>
              </a:cxn>
              <a:cxn ang="0">
                <a:pos x="66" y="42"/>
              </a:cxn>
              <a:cxn ang="0">
                <a:pos x="71" y="28"/>
              </a:cxn>
              <a:cxn ang="0">
                <a:pos x="66" y="14"/>
              </a:cxn>
              <a:cxn ang="0">
                <a:pos x="53" y="4"/>
              </a:cxn>
              <a:cxn ang="0">
                <a:pos x="35" y="0"/>
              </a:cxn>
              <a:cxn ang="0">
                <a:pos x="17" y="4"/>
              </a:cxn>
              <a:cxn ang="0">
                <a:pos x="5" y="14"/>
              </a:cxn>
              <a:cxn ang="0">
                <a:pos x="0" y="28"/>
              </a:cxn>
              <a:cxn ang="0">
                <a:pos x="5" y="42"/>
              </a:cxn>
              <a:cxn ang="0">
                <a:pos x="17" y="52"/>
              </a:cxn>
              <a:cxn ang="0">
                <a:pos x="35" y="56"/>
              </a:cxn>
            </a:cxnLst>
            <a:rect l="0" t="0" r="r" b="b"/>
            <a:pathLst>
              <a:path w="72" h="57">
                <a:moveTo>
                  <a:pt x="35" y="56"/>
                </a:moveTo>
                <a:lnTo>
                  <a:pt x="53" y="52"/>
                </a:lnTo>
                <a:lnTo>
                  <a:pt x="66" y="42"/>
                </a:lnTo>
                <a:lnTo>
                  <a:pt x="71" y="28"/>
                </a:lnTo>
                <a:lnTo>
                  <a:pt x="66" y="14"/>
                </a:lnTo>
                <a:lnTo>
                  <a:pt x="53" y="4"/>
                </a:lnTo>
                <a:lnTo>
                  <a:pt x="35" y="0"/>
                </a:lnTo>
                <a:lnTo>
                  <a:pt x="17" y="4"/>
                </a:lnTo>
                <a:lnTo>
                  <a:pt x="5" y="14"/>
                </a:lnTo>
                <a:lnTo>
                  <a:pt x="0" y="28"/>
                </a:lnTo>
                <a:lnTo>
                  <a:pt x="5" y="42"/>
                </a:lnTo>
                <a:lnTo>
                  <a:pt x="17" y="52"/>
                </a:lnTo>
                <a:lnTo>
                  <a:pt x="35" y="5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1501" name="Rectangle 13"/>
          <p:cNvSpPr>
            <a:spLocks noChangeArrowheads="1"/>
          </p:cNvSpPr>
          <p:nvPr/>
        </p:nvSpPr>
        <p:spPr bwMode="auto">
          <a:xfrm>
            <a:off x="5611813" y="3854450"/>
            <a:ext cx="215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31502" name="Freeform 14"/>
          <p:cNvSpPr>
            <a:spLocks/>
          </p:cNvSpPr>
          <p:nvPr/>
        </p:nvSpPr>
        <p:spPr bwMode="auto">
          <a:xfrm>
            <a:off x="5543550" y="4105275"/>
            <a:ext cx="115888" cy="92075"/>
          </a:xfrm>
          <a:custGeom>
            <a:avLst/>
            <a:gdLst/>
            <a:ahLst/>
            <a:cxnLst>
              <a:cxn ang="0">
                <a:pos x="36" y="57"/>
              </a:cxn>
              <a:cxn ang="0">
                <a:pos x="54" y="53"/>
              </a:cxn>
              <a:cxn ang="0">
                <a:pos x="67" y="43"/>
              </a:cxn>
              <a:cxn ang="0">
                <a:pos x="72" y="29"/>
              </a:cxn>
              <a:cxn ang="0">
                <a:pos x="67" y="14"/>
              </a:cxn>
              <a:cxn ang="0">
                <a:pos x="54" y="4"/>
              </a:cxn>
              <a:cxn ang="0">
                <a:pos x="36" y="0"/>
              </a:cxn>
              <a:cxn ang="0">
                <a:pos x="18" y="4"/>
              </a:cxn>
              <a:cxn ang="0">
                <a:pos x="5" y="14"/>
              </a:cxn>
              <a:cxn ang="0">
                <a:pos x="0" y="29"/>
              </a:cxn>
              <a:cxn ang="0">
                <a:pos x="5" y="43"/>
              </a:cxn>
              <a:cxn ang="0">
                <a:pos x="18" y="53"/>
              </a:cxn>
              <a:cxn ang="0">
                <a:pos x="36" y="57"/>
              </a:cxn>
            </a:cxnLst>
            <a:rect l="0" t="0" r="r" b="b"/>
            <a:pathLst>
              <a:path w="73" h="58">
                <a:moveTo>
                  <a:pt x="36" y="57"/>
                </a:moveTo>
                <a:lnTo>
                  <a:pt x="54" y="53"/>
                </a:lnTo>
                <a:lnTo>
                  <a:pt x="67" y="43"/>
                </a:lnTo>
                <a:lnTo>
                  <a:pt x="72" y="29"/>
                </a:lnTo>
                <a:lnTo>
                  <a:pt x="67" y="14"/>
                </a:lnTo>
                <a:lnTo>
                  <a:pt x="54" y="4"/>
                </a:lnTo>
                <a:lnTo>
                  <a:pt x="36" y="0"/>
                </a:lnTo>
                <a:lnTo>
                  <a:pt x="18" y="4"/>
                </a:lnTo>
                <a:lnTo>
                  <a:pt x="5" y="14"/>
                </a:lnTo>
                <a:lnTo>
                  <a:pt x="0" y="29"/>
                </a:lnTo>
                <a:lnTo>
                  <a:pt x="5" y="43"/>
                </a:lnTo>
                <a:lnTo>
                  <a:pt x="18" y="53"/>
                </a:lnTo>
                <a:lnTo>
                  <a:pt x="36" y="57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831503" name="Rectangle 15"/>
          <p:cNvSpPr>
            <a:spLocks noChangeArrowheads="1"/>
          </p:cNvSpPr>
          <p:nvPr/>
        </p:nvSpPr>
        <p:spPr bwMode="auto">
          <a:xfrm>
            <a:off x="6953250" y="4938713"/>
            <a:ext cx="1935163" cy="2921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D (MPB/MSB)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1504" name="Rectangle 16"/>
          <p:cNvSpPr>
            <a:spLocks noChangeArrowheads="1"/>
          </p:cNvSpPr>
          <p:nvPr/>
        </p:nvSpPr>
        <p:spPr bwMode="auto">
          <a:xfrm>
            <a:off x="6238875" y="3162300"/>
            <a:ext cx="125253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S (MPC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831505" name="Rectangle 17"/>
          <p:cNvSpPr>
            <a:spLocks noChangeArrowheads="1"/>
          </p:cNvSpPr>
          <p:nvPr/>
        </p:nvSpPr>
        <p:spPr bwMode="auto">
          <a:xfrm>
            <a:off x="6473825" y="1998663"/>
            <a:ext cx="690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MSC</a:t>
            </a:r>
          </a:p>
        </p:txBody>
      </p:sp>
      <p:sp>
        <p:nvSpPr>
          <p:cNvPr id="831506" name="Rectangle 18"/>
          <p:cNvSpPr>
            <a:spLocks noChangeArrowheads="1"/>
          </p:cNvSpPr>
          <p:nvPr/>
        </p:nvSpPr>
        <p:spPr bwMode="auto">
          <a:xfrm>
            <a:off x="5203825" y="6451600"/>
            <a:ext cx="2522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Equilibrium Output</a:t>
            </a:r>
          </a:p>
        </p:txBody>
      </p:sp>
      <p:sp>
        <p:nvSpPr>
          <p:cNvPr id="831507" name="Rectangle 19"/>
          <p:cNvSpPr>
            <a:spLocks noChangeArrowheads="1"/>
          </p:cNvSpPr>
          <p:nvPr/>
        </p:nvSpPr>
        <p:spPr bwMode="auto">
          <a:xfrm>
            <a:off x="4271963" y="5664200"/>
            <a:ext cx="3714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831508" name="Rectangle 20"/>
          <p:cNvSpPr>
            <a:spLocks noChangeArrowheads="1"/>
          </p:cNvSpPr>
          <p:nvPr/>
        </p:nvSpPr>
        <p:spPr bwMode="auto">
          <a:xfrm>
            <a:off x="5495925" y="5664200"/>
            <a:ext cx="3714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31509" name="Line 21"/>
          <p:cNvSpPr>
            <a:spLocks noChangeShapeType="1"/>
          </p:cNvSpPr>
          <p:nvPr/>
        </p:nvSpPr>
        <p:spPr bwMode="auto">
          <a:xfrm>
            <a:off x="5664200" y="5949950"/>
            <a:ext cx="293688" cy="441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 useBgFill="1">
        <p:nvSpPr>
          <p:cNvPr id="831510" name="Rectangle 22"/>
          <p:cNvSpPr>
            <a:spLocks noChangeArrowheads="1"/>
          </p:cNvSpPr>
          <p:nvPr/>
        </p:nvSpPr>
        <p:spPr bwMode="auto">
          <a:xfrm>
            <a:off x="1462088" y="1776413"/>
            <a:ext cx="187325" cy="16033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1511" name="Rectangle 23"/>
          <p:cNvSpPr>
            <a:spLocks noChangeArrowheads="1"/>
          </p:cNvSpPr>
          <p:nvPr/>
        </p:nvSpPr>
        <p:spPr bwMode="auto">
          <a:xfrm>
            <a:off x="134938" y="4041775"/>
            <a:ext cx="15240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Equilibrium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 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i="1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31512" name="Freeform 24"/>
          <p:cNvSpPr>
            <a:spLocks/>
          </p:cNvSpPr>
          <p:nvPr/>
        </p:nvSpPr>
        <p:spPr bwMode="auto">
          <a:xfrm>
            <a:off x="1649413" y="1771650"/>
            <a:ext cx="7045325" cy="3954463"/>
          </a:xfrm>
          <a:custGeom>
            <a:avLst/>
            <a:gdLst/>
            <a:ahLst/>
            <a:cxnLst>
              <a:cxn ang="0">
                <a:pos x="4437" y="2421"/>
              </a:cxn>
              <a:cxn ang="0">
                <a:pos x="320" y="2421"/>
              </a:cxn>
              <a:cxn ang="0">
                <a:pos x="320" y="2490"/>
              </a:cxn>
              <a:cxn ang="0">
                <a:pos x="254" y="2343"/>
              </a:cxn>
              <a:cxn ang="0">
                <a:pos x="254" y="2421"/>
              </a:cxn>
              <a:cxn ang="0">
                <a:pos x="0" y="2421"/>
              </a:cxn>
              <a:cxn ang="0">
                <a:pos x="0" y="0"/>
              </a:cxn>
            </a:cxnLst>
            <a:rect l="0" t="0" r="r" b="b"/>
            <a:pathLst>
              <a:path w="4438" h="2491">
                <a:moveTo>
                  <a:pt x="4437" y="2421"/>
                </a:moveTo>
                <a:lnTo>
                  <a:pt x="320" y="2421"/>
                </a:lnTo>
                <a:lnTo>
                  <a:pt x="320" y="2490"/>
                </a:lnTo>
                <a:lnTo>
                  <a:pt x="254" y="2343"/>
                </a:lnTo>
                <a:lnTo>
                  <a:pt x="254" y="2421"/>
                </a:lnTo>
                <a:lnTo>
                  <a:pt x="0" y="24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1513" name="Rectangle 25"/>
          <p:cNvSpPr>
            <a:spLocks noChangeArrowheads="1"/>
          </p:cNvSpPr>
          <p:nvPr/>
        </p:nvSpPr>
        <p:spPr bwMode="auto">
          <a:xfrm>
            <a:off x="508000" y="1409700"/>
            <a:ext cx="8624888" cy="133350"/>
          </a:xfrm>
          <a:prstGeom prst="rect">
            <a:avLst/>
          </a:prstGeom>
          <a:gradFill rotWithShape="0">
            <a:gsLst>
              <a:gs pos="0">
                <a:srgbClr val="ACACAC">
                  <a:gamma/>
                  <a:shade val="29804"/>
                  <a:invGamma/>
                </a:srgbClr>
              </a:gs>
              <a:gs pos="100000">
                <a:srgbClr val="ACACA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Equilibrium with a negative externality</a:t>
            </a:r>
          </a:p>
        </p:txBody>
      </p:sp>
      <p:sp>
        <p:nvSpPr>
          <p:cNvPr id="833539" name="Line 3"/>
          <p:cNvSpPr>
            <a:spLocks noChangeShapeType="1"/>
          </p:cNvSpPr>
          <p:nvPr/>
        </p:nvSpPr>
        <p:spPr bwMode="auto">
          <a:xfrm>
            <a:off x="1676400" y="4148138"/>
            <a:ext cx="391953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3540" name="Line 4"/>
          <p:cNvSpPr>
            <a:spLocks noChangeShapeType="1"/>
          </p:cNvSpPr>
          <p:nvPr/>
        </p:nvSpPr>
        <p:spPr bwMode="auto">
          <a:xfrm flipV="1">
            <a:off x="5602288" y="4144963"/>
            <a:ext cx="0" cy="14636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3541" name="Line 5"/>
          <p:cNvSpPr>
            <a:spLocks noChangeShapeType="1"/>
          </p:cNvSpPr>
          <p:nvPr/>
        </p:nvSpPr>
        <p:spPr bwMode="auto">
          <a:xfrm flipV="1">
            <a:off x="4379913" y="3444875"/>
            <a:ext cx="0" cy="2165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3542" name="Line 6"/>
          <p:cNvSpPr>
            <a:spLocks noChangeShapeType="1"/>
          </p:cNvSpPr>
          <p:nvPr/>
        </p:nvSpPr>
        <p:spPr bwMode="auto">
          <a:xfrm>
            <a:off x="1612900" y="1851025"/>
            <a:ext cx="5835650" cy="3362325"/>
          </a:xfrm>
          <a:prstGeom prst="line">
            <a:avLst/>
          </a:prstGeom>
          <a:noFill/>
          <a:ln w="25400">
            <a:solidFill>
              <a:srgbClr val="338D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3543" name="Line 7"/>
          <p:cNvSpPr>
            <a:spLocks noChangeShapeType="1"/>
          </p:cNvSpPr>
          <p:nvPr/>
        </p:nvSpPr>
        <p:spPr bwMode="auto">
          <a:xfrm flipH="1">
            <a:off x="1868488" y="2273300"/>
            <a:ext cx="4598987" cy="2619375"/>
          </a:xfrm>
          <a:prstGeom prst="line">
            <a:avLst/>
          </a:prstGeom>
          <a:noFill/>
          <a:ln w="25400">
            <a:solidFill>
              <a:srgbClr val="00FF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3544" name="Line 8"/>
          <p:cNvSpPr>
            <a:spLocks noChangeShapeType="1"/>
          </p:cNvSpPr>
          <p:nvPr/>
        </p:nvSpPr>
        <p:spPr bwMode="auto">
          <a:xfrm flipV="1">
            <a:off x="1846263" y="3421063"/>
            <a:ext cx="5745162" cy="2095500"/>
          </a:xfrm>
          <a:prstGeom prst="line">
            <a:avLst/>
          </a:prstGeom>
          <a:noFill/>
          <a:ln w="25400">
            <a:solidFill>
              <a:srgbClr val="FF00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3545" name="Rectangle 9"/>
          <p:cNvSpPr>
            <a:spLocks noChangeArrowheads="1"/>
          </p:cNvSpPr>
          <p:nvPr/>
        </p:nvSpPr>
        <p:spPr bwMode="auto">
          <a:xfrm>
            <a:off x="7448550" y="5751513"/>
            <a:ext cx="11477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Quantity</a:t>
            </a:r>
          </a:p>
        </p:txBody>
      </p:sp>
      <p:sp>
        <p:nvSpPr>
          <p:cNvPr id="833546" name="Rectangle 10"/>
          <p:cNvSpPr>
            <a:spLocks noChangeArrowheads="1"/>
          </p:cNvSpPr>
          <p:nvPr/>
        </p:nvSpPr>
        <p:spPr bwMode="auto">
          <a:xfrm>
            <a:off x="347663" y="1930400"/>
            <a:ext cx="13081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Price/ Cost</a:t>
            </a:r>
          </a:p>
        </p:txBody>
      </p:sp>
      <p:sp>
        <p:nvSpPr>
          <p:cNvPr id="833547" name="Rectangle 11"/>
          <p:cNvSpPr>
            <a:spLocks noChangeArrowheads="1"/>
          </p:cNvSpPr>
          <p:nvPr/>
        </p:nvSpPr>
        <p:spPr bwMode="auto">
          <a:xfrm>
            <a:off x="4313238" y="3152775"/>
            <a:ext cx="215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833548" name="Freeform 12"/>
          <p:cNvSpPr>
            <a:spLocks/>
          </p:cNvSpPr>
          <p:nvPr/>
        </p:nvSpPr>
        <p:spPr bwMode="auto">
          <a:xfrm>
            <a:off x="4318000" y="3395663"/>
            <a:ext cx="114300" cy="90487"/>
          </a:xfrm>
          <a:custGeom>
            <a:avLst/>
            <a:gdLst/>
            <a:ahLst/>
            <a:cxnLst>
              <a:cxn ang="0">
                <a:pos x="35" y="56"/>
              </a:cxn>
              <a:cxn ang="0">
                <a:pos x="53" y="52"/>
              </a:cxn>
              <a:cxn ang="0">
                <a:pos x="66" y="42"/>
              </a:cxn>
              <a:cxn ang="0">
                <a:pos x="71" y="28"/>
              </a:cxn>
              <a:cxn ang="0">
                <a:pos x="66" y="14"/>
              </a:cxn>
              <a:cxn ang="0">
                <a:pos x="53" y="4"/>
              </a:cxn>
              <a:cxn ang="0">
                <a:pos x="35" y="0"/>
              </a:cxn>
              <a:cxn ang="0">
                <a:pos x="17" y="4"/>
              </a:cxn>
              <a:cxn ang="0">
                <a:pos x="5" y="14"/>
              </a:cxn>
              <a:cxn ang="0">
                <a:pos x="0" y="28"/>
              </a:cxn>
              <a:cxn ang="0">
                <a:pos x="5" y="42"/>
              </a:cxn>
              <a:cxn ang="0">
                <a:pos x="17" y="52"/>
              </a:cxn>
              <a:cxn ang="0">
                <a:pos x="35" y="56"/>
              </a:cxn>
            </a:cxnLst>
            <a:rect l="0" t="0" r="r" b="b"/>
            <a:pathLst>
              <a:path w="72" h="57">
                <a:moveTo>
                  <a:pt x="35" y="56"/>
                </a:moveTo>
                <a:lnTo>
                  <a:pt x="53" y="52"/>
                </a:lnTo>
                <a:lnTo>
                  <a:pt x="66" y="42"/>
                </a:lnTo>
                <a:lnTo>
                  <a:pt x="71" y="28"/>
                </a:lnTo>
                <a:lnTo>
                  <a:pt x="66" y="14"/>
                </a:lnTo>
                <a:lnTo>
                  <a:pt x="53" y="4"/>
                </a:lnTo>
                <a:lnTo>
                  <a:pt x="35" y="0"/>
                </a:lnTo>
                <a:lnTo>
                  <a:pt x="17" y="4"/>
                </a:lnTo>
                <a:lnTo>
                  <a:pt x="5" y="14"/>
                </a:lnTo>
                <a:lnTo>
                  <a:pt x="0" y="28"/>
                </a:lnTo>
                <a:lnTo>
                  <a:pt x="5" y="42"/>
                </a:lnTo>
                <a:lnTo>
                  <a:pt x="17" y="52"/>
                </a:lnTo>
                <a:lnTo>
                  <a:pt x="35" y="56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3549" name="Rectangle 13"/>
          <p:cNvSpPr>
            <a:spLocks noChangeArrowheads="1"/>
          </p:cNvSpPr>
          <p:nvPr/>
        </p:nvSpPr>
        <p:spPr bwMode="auto">
          <a:xfrm>
            <a:off x="5611813" y="3854450"/>
            <a:ext cx="2159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33550" name="Freeform 14"/>
          <p:cNvSpPr>
            <a:spLocks/>
          </p:cNvSpPr>
          <p:nvPr/>
        </p:nvSpPr>
        <p:spPr bwMode="auto">
          <a:xfrm>
            <a:off x="5543550" y="4105275"/>
            <a:ext cx="115888" cy="92075"/>
          </a:xfrm>
          <a:custGeom>
            <a:avLst/>
            <a:gdLst/>
            <a:ahLst/>
            <a:cxnLst>
              <a:cxn ang="0">
                <a:pos x="36" y="57"/>
              </a:cxn>
              <a:cxn ang="0">
                <a:pos x="54" y="53"/>
              </a:cxn>
              <a:cxn ang="0">
                <a:pos x="67" y="43"/>
              </a:cxn>
              <a:cxn ang="0">
                <a:pos x="72" y="29"/>
              </a:cxn>
              <a:cxn ang="0">
                <a:pos x="67" y="14"/>
              </a:cxn>
              <a:cxn ang="0">
                <a:pos x="54" y="4"/>
              </a:cxn>
              <a:cxn ang="0">
                <a:pos x="36" y="0"/>
              </a:cxn>
              <a:cxn ang="0">
                <a:pos x="18" y="4"/>
              </a:cxn>
              <a:cxn ang="0">
                <a:pos x="5" y="14"/>
              </a:cxn>
              <a:cxn ang="0">
                <a:pos x="0" y="29"/>
              </a:cxn>
              <a:cxn ang="0">
                <a:pos x="5" y="43"/>
              </a:cxn>
              <a:cxn ang="0">
                <a:pos x="18" y="53"/>
              </a:cxn>
              <a:cxn ang="0">
                <a:pos x="36" y="57"/>
              </a:cxn>
            </a:cxnLst>
            <a:rect l="0" t="0" r="r" b="b"/>
            <a:pathLst>
              <a:path w="73" h="58">
                <a:moveTo>
                  <a:pt x="36" y="57"/>
                </a:moveTo>
                <a:lnTo>
                  <a:pt x="54" y="53"/>
                </a:lnTo>
                <a:lnTo>
                  <a:pt x="67" y="43"/>
                </a:lnTo>
                <a:lnTo>
                  <a:pt x="72" y="29"/>
                </a:lnTo>
                <a:lnTo>
                  <a:pt x="67" y="14"/>
                </a:lnTo>
                <a:lnTo>
                  <a:pt x="54" y="4"/>
                </a:lnTo>
                <a:lnTo>
                  <a:pt x="36" y="0"/>
                </a:lnTo>
                <a:lnTo>
                  <a:pt x="18" y="4"/>
                </a:lnTo>
                <a:lnTo>
                  <a:pt x="5" y="14"/>
                </a:lnTo>
                <a:lnTo>
                  <a:pt x="0" y="29"/>
                </a:lnTo>
                <a:lnTo>
                  <a:pt x="5" y="43"/>
                </a:lnTo>
                <a:lnTo>
                  <a:pt x="18" y="53"/>
                </a:lnTo>
                <a:lnTo>
                  <a:pt x="36" y="57"/>
                </a:lnTo>
              </a:path>
            </a:pathLst>
          </a:custGeom>
          <a:solidFill>
            <a:srgbClr val="000000"/>
          </a:solidFill>
          <a:ln w="12700" cap="rnd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 useBgFill="1">
        <p:nvSpPr>
          <p:cNvPr id="833551" name="Rectangle 15"/>
          <p:cNvSpPr>
            <a:spLocks noChangeArrowheads="1"/>
          </p:cNvSpPr>
          <p:nvPr/>
        </p:nvSpPr>
        <p:spPr bwMode="auto">
          <a:xfrm>
            <a:off x="6953250" y="4938713"/>
            <a:ext cx="1935163" cy="292100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D (MPB/MSB)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3552" name="Rectangle 16"/>
          <p:cNvSpPr>
            <a:spLocks noChangeArrowheads="1"/>
          </p:cNvSpPr>
          <p:nvPr/>
        </p:nvSpPr>
        <p:spPr bwMode="auto">
          <a:xfrm>
            <a:off x="6238875" y="3162300"/>
            <a:ext cx="1252538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S (MPC</a:t>
            </a:r>
            <a:r>
              <a:rPr lang="en-US">
                <a:solidFill>
                  <a:srgbClr val="000000"/>
                </a:solidFill>
                <a:latin typeface="Arial" charset="0"/>
              </a:rPr>
              <a:t>)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 </a:t>
            </a:r>
          </a:p>
        </p:txBody>
      </p:sp>
      <p:sp>
        <p:nvSpPr>
          <p:cNvPr id="833553" name="Rectangle 17"/>
          <p:cNvSpPr>
            <a:spLocks noChangeArrowheads="1"/>
          </p:cNvSpPr>
          <p:nvPr/>
        </p:nvSpPr>
        <p:spPr bwMode="auto">
          <a:xfrm>
            <a:off x="6473825" y="1998663"/>
            <a:ext cx="69056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 i="1">
                <a:solidFill>
                  <a:srgbClr val="000000"/>
                </a:solidFill>
                <a:latin typeface="Arial" charset="0"/>
              </a:rPr>
              <a:t>MSC</a:t>
            </a:r>
          </a:p>
        </p:txBody>
      </p:sp>
      <p:sp>
        <p:nvSpPr>
          <p:cNvPr id="833554" name="Rectangle 18"/>
          <p:cNvSpPr>
            <a:spLocks noChangeArrowheads="1"/>
          </p:cNvSpPr>
          <p:nvPr/>
        </p:nvSpPr>
        <p:spPr bwMode="auto">
          <a:xfrm>
            <a:off x="700088" y="6451600"/>
            <a:ext cx="39782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Economically Efficient Output</a:t>
            </a:r>
          </a:p>
        </p:txBody>
      </p:sp>
      <p:sp>
        <p:nvSpPr>
          <p:cNvPr id="833555" name="Rectangle 19"/>
          <p:cNvSpPr>
            <a:spLocks noChangeArrowheads="1"/>
          </p:cNvSpPr>
          <p:nvPr/>
        </p:nvSpPr>
        <p:spPr bwMode="auto">
          <a:xfrm>
            <a:off x="5203825" y="6451600"/>
            <a:ext cx="2522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Equilibrium Output</a:t>
            </a:r>
          </a:p>
        </p:txBody>
      </p:sp>
      <p:sp>
        <p:nvSpPr>
          <p:cNvPr id="833556" name="Rectangle 20"/>
          <p:cNvSpPr>
            <a:spLocks noChangeArrowheads="1"/>
          </p:cNvSpPr>
          <p:nvPr/>
        </p:nvSpPr>
        <p:spPr bwMode="auto">
          <a:xfrm>
            <a:off x="4271963" y="5664200"/>
            <a:ext cx="3714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B</a:t>
            </a:r>
          </a:p>
        </p:txBody>
      </p:sp>
      <p:sp>
        <p:nvSpPr>
          <p:cNvPr id="833557" name="Rectangle 21"/>
          <p:cNvSpPr>
            <a:spLocks noChangeArrowheads="1"/>
          </p:cNvSpPr>
          <p:nvPr/>
        </p:nvSpPr>
        <p:spPr bwMode="auto">
          <a:xfrm>
            <a:off x="5495925" y="5664200"/>
            <a:ext cx="371475" cy="292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Q</a:t>
            </a:r>
            <a:r>
              <a:rPr lang="en-US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 useBgFill="1">
        <p:nvSpPr>
          <p:cNvPr id="833558" name="Rectangle 22"/>
          <p:cNvSpPr>
            <a:spLocks noChangeArrowheads="1"/>
          </p:cNvSpPr>
          <p:nvPr/>
        </p:nvSpPr>
        <p:spPr bwMode="auto">
          <a:xfrm>
            <a:off x="1462088" y="1776413"/>
            <a:ext cx="187325" cy="160337"/>
          </a:xfrm>
          <a:prstGeom prst="rect">
            <a:avLst/>
          </a:prstGeom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3559" name="Rectangle 23"/>
          <p:cNvSpPr>
            <a:spLocks noChangeArrowheads="1"/>
          </p:cNvSpPr>
          <p:nvPr/>
        </p:nvSpPr>
        <p:spPr bwMode="auto">
          <a:xfrm>
            <a:off x="134938" y="4041775"/>
            <a:ext cx="1524000" cy="5969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Equilibrium</a:t>
            </a:r>
          </a:p>
          <a:p>
            <a:pPr>
              <a:lnSpc>
                <a:spcPct val="80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Price </a:t>
            </a:r>
            <a:r>
              <a:rPr lang="en-US" i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en-US" i="1" baseline="-25000">
                <a:solidFill>
                  <a:srgbClr val="000000"/>
                </a:solidFill>
                <a:latin typeface="Arial" charset="0"/>
              </a:rPr>
              <a:t>A</a:t>
            </a:r>
          </a:p>
        </p:txBody>
      </p:sp>
      <p:sp>
        <p:nvSpPr>
          <p:cNvPr id="833560" name="Freeform 24"/>
          <p:cNvSpPr>
            <a:spLocks/>
          </p:cNvSpPr>
          <p:nvPr/>
        </p:nvSpPr>
        <p:spPr bwMode="auto">
          <a:xfrm>
            <a:off x="1649413" y="1771650"/>
            <a:ext cx="7045325" cy="3954463"/>
          </a:xfrm>
          <a:custGeom>
            <a:avLst/>
            <a:gdLst/>
            <a:ahLst/>
            <a:cxnLst>
              <a:cxn ang="0">
                <a:pos x="4437" y="2421"/>
              </a:cxn>
              <a:cxn ang="0">
                <a:pos x="320" y="2421"/>
              </a:cxn>
              <a:cxn ang="0">
                <a:pos x="320" y="2490"/>
              </a:cxn>
              <a:cxn ang="0">
                <a:pos x="254" y="2343"/>
              </a:cxn>
              <a:cxn ang="0">
                <a:pos x="254" y="2421"/>
              </a:cxn>
              <a:cxn ang="0">
                <a:pos x="0" y="2421"/>
              </a:cxn>
              <a:cxn ang="0">
                <a:pos x="0" y="0"/>
              </a:cxn>
            </a:cxnLst>
            <a:rect l="0" t="0" r="r" b="b"/>
            <a:pathLst>
              <a:path w="4438" h="2491">
                <a:moveTo>
                  <a:pt x="4437" y="2421"/>
                </a:moveTo>
                <a:lnTo>
                  <a:pt x="320" y="2421"/>
                </a:lnTo>
                <a:lnTo>
                  <a:pt x="320" y="2490"/>
                </a:lnTo>
                <a:lnTo>
                  <a:pt x="254" y="2343"/>
                </a:lnTo>
                <a:lnTo>
                  <a:pt x="254" y="2421"/>
                </a:lnTo>
                <a:lnTo>
                  <a:pt x="0" y="2421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833561" name="Rectangle 25"/>
          <p:cNvSpPr>
            <a:spLocks noChangeArrowheads="1"/>
          </p:cNvSpPr>
          <p:nvPr/>
        </p:nvSpPr>
        <p:spPr bwMode="auto">
          <a:xfrm>
            <a:off x="508000" y="1409700"/>
            <a:ext cx="8624888" cy="133350"/>
          </a:xfrm>
          <a:prstGeom prst="rect">
            <a:avLst/>
          </a:prstGeom>
          <a:gradFill rotWithShape="0">
            <a:gsLst>
              <a:gs pos="0">
                <a:srgbClr val="ACACAC">
                  <a:gamma/>
                  <a:shade val="29804"/>
                  <a:invGamma/>
                </a:srgbClr>
              </a:gs>
              <a:gs pos="100000">
                <a:srgbClr val="ACACAC"/>
              </a:gs>
            </a:gsLst>
            <a:lin ang="5400000" scaled="1"/>
          </a:gradFill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3562" name="Line 26"/>
          <p:cNvSpPr>
            <a:spLocks noChangeShapeType="1"/>
          </p:cNvSpPr>
          <p:nvPr/>
        </p:nvSpPr>
        <p:spPr bwMode="auto">
          <a:xfrm>
            <a:off x="5664200" y="5949950"/>
            <a:ext cx="293688" cy="4413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833563" name="Line 27"/>
          <p:cNvSpPr>
            <a:spLocks noChangeShapeType="1"/>
          </p:cNvSpPr>
          <p:nvPr/>
        </p:nvSpPr>
        <p:spPr bwMode="auto">
          <a:xfrm flipH="1">
            <a:off x="3765550" y="5930900"/>
            <a:ext cx="450850" cy="4254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26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26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A difficult balance</a:t>
            </a:r>
          </a:p>
        </p:txBody>
      </p:sp>
      <p:sp>
        <p:nvSpPr>
          <p:cNvPr id="242695" name="AutoShape 7"/>
          <p:cNvSpPr>
            <a:spLocks noChangeArrowheads="1"/>
          </p:cNvSpPr>
          <p:nvPr/>
        </p:nvSpPr>
        <p:spPr bwMode="auto">
          <a:xfrm>
            <a:off x="4038600" y="4191000"/>
            <a:ext cx="1057275" cy="1524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42696" name="Oval 8"/>
          <p:cNvSpPr>
            <a:spLocks noChangeArrowheads="1"/>
          </p:cNvSpPr>
          <p:nvPr/>
        </p:nvSpPr>
        <p:spPr bwMode="auto">
          <a:xfrm>
            <a:off x="685800" y="2362200"/>
            <a:ext cx="22860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600" b="1"/>
          </a:p>
          <a:p>
            <a:pPr algn="ctr"/>
            <a:r>
              <a:rPr lang="en-GB" sz="1800" b="1">
                <a:solidFill>
                  <a:srgbClr val="000099"/>
                </a:solidFill>
              </a:rPr>
              <a:t>The best interests </a:t>
            </a:r>
          </a:p>
          <a:p>
            <a:pPr algn="ctr"/>
            <a:r>
              <a:rPr lang="en-GB" sz="1800" b="1">
                <a:solidFill>
                  <a:srgbClr val="000099"/>
                </a:solidFill>
              </a:rPr>
              <a:t>of the individual</a:t>
            </a:r>
            <a:endParaRPr lang="en-GB" sz="1600" b="1"/>
          </a:p>
          <a:p>
            <a:pPr algn="ctr"/>
            <a:endParaRPr lang="en-GB" sz="1800" b="1">
              <a:solidFill>
                <a:srgbClr val="FF9933"/>
              </a:solidFill>
            </a:endParaRPr>
          </a:p>
        </p:txBody>
      </p:sp>
      <p:sp>
        <p:nvSpPr>
          <p:cNvPr id="242697" name="Oval 9"/>
          <p:cNvSpPr>
            <a:spLocks noChangeArrowheads="1"/>
          </p:cNvSpPr>
          <p:nvPr/>
        </p:nvSpPr>
        <p:spPr bwMode="auto">
          <a:xfrm>
            <a:off x="6096000" y="2362200"/>
            <a:ext cx="2362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>
                <a:solidFill>
                  <a:srgbClr val="000099"/>
                </a:solidFill>
              </a:rPr>
              <a:t>Society’s need </a:t>
            </a:r>
          </a:p>
          <a:p>
            <a:pPr algn="ctr"/>
            <a:r>
              <a:rPr lang="en-GB" sz="1800" b="1">
                <a:solidFill>
                  <a:srgbClr val="000099"/>
                </a:solidFill>
              </a:rPr>
              <a:t>for sustainable</a:t>
            </a:r>
            <a:endParaRPr lang="en-GB" sz="1800" b="1">
              <a:solidFill>
                <a:schemeClr val="accent1"/>
              </a:solidFill>
            </a:endParaRPr>
          </a:p>
          <a:p>
            <a:pPr algn="ctr"/>
            <a:r>
              <a:rPr lang="en-GB" sz="1800" b="1">
                <a:solidFill>
                  <a:srgbClr val="000099"/>
                </a:solidFill>
              </a:rPr>
              <a:t> antimicrobial use</a:t>
            </a:r>
            <a:endParaRPr lang="en-GB" sz="1800" b="1">
              <a:solidFill>
                <a:srgbClr val="FF9933"/>
              </a:solidFill>
            </a:endParaRPr>
          </a:p>
        </p:txBody>
      </p:sp>
      <p:sp>
        <p:nvSpPr>
          <p:cNvPr id="242698" name="Freeform 10"/>
          <p:cNvSpPr>
            <a:spLocks/>
          </p:cNvSpPr>
          <p:nvPr/>
        </p:nvSpPr>
        <p:spPr bwMode="auto">
          <a:xfrm>
            <a:off x="838200" y="4191000"/>
            <a:ext cx="7391400" cy="8382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2352" y="0"/>
              </a:cxn>
              <a:cxn ang="0">
                <a:pos x="4608" y="432"/>
              </a:cxn>
            </a:cxnLst>
            <a:rect l="0" t="0" r="r" b="b"/>
            <a:pathLst>
              <a:path w="4608" h="432">
                <a:moveTo>
                  <a:pt x="0" y="432"/>
                </a:moveTo>
                <a:cubicBezTo>
                  <a:pt x="792" y="216"/>
                  <a:pt x="1584" y="0"/>
                  <a:pt x="2352" y="0"/>
                </a:cubicBezTo>
                <a:cubicBezTo>
                  <a:pt x="3120" y="0"/>
                  <a:pt x="3864" y="216"/>
                  <a:pt x="4608" y="43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949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1949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Form of negative externality</a:t>
            </a:r>
          </a:p>
        </p:txBody>
      </p:sp>
      <p:sp>
        <p:nvSpPr>
          <p:cNvPr id="3194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86750" cy="4479925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endParaRPr lang="en-GB"/>
          </a:p>
          <a:p>
            <a:pPr algn="ctr">
              <a:buFont typeface="Monotype Sorts" pitchFamily="2" charset="2"/>
              <a:buNone/>
            </a:pPr>
            <a:r>
              <a:rPr lang="en-GB"/>
              <a:t>E</a:t>
            </a:r>
            <a:r>
              <a:rPr lang="en-GB" baseline="30000"/>
              <a:t>R</a:t>
            </a:r>
            <a:r>
              <a:rPr lang="en-GB" baseline="-25000"/>
              <a:t>t</a:t>
            </a:r>
            <a:r>
              <a:rPr lang="en-GB"/>
              <a:t> = </a:t>
            </a:r>
            <a:r>
              <a:rPr lang="en-GB" i="1"/>
              <a:t>f</a:t>
            </a:r>
            <a:r>
              <a:rPr lang="en-GB"/>
              <a:t>(A</a:t>
            </a:r>
            <a:r>
              <a:rPr lang="en-GB" baseline="-25000"/>
              <a:t>t</a:t>
            </a:r>
            <a:r>
              <a:rPr lang="en-GB"/>
              <a:t>, X</a:t>
            </a:r>
            <a:r>
              <a:rPr lang="en-GB" baseline="30000"/>
              <a:t>i</a:t>
            </a:r>
            <a:r>
              <a:rPr lang="en-GB" baseline="-25000"/>
              <a:t>t</a:t>
            </a:r>
            <a:r>
              <a:rPr lang="en-GB"/>
              <a:t>)</a:t>
            </a:r>
          </a:p>
          <a:p>
            <a:endParaRPr lang="en-GB"/>
          </a:p>
          <a:p>
            <a:pPr>
              <a:buFont typeface="Monotype Sorts" pitchFamily="2" charset="2"/>
              <a:buNone/>
            </a:pPr>
            <a:r>
              <a:rPr lang="en-GB"/>
              <a:t>E</a:t>
            </a:r>
            <a:r>
              <a:rPr lang="en-GB" baseline="30000"/>
              <a:t>R</a:t>
            </a:r>
            <a:r>
              <a:rPr lang="en-GB" baseline="-25000"/>
              <a:t>t</a:t>
            </a:r>
            <a:r>
              <a:rPr lang="en-GB"/>
              <a:t> 	= extent of externality (AMR) in time </a:t>
            </a:r>
            <a:r>
              <a:rPr lang="en-GB" i="1"/>
              <a:t>t</a:t>
            </a:r>
          </a:p>
          <a:p>
            <a:pPr>
              <a:buFont typeface="Monotype Sorts" pitchFamily="2" charset="2"/>
              <a:buNone/>
            </a:pPr>
            <a:r>
              <a:rPr lang="en-GB"/>
              <a:t>A</a:t>
            </a:r>
            <a:r>
              <a:rPr lang="en-GB" baseline="-25000"/>
              <a:t>t</a:t>
            </a:r>
            <a:r>
              <a:rPr lang="en-GB"/>
              <a:t>   	= quantity of AMs consumed in time </a:t>
            </a:r>
            <a:r>
              <a:rPr lang="en-GB" i="1"/>
              <a:t>t</a:t>
            </a:r>
          </a:p>
          <a:p>
            <a:pPr>
              <a:buFont typeface="Monotype Sorts" pitchFamily="2" charset="2"/>
              <a:buNone/>
            </a:pPr>
            <a:r>
              <a:rPr lang="en-GB"/>
              <a:t>X</a:t>
            </a:r>
            <a:r>
              <a:rPr lang="en-GB" baseline="30000"/>
              <a:t>i</a:t>
            </a:r>
            <a:r>
              <a:rPr lang="en-GB" baseline="-25000"/>
              <a:t>t</a:t>
            </a:r>
            <a:r>
              <a:rPr lang="en-GB"/>
              <a:t>   	= vector of exogenous factors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9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9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9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94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27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27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Form of positive externality</a:t>
            </a:r>
          </a:p>
        </p:txBody>
      </p:sp>
      <p:sp>
        <p:nvSpPr>
          <p:cNvPr id="3727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86750" cy="4479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buFont typeface="Monotype Sorts" pitchFamily="2" charset="2"/>
              <a:buNone/>
            </a:pPr>
            <a:endParaRPr lang="en-GB"/>
          </a:p>
          <a:p>
            <a:pPr algn="ctr">
              <a:lnSpc>
                <a:spcPct val="90000"/>
              </a:lnSpc>
              <a:buFont typeface="Monotype Sorts" pitchFamily="2" charset="2"/>
              <a:buNone/>
            </a:pPr>
            <a:r>
              <a:rPr lang="en-GB"/>
              <a:t>E</a:t>
            </a:r>
            <a:r>
              <a:rPr lang="en-GB" baseline="30000"/>
              <a:t>P</a:t>
            </a:r>
            <a:r>
              <a:rPr lang="en-GB" baseline="-25000"/>
              <a:t>t</a:t>
            </a:r>
            <a:r>
              <a:rPr lang="en-GB"/>
              <a:t> = </a:t>
            </a:r>
            <a:r>
              <a:rPr lang="en-GB" i="1"/>
              <a:t>f</a:t>
            </a:r>
            <a:r>
              <a:rPr lang="en-GB"/>
              <a:t>(A</a:t>
            </a:r>
            <a:r>
              <a:rPr lang="en-GB" baseline="-25000"/>
              <a:t>t</a:t>
            </a:r>
            <a:r>
              <a:rPr lang="en-GB"/>
              <a:t>, E</a:t>
            </a:r>
            <a:r>
              <a:rPr lang="en-GB" baseline="30000"/>
              <a:t>R</a:t>
            </a:r>
            <a:r>
              <a:rPr lang="en-GB" baseline="-25000"/>
              <a:t>t</a:t>
            </a:r>
            <a:r>
              <a:rPr lang="en-GB"/>
              <a:t>, X</a:t>
            </a:r>
            <a:r>
              <a:rPr lang="en-GB" baseline="30000"/>
              <a:t>i</a:t>
            </a:r>
            <a:r>
              <a:rPr lang="en-GB" baseline="-25000"/>
              <a:t>t</a:t>
            </a:r>
            <a:r>
              <a:rPr lang="en-GB"/>
              <a:t>,)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/>
              <a:t>E</a:t>
            </a:r>
            <a:r>
              <a:rPr lang="en-GB" baseline="30000"/>
              <a:t>P</a:t>
            </a:r>
            <a:r>
              <a:rPr lang="en-GB" baseline="-25000"/>
              <a:t>t</a:t>
            </a:r>
            <a:r>
              <a:rPr lang="en-GB"/>
              <a:t> 	= externality associated with reduced 		   </a:t>
            </a:r>
            <a:r>
              <a:rPr lang="en-GB" i="1"/>
              <a:t>transmission of disease</a:t>
            </a:r>
            <a:r>
              <a:rPr lang="en-GB"/>
              <a:t> during time </a:t>
            </a:r>
            <a:r>
              <a:rPr lang="en-GB" i="1"/>
              <a:t>t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/>
              <a:t>A</a:t>
            </a:r>
            <a:r>
              <a:rPr lang="en-GB" baseline="-25000"/>
              <a:t>t</a:t>
            </a:r>
            <a:r>
              <a:rPr lang="en-GB"/>
              <a:t> 	= quantity of AMs used in time </a:t>
            </a:r>
            <a:r>
              <a:rPr lang="en-GB" i="1"/>
              <a:t>t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/>
              <a:t>E</a:t>
            </a:r>
            <a:r>
              <a:rPr lang="en-GB" baseline="30000"/>
              <a:t>R</a:t>
            </a:r>
            <a:r>
              <a:rPr lang="en-GB" baseline="-25000"/>
              <a:t>t</a:t>
            </a:r>
            <a:r>
              <a:rPr lang="en-GB"/>
              <a:t> 	= extent of externality (AMR) in time </a:t>
            </a:r>
            <a:r>
              <a:rPr lang="en-GB" i="1"/>
              <a:t>t</a:t>
            </a:r>
          </a:p>
          <a:p>
            <a:pPr>
              <a:lnSpc>
                <a:spcPct val="90000"/>
              </a:lnSpc>
              <a:buFont typeface="Monotype Sorts" pitchFamily="2" charset="2"/>
              <a:buNone/>
            </a:pPr>
            <a:r>
              <a:rPr lang="en-GB"/>
              <a:t>X</a:t>
            </a:r>
            <a:r>
              <a:rPr lang="en-GB" baseline="30000"/>
              <a:t>i</a:t>
            </a:r>
            <a:r>
              <a:rPr lang="en-GB" baseline="-25000"/>
              <a:t>t</a:t>
            </a:r>
            <a:r>
              <a:rPr lang="en-GB"/>
              <a:t> 	= vector of exogenous factors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27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27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27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27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27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2741" grpId="0" build="p" autoUpdateAnimBg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47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747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Optimisation of AM use</a:t>
            </a:r>
          </a:p>
        </p:txBody>
      </p:sp>
      <p:sp>
        <p:nvSpPr>
          <p:cNvPr id="374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286750" cy="5029200"/>
          </a:xfrm>
          <a:noFill/>
          <a:ln/>
        </p:spPr>
        <p:txBody>
          <a:bodyPr/>
          <a:lstStyle/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endParaRPr lang="en-GB" sz="2000"/>
          </a:p>
          <a:p>
            <a:pPr marL="0" indent="0" algn="ctr">
              <a:lnSpc>
                <a:spcPct val="80000"/>
              </a:lnSpc>
              <a:buFont typeface="Monotype Sorts" pitchFamily="2" charset="2"/>
              <a:buNone/>
            </a:pPr>
            <a:r>
              <a:rPr lang="en-GB"/>
              <a:t>NB</a:t>
            </a:r>
            <a:r>
              <a:rPr lang="en-GB" baseline="30000"/>
              <a:t>A</a:t>
            </a:r>
            <a:r>
              <a:rPr lang="en-GB" baseline="-25000"/>
              <a:t>t</a:t>
            </a:r>
            <a:r>
              <a:rPr lang="en-GB"/>
              <a:t> = </a:t>
            </a:r>
            <a:r>
              <a:rPr lang="en-GB" i="1"/>
              <a:t>f</a:t>
            </a:r>
            <a:r>
              <a:rPr lang="en-GB"/>
              <a:t>(B</a:t>
            </a:r>
            <a:r>
              <a:rPr lang="en-GB" baseline="-25000"/>
              <a:t>t</a:t>
            </a:r>
            <a:r>
              <a:rPr lang="en-GB"/>
              <a:t>, C</a:t>
            </a:r>
            <a:r>
              <a:rPr lang="en-GB" baseline="-25000"/>
              <a:t>t</a:t>
            </a:r>
            <a:r>
              <a:rPr lang="en-GB"/>
              <a:t>, S</a:t>
            </a:r>
            <a:r>
              <a:rPr lang="en-GB" baseline="-25000"/>
              <a:t>t</a:t>
            </a:r>
            <a:r>
              <a:rPr lang="en-GB"/>
              <a:t>, D</a:t>
            </a:r>
            <a:r>
              <a:rPr lang="en-GB" baseline="-25000"/>
              <a:t>t</a:t>
            </a:r>
            <a:r>
              <a:rPr lang="en-GB"/>
              <a:t>, E</a:t>
            </a:r>
            <a:r>
              <a:rPr lang="en-GB" baseline="30000"/>
              <a:t>P</a:t>
            </a:r>
            <a:r>
              <a:rPr lang="en-GB" baseline="-25000"/>
              <a:t>t</a:t>
            </a:r>
            <a:r>
              <a:rPr lang="en-GB"/>
              <a:t>, E</a:t>
            </a:r>
            <a:r>
              <a:rPr lang="en-GB" baseline="30000"/>
              <a:t>R</a:t>
            </a:r>
            <a:r>
              <a:rPr lang="en-GB" baseline="-25000"/>
              <a:t>t</a:t>
            </a:r>
            <a:r>
              <a:rPr lang="en-GB"/>
              <a:t>, A</a:t>
            </a:r>
            <a:r>
              <a:rPr lang="en-GB" baseline="-25000"/>
              <a:t>t</a:t>
            </a:r>
            <a:r>
              <a:rPr lang="en-GB"/>
              <a:t>, X</a:t>
            </a:r>
            <a:r>
              <a:rPr lang="en-GB" baseline="30000"/>
              <a:t>i</a:t>
            </a:r>
            <a:r>
              <a:rPr lang="en-GB" baseline="-25000"/>
              <a:t>t</a:t>
            </a:r>
            <a:r>
              <a:rPr lang="en-GB"/>
              <a:t>)</a:t>
            </a:r>
          </a:p>
          <a:p>
            <a:pPr marL="0" indent="0">
              <a:lnSpc>
                <a:spcPct val="80000"/>
              </a:lnSpc>
            </a:pPr>
            <a:endParaRPr lang="en-GB"/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GB"/>
              <a:t>NB</a:t>
            </a:r>
            <a:r>
              <a:rPr lang="en-GB" baseline="30000"/>
              <a:t>A</a:t>
            </a:r>
            <a:r>
              <a:rPr lang="en-GB" baseline="-25000"/>
              <a:t>t	</a:t>
            </a:r>
            <a:r>
              <a:rPr lang="en-GB"/>
              <a:t>= net benefit from AMs used in time </a:t>
            </a:r>
            <a:r>
              <a:rPr lang="en-GB" i="1"/>
              <a:t>t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GB"/>
              <a:t>B</a:t>
            </a:r>
            <a:r>
              <a:rPr lang="en-GB" baseline="-25000"/>
              <a:t>t			</a:t>
            </a:r>
            <a:r>
              <a:rPr lang="en-GB"/>
              <a:t>= direct benefit to patient of AM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GB"/>
              <a:t>C</a:t>
            </a:r>
            <a:r>
              <a:rPr lang="en-GB" baseline="-25000"/>
              <a:t>t			</a:t>
            </a:r>
            <a:r>
              <a:rPr lang="en-GB"/>
              <a:t>= drug (+ administration) cost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GB"/>
              <a:t>S</a:t>
            </a:r>
            <a:r>
              <a:rPr lang="en-GB" baseline="-25000"/>
              <a:t>t			</a:t>
            </a:r>
            <a:r>
              <a:rPr lang="en-GB"/>
              <a:t>= cost associated with side-effects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GB"/>
              <a:t>D</a:t>
            </a:r>
            <a:r>
              <a:rPr lang="en-GB" baseline="-25000"/>
              <a:t>t			</a:t>
            </a:r>
            <a:r>
              <a:rPr lang="en-GB"/>
              <a:t>= represents difficulties in diagnosis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GB"/>
              <a:t>(E</a:t>
            </a:r>
            <a:r>
              <a:rPr lang="en-GB" baseline="30000"/>
              <a:t>P</a:t>
            </a:r>
            <a:r>
              <a:rPr lang="en-GB" baseline="-25000"/>
              <a:t>t</a:t>
            </a:r>
            <a:r>
              <a:rPr lang="en-GB"/>
              <a:t>, E</a:t>
            </a:r>
            <a:r>
              <a:rPr lang="en-GB" baseline="30000"/>
              <a:t>R</a:t>
            </a:r>
            <a:r>
              <a:rPr lang="en-GB" baseline="-25000"/>
              <a:t>t</a:t>
            </a:r>
            <a:r>
              <a:rPr lang="en-GB"/>
              <a:t>, A</a:t>
            </a:r>
            <a:r>
              <a:rPr lang="en-GB" baseline="-25000"/>
              <a:t>t</a:t>
            </a:r>
            <a:r>
              <a:rPr lang="en-GB"/>
              <a:t>, X</a:t>
            </a:r>
            <a:r>
              <a:rPr lang="en-GB" baseline="30000"/>
              <a:t>i</a:t>
            </a:r>
            <a:r>
              <a:rPr lang="en-GB" baseline="-25000"/>
              <a:t>t</a:t>
            </a:r>
            <a:r>
              <a:rPr lang="en-GB"/>
              <a:t> as before*)</a:t>
            </a:r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endParaRPr lang="en-GB" sz="1400"/>
          </a:p>
          <a:p>
            <a:pPr marL="0" indent="0">
              <a:lnSpc>
                <a:spcPct val="80000"/>
              </a:lnSpc>
              <a:buFont typeface="Monotype Sorts" pitchFamily="2" charset="2"/>
              <a:buNone/>
            </a:pPr>
            <a:r>
              <a:rPr lang="en-GB" sz="1400"/>
              <a:t>*E</a:t>
            </a:r>
            <a:r>
              <a:rPr lang="en-GB" sz="1400" baseline="30000"/>
              <a:t>P</a:t>
            </a:r>
            <a:r>
              <a:rPr lang="en-GB" sz="1400" baseline="-25000"/>
              <a:t>t</a:t>
            </a:r>
            <a:r>
              <a:rPr lang="en-GB" sz="1400"/>
              <a:t> 	= externality associated with reduced transmission during time </a:t>
            </a:r>
            <a:r>
              <a:rPr lang="en-GB" sz="1400" i="1"/>
              <a:t>t; </a:t>
            </a:r>
            <a:r>
              <a:rPr lang="en-GB" sz="1400"/>
              <a:t>A</a:t>
            </a:r>
            <a:r>
              <a:rPr lang="en-GB" sz="1400" baseline="-25000"/>
              <a:t>t</a:t>
            </a:r>
            <a:r>
              <a:rPr lang="en-GB" sz="1400"/>
              <a:t> = quantity of AMs used in time </a:t>
            </a:r>
            <a:r>
              <a:rPr lang="en-GB" sz="1400" i="1"/>
              <a:t>t; </a:t>
            </a:r>
            <a:r>
              <a:rPr lang="en-GB" sz="1400"/>
              <a:t>E</a:t>
            </a:r>
            <a:r>
              <a:rPr lang="en-GB" sz="1400" baseline="30000"/>
              <a:t>R</a:t>
            </a:r>
            <a:r>
              <a:rPr lang="en-GB" sz="1400" baseline="-25000"/>
              <a:t>t </a:t>
            </a:r>
            <a:r>
              <a:rPr lang="en-GB" sz="1400"/>
              <a:t>= extent of externality (AMR) in time </a:t>
            </a:r>
            <a:r>
              <a:rPr lang="en-GB" sz="1400" i="1"/>
              <a:t>t; </a:t>
            </a:r>
            <a:r>
              <a:rPr lang="en-GB" sz="1400"/>
              <a:t>X</a:t>
            </a:r>
            <a:r>
              <a:rPr lang="en-GB" sz="1400" baseline="30000"/>
              <a:t>i</a:t>
            </a:r>
            <a:r>
              <a:rPr lang="en-GB" sz="1400" baseline="-25000"/>
              <a:t>t</a:t>
            </a:r>
            <a:r>
              <a:rPr lang="en-GB" sz="1400"/>
              <a:t> = vector of exogenous factors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4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47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47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47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47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478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478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7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478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4789" grpId="0" build="p" autoUpdateAnimBg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15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/>
              <a:t>Implications of AMR as externality</a:t>
            </a:r>
            <a:endParaRPr lang="en-US" sz="3600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773238"/>
            <a:ext cx="8286750" cy="5084762"/>
          </a:xfrm>
          <a:noFill/>
          <a:ln/>
        </p:spPr>
        <p:txBody>
          <a:bodyPr/>
          <a:lstStyle/>
          <a:p>
            <a:r>
              <a:rPr lang="en-GB"/>
              <a:t>NOT eradication, but </a:t>
            </a:r>
            <a:r>
              <a:rPr lang="en-GB" b="1" i="1"/>
              <a:t>containment</a:t>
            </a:r>
            <a:r>
              <a:rPr lang="en-GB"/>
              <a:t> of AMR</a:t>
            </a:r>
          </a:p>
          <a:p>
            <a:r>
              <a:rPr lang="en-GB"/>
              <a:t>Importance of optimisation </a:t>
            </a:r>
            <a:r>
              <a:rPr lang="en-GB" b="1" i="1"/>
              <a:t>over time</a:t>
            </a:r>
            <a:r>
              <a:rPr lang="en-GB"/>
              <a:t> - use (and  benefit from) AMs now and in future</a:t>
            </a:r>
          </a:p>
          <a:p>
            <a:r>
              <a:rPr lang="en-GB"/>
              <a:t>Importance of assessing costs and benefits of AM use </a:t>
            </a:r>
            <a:r>
              <a:rPr lang="en-GB" b="1" i="1"/>
              <a:t>and</a:t>
            </a:r>
            <a:r>
              <a:rPr lang="en-GB"/>
              <a:t> strategies to contain AMR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15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1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1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541" grpId="0" build="p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358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Cost of AMR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86750" cy="447992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Additional investigations</a:t>
            </a:r>
          </a:p>
          <a:p>
            <a:pPr>
              <a:lnSpc>
                <a:spcPct val="90000"/>
              </a:lnSpc>
            </a:pPr>
            <a:r>
              <a:rPr lang="en-GB"/>
              <a:t>Additional treatments</a:t>
            </a:r>
          </a:p>
          <a:p>
            <a:pPr>
              <a:lnSpc>
                <a:spcPct val="90000"/>
              </a:lnSpc>
            </a:pPr>
            <a:r>
              <a:rPr lang="en-GB"/>
              <a:t>Longer hospital stay</a:t>
            </a:r>
          </a:p>
          <a:p>
            <a:pPr>
              <a:lnSpc>
                <a:spcPct val="90000"/>
              </a:lnSpc>
            </a:pPr>
            <a:r>
              <a:rPr lang="en-GB"/>
              <a:t>Longer time off work</a:t>
            </a:r>
          </a:p>
          <a:p>
            <a:pPr>
              <a:lnSpc>
                <a:spcPct val="90000"/>
              </a:lnSpc>
            </a:pPr>
            <a:r>
              <a:rPr lang="en-GB"/>
              <a:t>Reduced quality of life</a:t>
            </a:r>
          </a:p>
          <a:p>
            <a:pPr>
              <a:lnSpc>
                <a:spcPct val="90000"/>
              </a:lnSpc>
            </a:pPr>
            <a:r>
              <a:rPr lang="en-GB"/>
              <a:t>Greater likelihood of death</a:t>
            </a:r>
          </a:p>
          <a:p>
            <a:pPr>
              <a:lnSpc>
                <a:spcPct val="90000"/>
              </a:lnSpc>
            </a:pPr>
            <a:r>
              <a:rPr lang="en-GB"/>
              <a:t>Impact on wider society (health and economic)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35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35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35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35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35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358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358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589" grpId="0" build="p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7034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Cost of AMR</a:t>
            </a: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sz="2800"/>
              <a:t>By country (e.g. USA)</a:t>
            </a:r>
          </a:p>
          <a:p>
            <a:pPr lvl="1"/>
            <a:r>
              <a:rPr lang="en-GB" sz="2400"/>
              <a:t>$4-7bn pa to medical care sector (American Soc. for Microbiology, 1995; John &amp; Fishman, 1997)</a:t>
            </a:r>
          </a:p>
          <a:p>
            <a:r>
              <a:rPr lang="en-GB" sz="2800"/>
              <a:t>By institution (e.g. hospital)</a:t>
            </a:r>
          </a:p>
          <a:p>
            <a:pPr lvl="1"/>
            <a:r>
              <a:rPr lang="en-GB" sz="2400"/>
              <a:t>~£500,000 to contain 5 week outbreak of MRSA in general hospital (Cox </a:t>
            </a:r>
            <a:r>
              <a:rPr lang="en-GB" sz="2400" i="1"/>
              <a:t>et al</a:t>
            </a:r>
            <a:r>
              <a:rPr lang="en-GB" sz="2400"/>
              <a:t>, 1995)</a:t>
            </a:r>
          </a:p>
          <a:p>
            <a:r>
              <a:rPr lang="en-GB" sz="2800"/>
              <a:t>By disease (e.g. Tuberculosis)</a:t>
            </a:r>
          </a:p>
          <a:p>
            <a:pPr lvl="1"/>
            <a:r>
              <a:rPr lang="en-GB" sz="2400"/>
              <a:t>Double cost of standard treatment ($13,000-$30,000) (Wilton </a:t>
            </a:r>
            <a:r>
              <a:rPr lang="en-GB" sz="2400" i="1"/>
              <a:t>et al</a:t>
            </a:r>
            <a:r>
              <a:rPr lang="en-GB" sz="2400"/>
              <a:t>, 2001)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03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03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03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703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1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541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541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541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Economics is about choice</a:t>
            </a:r>
          </a:p>
        </p:txBody>
      </p:sp>
      <p:sp>
        <p:nvSpPr>
          <p:cNvPr id="785415" name="AutoShape 7"/>
          <p:cNvSpPr>
            <a:spLocks noChangeArrowheads="1"/>
          </p:cNvSpPr>
          <p:nvPr/>
        </p:nvSpPr>
        <p:spPr bwMode="auto">
          <a:xfrm>
            <a:off x="4038600" y="4221163"/>
            <a:ext cx="1057275" cy="15240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800">
              <a:solidFill>
                <a:srgbClr val="FF3300"/>
              </a:solidFill>
            </a:endParaRPr>
          </a:p>
          <a:p>
            <a:pPr algn="ctr"/>
            <a:r>
              <a:rPr lang="en-GB" sz="1800"/>
              <a:t>Budget</a:t>
            </a:r>
          </a:p>
        </p:txBody>
      </p:sp>
      <p:sp>
        <p:nvSpPr>
          <p:cNvPr id="785416" name="Oval 8"/>
          <p:cNvSpPr>
            <a:spLocks noChangeArrowheads="1"/>
          </p:cNvSpPr>
          <p:nvPr/>
        </p:nvSpPr>
        <p:spPr bwMode="auto">
          <a:xfrm>
            <a:off x="685800" y="2362200"/>
            <a:ext cx="22860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sz="1600" b="1"/>
          </a:p>
          <a:p>
            <a:pPr algn="ctr"/>
            <a:r>
              <a:rPr lang="en-GB" sz="1800" b="1">
                <a:solidFill>
                  <a:srgbClr val="000099"/>
                </a:solidFill>
              </a:rPr>
              <a:t>Good ‘A’</a:t>
            </a:r>
            <a:endParaRPr lang="en-GB" sz="1800" b="1">
              <a:solidFill>
                <a:srgbClr val="FF9933"/>
              </a:solidFill>
            </a:endParaRPr>
          </a:p>
        </p:txBody>
      </p:sp>
      <p:sp>
        <p:nvSpPr>
          <p:cNvPr id="785417" name="Oval 9"/>
          <p:cNvSpPr>
            <a:spLocks noChangeArrowheads="1"/>
          </p:cNvSpPr>
          <p:nvPr/>
        </p:nvSpPr>
        <p:spPr bwMode="auto">
          <a:xfrm>
            <a:off x="6096000" y="2362200"/>
            <a:ext cx="2362200" cy="2286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GB" sz="1800" b="1">
                <a:solidFill>
                  <a:srgbClr val="000099"/>
                </a:solidFill>
              </a:rPr>
              <a:t>Good ‘B’</a:t>
            </a:r>
            <a:endParaRPr lang="en-GB" sz="1800" b="1">
              <a:solidFill>
                <a:srgbClr val="FF9933"/>
              </a:solidFill>
            </a:endParaRPr>
          </a:p>
        </p:txBody>
      </p:sp>
      <p:sp>
        <p:nvSpPr>
          <p:cNvPr id="785418" name="Freeform 10"/>
          <p:cNvSpPr>
            <a:spLocks/>
          </p:cNvSpPr>
          <p:nvPr/>
        </p:nvSpPr>
        <p:spPr bwMode="auto">
          <a:xfrm>
            <a:off x="838200" y="4191000"/>
            <a:ext cx="7391400" cy="838200"/>
          </a:xfrm>
          <a:custGeom>
            <a:avLst/>
            <a:gdLst/>
            <a:ahLst/>
            <a:cxnLst>
              <a:cxn ang="0">
                <a:pos x="0" y="432"/>
              </a:cxn>
              <a:cxn ang="0">
                <a:pos x="2352" y="0"/>
              </a:cxn>
              <a:cxn ang="0">
                <a:pos x="4608" y="432"/>
              </a:cxn>
            </a:cxnLst>
            <a:rect l="0" t="0" r="r" b="b"/>
            <a:pathLst>
              <a:path w="4608" h="432">
                <a:moveTo>
                  <a:pt x="0" y="432"/>
                </a:moveTo>
                <a:cubicBezTo>
                  <a:pt x="792" y="216"/>
                  <a:pt x="1584" y="0"/>
                  <a:pt x="2352" y="0"/>
                </a:cubicBezTo>
                <a:cubicBezTo>
                  <a:pt x="3120" y="0"/>
                  <a:pt x="3864" y="216"/>
                  <a:pt x="4608" y="43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49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/>
              <a:t>Micro-economic evaluation of strategies to contain AMR</a:t>
            </a:r>
            <a:endParaRPr lang="en-US" sz="3600"/>
          </a:p>
        </p:txBody>
      </p:sp>
      <p:sp>
        <p:nvSpPr>
          <p:cNvPr id="2549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859338" y="1828800"/>
            <a:ext cx="3962400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400"/>
              <a:t>Systematic review of strategies (GFHR/ WHO)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Specific economic policies (WHO, CMH, UNDP, CIDA/Health Canada, US NAS)</a:t>
            </a:r>
          </a:p>
          <a:p>
            <a:pPr>
              <a:lnSpc>
                <a:spcPct val="90000"/>
              </a:lnSpc>
            </a:pPr>
            <a:endParaRPr lang="en-GB" sz="2400"/>
          </a:p>
          <a:p>
            <a:pPr>
              <a:lnSpc>
                <a:spcPct val="90000"/>
              </a:lnSpc>
            </a:pPr>
            <a:r>
              <a:rPr lang="en-GB" sz="2400"/>
              <a:t>Development of WHO ‘Global Strategy’</a:t>
            </a:r>
            <a:endParaRPr lang="en-US" sz="2400"/>
          </a:p>
        </p:txBody>
      </p:sp>
      <p:pic>
        <p:nvPicPr>
          <p:cNvPr id="254985" name="Picture 9"/>
          <p:cNvPicPr>
            <a:picLocks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701800"/>
            <a:ext cx="1462087" cy="1981200"/>
          </a:xfrm>
          <a:noFill/>
          <a:ln/>
        </p:spPr>
      </p:pic>
      <p:pic>
        <p:nvPicPr>
          <p:cNvPr id="254986" name="Picture 10"/>
          <p:cNvPicPr>
            <a:picLocks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76375" y="2781300"/>
            <a:ext cx="1333500" cy="1981200"/>
          </a:xfrm>
          <a:noFill/>
          <a:ln/>
        </p:spPr>
      </p:pic>
      <p:pic>
        <p:nvPicPr>
          <p:cNvPr id="254988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4438" y="4149725"/>
            <a:ext cx="17780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49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49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49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4981" grpId="0" build="p" autoUpdateAnimBg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70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Strategies to contain AMR</a:t>
            </a:r>
          </a:p>
        </p:txBody>
      </p:sp>
      <p:graphicFrame>
        <p:nvGraphicFramePr>
          <p:cNvPr id="387079" name="Object 7"/>
          <p:cNvGraphicFramePr>
            <a:graphicFrameLocks noChangeAspect="1"/>
          </p:cNvGraphicFramePr>
          <p:nvPr>
            <p:ph idx="1"/>
          </p:nvPr>
        </p:nvGraphicFramePr>
        <p:xfrm>
          <a:off x="533400" y="2027238"/>
          <a:ext cx="8359775" cy="3846512"/>
        </p:xfrm>
        <a:graphic>
          <a:graphicData uri="http://schemas.openxmlformats.org/presentationml/2006/ole">
            <p:oleObj spid="_x0000_s387079" name="Document" r:id="rId4" imgW="8103240" imgH="3727800" progId="Word.Document.8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563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563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Strategies to contain AMR</a:t>
            </a:r>
          </a:p>
        </p:txBody>
      </p:sp>
      <p:pic>
        <p:nvPicPr>
          <p:cNvPr id="325639" name="Picture 7"/>
          <p:cNvPicPr>
            <a:picLocks noChangeAspect="1" noChangeArrowheads="1"/>
          </p:cNvPicPr>
          <p:nvPr>
            <p:ph idx="1"/>
          </p:nvPr>
        </p:nvPicPr>
        <p:blipFill>
          <a:blip r:embed="rId3" cstate="print">
            <a:lum bright="-6000"/>
          </a:blip>
          <a:srcRect/>
          <a:stretch>
            <a:fillRect/>
          </a:stretch>
        </p:blipFill>
        <p:spPr>
          <a:xfrm>
            <a:off x="1547813" y="1655763"/>
            <a:ext cx="5903912" cy="4751387"/>
          </a:xfrm>
          <a:noFill/>
          <a:ln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09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809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Strategies to contain AMR</a:t>
            </a:r>
          </a:p>
        </p:txBody>
      </p:sp>
      <p:pic>
        <p:nvPicPr>
          <p:cNvPr id="380935" name="Picture 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601788"/>
            <a:ext cx="7272337" cy="4805362"/>
          </a:xfrm>
          <a:noFill/>
          <a:ln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68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768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Evidence: literature review</a:t>
            </a: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86750" cy="4479925"/>
          </a:xfrm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sz="2800"/>
              <a:t>127 studies of strategies to contain AMR.  Most are:</a:t>
            </a:r>
          </a:p>
          <a:p>
            <a:endParaRPr lang="en-GB" sz="2800"/>
          </a:p>
          <a:p>
            <a:r>
              <a:rPr lang="en-GB" sz="2800"/>
              <a:t>of poor methodological quality (high risk of bias)</a:t>
            </a:r>
          </a:p>
          <a:p>
            <a:r>
              <a:rPr lang="en-GB" sz="2800"/>
              <a:t>from developed nations (principally the USA)</a:t>
            </a:r>
          </a:p>
          <a:p>
            <a:r>
              <a:rPr lang="en-GB" sz="2800"/>
              <a:t>not measuring the cost impact of AMR</a:t>
            </a:r>
          </a:p>
          <a:p>
            <a:r>
              <a:rPr lang="en-GB" sz="2800" i="1"/>
              <a:t>micro</a:t>
            </a:r>
            <a:r>
              <a:rPr lang="en-GB" sz="2800"/>
              <a:t> (institution</a:t>
            </a:r>
            <a:r>
              <a:rPr lang="en-GB" sz="2800" i="1"/>
              <a:t>) </a:t>
            </a:r>
            <a:r>
              <a:rPr lang="en-GB" sz="2800"/>
              <a:t>not</a:t>
            </a:r>
            <a:r>
              <a:rPr lang="en-GB" sz="2800" i="1"/>
              <a:t> macro </a:t>
            </a:r>
            <a:r>
              <a:rPr lang="en-GB" sz="2800"/>
              <a:t>(community)</a:t>
            </a:r>
          </a:p>
          <a:p>
            <a:r>
              <a:rPr lang="en-GB" sz="2800"/>
              <a:t>concerned with</a:t>
            </a:r>
            <a:r>
              <a:rPr lang="en-GB" sz="2800" i="1"/>
              <a:t> transmission</a:t>
            </a:r>
            <a:r>
              <a:rPr lang="en-GB" sz="2800"/>
              <a:t> not </a:t>
            </a:r>
            <a:r>
              <a:rPr lang="en-GB" sz="2800" i="1"/>
              <a:t>emergence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7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7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7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7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76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76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68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177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Importance of transmission versus emergence</a:t>
            </a:r>
          </a:p>
        </p:txBody>
      </p:sp>
      <p:graphicFrame>
        <p:nvGraphicFramePr>
          <p:cNvPr id="331783" name="Object 7"/>
          <p:cNvGraphicFramePr>
            <a:graphicFrameLocks noChangeAspect="1"/>
          </p:cNvGraphicFramePr>
          <p:nvPr>
            <p:ph idx="1"/>
          </p:nvPr>
        </p:nvGraphicFramePr>
        <p:xfrm>
          <a:off x="1692275" y="1727200"/>
          <a:ext cx="6192838" cy="4645025"/>
        </p:xfrm>
        <a:graphic>
          <a:graphicData uri="http://schemas.openxmlformats.org/presentationml/2006/ole">
            <p:oleObj spid="_x0000_s331783" name="Slide" r:id="rId4" imgW="4300064" imgH="3225358" progId="PowerPoint.Slide.8">
              <p:embed/>
            </p:oleObj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382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3382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/>
              <a:t>Importance of time</a:t>
            </a:r>
            <a:endParaRPr lang="en-US"/>
          </a:p>
        </p:txBody>
      </p:sp>
      <p:sp>
        <p:nvSpPr>
          <p:cNvPr id="33382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455295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Because of </a:t>
            </a:r>
            <a:r>
              <a:rPr lang="en-GB" b="1" i="1"/>
              <a:t>uncertainty</a:t>
            </a:r>
            <a:r>
              <a:rPr lang="en-GB"/>
              <a:t>, evaluation of strategies to reduce transmission easier to undertake than evaluation of strategies to control emergence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Because of </a:t>
            </a:r>
            <a:r>
              <a:rPr lang="en-GB" b="1" i="1"/>
              <a:t>discounting</a:t>
            </a:r>
            <a:r>
              <a:rPr lang="en-GB"/>
              <a:t> of future benefits, strategies to reduce transmission likely to appear to be more cost-effective than strategies to control emergence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3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38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3829" grpId="0" build="p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973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The problem</a:t>
            </a:r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286750" cy="4479925"/>
          </a:xfrm>
          <a:noFill/>
          <a:ln/>
        </p:spPr>
        <p:txBody>
          <a:bodyPr/>
          <a:lstStyle/>
          <a:p>
            <a:r>
              <a:rPr lang="en-GB"/>
              <a:t>Micro policies – generally to contain </a:t>
            </a:r>
            <a:r>
              <a:rPr lang="en-GB" i="1"/>
              <a:t>transmission</a:t>
            </a:r>
            <a:r>
              <a:rPr lang="en-GB"/>
              <a:t> – are more likely to be rigorously evaluated ...</a:t>
            </a:r>
          </a:p>
          <a:p>
            <a:endParaRPr lang="en-GB"/>
          </a:p>
          <a:p>
            <a:r>
              <a:rPr lang="en-GB"/>
              <a:t>BUT ... macro policies – generally to contain </a:t>
            </a:r>
            <a:r>
              <a:rPr lang="en-GB" i="1"/>
              <a:t>emergence</a:t>
            </a:r>
            <a:r>
              <a:rPr lang="en-GB"/>
              <a:t> – are more likely to be socially optimal (and) in the long-term.</a:t>
            </a:r>
          </a:p>
          <a:p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97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249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/>
              <a:t>Macro-economic strategies to contain AMR</a:t>
            </a:r>
            <a:endParaRPr lang="en-US" sz="3600"/>
          </a:p>
        </p:txBody>
      </p:sp>
      <p:sp>
        <p:nvSpPr>
          <p:cNvPr id="3625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701800"/>
            <a:ext cx="8077200" cy="4895850"/>
          </a:xfrm>
          <a:noFill/>
          <a:ln/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GB" b="1"/>
              <a:t>Charges/taxes</a:t>
            </a:r>
            <a:r>
              <a:rPr lang="en-GB"/>
              <a:t> (equal to marginal external cost of AMR) – changes private cost to equal social cost</a:t>
            </a:r>
          </a:p>
          <a:p>
            <a:pPr>
              <a:spcAft>
                <a:spcPct val="20000"/>
              </a:spcAft>
            </a:pPr>
            <a:r>
              <a:rPr lang="en-GB" b="1"/>
              <a:t>Regulation</a:t>
            </a:r>
            <a:r>
              <a:rPr lang="en-GB"/>
              <a:t> of overall quantity (rationing)</a:t>
            </a:r>
          </a:p>
          <a:p>
            <a:r>
              <a:rPr lang="en-GB" b="1"/>
              <a:t>Tradable permits</a:t>
            </a:r>
            <a:r>
              <a:rPr lang="en-GB"/>
              <a:t> (licences) - set quantity and let price adjust in market through physician ‘trading’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25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25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250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2501" grpId="0" build="p" autoUpdateAnimBg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467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8467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Macro-economic impact of AMR</a:t>
            </a:r>
          </a:p>
        </p:txBody>
      </p:sp>
      <p:sp>
        <p:nvSpPr>
          <p:cNvPr id="28467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4695825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2800"/>
              <a:t>Requires macro-economic model – Computable </a:t>
            </a:r>
            <a:r>
              <a:rPr lang="en-GB" sz="2800" i="1"/>
              <a:t>General Equilibrium</a:t>
            </a:r>
            <a:r>
              <a:rPr lang="en-GB" sz="2800"/>
              <a:t> (CGE) is most ‘popular’.</a:t>
            </a:r>
          </a:p>
          <a:p>
            <a:pPr>
              <a:lnSpc>
                <a:spcPct val="80000"/>
              </a:lnSpc>
            </a:pPr>
            <a:r>
              <a:rPr lang="en-GB" sz="2800"/>
              <a:t>Model solved to find prices at which quantity supplied equals quantity demanded across all markets (sectors)</a:t>
            </a:r>
          </a:p>
          <a:p>
            <a:pPr>
              <a:lnSpc>
                <a:spcPct val="80000"/>
              </a:lnSpc>
            </a:pPr>
            <a:r>
              <a:rPr lang="en-GB" sz="2800"/>
              <a:t>Describes economy using representative agents: consumers, producers, and government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Consumers allocate time to employment/leisure and income to consumption/saving to max utility 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Producers combine labour/capital inputs to max profit</a:t>
            </a:r>
          </a:p>
          <a:p>
            <a:pPr lvl="1">
              <a:lnSpc>
                <a:spcPct val="80000"/>
              </a:lnSpc>
            </a:pPr>
            <a:r>
              <a:rPr lang="en-GB" sz="2400"/>
              <a:t>Government collects tax revenue to finance expenditure &amp; redistribute as benefits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46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46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46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846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846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46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467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3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33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33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Opportunity cost</a:t>
            </a:r>
          </a:p>
        </p:txBody>
      </p:sp>
      <p:sp>
        <p:nvSpPr>
          <p:cNvPr id="78336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 typeface="Monotype Sorts" pitchFamily="2" charset="2"/>
              <a:buNone/>
            </a:pPr>
            <a:endParaRPr lang="en-GB"/>
          </a:p>
          <a:p>
            <a:pPr algn="ctr">
              <a:buFont typeface="Monotype Sorts" pitchFamily="2" charset="2"/>
              <a:buNone/>
            </a:pPr>
            <a:endParaRPr lang="en-GB"/>
          </a:p>
          <a:p>
            <a:pPr algn="ctr">
              <a:buFont typeface="Monotype Sorts" pitchFamily="2" charset="2"/>
              <a:buNone/>
            </a:pPr>
            <a:r>
              <a:rPr lang="en-GB"/>
              <a:t>“The value of forgone benefit which could be obtained from a resource in its next-best alternative use.”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3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3365" grpId="0" build="p" autoUpdateAnimBg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472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472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Macro-economic impact of AMR</a:t>
            </a:r>
          </a:p>
        </p:txBody>
      </p:sp>
      <p:sp>
        <p:nvSpPr>
          <p:cNvPr id="41472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077200" cy="5029200"/>
          </a:xfrm>
          <a:noFill/>
          <a:ln/>
        </p:spPr>
        <p:txBody>
          <a:bodyPr/>
          <a:lstStyle/>
          <a:p>
            <a:r>
              <a:rPr lang="en-GB" sz="2800"/>
              <a:t>AMR is a (negative) exogenous shock on the labour supply and productivity of inputs, and a (positive) shock (cost) to healthcare delivery</a:t>
            </a:r>
          </a:p>
          <a:p>
            <a:r>
              <a:rPr lang="en-GB" sz="2800"/>
              <a:t>No UK data of impact on productivity or labour supply so use data from other areas/countries</a:t>
            </a:r>
          </a:p>
          <a:p>
            <a:r>
              <a:rPr lang="en-GB" sz="2800"/>
              <a:t>Assumptions:</a:t>
            </a:r>
          </a:p>
          <a:p>
            <a:pPr lvl="1"/>
            <a:r>
              <a:rPr lang="en-GB" sz="2400"/>
              <a:t>Prevalence of AMR ~20% in UK</a:t>
            </a:r>
          </a:p>
          <a:p>
            <a:pPr lvl="1"/>
            <a:r>
              <a:rPr lang="en-GB" sz="2400"/>
              <a:t>AMR reduces labour supply by 0.1% to 0.8%</a:t>
            </a:r>
          </a:p>
          <a:p>
            <a:pPr lvl="1"/>
            <a:r>
              <a:rPr lang="en-GB" sz="2400"/>
              <a:t>AMR reduces productivity by 0.5% to 10%</a:t>
            </a:r>
          </a:p>
          <a:p>
            <a:pPr lvl="1"/>
            <a:r>
              <a:rPr lang="en-GB" sz="2400"/>
              <a:t>AMR increases healthcare cost by 0.5% to 10%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4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47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47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147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147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4147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4147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4725" grpId="0" build="p" autoUpdateAnimBg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677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GB" sz="3600"/>
              <a:t>Macroeconomic impact of AMR in UK</a:t>
            </a:r>
            <a:endParaRPr lang="en-US" sz="3600"/>
          </a:p>
        </p:txBody>
      </p:sp>
      <p:pic>
        <p:nvPicPr>
          <p:cNvPr id="416775" name="Picture 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82575" y="2020888"/>
            <a:ext cx="8610600" cy="3975100"/>
          </a:xfrm>
          <a:noFill/>
          <a:ln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881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1882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Summary results</a:t>
            </a:r>
          </a:p>
        </p:txBody>
      </p:sp>
      <p:sp>
        <p:nvSpPr>
          <p:cNvPr id="41882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5573713"/>
            <a:ext cx="8431213" cy="1095375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 sz="2000"/>
              <a:t>GDP loss = ~£3-11 billion (~ 6-20% of total NHS expenditures)</a:t>
            </a:r>
          </a:p>
          <a:p>
            <a:pPr>
              <a:lnSpc>
                <a:spcPct val="90000"/>
              </a:lnSpc>
            </a:pPr>
            <a:r>
              <a:rPr lang="en-GB" sz="2000"/>
              <a:t>Welfare losses imply society willing to pay ~ £8 billion to avoid AMR</a:t>
            </a:r>
          </a:p>
        </p:txBody>
      </p:sp>
      <p:pic>
        <p:nvPicPr>
          <p:cNvPr id="418825" name="Picture 9"/>
          <p:cNvPicPr>
            <a:picLocks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16013" y="1474788"/>
            <a:ext cx="6702425" cy="3898900"/>
          </a:xfrm>
          <a:noFill/>
          <a:ln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88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88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21" grpId="0" build="p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29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29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Evaluation of strategies</a:t>
            </a:r>
          </a:p>
        </p:txBody>
      </p:sp>
      <p:pic>
        <p:nvPicPr>
          <p:cNvPr id="422919" name="Picture 7"/>
          <p:cNvPicPr>
            <a:picLocks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474788" y="1557338"/>
            <a:ext cx="6192837" cy="4767262"/>
          </a:xfrm>
          <a:noFill/>
          <a:ln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496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Key conclusions of macro approach</a:t>
            </a:r>
          </a:p>
        </p:txBody>
      </p:sp>
      <p:sp>
        <p:nvSpPr>
          <p:cNvPr id="4249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077200" cy="5029200"/>
          </a:xfrm>
          <a:noFill/>
          <a:ln/>
        </p:spPr>
        <p:txBody>
          <a:bodyPr/>
          <a:lstStyle/>
          <a:p>
            <a:r>
              <a:rPr lang="en-GB"/>
              <a:t>AMR substantially affects wider economy, not just healthcare</a:t>
            </a:r>
          </a:p>
          <a:p>
            <a:r>
              <a:rPr lang="en-GB"/>
              <a:t>Concentrating on healthcare sector alone may therefore underestimate the societal impact of AMR/strategies</a:t>
            </a:r>
          </a:p>
          <a:p>
            <a:r>
              <a:rPr lang="en-GB"/>
              <a:t>Of ‘macro’ strategies, taxation appears to be the least efficient &amp; tradable permits the most efficient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4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49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249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4965" grpId="0" build="p" autoUpdateAnimBg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454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36454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600"/>
              <a:t>Conclusions – applying economics to the analysis of AMR</a:t>
            </a:r>
          </a:p>
        </p:txBody>
      </p:sp>
      <p:sp>
        <p:nvSpPr>
          <p:cNvPr id="3645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828800"/>
            <a:ext cx="8077200" cy="4552950"/>
          </a:xfrm>
          <a:noFill/>
          <a:ln/>
        </p:spPr>
        <p:txBody>
          <a:bodyPr/>
          <a:lstStyle/>
          <a:p>
            <a:r>
              <a:rPr lang="en-GB" sz="2800"/>
              <a:t>Conceptualisation of problem:</a:t>
            </a:r>
          </a:p>
          <a:p>
            <a:pPr lvl="1"/>
            <a:r>
              <a:rPr lang="en-GB" sz="2400"/>
              <a:t>Optimisation and balance</a:t>
            </a:r>
          </a:p>
          <a:p>
            <a:pPr lvl="1"/>
            <a:r>
              <a:rPr lang="en-GB" sz="2400"/>
              <a:t>Importance of temporal factors (trade-off now vs future)</a:t>
            </a:r>
          </a:p>
          <a:p>
            <a:r>
              <a:rPr lang="en-GB" sz="2800"/>
              <a:t>Technical analysis:</a:t>
            </a:r>
          </a:p>
          <a:p>
            <a:pPr lvl="1"/>
            <a:r>
              <a:rPr lang="en-GB" sz="2400"/>
              <a:t>Micro-economic evaluation of strategies</a:t>
            </a:r>
          </a:p>
          <a:p>
            <a:pPr lvl="1"/>
            <a:r>
              <a:rPr lang="en-GB" sz="2400"/>
              <a:t>Macro-economic assessment</a:t>
            </a:r>
          </a:p>
          <a:p>
            <a:r>
              <a:rPr lang="en-GB" sz="2800"/>
              <a:t>Strategies:</a:t>
            </a:r>
          </a:p>
          <a:p>
            <a:pPr lvl="1"/>
            <a:r>
              <a:rPr lang="en-GB" sz="2400"/>
              <a:t>Financial incentive structures (e.g. permits)</a:t>
            </a:r>
          </a:p>
          <a:p>
            <a:pPr lvl="1"/>
            <a:r>
              <a:rPr lang="en-GB" sz="2400"/>
              <a:t>Tackling ‘public good’ issues globally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4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645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645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645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645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45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645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454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645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49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851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Further references</a:t>
            </a:r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628775"/>
            <a:ext cx="8286750" cy="5157788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en-GB" sz="1800" b="1"/>
              <a:t>Externality &amp; micro-economic evaluation: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Coast J, Smith RD, Miller MR.  Superbugs: should antimicrobial resistance be included as a cost in economic evaluation?  </a:t>
            </a:r>
            <a:r>
              <a:rPr lang="en-GB" sz="1600" i="1"/>
              <a:t>Health Economics</a:t>
            </a:r>
            <a:r>
              <a:rPr lang="en-GB" sz="1600"/>
              <a:t>, 1996; 5: 217-226. 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Coast J, Smith RD, Karcher AM, Wilton P, Millar MR.  Superbugs II: How should economic evaluation be conducted for interventions which aim to reduce antimicrobial resistance?  </a:t>
            </a:r>
            <a:r>
              <a:rPr lang="en-GB" sz="1600" i="1"/>
              <a:t>Health Economics</a:t>
            </a:r>
            <a:r>
              <a:rPr lang="en-GB" sz="1600"/>
              <a:t>, 2002; 11(7): 637-647.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Wilton P, Smith RD, Coast J, Millar MR.  Strategies to contain the emergence of antimicrobial resistance: a systematic review of effectiveness and cost-effectiveness.  </a:t>
            </a:r>
            <a:r>
              <a:rPr lang="en-GB" sz="1600" i="1"/>
              <a:t>Journal of Health Services Research and Policy</a:t>
            </a:r>
            <a:r>
              <a:rPr lang="en-GB" sz="1600"/>
              <a:t>, 2002; 7(2): 111-117.</a:t>
            </a:r>
          </a:p>
          <a:p>
            <a:pPr>
              <a:lnSpc>
                <a:spcPct val="80000"/>
              </a:lnSpc>
            </a:pPr>
            <a:endParaRPr lang="en-GB" sz="1800"/>
          </a:p>
          <a:p>
            <a:pPr>
              <a:lnSpc>
                <a:spcPct val="80000"/>
              </a:lnSpc>
            </a:pPr>
            <a:r>
              <a:rPr lang="en-GB" sz="1800" b="1"/>
              <a:t>Macro policies &amp; macro-economic analysis: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Coast J, Smith RD, Millar MR. An economic perspective on policy for antimicrobial resistance. </a:t>
            </a:r>
            <a:r>
              <a:rPr lang="en-GB" sz="1600" i="1"/>
              <a:t>Social Science and Medicine</a:t>
            </a:r>
            <a:r>
              <a:rPr lang="en-GB" sz="1600"/>
              <a:t>, 1998; 46: 29-38.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Smith RD, Coast J. Controlling antimicrobial resistance: a proposed transferable permit market. </a:t>
            </a:r>
            <a:r>
              <a:rPr lang="en-GB" sz="1600" i="1"/>
              <a:t>Health Policy</a:t>
            </a:r>
            <a:r>
              <a:rPr lang="en-GB" sz="1600"/>
              <a:t>, 1998; 43: 219-32.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Smith RD, Coast J. Antimicrobial resistance: a global response.  </a:t>
            </a:r>
            <a:r>
              <a:rPr lang="en-GB" sz="1600" i="1"/>
              <a:t>Bulletin of the World Health Organisation</a:t>
            </a:r>
            <a:r>
              <a:rPr lang="en-GB" sz="1600"/>
              <a:t>, 2002; 80: 126-133.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Smith RD, Coast J.  Resisting resistance: thinking strategically about antimicrobial resistance.  </a:t>
            </a:r>
            <a:r>
              <a:rPr lang="en-GB" sz="1600" i="1"/>
              <a:t>Georgetown Journal of International Affairs</a:t>
            </a:r>
            <a:r>
              <a:rPr lang="en-GB" sz="1600"/>
              <a:t>, 2003; IV(1): 135-141.</a:t>
            </a:r>
          </a:p>
          <a:p>
            <a:pPr lvl="1">
              <a:lnSpc>
                <a:spcPct val="80000"/>
              </a:lnSpc>
            </a:pPr>
            <a:r>
              <a:rPr lang="en-GB" sz="1600"/>
              <a:t>Yago M, Smith RD, Coast J, Millar MR. Assessing the macroeconomic impact of a healthcare problem: the application of computable general equilibrium analysis to antimicrobial resistance.  </a:t>
            </a:r>
            <a:r>
              <a:rPr lang="en-GB" sz="1600" i="1"/>
              <a:t>Journal of Health Economics</a:t>
            </a:r>
            <a:r>
              <a:rPr lang="en-GB" sz="1600"/>
              <a:t> (in press).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68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068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68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68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68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68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68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068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68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068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3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7459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7460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Implications of opportunity cost</a:t>
            </a:r>
          </a:p>
        </p:txBody>
      </p:sp>
      <p:sp>
        <p:nvSpPr>
          <p:cNvPr id="78746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GB"/>
              <a:t>Deciding to </a:t>
            </a:r>
            <a:r>
              <a:rPr lang="en-GB" b="1" i="1"/>
              <a:t>do</a:t>
            </a:r>
            <a:r>
              <a:rPr lang="en-GB"/>
              <a:t> A implies deciding </a:t>
            </a:r>
            <a:r>
              <a:rPr lang="en-GB" b="1" i="1"/>
              <a:t>not</a:t>
            </a:r>
            <a:r>
              <a:rPr lang="en-GB"/>
              <a:t> to do B (i.e. value of benefits from A&gt;B).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Cost can be incurred without financial expenditure.</a:t>
            </a:r>
          </a:p>
          <a:p>
            <a:pPr>
              <a:lnSpc>
                <a:spcPct val="90000"/>
              </a:lnSpc>
            </a:pPr>
            <a:endParaRPr lang="en-GB"/>
          </a:p>
          <a:p>
            <a:pPr>
              <a:lnSpc>
                <a:spcPct val="90000"/>
              </a:lnSpc>
            </a:pPr>
            <a:r>
              <a:rPr lang="en-GB"/>
              <a:t>Value not necessarily determined by “the market”.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74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74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7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74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7461" grpId="0" build="p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131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131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Economists view of the world...</a:t>
            </a:r>
          </a:p>
        </p:txBody>
      </p:sp>
      <p:sp>
        <p:nvSpPr>
          <p:cNvPr id="781317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916238" y="2482850"/>
            <a:ext cx="5694362" cy="4114800"/>
          </a:xfrm>
          <a:noFill/>
          <a:ln/>
        </p:spPr>
        <p:txBody>
          <a:bodyPr/>
          <a:lstStyle/>
          <a:p>
            <a:pPr>
              <a:spcAft>
                <a:spcPct val="20000"/>
              </a:spcAft>
            </a:pPr>
            <a:r>
              <a:rPr lang="en-GB"/>
              <a:t>Pessimist:   bottle ½ empty</a:t>
            </a:r>
          </a:p>
          <a:p>
            <a:pPr>
              <a:spcAft>
                <a:spcPct val="20000"/>
              </a:spcAft>
            </a:pPr>
            <a:r>
              <a:rPr lang="en-GB"/>
              <a:t>Optimist:    bottle ½ full</a:t>
            </a:r>
          </a:p>
          <a:p>
            <a:r>
              <a:rPr lang="en-GB"/>
              <a:t>Economist: bottle ½ wasted</a:t>
            </a:r>
          </a:p>
          <a:p>
            <a:endParaRPr lang="en-GB"/>
          </a:p>
          <a:p>
            <a:pPr algn="ctr">
              <a:buFont typeface="Monotype Sorts" pitchFamily="2" charset="2"/>
              <a:buNone/>
            </a:pPr>
            <a:r>
              <a:rPr lang="en-GB" sz="3600" b="1"/>
              <a:t>inefficient!</a:t>
            </a:r>
          </a:p>
        </p:txBody>
      </p:sp>
      <p:grpSp>
        <p:nvGrpSpPr>
          <p:cNvPr id="781331" name="Group 19"/>
          <p:cNvGrpSpPr>
            <a:grpSpLocks/>
          </p:cNvGrpSpPr>
          <p:nvPr/>
        </p:nvGrpSpPr>
        <p:grpSpPr bwMode="auto">
          <a:xfrm>
            <a:off x="977900" y="2211388"/>
            <a:ext cx="1147763" cy="3119437"/>
            <a:chOff x="463" y="486"/>
            <a:chExt cx="852" cy="3374"/>
          </a:xfrm>
        </p:grpSpPr>
        <p:sp>
          <p:nvSpPr>
            <p:cNvPr id="781332" name="Freeform 20"/>
            <p:cNvSpPr>
              <a:spLocks/>
            </p:cNvSpPr>
            <p:nvPr/>
          </p:nvSpPr>
          <p:spPr bwMode="auto">
            <a:xfrm>
              <a:off x="519" y="486"/>
              <a:ext cx="796" cy="3274"/>
            </a:xfrm>
            <a:custGeom>
              <a:avLst/>
              <a:gdLst/>
              <a:ahLst/>
              <a:cxnLst>
                <a:cxn ang="0">
                  <a:pos x="258" y="764"/>
                </a:cxn>
                <a:cxn ang="0">
                  <a:pos x="266" y="542"/>
                </a:cxn>
                <a:cxn ang="0">
                  <a:pos x="276" y="255"/>
                </a:cxn>
                <a:cxn ang="0">
                  <a:pos x="228" y="51"/>
                </a:cxn>
                <a:cxn ang="0">
                  <a:pos x="294" y="15"/>
                </a:cxn>
                <a:cxn ang="0">
                  <a:pos x="380" y="0"/>
                </a:cxn>
                <a:cxn ang="0">
                  <a:pos x="469" y="10"/>
                </a:cxn>
                <a:cxn ang="0">
                  <a:pos x="539" y="43"/>
                </a:cxn>
                <a:cxn ang="0">
                  <a:pos x="497" y="253"/>
                </a:cxn>
                <a:cxn ang="0">
                  <a:pos x="508" y="451"/>
                </a:cxn>
                <a:cxn ang="0">
                  <a:pos x="516" y="606"/>
                </a:cxn>
                <a:cxn ang="0">
                  <a:pos x="568" y="1302"/>
                </a:cxn>
                <a:cxn ang="0">
                  <a:pos x="615" y="1362"/>
                </a:cxn>
                <a:cxn ang="0">
                  <a:pos x="677" y="1426"/>
                </a:cxn>
                <a:cxn ang="0">
                  <a:pos x="730" y="1494"/>
                </a:cxn>
                <a:cxn ang="0">
                  <a:pos x="750" y="1563"/>
                </a:cxn>
                <a:cxn ang="0">
                  <a:pos x="760" y="1674"/>
                </a:cxn>
                <a:cxn ang="0">
                  <a:pos x="769" y="1769"/>
                </a:cxn>
                <a:cxn ang="0">
                  <a:pos x="769" y="1815"/>
                </a:cxn>
                <a:cxn ang="0">
                  <a:pos x="772" y="1852"/>
                </a:cxn>
                <a:cxn ang="0">
                  <a:pos x="776" y="1879"/>
                </a:cxn>
                <a:cxn ang="0">
                  <a:pos x="776" y="1961"/>
                </a:cxn>
                <a:cxn ang="0">
                  <a:pos x="781" y="2105"/>
                </a:cxn>
                <a:cxn ang="0">
                  <a:pos x="783" y="2255"/>
                </a:cxn>
                <a:cxn ang="0">
                  <a:pos x="786" y="2408"/>
                </a:cxn>
                <a:cxn ang="0">
                  <a:pos x="790" y="2614"/>
                </a:cxn>
                <a:cxn ang="0">
                  <a:pos x="791" y="2853"/>
                </a:cxn>
                <a:cxn ang="0">
                  <a:pos x="794" y="3038"/>
                </a:cxn>
                <a:cxn ang="0">
                  <a:pos x="795" y="3143"/>
                </a:cxn>
                <a:cxn ang="0">
                  <a:pos x="762" y="3178"/>
                </a:cxn>
                <a:cxn ang="0">
                  <a:pos x="678" y="3212"/>
                </a:cxn>
                <a:cxn ang="0">
                  <a:pos x="577" y="3240"/>
                </a:cxn>
                <a:cxn ang="0">
                  <a:pos x="468" y="3262"/>
                </a:cxn>
                <a:cxn ang="0">
                  <a:pos x="357" y="3273"/>
                </a:cxn>
                <a:cxn ang="0">
                  <a:pos x="247" y="3272"/>
                </a:cxn>
                <a:cxn ang="0">
                  <a:pos x="147" y="3264"/>
                </a:cxn>
                <a:cxn ang="0">
                  <a:pos x="60" y="3244"/>
                </a:cxn>
                <a:cxn ang="0">
                  <a:pos x="23" y="3221"/>
                </a:cxn>
                <a:cxn ang="0">
                  <a:pos x="22" y="3162"/>
                </a:cxn>
                <a:cxn ang="0">
                  <a:pos x="22" y="3053"/>
                </a:cxn>
                <a:cxn ang="0">
                  <a:pos x="18" y="2907"/>
                </a:cxn>
                <a:cxn ang="0">
                  <a:pos x="15" y="2735"/>
                </a:cxn>
                <a:cxn ang="0">
                  <a:pos x="12" y="2548"/>
                </a:cxn>
                <a:cxn ang="0">
                  <a:pos x="9" y="2354"/>
                </a:cxn>
                <a:cxn ang="0">
                  <a:pos x="5" y="2174"/>
                </a:cxn>
                <a:cxn ang="0">
                  <a:pos x="3" y="2058"/>
                </a:cxn>
                <a:cxn ang="0">
                  <a:pos x="1" y="1991"/>
                </a:cxn>
                <a:cxn ang="0">
                  <a:pos x="4" y="1947"/>
                </a:cxn>
                <a:cxn ang="0">
                  <a:pos x="2" y="1913"/>
                </a:cxn>
                <a:cxn ang="0">
                  <a:pos x="1" y="1868"/>
                </a:cxn>
                <a:cxn ang="0">
                  <a:pos x="0" y="1826"/>
                </a:cxn>
                <a:cxn ang="0">
                  <a:pos x="1" y="1734"/>
                </a:cxn>
                <a:cxn ang="0">
                  <a:pos x="43" y="1558"/>
                </a:cxn>
                <a:cxn ang="0">
                  <a:pos x="129" y="1408"/>
                </a:cxn>
                <a:cxn ang="0">
                  <a:pos x="212" y="1304"/>
                </a:cxn>
              </a:cxnLst>
              <a:rect l="0" t="0" r="r" b="b"/>
              <a:pathLst>
                <a:path w="796" h="3274">
                  <a:moveTo>
                    <a:pt x="239" y="1268"/>
                  </a:moveTo>
                  <a:lnTo>
                    <a:pt x="258" y="764"/>
                  </a:lnTo>
                  <a:lnTo>
                    <a:pt x="265" y="583"/>
                  </a:lnTo>
                  <a:lnTo>
                    <a:pt x="266" y="542"/>
                  </a:lnTo>
                  <a:lnTo>
                    <a:pt x="266" y="494"/>
                  </a:lnTo>
                  <a:lnTo>
                    <a:pt x="276" y="255"/>
                  </a:lnTo>
                  <a:lnTo>
                    <a:pt x="299" y="203"/>
                  </a:lnTo>
                  <a:lnTo>
                    <a:pt x="228" y="51"/>
                  </a:lnTo>
                  <a:lnTo>
                    <a:pt x="256" y="29"/>
                  </a:lnTo>
                  <a:lnTo>
                    <a:pt x="294" y="15"/>
                  </a:lnTo>
                  <a:lnTo>
                    <a:pt x="333" y="5"/>
                  </a:lnTo>
                  <a:lnTo>
                    <a:pt x="380" y="0"/>
                  </a:lnTo>
                  <a:lnTo>
                    <a:pt x="422" y="4"/>
                  </a:lnTo>
                  <a:lnTo>
                    <a:pt x="469" y="10"/>
                  </a:lnTo>
                  <a:lnTo>
                    <a:pt x="504" y="24"/>
                  </a:lnTo>
                  <a:lnTo>
                    <a:pt x="539" y="43"/>
                  </a:lnTo>
                  <a:lnTo>
                    <a:pt x="486" y="197"/>
                  </a:lnTo>
                  <a:lnTo>
                    <a:pt x="497" y="253"/>
                  </a:lnTo>
                  <a:lnTo>
                    <a:pt x="507" y="394"/>
                  </a:lnTo>
                  <a:lnTo>
                    <a:pt x="508" y="451"/>
                  </a:lnTo>
                  <a:lnTo>
                    <a:pt x="513" y="496"/>
                  </a:lnTo>
                  <a:lnTo>
                    <a:pt x="516" y="606"/>
                  </a:lnTo>
                  <a:lnTo>
                    <a:pt x="556" y="1277"/>
                  </a:lnTo>
                  <a:lnTo>
                    <a:pt x="568" y="1302"/>
                  </a:lnTo>
                  <a:lnTo>
                    <a:pt x="588" y="1330"/>
                  </a:lnTo>
                  <a:lnTo>
                    <a:pt x="615" y="1362"/>
                  </a:lnTo>
                  <a:lnTo>
                    <a:pt x="646" y="1393"/>
                  </a:lnTo>
                  <a:lnTo>
                    <a:pt x="677" y="1426"/>
                  </a:lnTo>
                  <a:lnTo>
                    <a:pt x="707" y="1460"/>
                  </a:lnTo>
                  <a:lnTo>
                    <a:pt x="730" y="1494"/>
                  </a:lnTo>
                  <a:lnTo>
                    <a:pt x="744" y="1531"/>
                  </a:lnTo>
                  <a:lnTo>
                    <a:pt x="750" y="1563"/>
                  </a:lnTo>
                  <a:lnTo>
                    <a:pt x="758" y="1609"/>
                  </a:lnTo>
                  <a:lnTo>
                    <a:pt x="760" y="1674"/>
                  </a:lnTo>
                  <a:lnTo>
                    <a:pt x="767" y="1750"/>
                  </a:lnTo>
                  <a:lnTo>
                    <a:pt x="769" y="1769"/>
                  </a:lnTo>
                  <a:lnTo>
                    <a:pt x="769" y="1791"/>
                  </a:lnTo>
                  <a:lnTo>
                    <a:pt x="769" y="1815"/>
                  </a:lnTo>
                  <a:lnTo>
                    <a:pt x="770" y="1837"/>
                  </a:lnTo>
                  <a:lnTo>
                    <a:pt x="772" y="1852"/>
                  </a:lnTo>
                  <a:lnTo>
                    <a:pt x="773" y="1864"/>
                  </a:lnTo>
                  <a:lnTo>
                    <a:pt x="776" y="1879"/>
                  </a:lnTo>
                  <a:lnTo>
                    <a:pt x="776" y="1894"/>
                  </a:lnTo>
                  <a:lnTo>
                    <a:pt x="776" y="1961"/>
                  </a:lnTo>
                  <a:lnTo>
                    <a:pt x="777" y="2032"/>
                  </a:lnTo>
                  <a:lnTo>
                    <a:pt x="781" y="2105"/>
                  </a:lnTo>
                  <a:lnTo>
                    <a:pt x="782" y="2180"/>
                  </a:lnTo>
                  <a:lnTo>
                    <a:pt x="783" y="2255"/>
                  </a:lnTo>
                  <a:lnTo>
                    <a:pt x="786" y="2333"/>
                  </a:lnTo>
                  <a:lnTo>
                    <a:pt x="786" y="2408"/>
                  </a:lnTo>
                  <a:lnTo>
                    <a:pt x="789" y="2483"/>
                  </a:lnTo>
                  <a:lnTo>
                    <a:pt x="790" y="2614"/>
                  </a:lnTo>
                  <a:lnTo>
                    <a:pt x="792" y="2741"/>
                  </a:lnTo>
                  <a:lnTo>
                    <a:pt x="791" y="2853"/>
                  </a:lnTo>
                  <a:lnTo>
                    <a:pt x="793" y="2954"/>
                  </a:lnTo>
                  <a:lnTo>
                    <a:pt x="794" y="3038"/>
                  </a:lnTo>
                  <a:lnTo>
                    <a:pt x="794" y="3102"/>
                  </a:lnTo>
                  <a:lnTo>
                    <a:pt x="795" y="3143"/>
                  </a:lnTo>
                  <a:lnTo>
                    <a:pt x="795" y="3158"/>
                  </a:lnTo>
                  <a:lnTo>
                    <a:pt x="762" y="3178"/>
                  </a:lnTo>
                  <a:lnTo>
                    <a:pt x="720" y="3195"/>
                  </a:lnTo>
                  <a:lnTo>
                    <a:pt x="678" y="3212"/>
                  </a:lnTo>
                  <a:lnTo>
                    <a:pt x="629" y="3226"/>
                  </a:lnTo>
                  <a:lnTo>
                    <a:pt x="577" y="3240"/>
                  </a:lnTo>
                  <a:lnTo>
                    <a:pt x="525" y="3253"/>
                  </a:lnTo>
                  <a:lnTo>
                    <a:pt x="468" y="3262"/>
                  </a:lnTo>
                  <a:lnTo>
                    <a:pt x="414" y="3267"/>
                  </a:lnTo>
                  <a:lnTo>
                    <a:pt x="357" y="3273"/>
                  </a:lnTo>
                  <a:lnTo>
                    <a:pt x="301" y="3273"/>
                  </a:lnTo>
                  <a:lnTo>
                    <a:pt x="247" y="3272"/>
                  </a:lnTo>
                  <a:lnTo>
                    <a:pt x="197" y="3271"/>
                  </a:lnTo>
                  <a:lnTo>
                    <a:pt x="147" y="3264"/>
                  </a:lnTo>
                  <a:lnTo>
                    <a:pt x="101" y="3257"/>
                  </a:lnTo>
                  <a:lnTo>
                    <a:pt x="60" y="3244"/>
                  </a:lnTo>
                  <a:lnTo>
                    <a:pt x="24" y="3229"/>
                  </a:lnTo>
                  <a:lnTo>
                    <a:pt x="23" y="3221"/>
                  </a:lnTo>
                  <a:lnTo>
                    <a:pt x="22" y="3198"/>
                  </a:lnTo>
                  <a:lnTo>
                    <a:pt x="22" y="3162"/>
                  </a:lnTo>
                  <a:lnTo>
                    <a:pt x="23" y="3113"/>
                  </a:lnTo>
                  <a:lnTo>
                    <a:pt x="22" y="3053"/>
                  </a:lnTo>
                  <a:lnTo>
                    <a:pt x="20" y="2986"/>
                  </a:lnTo>
                  <a:lnTo>
                    <a:pt x="18" y="2907"/>
                  </a:lnTo>
                  <a:lnTo>
                    <a:pt x="18" y="2825"/>
                  </a:lnTo>
                  <a:lnTo>
                    <a:pt x="15" y="2735"/>
                  </a:lnTo>
                  <a:lnTo>
                    <a:pt x="14" y="2642"/>
                  </a:lnTo>
                  <a:lnTo>
                    <a:pt x="12" y="2548"/>
                  </a:lnTo>
                  <a:lnTo>
                    <a:pt x="13" y="2451"/>
                  </a:lnTo>
                  <a:lnTo>
                    <a:pt x="9" y="2354"/>
                  </a:lnTo>
                  <a:lnTo>
                    <a:pt x="7" y="2263"/>
                  </a:lnTo>
                  <a:lnTo>
                    <a:pt x="5" y="2174"/>
                  </a:lnTo>
                  <a:lnTo>
                    <a:pt x="4" y="2092"/>
                  </a:lnTo>
                  <a:lnTo>
                    <a:pt x="3" y="2058"/>
                  </a:lnTo>
                  <a:lnTo>
                    <a:pt x="1" y="2025"/>
                  </a:lnTo>
                  <a:lnTo>
                    <a:pt x="1" y="1991"/>
                  </a:lnTo>
                  <a:lnTo>
                    <a:pt x="3" y="1961"/>
                  </a:lnTo>
                  <a:lnTo>
                    <a:pt x="4" y="1947"/>
                  </a:lnTo>
                  <a:lnTo>
                    <a:pt x="2" y="1927"/>
                  </a:lnTo>
                  <a:lnTo>
                    <a:pt x="2" y="1913"/>
                  </a:lnTo>
                  <a:lnTo>
                    <a:pt x="0" y="1897"/>
                  </a:lnTo>
                  <a:lnTo>
                    <a:pt x="1" y="1868"/>
                  </a:lnTo>
                  <a:lnTo>
                    <a:pt x="0" y="1846"/>
                  </a:lnTo>
                  <a:lnTo>
                    <a:pt x="0" y="1826"/>
                  </a:lnTo>
                  <a:lnTo>
                    <a:pt x="0" y="1815"/>
                  </a:lnTo>
                  <a:lnTo>
                    <a:pt x="1" y="1734"/>
                  </a:lnTo>
                  <a:lnTo>
                    <a:pt x="17" y="1645"/>
                  </a:lnTo>
                  <a:lnTo>
                    <a:pt x="43" y="1558"/>
                  </a:lnTo>
                  <a:lnTo>
                    <a:pt x="85" y="1473"/>
                  </a:lnTo>
                  <a:lnTo>
                    <a:pt x="129" y="1408"/>
                  </a:lnTo>
                  <a:lnTo>
                    <a:pt x="173" y="1352"/>
                  </a:lnTo>
                  <a:lnTo>
                    <a:pt x="212" y="1304"/>
                  </a:lnTo>
                  <a:lnTo>
                    <a:pt x="239" y="1268"/>
                  </a:lnTo>
                </a:path>
              </a:pathLst>
            </a:custGeom>
            <a:solidFill>
              <a:srgbClr val="000000"/>
            </a:solidFill>
            <a:ln w="0" cap="rnd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  <p:grpSp>
          <p:nvGrpSpPr>
            <p:cNvPr id="781333" name="Group 21"/>
            <p:cNvGrpSpPr>
              <a:grpSpLocks/>
            </p:cNvGrpSpPr>
            <p:nvPr/>
          </p:nvGrpSpPr>
          <p:grpSpPr bwMode="auto">
            <a:xfrm>
              <a:off x="1021" y="3511"/>
              <a:ext cx="286" cy="241"/>
              <a:chOff x="1021" y="3511"/>
              <a:chExt cx="286" cy="241"/>
            </a:xfrm>
          </p:grpSpPr>
          <p:sp>
            <p:nvSpPr>
              <p:cNvPr id="781334" name="Arc 22"/>
              <p:cNvSpPr>
                <a:spLocks/>
              </p:cNvSpPr>
              <p:nvPr/>
            </p:nvSpPr>
            <p:spPr bwMode="auto">
              <a:xfrm>
                <a:off x="1021" y="3655"/>
                <a:ext cx="285" cy="96"/>
              </a:xfrm>
              <a:custGeom>
                <a:avLst/>
                <a:gdLst>
                  <a:gd name="G0" fmla="+- 0 0 0"/>
                  <a:gd name="G1" fmla="+- 0 0 0"/>
                  <a:gd name="G2" fmla="+- 21600 0 0"/>
                  <a:gd name="T0" fmla="*/ 21600 w 21600"/>
                  <a:gd name="T1" fmla="*/ 0 h 21600"/>
                  <a:gd name="T2" fmla="*/ 0 w 21600"/>
                  <a:gd name="T3" fmla="*/ 21600 h 21600"/>
                  <a:gd name="T4" fmla="*/ 0 w 21600"/>
                  <a:gd name="T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600"/>
                    </a:cubicBezTo>
                    <a:lnTo>
                      <a:pt x="0" y="0"/>
                    </a:lnTo>
                    <a:close/>
                  </a:path>
                </a:pathLst>
              </a:custGeom>
              <a:noFill/>
              <a:ln w="0" cap="rnd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81335" name="Freeform 23"/>
              <p:cNvSpPr>
                <a:spLocks/>
              </p:cNvSpPr>
              <p:nvPr/>
            </p:nvSpPr>
            <p:spPr bwMode="auto">
              <a:xfrm>
                <a:off x="1021" y="3511"/>
                <a:ext cx="286" cy="241"/>
              </a:xfrm>
              <a:custGeom>
                <a:avLst/>
                <a:gdLst/>
                <a:ahLst/>
                <a:cxnLst>
                  <a:cxn ang="0">
                    <a:pos x="285" y="144"/>
                  </a:cxn>
                  <a:cxn ang="0">
                    <a:pos x="285" y="0"/>
                  </a:cxn>
                  <a:cxn ang="0">
                    <a:pos x="0" y="240"/>
                  </a:cxn>
                </a:cxnLst>
                <a:rect l="0" t="0" r="r" b="b"/>
                <a:pathLst>
                  <a:path w="286" h="241">
                    <a:moveTo>
                      <a:pt x="285" y="144"/>
                    </a:moveTo>
                    <a:lnTo>
                      <a:pt x="285" y="0"/>
                    </a:lnTo>
                    <a:lnTo>
                      <a:pt x="0" y="240"/>
                    </a:lnTo>
                  </a:path>
                </a:pathLst>
              </a:custGeom>
              <a:solidFill>
                <a:schemeClr val="tx1"/>
              </a:solidFill>
              <a:ln w="0" cap="rnd" cmpd="sng">
                <a:noFill/>
                <a:prstDash val="solid"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  <p:sp>
            <p:nvSpPr>
              <p:cNvPr id="781336" name="Freeform 24"/>
              <p:cNvSpPr>
                <a:spLocks/>
              </p:cNvSpPr>
              <p:nvPr/>
            </p:nvSpPr>
            <p:spPr bwMode="auto">
              <a:xfrm>
                <a:off x="1049" y="3655"/>
                <a:ext cx="258" cy="81"/>
              </a:xfrm>
              <a:custGeom>
                <a:avLst/>
                <a:gdLst/>
                <a:ahLst/>
                <a:cxnLst>
                  <a:cxn ang="0">
                    <a:pos x="257" y="0"/>
                  </a:cxn>
                  <a:cxn ang="0">
                    <a:pos x="241" y="12"/>
                  </a:cxn>
                  <a:cxn ang="0">
                    <a:pos x="233" y="24"/>
                  </a:cxn>
                  <a:cxn ang="0">
                    <a:pos x="221" y="32"/>
                  </a:cxn>
                  <a:cxn ang="0">
                    <a:pos x="209" y="36"/>
                  </a:cxn>
                  <a:cxn ang="0">
                    <a:pos x="201" y="48"/>
                  </a:cxn>
                  <a:cxn ang="0">
                    <a:pos x="189" y="52"/>
                  </a:cxn>
                  <a:cxn ang="0">
                    <a:pos x="177" y="56"/>
                  </a:cxn>
                  <a:cxn ang="0">
                    <a:pos x="166" y="56"/>
                  </a:cxn>
                  <a:cxn ang="0">
                    <a:pos x="154" y="56"/>
                  </a:cxn>
                  <a:cxn ang="0">
                    <a:pos x="142" y="64"/>
                  </a:cxn>
                  <a:cxn ang="0">
                    <a:pos x="130" y="68"/>
                  </a:cxn>
                  <a:cxn ang="0">
                    <a:pos x="118" y="68"/>
                  </a:cxn>
                  <a:cxn ang="0">
                    <a:pos x="106" y="68"/>
                  </a:cxn>
                  <a:cxn ang="0">
                    <a:pos x="94" y="72"/>
                  </a:cxn>
                  <a:cxn ang="0">
                    <a:pos x="83" y="76"/>
                  </a:cxn>
                  <a:cxn ang="0">
                    <a:pos x="71" y="76"/>
                  </a:cxn>
                  <a:cxn ang="0">
                    <a:pos x="59" y="76"/>
                  </a:cxn>
                  <a:cxn ang="0">
                    <a:pos x="47" y="76"/>
                  </a:cxn>
                  <a:cxn ang="0">
                    <a:pos x="35" y="76"/>
                  </a:cxn>
                  <a:cxn ang="0">
                    <a:pos x="23" y="76"/>
                  </a:cxn>
                  <a:cxn ang="0">
                    <a:pos x="11" y="80"/>
                  </a:cxn>
                  <a:cxn ang="0">
                    <a:pos x="0" y="80"/>
                  </a:cxn>
                  <a:cxn ang="0">
                    <a:pos x="11" y="76"/>
                  </a:cxn>
                  <a:cxn ang="0">
                    <a:pos x="23" y="68"/>
                  </a:cxn>
                  <a:cxn ang="0">
                    <a:pos x="35" y="60"/>
                  </a:cxn>
                  <a:cxn ang="0">
                    <a:pos x="47" y="52"/>
                  </a:cxn>
                  <a:cxn ang="0">
                    <a:pos x="59" y="52"/>
                  </a:cxn>
                  <a:cxn ang="0">
                    <a:pos x="71" y="44"/>
                  </a:cxn>
                  <a:cxn ang="0">
                    <a:pos x="83" y="40"/>
                  </a:cxn>
                  <a:cxn ang="0">
                    <a:pos x="94" y="40"/>
                  </a:cxn>
                  <a:cxn ang="0">
                    <a:pos x="106" y="36"/>
                  </a:cxn>
                  <a:cxn ang="0">
                    <a:pos x="118" y="32"/>
                  </a:cxn>
                  <a:cxn ang="0">
                    <a:pos x="130" y="28"/>
                  </a:cxn>
                  <a:cxn ang="0">
                    <a:pos x="142" y="24"/>
                  </a:cxn>
                  <a:cxn ang="0">
                    <a:pos x="154" y="24"/>
                  </a:cxn>
                  <a:cxn ang="0">
                    <a:pos x="166" y="20"/>
                  </a:cxn>
                  <a:cxn ang="0">
                    <a:pos x="181" y="12"/>
                  </a:cxn>
                  <a:cxn ang="0">
                    <a:pos x="193" y="4"/>
                  </a:cxn>
                  <a:cxn ang="0">
                    <a:pos x="205" y="0"/>
                  </a:cxn>
                  <a:cxn ang="0">
                    <a:pos x="217" y="0"/>
                  </a:cxn>
                  <a:cxn ang="0">
                    <a:pos x="229" y="0"/>
                  </a:cxn>
                  <a:cxn ang="0">
                    <a:pos x="241" y="0"/>
                  </a:cxn>
                  <a:cxn ang="0">
                    <a:pos x="257" y="0"/>
                  </a:cxn>
                </a:cxnLst>
                <a:rect l="0" t="0" r="r" b="b"/>
                <a:pathLst>
                  <a:path w="258" h="81">
                    <a:moveTo>
                      <a:pt x="257" y="0"/>
                    </a:moveTo>
                    <a:lnTo>
                      <a:pt x="241" y="12"/>
                    </a:lnTo>
                    <a:lnTo>
                      <a:pt x="233" y="24"/>
                    </a:lnTo>
                    <a:lnTo>
                      <a:pt x="221" y="32"/>
                    </a:lnTo>
                    <a:lnTo>
                      <a:pt x="209" y="36"/>
                    </a:lnTo>
                    <a:lnTo>
                      <a:pt x="201" y="48"/>
                    </a:lnTo>
                    <a:lnTo>
                      <a:pt x="189" y="52"/>
                    </a:lnTo>
                    <a:lnTo>
                      <a:pt x="177" y="56"/>
                    </a:lnTo>
                    <a:lnTo>
                      <a:pt x="166" y="56"/>
                    </a:lnTo>
                    <a:lnTo>
                      <a:pt x="154" y="56"/>
                    </a:lnTo>
                    <a:lnTo>
                      <a:pt x="142" y="64"/>
                    </a:lnTo>
                    <a:lnTo>
                      <a:pt x="130" y="68"/>
                    </a:lnTo>
                    <a:lnTo>
                      <a:pt x="118" y="68"/>
                    </a:lnTo>
                    <a:lnTo>
                      <a:pt x="106" y="68"/>
                    </a:lnTo>
                    <a:lnTo>
                      <a:pt x="94" y="72"/>
                    </a:lnTo>
                    <a:lnTo>
                      <a:pt x="83" y="76"/>
                    </a:lnTo>
                    <a:lnTo>
                      <a:pt x="71" y="76"/>
                    </a:lnTo>
                    <a:lnTo>
                      <a:pt x="59" y="76"/>
                    </a:lnTo>
                    <a:lnTo>
                      <a:pt x="47" y="76"/>
                    </a:lnTo>
                    <a:lnTo>
                      <a:pt x="35" y="76"/>
                    </a:lnTo>
                    <a:lnTo>
                      <a:pt x="23" y="76"/>
                    </a:lnTo>
                    <a:lnTo>
                      <a:pt x="11" y="80"/>
                    </a:lnTo>
                    <a:lnTo>
                      <a:pt x="0" y="80"/>
                    </a:lnTo>
                    <a:lnTo>
                      <a:pt x="11" y="76"/>
                    </a:lnTo>
                    <a:lnTo>
                      <a:pt x="23" y="68"/>
                    </a:lnTo>
                    <a:lnTo>
                      <a:pt x="35" y="60"/>
                    </a:lnTo>
                    <a:lnTo>
                      <a:pt x="47" y="52"/>
                    </a:lnTo>
                    <a:lnTo>
                      <a:pt x="59" y="52"/>
                    </a:lnTo>
                    <a:lnTo>
                      <a:pt x="71" y="44"/>
                    </a:lnTo>
                    <a:lnTo>
                      <a:pt x="83" y="40"/>
                    </a:lnTo>
                    <a:lnTo>
                      <a:pt x="94" y="40"/>
                    </a:lnTo>
                    <a:lnTo>
                      <a:pt x="106" y="36"/>
                    </a:lnTo>
                    <a:lnTo>
                      <a:pt x="118" y="32"/>
                    </a:lnTo>
                    <a:lnTo>
                      <a:pt x="130" y="28"/>
                    </a:lnTo>
                    <a:lnTo>
                      <a:pt x="142" y="24"/>
                    </a:lnTo>
                    <a:lnTo>
                      <a:pt x="154" y="24"/>
                    </a:lnTo>
                    <a:lnTo>
                      <a:pt x="166" y="20"/>
                    </a:lnTo>
                    <a:lnTo>
                      <a:pt x="181" y="12"/>
                    </a:lnTo>
                    <a:lnTo>
                      <a:pt x="193" y="4"/>
                    </a:lnTo>
                    <a:lnTo>
                      <a:pt x="205" y="0"/>
                    </a:lnTo>
                    <a:lnTo>
                      <a:pt x="217" y="0"/>
                    </a:lnTo>
                    <a:lnTo>
                      <a:pt x="229" y="0"/>
                    </a:lnTo>
                    <a:lnTo>
                      <a:pt x="241" y="0"/>
                    </a:lnTo>
                    <a:lnTo>
                      <a:pt x="257" y="0"/>
                    </a:lnTo>
                  </a:path>
                </a:pathLst>
              </a:custGeom>
              <a:solidFill>
                <a:schemeClr val="tx1"/>
              </a:solidFill>
              <a:ln w="0" cap="rnd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GB"/>
              </a:p>
            </p:txBody>
          </p:sp>
        </p:grpSp>
        <p:sp>
          <p:nvSpPr>
            <p:cNvPr id="781337" name="Freeform 25"/>
            <p:cNvSpPr>
              <a:spLocks/>
            </p:cNvSpPr>
            <p:nvPr/>
          </p:nvSpPr>
          <p:spPr bwMode="auto">
            <a:xfrm>
              <a:off x="934" y="3735"/>
              <a:ext cx="187" cy="21"/>
            </a:xfrm>
            <a:custGeom>
              <a:avLst/>
              <a:gdLst/>
              <a:ahLst/>
              <a:cxnLst>
                <a:cxn ang="0">
                  <a:pos x="182" y="16"/>
                </a:cxn>
                <a:cxn ang="0">
                  <a:pos x="166" y="4"/>
                </a:cxn>
                <a:cxn ang="0">
                  <a:pos x="154" y="4"/>
                </a:cxn>
                <a:cxn ang="0">
                  <a:pos x="142" y="4"/>
                </a:cxn>
                <a:cxn ang="0">
                  <a:pos x="130" y="4"/>
                </a:cxn>
                <a:cxn ang="0">
                  <a:pos x="118" y="4"/>
                </a:cxn>
                <a:cxn ang="0">
                  <a:pos x="106" y="4"/>
                </a:cxn>
                <a:cxn ang="0">
                  <a:pos x="94" y="4"/>
                </a:cxn>
                <a:cxn ang="0">
                  <a:pos x="83" y="8"/>
                </a:cxn>
                <a:cxn ang="0">
                  <a:pos x="71" y="8"/>
                </a:cxn>
                <a:cxn ang="0">
                  <a:pos x="59" y="8"/>
                </a:cxn>
                <a:cxn ang="0">
                  <a:pos x="47" y="12"/>
                </a:cxn>
                <a:cxn ang="0">
                  <a:pos x="35" y="12"/>
                </a:cxn>
                <a:cxn ang="0">
                  <a:pos x="23" y="12"/>
                </a:cxn>
                <a:cxn ang="0">
                  <a:pos x="11" y="12"/>
                </a:cxn>
                <a:cxn ang="0">
                  <a:pos x="0" y="12"/>
                </a:cxn>
                <a:cxn ang="0">
                  <a:pos x="11" y="20"/>
                </a:cxn>
                <a:cxn ang="0">
                  <a:pos x="23" y="20"/>
                </a:cxn>
                <a:cxn ang="0">
                  <a:pos x="35" y="20"/>
                </a:cxn>
                <a:cxn ang="0">
                  <a:pos x="47" y="20"/>
                </a:cxn>
                <a:cxn ang="0">
                  <a:pos x="59" y="20"/>
                </a:cxn>
                <a:cxn ang="0">
                  <a:pos x="71" y="20"/>
                </a:cxn>
                <a:cxn ang="0">
                  <a:pos x="83" y="20"/>
                </a:cxn>
                <a:cxn ang="0">
                  <a:pos x="94" y="20"/>
                </a:cxn>
                <a:cxn ang="0">
                  <a:pos x="106" y="20"/>
                </a:cxn>
                <a:cxn ang="0">
                  <a:pos x="118" y="16"/>
                </a:cxn>
                <a:cxn ang="0">
                  <a:pos x="130" y="12"/>
                </a:cxn>
                <a:cxn ang="0">
                  <a:pos x="142" y="12"/>
                </a:cxn>
                <a:cxn ang="0">
                  <a:pos x="154" y="12"/>
                </a:cxn>
                <a:cxn ang="0">
                  <a:pos x="166" y="12"/>
                </a:cxn>
                <a:cxn ang="0">
                  <a:pos x="182" y="16"/>
                </a:cxn>
                <a:cxn ang="0">
                  <a:pos x="186" y="0"/>
                </a:cxn>
                <a:cxn ang="0">
                  <a:pos x="182" y="16"/>
                </a:cxn>
              </a:cxnLst>
              <a:rect l="0" t="0" r="r" b="b"/>
              <a:pathLst>
                <a:path w="187" h="21">
                  <a:moveTo>
                    <a:pt x="182" y="16"/>
                  </a:moveTo>
                  <a:lnTo>
                    <a:pt x="166" y="4"/>
                  </a:lnTo>
                  <a:lnTo>
                    <a:pt x="154" y="4"/>
                  </a:lnTo>
                  <a:lnTo>
                    <a:pt x="142" y="4"/>
                  </a:lnTo>
                  <a:lnTo>
                    <a:pt x="130" y="4"/>
                  </a:lnTo>
                  <a:lnTo>
                    <a:pt x="118" y="4"/>
                  </a:lnTo>
                  <a:lnTo>
                    <a:pt x="106" y="4"/>
                  </a:lnTo>
                  <a:lnTo>
                    <a:pt x="94" y="4"/>
                  </a:lnTo>
                  <a:lnTo>
                    <a:pt x="83" y="8"/>
                  </a:lnTo>
                  <a:lnTo>
                    <a:pt x="71" y="8"/>
                  </a:lnTo>
                  <a:lnTo>
                    <a:pt x="59" y="8"/>
                  </a:lnTo>
                  <a:lnTo>
                    <a:pt x="47" y="12"/>
                  </a:lnTo>
                  <a:lnTo>
                    <a:pt x="35" y="12"/>
                  </a:lnTo>
                  <a:lnTo>
                    <a:pt x="23" y="12"/>
                  </a:lnTo>
                  <a:lnTo>
                    <a:pt x="11" y="12"/>
                  </a:lnTo>
                  <a:lnTo>
                    <a:pt x="0" y="12"/>
                  </a:lnTo>
                  <a:lnTo>
                    <a:pt x="11" y="20"/>
                  </a:lnTo>
                  <a:lnTo>
                    <a:pt x="23" y="20"/>
                  </a:lnTo>
                  <a:lnTo>
                    <a:pt x="35" y="20"/>
                  </a:lnTo>
                  <a:lnTo>
                    <a:pt x="47" y="20"/>
                  </a:lnTo>
                  <a:lnTo>
                    <a:pt x="59" y="20"/>
                  </a:lnTo>
                  <a:lnTo>
                    <a:pt x="71" y="20"/>
                  </a:lnTo>
                  <a:lnTo>
                    <a:pt x="83" y="20"/>
                  </a:lnTo>
                  <a:lnTo>
                    <a:pt x="94" y="20"/>
                  </a:lnTo>
                  <a:lnTo>
                    <a:pt x="106" y="20"/>
                  </a:lnTo>
                  <a:lnTo>
                    <a:pt x="118" y="16"/>
                  </a:lnTo>
                  <a:lnTo>
                    <a:pt x="130" y="12"/>
                  </a:lnTo>
                  <a:lnTo>
                    <a:pt x="142" y="12"/>
                  </a:lnTo>
                  <a:lnTo>
                    <a:pt x="154" y="12"/>
                  </a:lnTo>
                  <a:lnTo>
                    <a:pt x="166" y="12"/>
                  </a:lnTo>
                  <a:lnTo>
                    <a:pt x="182" y="16"/>
                  </a:lnTo>
                  <a:lnTo>
                    <a:pt x="186" y="0"/>
                  </a:lnTo>
                  <a:lnTo>
                    <a:pt x="182" y="16"/>
                  </a:lnTo>
                </a:path>
              </a:pathLst>
            </a:custGeom>
            <a:solidFill>
              <a:schemeClr val="tx1"/>
            </a:solidFill>
            <a:ln w="0" cap="rnd" cmpd="sng">
              <a:noFill/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781338" name="Freeform 26"/>
            <p:cNvSpPr>
              <a:spLocks/>
            </p:cNvSpPr>
            <p:nvPr/>
          </p:nvSpPr>
          <p:spPr bwMode="auto">
            <a:xfrm>
              <a:off x="463" y="3655"/>
              <a:ext cx="175" cy="205"/>
            </a:xfrm>
            <a:custGeom>
              <a:avLst/>
              <a:gdLst/>
              <a:ahLst/>
              <a:cxnLst>
                <a:cxn ang="0">
                  <a:pos x="83" y="0"/>
                </a:cxn>
                <a:cxn ang="0">
                  <a:pos x="75" y="16"/>
                </a:cxn>
                <a:cxn ang="0">
                  <a:pos x="75" y="28"/>
                </a:cxn>
                <a:cxn ang="0">
                  <a:pos x="87" y="32"/>
                </a:cxn>
                <a:cxn ang="0">
                  <a:pos x="90" y="44"/>
                </a:cxn>
                <a:cxn ang="0">
                  <a:pos x="106" y="68"/>
                </a:cxn>
                <a:cxn ang="0">
                  <a:pos x="118" y="68"/>
                </a:cxn>
                <a:cxn ang="0">
                  <a:pos x="134" y="80"/>
                </a:cxn>
                <a:cxn ang="0">
                  <a:pos x="146" y="88"/>
                </a:cxn>
                <a:cxn ang="0">
                  <a:pos x="158" y="92"/>
                </a:cxn>
                <a:cxn ang="0">
                  <a:pos x="170" y="100"/>
                </a:cxn>
                <a:cxn ang="0">
                  <a:pos x="174" y="112"/>
                </a:cxn>
                <a:cxn ang="0">
                  <a:pos x="174" y="124"/>
                </a:cxn>
                <a:cxn ang="0">
                  <a:pos x="174" y="140"/>
                </a:cxn>
                <a:cxn ang="0">
                  <a:pos x="174" y="156"/>
                </a:cxn>
                <a:cxn ang="0">
                  <a:pos x="174" y="168"/>
                </a:cxn>
                <a:cxn ang="0">
                  <a:pos x="174" y="188"/>
                </a:cxn>
                <a:cxn ang="0">
                  <a:pos x="174" y="204"/>
                </a:cxn>
                <a:cxn ang="0">
                  <a:pos x="162" y="204"/>
                </a:cxn>
                <a:cxn ang="0">
                  <a:pos x="150" y="204"/>
                </a:cxn>
                <a:cxn ang="0">
                  <a:pos x="130" y="204"/>
                </a:cxn>
                <a:cxn ang="0">
                  <a:pos x="118" y="204"/>
                </a:cxn>
                <a:cxn ang="0">
                  <a:pos x="102" y="204"/>
                </a:cxn>
                <a:cxn ang="0">
                  <a:pos x="83" y="204"/>
                </a:cxn>
                <a:cxn ang="0">
                  <a:pos x="63" y="196"/>
                </a:cxn>
                <a:cxn ang="0">
                  <a:pos x="51" y="192"/>
                </a:cxn>
                <a:cxn ang="0">
                  <a:pos x="35" y="188"/>
                </a:cxn>
                <a:cxn ang="0">
                  <a:pos x="23" y="184"/>
                </a:cxn>
                <a:cxn ang="0">
                  <a:pos x="11" y="180"/>
                </a:cxn>
                <a:cxn ang="0">
                  <a:pos x="0" y="176"/>
                </a:cxn>
                <a:cxn ang="0">
                  <a:pos x="0" y="160"/>
                </a:cxn>
                <a:cxn ang="0">
                  <a:pos x="0" y="148"/>
                </a:cxn>
                <a:cxn ang="0">
                  <a:pos x="0" y="132"/>
                </a:cxn>
                <a:cxn ang="0">
                  <a:pos x="3" y="108"/>
                </a:cxn>
                <a:cxn ang="0">
                  <a:pos x="11" y="88"/>
                </a:cxn>
                <a:cxn ang="0">
                  <a:pos x="15" y="76"/>
                </a:cxn>
                <a:cxn ang="0">
                  <a:pos x="23" y="64"/>
                </a:cxn>
                <a:cxn ang="0">
                  <a:pos x="27" y="52"/>
                </a:cxn>
                <a:cxn ang="0">
                  <a:pos x="27" y="40"/>
                </a:cxn>
                <a:cxn ang="0">
                  <a:pos x="31" y="28"/>
                </a:cxn>
                <a:cxn ang="0">
                  <a:pos x="43" y="24"/>
                </a:cxn>
                <a:cxn ang="0">
                  <a:pos x="55" y="16"/>
                </a:cxn>
                <a:cxn ang="0">
                  <a:pos x="67" y="12"/>
                </a:cxn>
                <a:cxn ang="0">
                  <a:pos x="83" y="0"/>
                </a:cxn>
                <a:cxn ang="0">
                  <a:pos x="83" y="0"/>
                </a:cxn>
              </a:cxnLst>
              <a:rect l="0" t="0" r="r" b="b"/>
              <a:pathLst>
                <a:path w="175" h="205">
                  <a:moveTo>
                    <a:pt x="83" y="0"/>
                  </a:moveTo>
                  <a:lnTo>
                    <a:pt x="75" y="16"/>
                  </a:lnTo>
                  <a:lnTo>
                    <a:pt x="75" y="28"/>
                  </a:lnTo>
                  <a:lnTo>
                    <a:pt x="87" y="32"/>
                  </a:lnTo>
                  <a:lnTo>
                    <a:pt x="90" y="44"/>
                  </a:lnTo>
                  <a:lnTo>
                    <a:pt x="106" y="68"/>
                  </a:lnTo>
                  <a:lnTo>
                    <a:pt x="118" y="68"/>
                  </a:lnTo>
                  <a:lnTo>
                    <a:pt x="134" y="80"/>
                  </a:lnTo>
                  <a:lnTo>
                    <a:pt x="146" y="88"/>
                  </a:lnTo>
                  <a:lnTo>
                    <a:pt x="158" y="92"/>
                  </a:lnTo>
                  <a:lnTo>
                    <a:pt x="170" y="100"/>
                  </a:lnTo>
                  <a:lnTo>
                    <a:pt x="174" y="112"/>
                  </a:lnTo>
                  <a:lnTo>
                    <a:pt x="174" y="124"/>
                  </a:lnTo>
                  <a:lnTo>
                    <a:pt x="174" y="140"/>
                  </a:lnTo>
                  <a:lnTo>
                    <a:pt x="174" y="156"/>
                  </a:lnTo>
                  <a:lnTo>
                    <a:pt x="174" y="168"/>
                  </a:lnTo>
                  <a:lnTo>
                    <a:pt x="174" y="188"/>
                  </a:lnTo>
                  <a:lnTo>
                    <a:pt x="174" y="204"/>
                  </a:lnTo>
                  <a:lnTo>
                    <a:pt x="162" y="204"/>
                  </a:lnTo>
                  <a:lnTo>
                    <a:pt x="150" y="204"/>
                  </a:lnTo>
                  <a:lnTo>
                    <a:pt x="130" y="204"/>
                  </a:lnTo>
                  <a:lnTo>
                    <a:pt x="118" y="204"/>
                  </a:lnTo>
                  <a:lnTo>
                    <a:pt x="102" y="204"/>
                  </a:lnTo>
                  <a:lnTo>
                    <a:pt x="83" y="204"/>
                  </a:lnTo>
                  <a:lnTo>
                    <a:pt x="63" y="196"/>
                  </a:lnTo>
                  <a:lnTo>
                    <a:pt x="51" y="192"/>
                  </a:lnTo>
                  <a:lnTo>
                    <a:pt x="35" y="188"/>
                  </a:lnTo>
                  <a:lnTo>
                    <a:pt x="23" y="184"/>
                  </a:lnTo>
                  <a:lnTo>
                    <a:pt x="11" y="180"/>
                  </a:lnTo>
                  <a:lnTo>
                    <a:pt x="0" y="176"/>
                  </a:lnTo>
                  <a:lnTo>
                    <a:pt x="0" y="160"/>
                  </a:lnTo>
                  <a:lnTo>
                    <a:pt x="0" y="148"/>
                  </a:lnTo>
                  <a:lnTo>
                    <a:pt x="0" y="132"/>
                  </a:lnTo>
                  <a:lnTo>
                    <a:pt x="3" y="108"/>
                  </a:lnTo>
                  <a:lnTo>
                    <a:pt x="11" y="88"/>
                  </a:lnTo>
                  <a:lnTo>
                    <a:pt x="15" y="76"/>
                  </a:lnTo>
                  <a:lnTo>
                    <a:pt x="23" y="64"/>
                  </a:lnTo>
                  <a:lnTo>
                    <a:pt x="27" y="52"/>
                  </a:lnTo>
                  <a:lnTo>
                    <a:pt x="27" y="40"/>
                  </a:lnTo>
                  <a:lnTo>
                    <a:pt x="31" y="28"/>
                  </a:lnTo>
                  <a:lnTo>
                    <a:pt x="43" y="24"/>
                  </a:lnTo>
                  <a:lnTo>
                    <a:pt x="55" y="16"/>
                  </a:lnTo>
                  <a:lnTo>
                    <a:pt x="67" y="12"/>
                  </a:lnTo>
                  <a:lnTo>
                    <a:pt x="83" y="0"/>
                  </a:lnTo>
                  <a:lnTo>
                    <a:pt x="83" y="0"/>
                  </a:lnTo>
                </a:path>
              </a:pathLst>
            </a:custGeom>
            <a:solidFill>
              <a:schemeClr val="bg1"/>
            </a:solidFill>
            <a:ln w="0" cap="rnd" cmpd="sng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781339" name="Freeform 27"/>
          <p:cNvSpPr>
            <a:spLocks/>
          </p:cNvSpPr>
          <p:nvPr/>
        </p:nvSpPr>
        <p:spPr bwMode="auto">
          <a:xfrm>
            <a:off x="1257300" y="2205038"/>
            <a:ext cx="608013" cy="250825"/>
          </a:xfrm>
          <a:custGeom>
            <a:avLst/>
            <a:gdLst/>
            <a:ahLst/>
            <a:cxnLst>
              <a:cxn ang="0">
                <a:pos x="118" y="228"/>
              </a:cxn>
              <a:cxn ang="0">
                <a:pos x="142" y="228"/>
              </a:cxn>
              <a:cxn ang="0">
                <a:pos x="142" y="246"/>
              </a:cxn>
              <a:cxn ang="0">
                <a:pos x="160" y="246"/>
              </a:cxn>
              <a:cxn ang="0">
                <a:pos x="178" y="258"/>
              </a:cxn>
              <a:cxn ang="0">
                <a:pos x="195" y="270"/>
              </a:cxn>
              <a:cxn ang="0">
                <a:pos x="213" y="270"/>
              </a:cxn>
              <a:cxn ang="0">
                <a:pos x="231" y="270"/>
              </a:cxn>
              <a:cxn ang="0">
                <a:pos x="249" y="270"/>
              </a:cxn>
              <a:cxn ang="0">
                <a:pos x="267" y="270"/>
              </a:cxn>
              <a:cxn ang="0">
                <a:pos x="284" y="264"/>
              </a:cxn>
              <a:cxn ang="0">
                <a:pos x="302" y="252"/>
              </a:cxn>
              <a:cxn ang="0">
                <a:pos x="326" y="246"/>
              </a:cxn>
              <a:cxn ang="0">
                <a:pos x="344" y="240"/>
              </a:cxn>
              <a:cxn ang="0">
                <a:pos x="361" y="234"/>
              </a:cxn>
              <a:cxn ang="0">
                <a:pos x="379" y="228"/>
              </a:cxn>
              <a:cxn ang="0">
                <a:pos x="397" y="216"/>
              </a:cxn>
              <a:cxn ang="0">
                <a:pos x="415" y="204"/>
              </a:cxn>
              <a:cxn ang="0">
                <a:pos x="433" y="192"/>
              </a:cxn>
              <a:cxn ang="0">
                <a:pos x="451" y="186"/>
              </a:cxn>
              <a:cxn ang="0">
                <a:pos x="451" y="168"/>
              </a:cxn>
              <a:cxn ang="0">
                <a:pos x="451" y="144"/>
              </a:cxn>
              <a:cxn ang="0">
                <a:pos x="451" y="120"/>
              </a:cxn>
              <a:cxn ang="0">
                <a:pos x="451" y="102"/>
              </a:cxn>
              <a:cxn ang="0">
                <a:pos x="451" y="84"/>
              </a:cxn>
              <a:cxn ang="0">
                <a:pos x="451" y="66"/>
              </a:cxn>
              <a:cxn ang="0">
                <a:pos x="451" y="48"/>
              </a:cxn>
              <a:cxn ang="0">
                <a:pos x="439" y="30"/>
              </a:cxn>
              <a:cxn ang="0">
                <a:pos x="421" y="24"/>
              </a:cxn>
              <a:cxn ang="0">
                <a:pos x="397" y="18"/>
              </a:cxn>
              <a:cxn ang="0">
                <a:pos x="379" y="12"/>
              </a:cxn>
              <a:cxn ang="0">
                <a:pos x="350" y="6"/>
              </a:cxn>
              <a:cxn ang="0">
                <a:pos x="332" y="6"/>
              </a:cxn>
              <a:cxn ang="0">
                <a:pos x="314" y="6"/>
              </a:cxn>
              <a:cxn ang="0">
                <a:pos x="296" y="6"/>
              </a:cxn>
              <a:cxn ang="0">
                <a:pos x="272" y="0"/>
              </a:cxn>
              <a:cxn ang="0">
                <a:pos x="255" y="0"/>
              </a:cxn>
              <a:cxn ang="0">
                <a:pos x="225" y="0"/>
              </a:cxn>
              <a:cxn ang="0">
                <a:pos x="201" y="0"/>
              </a:cxn>
              <a:cxn ang="0">
                <a:pos x="178" y="0"/>
              </a:cxn>
              <a:cxn ang="0">
                <a:pos x="160" y="0"/>
              </a:cxn>
              <a:cxn ang="0">
                <a:pos x="136" y="0"/>
              </a:cxn>
              <a:cxn ang="0">
                <a:pos x="118" y="0"/>
              </a:cxn>
              <a:cxn ang="0">
                <a:pos x="100" y="0"/>
              </a:cxn>
              <a:cxn ang="0">
                <a:pos x="83" y="0"/>
              </a:cxn>
              <a:cxn ang="0">
                <a:pos x="65" y="0"/>
              </a:cxn>
              <a:cxn ang="0">
                <a:pos x="47" y="0"/>
              </a:cxn>
              <a:cxn ang="0">
                <a:pos x="29" y="12"/>
              </a:cxn>
              <a:cxn ang="0">
                <a:pos x="11" y="24"/>
              </a:cxn>
              <a:cxn ang="0">
                <a:pos x="5" y="42"/>
              </a:cxn>
              <a:cxn ang="0">
                <a:pos x="0" y="60"/>
              </a:cxn>
              <a:cxn ang="0">
                <a:pos x="0" y="78"/>
              </a:cxn>
              <a:cxn ang="0">
                <a:pos x="0" y="96"/>
              </a:cxn>
              <a:cxn ang="0">
                <a:pos x="0" y="114"/>
              </a:cxn>
              <a:cxn ang="0">
                <a:pos x="5" y="132"/>
              </a:cxn>
              <a:cxn ang="0">
                <a:pos x="23" y="150"/>
              </a:cxn>
              <a:cxn ang="0">
                <a:pos x="41" y="162"/>
              </a:cxn>
              <a:cxn ang="0">
                <a:pos x="59" y="174"/>
              </a:cxn>
              <a:cxn ang="0">
                <a:pos x="77" y="180"/>
              </a:cxn>
              <a:cxn ang="0">
                <a:pos x="94" y="180"/>
              </a:cxn>
              <a:cxn ang="0">
                <a:pos x="106" y="198"/>
              </a:cxn>
              <a:cxn ang="0">
                <a:pos x="118" y="228"/>
              </a:cxn>
              <a:cxn ang="0">
                <a:pos x="118" y="228"/>
              </a:cxn>
            </a:cxnLst>
            <a:rect l="0" t="0" r="r" b="b"/>
            <a:pathLst>
              <a:path w="452" h="271">
                <a:moveTo>
                  <a:pt x="118" y="228"/>
                </a:moveTo>
                <a:lnTo>
                  <a:pt x="142" y="228"/>
                </a:lnTo>
                <a:lnTo>
                  <a:pt x="142" y="246"/>
                </a:lnTo>
                <a:lnTo>
                  <a:pt x="160" y="246"/>
                </a:lnTo>
                <a:lnTo>
                  <a:pt x="178" y="258"/>
                </a:lnTo>
                <a:lnTo>
                  <a:pt x="195" y="270"/>
                </a:lnTo>
                <a:lnTo>
                  <a:pt x="213" y="270"/>
                </a:lnTo>
                <a:lnTo>
                  <a:pt x="231" y="270"/>
                </a:lnTo>
                <a:lnTo>
                  <a:pt x="249" y="270"/>
                </a:lnTo>
                <a:lnTo>
                  <a:pt x="267" y="270"/>
                </a:lnTo>
                <a:lnTo>
                  <a:pt x="284" y="264"/>
                </a:lnTo>
                <a:lnTo>
                  <a:pt x="302" y="252"/>
                </a:lnTo>
                <a:lnTo>
                  <a:pt x="326" y="246"/>
                </a:lnTo>
                <a:lnTo>
                  <a:pt x="344" y="240"/>
                </a:lnTo>
                <a:lnTo>
                  <a:pt x="361" y="234"/>
                </a:lnTo>
                <a:lnTo>
                  <a:pt x="379" y="228"/>
                </a:lnTo>
                <a:lnTo>
                  <a:pt x="397" y="216"/>
                </a:lnTo>
                <a:lnTo>
                  <a:pt x="415" y="204"/>
                </a:lnTo>
                <a:lnTo>
                  <a:pt x="433" y="192"/>
                </a:lnTo>
                <a:lnTo>
                  <a:pt x="451" y="186"/>
                </a:lnTo>
                <a:lnTo>
                  <a:pt x="451" y="168"/>
                </a:lnTo>
                <a:lnTo>
                  <a:pt x="451" y="144"/>
                </a:lnTo>
                <a:lnTo>
                  <a:pt x="451" y="120"/>
                </a:lnTo>
                <a:lnTo>
                  <a:pt x="451" y="102"/>
                </a:lnTo>
                <a:lnTo>
                  <a:pt x="451" y="84"/>
                </a:lnTo>
                <a:lnTo>
                  <a:pt x="451" y="66"/>
                </a:lnTo>
                <a:lnTo>
                  <a:pt x="451" y="48"/>
                </a:lnTo>
                <a:lnTo>
                  <a:pt x="439" y="30"/>
                </a:lnTo>
                <a:lnTo>
                  <a:pt x="421" y="24"/>
                </a:lnTo>
                <a:lnTo>
                  <a:pt x="397" y="18"/>
                </a:lnTo>
                <a:lnTo>
                  <a:pt x="379" y="12"/>
                </a:lnTo>
                <a:lnTo>
                  <a:pt x="350" y="6"/>
                </a:lnTo>
                <a:lnTo>
                  <a:pt x="332" y="6"/>
                </a:lnTo>
                <a:lnTo>
                  <a:pt x="314" y="6"/>
                </a:lnTo>
                <a:lnTo>
                  <a:pt x="296" y="6"/>
                </a:lnTo>
                <a:lnTo>
                  <a:pt x="272" y="0"/>
                </a:lnTo>
                <a:lnTo>
                  <a:pt x="255" y="0"/>
                </a:lnTo>
                <a:lnTo>
                  <a:pt x="225" y="0"/>
                </a:lnTo>
                <a:lnTo>
                  <a:pt x="201" y="0"/>
                </a:lnTo>
                <a:lnTo>
                  <a:pt x="178" y="0"/>
                </a:lnTo>
                <a:lnTo>
                  <a:pt x="160" y="0"/>
                </a:lnTo>
                <a:lnTo>
                  <a:pt x="136" y="0"/>
                </a:lnTo>
                <a:lnTo>
                  <a:pt x="118" y="0"/>
                </a:lnTo>
                <a:lnTo>
                  <a:pt x="100" y="0"/>
                </a:lnTo>
                <a:lnTo>
                  <a:pt x="83" y="0"/>
                </a:lnTo>
                <a:lnTo>
                  <a:pt x="65" y="0"/>
                </a:lnTo>
                <a:lnTo>
                  <a:pt x="47" y="0"/>
                </a:lnTo>
                <a:lnTo>
                  <a:pt x="29" y="12"/>
                </a:lnTo>
                <a:lnTo>
                  <a:pt x="11" y="24"/>
                </a:lnTo>
                <a:lnTo>
                  <a:pt x="5" y="42"/>
                </a:lnTo>
                <a:lnTo>
                  <a:pt x="0" y="60"/>
                </a:lnTo>
                <a:lnTo>
                  <a:pt x="0" y="78"/>
                </a:lnTo>
                <a:lnTo>
                  <a:pt x="0" y="96"/>
                </a:lnTo>
                <a:lnTo>
                  <a:pt x="0" y="114"/>
                </a:lnTo>
                <a:lnTo>
                  <a:pt x="5" y="132"/>
                </a:lnTo>
                <a:lnTo>
                  <a:pt x="23" y="150"/>
                </a:lnTo>
                <a:lnTo>
                  <a:pt x="41" y="162"/>
                </a:lnTo>
                <a:lnTo>
                  <a:pt x="59" y="174"/>
                </a:lnTo>
                <a:lnTo>
                  <a:pt x="77" y="180"/>
                </a:lnTo>
                <a:lnTo>
                  <a:pt x="94" y="180"/>
                </a:lnTo>
                <a:lnTo>
                  <a:pt x="106" y="198"/>
                </a:lnTo>
                <a:lnTo>
                  <a:pt x="118" y="228"/>
                </a:lnTo>
                <a:lnTo>
                  <a:pt x="118" y="228"/>
                </a:lnTo>
              </a:path>
            </a:pathLst>
          </a:custGeom>
          <a:solidFill>
            <a:schemeClr val="bg1"/>
          </a:solidFill>
          <a:ln w="0" cap="rnd" cmpd="sng">
            <a:noFill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40" name="Freeform 28"/>
          <p:cNvSpPr>
            <a:spLocks/>
          </p:cNvSpPr>
          <p:nvPr/>
        </p:nvSpPr>
        <p:spPr bwMode="auto">
          <a:xfrm>
            <a:off x="1090613" y="4240213"/>
            <a:ext cx="973137" cy="947737"/>
          </a:xfrm>
          <a:custGeom>
            <a:avLst/>
            <a:gdLst/>
            <a:ahLst/>
            <a:cxnLst>
              <a:cxn ang="0">
                <a:pos x="0" y="954"/>
              </a:cxn>
              <a:cxn ang="0">
                <a:pos x="19" y="970"/>
              </a:cxn>
              <a:cxn ang="0">
                <a:pos x="31" y="995"/>
              </a:cxn>
              <a:cxn ang="0">
                <a:pos x="63" y="1007"/>
              </a:cxn>
              <a:cxn ang="0">
                <a:pos x="99" y="1015"/>
              </a:cxn>
              <a:cxn ang="0">
                <a:pos x="122" y="1019"/>
              </a:cxn>
              <a:cxn ang="0">
                <a:pos x="146" y="1019"/>
              </a:cxn>
              <a:cxn ang="0">
                <a:pos x="170" y="1019"/>
              </a:cxn>
              <a:cxn ang="0">
                <a:pos x="194" y="1019"/>
              </a:cxn>
              <a:cxn ang="0">
                <a:pos x="221" y="1019"/>
              </a:cxn>
              <a:cxn ang="0">
                <a:pos x="261" y="1019"/>
              </a:cxn>
              <a:cxn ang="0">
                <a:pos x="293" y="1024"/>
              </a:cxn>
              <a:cxn ang="0">
                <a:pos x="320" y="1024"/>
              </a:cxn>
              <a:cxn ang="0">
                <a:pos x="352" y="1024"/>
              </a:cxn>
              <a:cxn ang="0">
                <a:pos x="388" y="1024"/>
              </a:cxn>
              <a:cxn ang="0">
                <a:pos x="415" y="1024"/>
              </a:cxn>
              <a:cxn ang="0">
                <a:pos x="455" y="1024"/>
              </a:cxn>
              <a:cxn ang="0">
                <a:pos x="479" y="1024"/>
              </a:cxn>
              <a:cxn ang="0">
                <a:pos x="507" y="1024"/>
              </a:cxn>
              <a:cxn ang="0">
                <a:pos x="530" y="1024"/>
              </a:cxn>
              <a:cxn ang="0">
                <a:pos x="562" y="1024"/>
              </a:cxn>
              <a:cxn ang="0">
                <a:pos x="586" y="1024"/>
              </a:cxn>
              <a:cxn ang="0">
                <a:pos x="610" y="1019"/>
              </a:cxn>
              <a:cxn ang="0">
                <a:pos x="629" y="1003"/>
              </a:cxn>
              <a:cxn ang="0">
                <a:pos x="653" y="986"/>
              </a:cxn>
              <a:cxn ang="0">
                <a:pos x="677" y="966"/>
              </a:cxn>
              <a:cxn ang="0">
                <a:pos x="701" y="949"/>
              </a:cxn>
              <a:cxn ang="0">
                <a:pos x="721" y="929"/>
              </a:cxn>
              <a:cxn ang="0">
                <a:pos x="721" y="0"/>
              </a:cxn>
              <a:cxn ang="0">
                <a:pos x="697" y="0"/>
              </a:cxn>
              <a:cxn ang="0">
                <a:pos x="669" y="4"/>
              </a:cxn>
              <a:cxn ang="0">
                <a:pos x="645" y="12"/>
              </a:cxn>
              <a:cxn ang="0">
                <a:pos x="618" y="20"/>
              </a:cxn>
              <a:cxn ang="0">
                <a:pos x="590" y="24"/>
              </a:cxn>
              <a:cxn ang="0">
                <a:pos x="558" y="28"/>
              </a:cxn>
              <a:cxn ang="0">
                <a:pos x="526" y="32"/>
              </a:cxn>
              <a:cxn ang="0">
                <a:pos x="491" y="32"/>
              </a:cxn>
              <a:cxn ang="0">
                <a:pos x="459" y="32"/>
              </a:cxn>
              <a:cxn ang="0">
                <a:pos x="435" y="32"/>
              </a:cxn>
              <a:cxn ang="0">
                <a:pos x="412" y="41"/>
              </a:cxn>
              <a:cxn ang="0">
                <a:pos x="380" y="41"/>
              </a:cxn>
              <a:cxn ang="0">
                <a:pos x="348" y="45"/>
              </a:cxn>
              <a:cxn ang="0">
                <a:pos x="316" y="45"/>
              </a:cxn>
              <a:cxn ang="0">
                <a:pos x="289" y="45"/>
              </a:cxn>
              <a:cxn ang="0">
                <a:pos x="253" y="45"/>
              </a:cxn>
              <a:cxn ang="0">
                <a:pos x="225" y="45"/>
              </a:cxn>
              <a:cxn ang="0">
                <a:pos x="190" y="45"/>
              </a:cxn>
              <a:cxn ang="0">
                <a:pos x="162" y="45"/>
              </a:cxn>
              <a:cxn ang="0">
                <a:pos x="138" y="45"/>
              </a:cxn>
              <a:cxn ang="0">
                <a:pos x="114" y="45"/>
              </a:cxn>
              <a:cxn ang="0">
                <a:pos x="91" y="45"/>
              </a:cxn>
              <a:cxn ang="0">
                <a:pos x="63" y="45"/>
              </a:cxn>
              <a:cxn ang="0">
                <a:pos x="39" y="37"/>
              </a:cxn>
              <a:cxn ang="0">
                <a:pos x="15" y="20"/>
              </a:cxn>
              <a:cxn ang="0">
                <a:pos x="0" y="16"/>
              </a:cxn>
            </a:cxnLst>
            <a:rect l="0" t="0" r="r" b="b"/>
            <a:pathLst>
              <a:path w="722" h="1025">
                <a:moveTo>
                  <a:pt x="0" y="16"/>
                </a:moveTo>
                <a:lnTo>
                  <a:pt x="0" y="954"/>
                </a:lnTo>
                <a:lnTo>
                  <a:pt x="19" y="958"/>
                </a:lnTo>
                <a:lnTo>
                  <a:pt x="19" y="970"/>
                </a:lnTo>
                <a:lnTo>
                  <a:pt x="23" y="982"/>
                </a:lnTo>
                <a:lnTo>
                  <a:pt x="31" y="995"/>
                </a:lnTo>
                <a:lnTo>
                  <a:pt x="51" y="1003"/>
                </a:lnTo>
                <a:lnTo>
                  <a:pt x="63" y="1007"/>
                </a:lnTo>
                <a:lnTo>
                  <a:pt x="87" y="1011"/>
                </a:lnTo>
                <a:lnTo>
                  <a:pt x="99" y="1015"/>
                </a:lnTo>
                <a:lnTo>
                  <a:pt x="110" y="1015"/>
                </a:lnTo>
                <a:lnTo>
                  <a:pt x="122" y="1019"/>
                </a:lnTo>
                <a:lnTo>
                  <a:pt x="134" y="1019"/>
                </a:lnTo>
                <a:lnTo>
                  <a:pt x="146" y="1019"/>
                </a:lnTo>
                <a:lnTo>
                  <a:pt x="158" y="1019"/>
                </a:lnTo>
                <a:lnTo>
                  <a:pt x="170" y="1019"/>
                </a:lnTo>
                <a:lnTo>
                  <a:pt x="182" y="1019"/>
                </a:lnTo>
                <a:lnTo>
                  <a:pt x="194" y="1019"/>
                </a:lnTo>
                <a:lnTo>
                  <a:pt x="209" y="1019"/>
                </a:lnTo>
                <a:lnTo>
                  <a:pt x="221" y="1019"/>
                </a:lnTo>
                <a:lnTo>
                  <a:pt x="245" y="1019"/>
                </a:lnTo>
                <a:lnTo>
                  <a:pt x="261" y="1019"/>
                </a:lnTo>
                <a:lnTo>
                  <a:pt x="273" y="1024"/>
                </a:lnTo>
                <a:lnTo>
                  <a:pt x="293" y="1024"/>
                </a:lnTo>
                <a:lnTo>
                  <a:pt x="305" y="1024"/>
                </a:lnTo>
                <a:lnTo>
                  <a:pt x="320" y="1024"/>
                </a:lnTo>
                <a:lnTo>
                  <a:pt x="336" y="1024"/>
                </a:lnTo>
                <a:lnTo>
                  <a:pt x="352" y="1024"/>
                </a:lnTo>
                <a:lnTo>
                  <a:pt x="368" y="1024"/>
                </a:lnTo>
                <a:lnTo>
                  <a:pt x="388" y="1024"/>
                </a:lnTo>
                <a:lnTo>
                  <a:pt x="400" y="1024"/>
                </a:lnTo>
                <a:lnTo>
                  <a:pt x="415" y="1024"/>
                </a:lnTo>
                <a:lnTo>
                  <a:pt x="435" y="1024"/>
                </a:lnTo>
                <a:lnTo>
                  <a:pt x="455" y="1024"/>
                </a:lnTo>
                <a:lnTo>
                  <a:pt x="467" y="1024"/>
                </a:lnTo>
                <a:lnTo>
                  <a:pt x="479" y="1024"/>
                </a:lnTo>
                <a:lnTo>
                  <a:pt x="491" y="1024"/>
                </a:lnTo>
                <a:lnTo>
                  <a:pt x="507" y="1024"/>
                </a:lnTo>
                <a:lnTo>
                  <a:pt x="518" y="1024"/>
                </a:lnTo>
                <a:lnTo>
                  <a:pt x="530" y="1024"/>
                </a:lnTo>
                <a:lnTo>
                  <a:pt x="546" y="1024"/>
                </a:lnTo>
                <a:lnTo>
                  <a:pt x="562" y="1024"/>
                </a:lnTo>
                <a:lnTo>
                  <a:pt x="574" y="1024"/>
                </a:lnTo>
                <a:lnTo>
                  <a:pt x="586" y="1024"/>
                </a:lnTo>
                <a:lnTo>
                  <a:pt x="598" y="1024"/>
                </a:lnTo>
                <a:lnTo>
                  <a:pt x="610" y="1019"/>
                </a:lnTo>
                <a:lnTo>
                  <a:pt x="621" y="1015"/>
                </a:lnTo>
                <a:lnTo>
                  <a:pt x="629" y="1003"/>
                </a:lnTo>
                <a:lnTo>
                  <a:pt x="641" y="995"/>
                </a:lnTo>
                <a:lnTo>
                  <a:pt x="653" y="986"/>
                </a:lnTo>
                <a:lnTo>
                  <a:pt x="665" y="978"/>
                </a:lnTo>
                <a:lnTo>
                  <a:pt x="677" y="966"/>
                </a:lnTo>
                <a:lnTo>
                  <a:pt x="689" y="958"/>
                </a:lnTo>
                <a:lnTo>
                  <a:pt x="701" y="949"/>
                </a:lnTo>
                <a:lnTo>
                  <a:pt x="713" y="941"/>
                </a:lnTo>
                <a:lnTo>
                  <a:pt x="721" y="929"/>
                </a:lnTo>
                <a:lnTo>
                  <a:pt x="713" y="16"/>
                </a:lnTo>
                <a:lnTo>
                  <a:pt x="721" y="0"/>
                </a:lnTo>
                <a:lnTo>
                  <a:pt x="709" y="0"/>
                </a:lnTo>
                <a:lnTo>
                  <a:pt x="697" y="0"/>
                </a:lnTo>
                <a:lnTo>
                  <a:pt x="681" y="0"/>
                </a:lnTo>
                <a:lnTo>
                  <a:pt x="669" y="4"/>
                </a:lnTo>
                <a:lnTo>
                  <a:pt x="657" y="8"/>
                </a:lnTo>
                <a:lnTo>
                  <a:pt x="645" y="12"/>
                </a:lnTo>
                <a:lnTo>
                  <a:pt x="633" y="12"/>
                </a:lnTo>
                <a:lnTo>
                  <a:pt x="618" y="20"/>
                </a:lnTo>
                <a:lnTo>
                  <a:pt x="606" y="20"/>
                </a:lnTo>
                <a:lnTo>
                  <a:pt x="590" y="24"/>
                </a:lnTo>
                <a:lnTo>
                  <a:pt x="574" y="28"/>
                </a:lnTo>
                <a:lnTo>
                  <a:pt x="558" y="28"/>
                </a:lnTo>
                <a:lnTo>
                  <a:pt x="538" y="32"/>
                </a:lnTo>
                <a:lnTo>
                  <a:pt x="526" y="32"/>
                </a:lnTo>
                <a:lnTo>
                  <a:pt x="515" y="32"/>
                </a:lnTo>
                <a:lnTo>
                  <a:pt x="491" y="32"/>
                </a:lnTo>
                <a:lnTo>
                  <a:pt x="475" y="32"/>
                </a:lnTo>
                <a:lnTo>
                  <a:pt x="459" y="32"/>
                </a:lnTo>
                <a:lnTo>
                  <a:pt x="447" y="32"/>
                </a:lnTo>
                <a:lnTo>
                  <a:pt x="435" y="32"/>
                </a:lnTo>
                <a:lnTo>
                  <a:pt x="423" y="32"/>
                </a:lnTo>
                <a:lnTo>
                  <a:pt x="412" y="41"/>
                </a:lnTo>
                <a:lnTo>
                  <a:pt x="400" y="41"/>
                </a:lnTo>
                <a:lnTo>
                  <a:pt x="380" y="41"/>
                </a:lnTo>
                <a:lnTo>
                  <a:pt x="364" y="41"/>
                </a:lnTo>
                <a:lnTo>
                  <a:pt x="348" y="45"/>
                </a:lnTo>
                <a:lnTo>
                  <a:pt x="328" y="45"/>
                </a:lnTo>
                <a:lnTo>
                  <a:pt x="316" y="45"/>
                </a:lnTo>
                <a:lnTo>
                  <a:pt x="305" y="45"/>
                </a:lnTo>
                <a:lnTo>
                  <a:pt x="289" y="45"/>
                </a:lnTo>
                <a:lnTo>
                  <a:pt x="273" y="45"/>
                </a:lnTo>
                <a:lnTo>
                  <a:pt x="253" y="45"/>
                </a:lnTo>
                <a:lnTo>
                  <a:pt x="237" y="45"/>
                </a:lnTo>
                <a:lnTo>
                  <a:pt x="225" y="45"/>
                </a:lnTo>
                <a:lnTo>
                  <a:pt x="209" y="45"/>
                </a:lnTo>
                <a:lnTo>
                  <a:pt x="190" y="45"/>
                </a:lnTo>
                <a:lnTo>
                  <a:pt x="178" y="45"/>
                </a:lnTo>
                <a:lnTo>
                  <a:pt x="162" y="45"/>
                </a:lnTo>
                <a:lnTo>
                  <a:pt x="150" y="45"/>
                </a:lnTo>
                <a:lnTo>
                  <a:pt x="138" y="45"/>
                </a:lnTo>
                <a:lnTo>
                  <a:pt x="126" y="45"/>
                </a:lnTo>
                <a:lnTo>
                  <a:pt x="114" y="45"/>
                </a:lnTo>
                <a:lnTo>
                  <a:pt x="103" y="45"/>
                </a:lnTo>
                <a:lnTo>
                  <a:pt x="91" y="45"/>
                </a:lnTo>
                <a:lnTo>
                  <a:pt x="79" y="45"/>
                </a:lnTo>
                <a:lnTo>
                  <a:pt x="63" y="45"/>
                </a:lnTo>
                <a:lnTo>
                  <a:pt x="51" y="41"/>
                </a:lnTo>
                <a:lnTo>
                  <a:pt x="39" y="37"/>
                </a:lnTo>
                <a:lnTo>
                  <a:pt x="27" y="32"/>
                </a:lnTo>
                <a:lnTo>
                  <a:pt x="15" y="20"/>
                </a:lnTo>
                <a:lnTo>
                  <a:pt x="0" y="16"/>
                </a:lnTo>
                <a:lnTo>
                  <a:pt x="0" y="16"/>
                </a:lnTo>
              </a:path>
            </a:pathLst>
          </a:custGeom>
          <a:solidFill>
            <a:schemeClr val="tx1"/>
          </a:solidFill>
          <a:ln w="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41" name="Freeform 29"/>
          <p:cNvSpPr>
            <a:spLocks/>
          </p:cNvSpPr>
          <p:nvPr/>
        </p:nvSpPr>
        <p:spPr bwMode="auto">
          <a:xfrm>
            <a:off x="1101725" y="2447925"/>
            <a:ext cx="920750" cy="1852613"/>
          </a:xfrm>
          <a:custGeom>
            <a:avLst/>
            <a:gdLst/>
            <a:ahLst/>
            <a:cxnLst>
              <a:cxn ang="0">
                <a:pos x="267" y="6"/>
              </a:cxn>
              <a:cxn ang="0">
                <a:pos x="255" y="90"/>
              </a:cxn>
              <a:cxn ang="0">
                <a:pos x="255" y="234"/>
              </a:cxn>
              <a:cxn ang="0">
                <a:pos x="255" y="252"/>
              </a:cxn>
              <a:cxn ang="0">
                <a:pos x="249" y="474"/>
              </a:cxn>
              <a:cxn ang="0">
                <a:pos x="249" y="612"/>
              </a:cxn>
              <a:cxn ang="0">
                <a:pos x="231" y="918"/>
              </a:cxn>
              <a:cxn ang="0">
                <a:pos x="225" y="1080"/>
              </a:cxn>
              <a:cxn ang="0">
                <a:pos x="184" y="1104"/>
              </a:cxn>
              <a:cxn ang="0">
                <a:pos x="160" y="1140"/>
              </a:cxn>
              <a:cxn ang="0">
                <a:pos x="148" y="1158"/>
              </a:cxn>
              <a:cxn ang="0">
                <a:pos x="136" y="1176"/>
              </a:cxn>
              <a:cxn ang="0">
                <a:pos x="112" y="1206"/>
              </a:cxn>
              <a:cxn ang="0">
                <a:pos x="95" y="1242"/>
              </a:cxn>
              <a:cxn ang="0">
                <a:pos x="71" y="1296"/>
              </a:cxn>
              <a:cxn ang="0">
                <a:pos x="53" y="1374"/>
              </a:cxn>
              <a:cxn ang="0">
                <a:pos x="29" y="1422"/>
              </a:cxn>
              <a:cxn ang="0">
                <a:pos x="5" y="1470"/>
              </a:cxn>
              <a:cxn ang="0">
                <a:pos x="5" y="1524"/>
              </a:cxn>
              <a:cxn ang="0">
                <a:pos x="5" y="1542"/>
              </a:cxn>
              <a:cxn ang="0">
                <a:pos x="5" y="1608"/>
              </a:cxn>
              <a:cxn ang="0">
                <a:pos x="0" y="1686"/>
              </a:cxn>
              <a:cxn ang="0">
                <a:pos x="0" y="1836"/>
              </a:cxn>
              <a:cxn ang="0">
                <a:pos x="0" y="1944"/>
              </a:cxn>
              <a:cxn ang="0">
                <a:pos x="0" y="1968"/>
              </a:cxn>
              <a:cxn ang="0">
                <a:pos x="17" y="1980"/>
              </a:cxn>
              <a:cxn ang="0">
                <a:pos x="71" y="1998"/>
              </a:cxn>
              <a:cxn ang="0">
                <a:pos x="160" y="2004"/>
              </a:cxn>
              <a:cxn ang="0">
                <a:pos x="243" y="2004"/>
              </a:cxn>
              <a:cxn ang="0">
                <a:pos x="475" y="1998"/>
              </a:cxn>
              <a:cxn ang="0">
                <a:pos x="552" y="1992"/>
              </a:cxn>
              <a:cxn ang="0">
                <a:pos x="629" y="1962"/>
              </a:cxn>
              <a:cxn ang="0">
                <a:pos x="683" y="1956"/>
              </a:cxn>
              <a:cxn ang="0">
                <a:pos x="677" y="1482"/>
              </a:cxn>
              <a:cxn ang="0">
                <a:pos x="677" y="1428"/>
              </a:cxn>
              <a:cxn ang="0">
                <a:pos x="641" y="1332"/>
              </a:cxn>
              <a:cxn ang="0">
                <a:pos x="611" y="1248"/>
              </a:cxn>
              <a:cxn ang="0">
                <a:pos x="564" y="1212"/>
              </a:cxn>
              <a:cxn ang="0">
                <a:pos x="534" y="1170"/>
              </a:cxn>
              <a:cxn ang="0">
                <a:pos x="528" y="1152"/>
              </a:cxn>
              <a:cxn ang="0">
                <a:pos x="492" y="1122"/>
              </a:cxn>
              <a:cxn ang="0">
                <a:pos x="469" y="1074"/>
              </a:cxn>
              <a:cxn ang="0">
                <a:pos x="469" y="1026"/>
              </a:cxn>
              <a:cxn ang="0">
                <a:pos x="439" y="408"/>
              </a:cxn>
              <a:cxn ang="0">
                <a:pos x="415" y="0"/>
              </a:cxn>
              <a:cxn ang="0">
                <a:pos x="409" y="0"/>
              </a:cxn>
              <a:cxn ang="0">
                <a:pos x="391" y="0"/>
              </a:cxn>
              <a:cxn ang="0">
                <a:pos x="374" y="0"/>
              </a:cxn>
              <a:cxn ang="0">
                <a:pos x="356" y="6"/>
              </a:cxn>
              <a:cxn ang="0">
                <a:pos x="338" y="12"/>
              </a:cxn>
              <a:cxn ang="0">
                <a:pos x="320" y="12"/>
              </a:cxn>
              <a:cxn ang="0">
                <a:pos x="302" y="12"/>
              </a:cxn>
              <a:cxn ang="0">
                <a:pos x="267" y="6"/>
              </a:cxn>
              <a:cxn ang="0">
                <a:pos x="267" y="6"/>
              </a:cxn>
            </a:cxnLst>
            <a:rect l="0" t="0" r="r" b="b"/>
            <a:pathLst>
              <a:path w="684" h="2005">
                <a:moveTo>
                  <a:pt x="267" y="6"/>
                </a:moveTo>
                <a:lnTo>
                  <a:pt x="255" y="90"/>
                </a:lnTo>
                <a:lnTo>
                  <a:pt x="255" y="234"/>
                </a:lnTo>
                <a:lnTo>
                  <a:pt x="255" y="252"/>
                </a:lnTo>
                <a:lnTo>
                  <a:pt x="249" y="474"/>
                </a:lnTo>
                <a:lnTo>
                  <a:pt x="249" y="612"/>
                </a:lnTo>
                <a:lnTo>
                  <a:pt x="231" y="918"/>
                </a:lnTo>
                <a:lnTo>
                  <a:pt x="225" y="1080"/>
                </a:lnTo>
                <a:lnTo>
                  <a:pt x="184" y="1104"/>
                </a:lnTo>
                <a:lnTo>
                  <a:pt x="160" y="1140"/>
                </a:lnTo>
                <a:lnTo>
                  <a:pt x="148" y="1158"/>
                </a:lnTo>
                <a:lnTo>
                  <a:pt x="136" y="1176"/>
                </a:lnTo>
                <a:lnTo>
                  <a:pt x="112" y="1206"/>
                </a:lnTo>
                <a:lnTo>
                  <a:pt x="95" y="1242"/>
                </a:lnTo>
                <a:lnTo>
                  <a:pt x="71" y="1296"/>
                </a:lnTo>
                <a:lnTo>
                  <a:pt x="53" y="1374"/>
                </a:lnTo>
                <a:lnTo>
                  <a:pt x="29" y="1422"/>
                </a:lnTo>
                <a:lnTo>
                  <a:pt x="5" y="1470"/>
                </a:lnTo>
                <a:lnTo>
                  <a:pt x="5" y="1524"/>
                </a:lnTo>
                <a:lnTo>
                  <a:pt x="5" y="1542"/>
                </a:lnTo>
                <a:lnTo>
                  <a:pt x="5" y="1608"/>
                </a:lnTo>
                <a:lnTo>
                  <a:pt x="0" y="1686"/>
                </a:lnTo>
                <a:lnTo>
                  <a:pt x="0" y="1836"/>
                </a:lnTo>
                <a:lnTo>
                  <a:pt x="0" y="1944"/>
                </a:lnTo>
                <a:lnTo>
                  <a:pt x="0" y="1968"/>
                </a:lnTo>
                <a:lnTo>
                  <a:pt x="17" y="1980"/>
                </a:lnTo>
                <a:lnTo>
                  <a:pt x="71" y="1998"/>
                </a:lnTo>
                <a:lnTo>
                  <a:pt x="160" y="2004"/>
                </a:lnTo>
                <a:lnTo>
                  <a:pt x="243" y="2004"/>
                </a:lnTo>
                <a:lnTo>
                  <a:pt x="475" y="1998"/>
                </a:lnTo>
                <a:lnTo>
                  <a:pt x="552" y="1992"/>
                </a:lnTo>
                <a:lnTo>
                  <a:pt x="629" y="1962"/>
                </a:lnTo>
                <a:lnTo>
                  <a:pt x="683" y="1956"/>
                </a:lnTo>
                <a:lnTo>
                  <a:pt x="677" y="1482"/>
                </a:lnTo>
                <a:lnTo>
                  <a:pt x="677" y="1428"/>
                </a:lnTo>
                <a:lnTo>
                  <a:pt x="641" y="1332"/>
                </a:lnTo>
                <a:lnTo>
                  <a:pt x="611" y="1248"/>
                </a:lnTo>
                <a:lnTo>
                  <a:pt x="564" y="1212"/>
                </a:lnTo>
                <a:lnTo>
                  <a:pt x="534" y="1170"/>
                </a:lnTo>
                <a:lnTo>
                  <a:pt x="528" y="1152"/>
                </a:lnTo>
                <a:lnTo>
                  <a:pt x="492" y="1122"/>
                </a:lnTo>
                <a:lnTo>
                  <a:pt x="469" y="1074"/>
                </a:lnTo>
                <a:lnTo>
                  <a:pt x="469" y="1026"/>
                </a:lnTo>
                <a:lnTo>
                  <a:pt x="439" y="408"/>
                </a:lnTo>
                <a:lnTo>
                  <a:pt x="415" y="0"/>
                </a:lnTo>
                <a:lnTo>
                  <a:pt x="409" y="0"/>
                </a:lnTo>
                <a:lnTo>
                  <a:pt x="391" y="0"/>
                </a:lnTo>
                <a:lnTo>
                  <a:pt x="374" y="0"/>
                </a:lnTo>
                <a:lnTo>
                  <a:pt x="356" y="6"/>
                </a:lnTo>
                <a:lnTo>
                  <a:pt x="338" y="12"/>
                </a:lnTo>
                <a:lnTo>
                  <a:pt x="320" y="12"/>
                </a:lnTo>
                <a:lnTo>
                  <a:pt x="302" y="12"/>
                </a:lnTo>
                <a:lnTo>
                  <a:pt x="267" y="6"/>
                </a:lnTo>
                <a:lnTo>
                  <a:pt x="267" y="6"/>
                </a:lnTo>
              </a:path>
            </a:pathLst>
          </a:custGeom>
          <a:solidFill>
            <a:schemeClr val="accent1"/>
          </a:solidFill>
          <a:ln w="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42" name="Arc 30"/>
          <p:cNvSpPr>
            <a:spLocks/>
          </p:cNvSpPr>
          <p:nvPr/>
        </p:nvSpPr>
        <p:spPr bwMode="auto">
          <a:xfrm rot="1140000">
            <a:off x="1444625" y="2405063"/>
            <a:ext cx="287338" cy="107950"/>
          </a:xfrm>
          <a:custGeom>
            <a:avLst/>
            <a:gdLst>
              <a:gd name="G0" fmla="+- 13129 0 0"/>
              <a:gd name="G1" fmla="+- 0 0 0"/>
              <a:gd name="G2" fmla="+- 21600 0 0"/>
              <a:gd name="T0" fmla="*/ 34371 w 34371"/>
              <a:gd name="T1" fmla="*/ 3917 h 21600"/>
              <a:gd name="T2" fmla="*/ 0 w 34371"/>
              <a:gd name="T3" fmla="*/ 17152 h 21600"/>
              <a:gd name="T4" fmla="*/ 13129 w 34371"/>
              <a:gd name="T5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371" h="21600" fill="none" extrusionOk="0">
                <a:moveTo>
                  <a:pt x="34370" y="3916"/>
                </a:moveTo>
                <a:cubicBezTo>
                  <a:pt x="32481" y="14162"/>
                  <a:pt x="23547" y="21599"/>
                  <a:pt x="13129" y="21600"/>
                </a:cubicBezTo>
                <a:cubicBezTo>
                  <a:pt x="8382" y="21600"/>
                  <a:pt x="3768" y="20036"/>
                  <a:pt x="0" y="17151"/>
                </a:cubicBezTo>
              </a:path>
              <a:path w="34371" h="21600" stroke="0" extrusionOk="0">
                <a:moveTo>
                  <a:pt x="34370" y="3916"/>
                </a:moveTo>
                <a:cubicBezTo>
                  <a:pt x="32481" y="14162"/>
                  <a:pt x="23547" y="21599"/>
                  <a:pt x="13129" y="21600"/>
                </a:cubicBezTo>
                <a:cubicBezTo>
                  <a:pt x="8382" y="21600"/>
                  <a:pt x="3768" y="20036"/>
                  <a:pt x="0" y="17151"/>
                </a:cubicBezTo>
                <a:lnTo>
                  <a:pt x="13129" y="0"/>
                </a:lnTo>
                <a:close/>
              </a:path>
            </a:pathLst>
          </a:custGeom>
          <a:noFill/>
          <a:ln w="0" cap="rnd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1343" name="Line 31"/>
          <p:cNvSpPr>
            <a:spLocks noChangeShapeType="1"/>
          </p:cNvSpPr>
          <p:nvPr/>
        </p:nvSpPr>
        <p:spPr bwMode="auto">
          <a:xfrm>
            <a:off x="1073150" y="4175125"/>
            <a:ext cx="30163" cy="987425"/>
          </a:xfrm>
          <a:prstGeom prst="line">
            <a:avLst/>
          </a:prstGeom>
          <a:noFill/>
          <a:ln w="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1344" name="Freeform 32"/>
          <p:cNvSpPr>
            <a:spLocks/>
          </p:cNvSpPr>
          <p:nvPr/>
        </p:nvSpPr>
        <p:spPr bwMode="auto">
          <a:xfrm>
            <a:off x="1058863" y="3962400"/>
            <a:ext cx="450850" cy="796925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64" y="11"/>
              </a:cxn>
              <a:cxn ang="0">
                <a:pos x="97" y="32"/>
              </a:cxn>
              <a:cxn ang="0">
                <a:pos x="129" y="54"/>
              </a:cxn>
              <a:cxn ang="0">
                <a:pos x="162" y="65"/>
              </a:cxn>
              <a:cxn ang="0">
                <a:pos x="194" y="65"/>
              </a:cxn>
              <a:cxn ang="0">
                <a:pos x="226" y="65"/>
              </a:cxn>
              <a:cxn ang="0">
                <a:pos x="270" y="65"/>
              </a:cxn>
              <a:cxn ang="0">
                <a:pos x="302" y="65"/>
              </a:cxn>
              <a:cxn ang="0">
                <a:pos x="335" y="65"/>
              </a:cxn>
              <a:cxn ang="0">
                <a:pos x="335" y="98"/>
              </a:cxn>
              <a:cxn ang="0">
                <a:pos x="335" y="131"/>
              </a:cxn>
              <a:cxn ang="0">
                <a:pos x="335" y="163"/>
              </a:cxn>
              <a:cxn ang="0">
                <a:pos x="335" y="196"/>
              </a:cxn>
              <a:cxn ang="0">
                <a:pos x="313" y="818"/>
              </a:cxn>
              <a:cxn ang="0">
                <a:pos x="302" y="851"/>
              </a:cxn>
              <a:cxn ang="0">
                <a:pos x="270" y="861"/>
              </a:cxn>
              <a:cxn ang="0">
                <a:pos x="237" y="861"/>
              </a:cxn>
              <a:cxn ang="0">
                <a:pos x="205" y="861"/>
              </a:cxn>
              <a:cxn ang="0">
                <a:pos x="172" y="861"/>
              </a:cxn>
              <a:cxn ang="0">
                <a:pos x="118" y="861"/>
              </a:cxn>
              <a:cxn ang="0">
                <a:pos x="86" y="861"/>
              </a:cxn>
              <a:cxn ang="0">
                <a:pos x="43" y="861"/>
              </a:cxn>
              <a:cxn ang="0">
                <a:pos x="10" y="851"/>
              </a:cxn>
              <a:cxn ang="0">
                <a:pos x="0" y="818"/>
              </a:cxn>
              <a:cxn ang="0">
                <a:pos x="10" y="0"/>
              </a:cxn>
            </a:cxnLst>
            <a:rect l="0" t="0" r="r" b="b"/>
            <a:pathLst>
              <a:path w="336" h="862">
                <a:moveTo>
                  <a:pt x="10" y="0"/>
                </a:moveTo>
                <a:lnTo>
                  <a:pt x="64" y="11"/>
                </a:lnTo>
                <a:lnTo>
                  <a:pt x="97" y="32"/>
                </a:lnTo>
                <a:lnTo>
                  <a:pt x="129" y="54"/>
                </a:lnTo>
                <a:lnTo>
                  <a:pt x="162" y="65"/>
                </a:lnTo>
                <a:lnTo>
                  <a:pt x="194" y="65"/>
                </a:lnTo>
                <a:lnTo>
                  <a:pt x="226" y="65"/>
                </a:lnTo>
                <a:lnTo>
                  <a:pt x="270" y="65"/>
                </a:lnTo>
                <a:lnTo>
                  <a:pt x="302" y="65"/>
                </a:lnTo>
                <a:lnTo>
                  <a:pt x="335" y="65"/>
                </a:lnTo>
                <a:lnTo>
                  <a:pt x="335" y="98"/>
                </a:lnTo>
                <a:lnTo>
                  <a:pt x="335" y="131"/>
                </a:lnTo>
                <a:lnTo>
                  <a:pt x="335" y="163"/>
                </a:lnTo>
                <a:lnTo>
                  <a:pt x="335" y="196"/>
                </a:lnTo>
                <a:lnTo>
                  <a:pt x="313" y="818"/>
                </a:lnTo>
                <a:lnTo>
                  <a:pt x="302" y="851"/>
                </a:lnTo>
                <a:lnTo>
                  <a:pt x="270" y="861"/>
                </a:lnTo>
                <a:lnTo>
                  <a:pt x="237" y="861"/>
                </a:lnTo>
                <a:lnTo>
                  <a:pt x="205" y="861"/>
                </a:lnTo>
                <a:lnTo>
                  <a:pt x="172" y="861"/>
                </a:lnTo>
                <a:lnTo>
                  <a:pt x="118" y="861"/>
                </a:lnTo>
                <a:lnTo>
                  <a:pt x="86" y="861"/>
                </a:lnTo>
                <a:lnTo>
                  <a:pt x="43" y="861"/>
                </a:lnTo>
                <a:lnTo>
                  <a:pt x="10" y="851"/>
                </a:lnTo>
                <a:lnTo>
                  <a:pt x="0" y="818"/>
                </a:lnTo>
                <a:lnTo>
                  <a:pt x="10" y="0"/>
                </a:lnTo>
              </a:path>
            </a:pathLst>
          </a:custGeom>
          <a:solidFill>
            <a:schemeClr val="folHlink"/>
          </a:solidFill>
          <a:ln w="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45" name="Freeform 33"/>
          <p:cNvSpPr>
            <a:spLocks/>
          </p:cNvSpPr>
          <p:nvPr/>
        </p:nvSpPr>
        <p:spPr bwMode="auto">
          <a:xfrm>
            <a:off x="1158875" y="4133850"/>
            <a:ext cx="277813" cy="111125"/>
          </a:xfrm>
          <a:custGeom>
            <a:avLst/>
            <a:gdLst/>
            <a:ahLst/>
            <a:cxnLst>
              <a:cxn ang="0">
                <a:pos x="0" y="33"/>
              </a:cxn>
              <a:cxn ang="0">
                <a:pos x="43" y="33"/>
              </a:cxn>
              <a:cxn ang="0">
                <a:pos x="87" y="0"/>
              </a:cxn>
              <a:cxn ang="0">
                <a:pos x="98" y="33"/>
              </a:cxn>
              <a:cxn ang="0">
                <a:pos x="98" y="66"/>
              </a:cxn>
              <a:cxn ang="0">
                <a:pos x="129" y="87"/>
              </a:cxn>
              <a:cxn ang="0">
                <a:pos x="162" y="76"/>
              </a:cxn>
              <a:cxn ang="0">
                <a:pos x="206" y="66"/>
              </a:cxn>
              <a:cxn ang="0">
                <a:pos x="151" y="120"/>
              </a:cxn>
              <a:cxn ang="0">
                <a:pos x="195" y="66"/>
              </a:cxn>
            </a:cxnLst>
            <a:rect l="0" t="0" r="r" b="b"/>
            <a:pathLst>
              <a:path w="207" h="121">
                <a:moveTo>
                  <a:pt x="0" y="33"/>
                </a:moveTo>
                <a:lnTo>
                  <a:pt x="43" y="33"/>
                </a:lnTo>
                <a:lnTo>
                  <a:pt x="87" y="0"/>
                </a:lnTo>
                <a:lnTo>
                  <a:pt x="98" y="33"/>
                </a:lnTo>
                <a:lnTo>
                  <a:pt x="98" y="66"/>
                </a:lnTo>
                <a:lnTo>
                  <a:pt x="129" y="87"/>
                </a:lnTo>
                <a:lnTo>
                  <a:pt x="162" y="76"/>
                </a:lnTo>
                <a:lnTo>
                  <a:pt x="206" y="66"/>
                </a:lnTo>
                <a:lnTo>
                  <a:pt x="151" y="120"/>
                </a:lnTo>
                <a:lnTo>
                  <a:pt x="195" y="66"/>
                </a:lnTo>
              </a:path>
            </a:pathLst>
          </a:custGeom>
          <a:noFill/>
          <a:ln w="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46" name="Freeform 34"/>
          <p:cNvSpPr>
            <a:spLocks/>
          </p:cNvSpPr>
          <p:nvPr/>
        </p:nvSpPr>
        <p:spPr bwMode="auto">
          <a:xfrm>
            <a:off x="1073150" y="4305300"/>
            <a:ext cx="277813" cy="31750"/>
          </a:xfrm>
          <a:custGeom>
            <a:avLst/>
            <a:gdLst/>
            <a:ahLst/>
            <a:cxnLst>
              <a:cxn ang="0">
                <a:pos x="0" y="10"/>
              </a:cxn>
              <a:cxn ang="0">
                <a:pos x="43" y="0"/>
              </a:cxn>
              <a:cxn ang="0">
                <a:pos x="75" y="21"/>
              </a:cxn>
              <a:cxn ang="0">
                <a:pos x="107" y="21"/>
              </a:cxn>
              <a:cxn ang="0">
                <a:pos x="140" y="21"/>
              </a:cxn>
              <a:cxn ang="0">
                <a:pos x="172" y="21"/>
              </a:cxn>
              <a:cxn ang="0">
                <a:pos x="205" y="32"/>
              </a:cxn>
              <a:cxn ang="0">
                <a:pos x="194" y="21"/>
              </a:cxn>
            </a:cxnLst>
            <a:rect l="0" t="0" r="r" b="b"/>
            <a:pathLst>
              <a:path w="206" h="33">
                <a:moveTo>
                  <a:pt x="0" y="10"/>
                </a:moveTo>
                <a:lnTo>
                  <a:pt x="43" y="0"/>
                </a:lnTo>
                <a:lnTo>
                  <a:pt x="75" y="21"/>
                </a:lnTo>
                <a:lnTo>
                  <a:pt x="107" y="21"/>
                </a:lnTo>
                <a:lnTo>
                  <a:pt x="140" y="21"/>
                </a:lnTo>
                <a:lnTo>
                  <a:pt x="172" y="21"/>
                </a:lnTo>
                <a:lnTo>
                  <a:pt x="205" y="32"/>
                </a:lnTo>
                <a:lnTo>
                  <a:pt x="194" y="21"/>
                </a:lnTo>
              </a:path>
            </a:pathLst>
          </a:custGeom>
          <a:noFill/>
          <a:ln w="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47" name="Freeform 35"/>
          <p:cNvSpPr>
            <a:spLocks/>
          </p:cNvSpPr>
          <p:nvPr/>
        </p:nvSpPr>
        <p:spPr bwMode="auto">
          <a:xfrm>
            <a:off x="1042988" y="4506913"/>
            <a:ext cx="409575" cy="112712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43" y="32"/>
              </a:cxn>
              <a:cxn ang="0">
                <a:pos x="65" y="0"/>
              </a:cxn>
              <a:cxn ang="0">
                <a:pos x="65" y="32"/>
              </a:cxn>
              <a:cxn ang="0">
                <a:pos x="97" y="32"/>
              </a:cxn>
              <a:cxn ang="0">
                <a:pos x="129" y="32"/>
              </a:cxn>
              <a:cxn ang="0">
                <a:pos x="162" y="32"/>
              </a:cxn>
              <a:cxn ang="0">
                <a:pos x="129" y="22"/>
              </a:cxn>
              <a:cxn ang="0">
                <a:pos x="97" y="65"/>
              </a:cxn>
              <a:cxn ang="0">
                <a:pos x="86" y="98"/>
              </a:cxn>
              <a:cxn ang="0">
                <a:pos x="204" y="120"/>
              </a:cxn>
              <a:cxn ang="0">
                <a:pos x="248" y="98"/>
              </a:cxn>
              <a:cxn ang="0">
                <a:pos x="292" y="65"/>
              </a:cxn>
              <a:cxn ang="0">
                <a:pos x="303" y="32"/>
              </a:cxn>
              <a:cxn ang="0">
                <a:pos x="303" y="76"/>
              </a:cxn>
              <a:cxn ang="0">
                <a:pos x="281" y="22"/>
              </a:cxn>
              <a:cxn ang="0">
                <a:pos x="226" y="32"/>
              </a:cxn>
              <a:cxn ang="0">
                <a:pos x="184" y="54"/>
              </a:cxn>
              <a:cxn ang="0">
                <a:pos x="173" y="87"/>
              </a:cxn>
              <a:cxn ang="0">
                <a:pos x="194" y="54"/>
              </a:cxn>
              <a:cxn ang="0">
                <a:pos x="194" y="98"/>
              </a:cxn>
              <a:cxn ang="0">
                <a:pos x="54" y="120"/>
              </a:cxn>
            </a:cxnLst>
            <a:rect l="0" t="0" r="r" b="b"/>
            <a:pathLst>
              <a:path w="304" h="121">
                <a:moveTo>
                  <a:pt x="0" y="32"/>
                </a:moveTo>
                <a:lnTo>
                  <a:pt x="43" y="32"/>
                </a:lnTo>
                <a:lnTo>
                  <a:pt x="65" y="0"/>
                </a:lnTo>
                <a:lnTo>
                  <a:pt x="65" y="32"/>
                </a:lnTo>
                <a:lnTo>
                  <a:pt x="97" y="32"/>
                </a:lnTo>
                <a:lnTo>
                  <a:pt x="129" y="32"/>
                </a:lnTo>
                <a:lnTo>
                  <a:pt x="162" y="32"/>
                </a:lnTo>
                <a:lnTo>
                  <a:pt x="129" y="22"/>
                </a:lnTo>
                <a:lnTo>
                  <a:pt x="97" y="65"/>
                </a:lnTo>
                <a:lnTo>
                  <a:pt x="86" y="98"/>
                </a:lnTo>
                <a:lnTo>
                  <a:pt x="204" y="120"/>
                </a:lnTo>
                <a:lnTo>
                  <a:pt x="248" y="98"/>
                </a:lnTo>
                <a:lnTo>
                  <a:pt x="292" y="65"/>
                </a:lnTo>
                <a:lnTo>
                  <a:pt x="303" y="32"/>
                </a:lnTo>
                <a:lnTo>
                  <a:pt x="303" y="76"/>
                </a:lnTo>
                <a:lnTo>
                  <a:pt x="281" y="22"/>
                </a:lnTo>
                <a:lnTo>
                  <a:pt x="226" y="32"/>
                </a:lnTo>
                <a:lnTo>
                  <a:pt x="184" y="54"/>
                </a:lnTo>
                <a:lnTo>
                  <a:pt x="173" y="87"/>
                </a:lnTo>
                <a:lnTo>
                  <a:pt x="194" y="54"/>
                </a:lnTo>
                <a:lnTo>
                  <a:pt x="194" y="98"/>
                </a:lnTo>
                <a:lnTo>
                  <a:pt x="54" y="120"/>
                </a:lnTo>
              </a:path>
            </a:pathLst>
          </a:custGeom>
          <a:noFill/>
          <a:ln w="0" cap="rnd" cmpd="sng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48" name="Arc 36"/>
          <p:cNvSpPr>
            <a:spLocks/>
          </p:cNvSpPr>
          <p:nvPr/>
        </p:nvSpPr>
        <p:spPr bwMode="auto">
          <a:xfrm rot="19080000">
            <a:off x="1441450" y="2381250"/>
            <a:ext cx="304800" cy="212725"/>
          </a:xfrm>
          <a:custGeom>
            <a:avLst/>
            <a:gdLst>
              <a:gd name="G0" fmla="+- 5290 0 0"/>
              <a:gd name="G1" fmla="+- 21600 0 0"/>
              <a:gd name="G2" fmla="+- 21600 0 0"/>
              <a:gd name="T0" fmla="*/ 0 w 26155"/>
              <a:gd name="T1" fmla="*/ 658 h 21600"/>
              <a:gd name="T2" fmla="*/ 26155 w 26155"/>
              <a:gd name="T3" fmla="*/ 16015 h 21600"/>
              <a:gd name="T4" fmla="*/ 5290 w 2615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6155" h="21600" fill="none" extrusionOk="0">
                <a:moveTo>
                  <a:pt x="-1" y="657"/>
                </a:moveTo>
                <a:cubicBezTo>
                  <a:pt x="1729" y="220"/>
                  <a:pt x="3506" y="-1"/>
                  <a:pt x="5290" y="0"/>
                </a:cubicBezTo>
                <a:cubicBezTo>
                  <a:pt x="15068" y="0"/>
                  <a:pt x="23627" y="6569"/>
                  <a:pt x="26155" y="16014"/>
                </a:cubicBezTo>
              </a:path>
              <a:path w="26155" h="21600" stroke="0" extrusionOk="0">
                <a:moveTo>
                  <a:pt x="-1" y="657"/>
                </a:moveTo>
                <a:cubicBezTo>
                  <a:pt x="1729" y="220"/>
                  <a:pt x="3506" y="-1"/>
                  <a:pt x="5290" y="0"/>
                </a:cubicBezTo>
                <a:cubicBezTo>
                  <a:pt x="15068" y="0"/>
                  <a:pt x="23627" y="6569"/>
                  <a:pt x="26155" y="16014"/>
                </a:cubicBezTo>
                <a:lnTo>
                  <a:pt x="5290" y="21600"/>
                </a:lnTo>
                <a:close/>
              </a:path>
            </a:pathLst>
          </a:custGeom>
          <a:noFill/>
          <a:ln w="0" cap="rnd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1349" name="Freeform 37"/>
          <p:cNvSpPr>
            <a:spLocks/>
          </p:cNvSpPr>
          <p:nvPr/>
        </p:nvSpPr>
        <p:spPr bwMode="auto">
          <a:xfrm>
            <a:off x="1682750" y="3486150"/>
            <a:ext cx="206375" cy="3540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3" y="22"/>
              </a:cxn>
              <a:cxn ang="0">
                <a:pos x="64" y="55"/>
              </a:cxn>
              <a:cxn ang="0">
                <a:pos x="86" y="88"/>
              </a:cxn>
              <a:cxn ang="0">
                <a:pos x="97" y="120"/>
              </a:cxn>
              <a:cxn ang="0">
                <a:pos x="130" y="153"/>
              </a:cxn>
              <a:cxn ang="0">
                <a:pos x="141" y="186"/>
              </a:cxn>
              <a:cxn ang="0">
                <a:pos x="141" y="219"/>
              </a:cxn>
              <a:cxn ang="0">
                <a:pos x="152" y="251"/>
              </a:cxn>
              <a:cxn ang="0">
                <a:pos x="152" y="284"/>
              </a:cxn>
              <a:cxn ang="0">
                <a:pos x="152" y="317"/>
              </a:cxn>
              <a:cxn ang="0">
                <a:pos x="152" y="350"/>
              </a:cxn>
              <a:cxn ang="0">
                <a:pos x="152" y="382"/>
              </a:cxn>
              <a:cxn ang="0">
                <a:pos x="108" y="230"/>
              </a:cxn>
              <a:cxn ang="0">
                <a:pos x="108" y="153"/>
              </a:cxn>
              <a:cxn ang="0">
                <a:pos x="75" y="99"/>
              </a:cxn>
              <a:cxn ang="0">
                <a:pos x="0" y="0"/>
              </a:cxn>
            </a:cxnLst>
            <a:rect l="0" t="0" r="r" b="b"/>
            <a:pathLst>
              <a:path w="153" h="383">
                <a:moveTo>
                  <a:pt x="0" y="0"/>
                </a:moveTo>
                <a:lnTo>
                  <a:pt x="43" y="22"/>
                </a:lnTo>
                <a:lnTo>
                  <a:pt x="64" y="55"/>
                </a:lnTo>
                <a:lnTo>
                  <a:pt x="86" y="88"/>
                </a:lnTo>
                <a:lnTo>
                  <a:pt x="97" y="120"/>
                </a:lnTo>
                <a:lnTo>
                  <a:pt x="130" y="153"/>
                </a:lnTo>
                <a:lnTo>
                  <a:pt x="141" y="186"/>
                </a:lnTo>
                <a:lnTo>
                  <a:pt x="141" y="219"/>
                </a:lnTo>
                <a:lnTo>
                  <a:pt x="152" y="251"/>
                </a:lnTo>
                <a:lnTo>
                  <a:pt x="152" y="284"/>
                </a:lnTo>
                <a:lnTo>
                  <a:pt x="152" y="317"/>
                </a:lnTo>
                <a:lnTo>
                  <a:pt x="152" y="350"/>
                </a:lnTo>
                <a:lnTo>
                  <a:pt x="152" y="382"/>
                </a:lnTo>
                <a:lnTo>
                  <a:pt x="108" y="230"/>
                </a:lnTo>
                <a:lnTo>
                  <a:pt x="108" y="153"/>
                </a:lnTo>
                <a:lnTo>
                  <a:pt x="75" y="99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50" name="Freeform 38"/>
          <p:cNvSpPr>
            <a:spLocks/>
          </p:cNvSpPr>
          <p:nvPr/>
        </p:nvSpPr>
        <p:spPr bwMode="auto">
          <a:xfrm>
            <a:off x="1784350" y="4333875"/>
            <a:ext cx="220663" cy="777875"/>
          </a:xfrm>
          <a:custGeom>
            <a:avLst/>
            <a:gdLst/>
            <a:ahLst/>
            <a:cxnLst>
              <a:cxn ang="0">
                <a:pos x="162" y="0"/>
              </a:cxn>
              <a:cxn ang="0">
                <a:pos x="162" y="207"/>
              </a:cxn>
              <a:cxn ang="0">
                <a:pos x="162" y="414"/>
              </a:cxn>
              <a:cxn ang="0">
                <a:pos x="162" y="654"/>
              </a:cxn>
              <a:cxn ang="0">
                <a:pos x="162" y="753"/>
              </a:cxn>
              <a:cxn ang="0">
                <a:pos x="151" y="807"/>
              </a:cxn>
              <a:cxn ang="0">
                <a:pos x="96" y="807"/>
              </a:cxn>
              <a:cxn ang="0">
                <a:pos x="0" y="840"/>
              </a:cxn>
              <a:cxn ang="0">
                <a:pos x="76" y="774"/>
              </a:cxn>
              <a:cxn ang="0">
                <a:pos x="107" y="720"/>
              </a:cxn>
              <a:cxn ang="0">
                <a:pos x="107" y="556"/>
              </a:cxn>
              <a:cxn ang="0">
                <a:pos x="107" y="360"/>
              </a:cxn>
              <a:cxn ang="0">
                <a:pos x="107" y="327"/>
              </a:cxn>
              <a:cxn ang="0">
                <a:pos x="162" y="0"/>
              </a:cxn>
            </a:cxnLst>
            <a:rect l="0" t="0" r="r" b="b"/>
            <a:pathLst>
              <a:path w="163" h="841">
                <a:moveTo>
                  <a:pt x="162" y="0"/>
                </a:moveTo>
                <a:lnTo>
                  <a:pt x="162" y="207"/>
                </a:lnTo>
                <a:lnTo>
                  <a:pt x="162" y="414"/>
                </a:lnTo>
                <a:lnTo>
                  <a:pt x="162" y="654"/>
                </a:lnTo>
                <a:lnTo>
                  <a:pt x="162" y="753"/>
                </a:lnTo>
                <a:lnTo>
                  <a:pt x="151" y="807"/>
                </a:lnTo>
                <a:lnTo>
                  <a:pt x="96" y="807"/>
                </a:lnTo>
                <a:lnTo>
                  <a:pt x="0" y="840"/>
                </a:lnTo>
                <a:lnTo>
                  <a:pt x="76" y="774"/>
                </a:lnTo>
                <a:lnTo>
                  <a:pt x="107" y="720"/>
                </a:lnTo>
                <a:lnTo>
                  <a:pt x="107" y="556"/>
                </a:lnTo>
                <a:lnTo>
                  <a:pt x="107" y="360"/>
                </a:lnTo>
                <a:lnTo>
                  <a:pt x="107" y="327"/>
                </a:lnTo>
                <a:lnTo>
                  <a:pt x="162" y="0"/>
                </a:lnTo>
              </a:path>
            </a:pathLst>
          </a:custGeom>
          <a:solidFill>
            <a:schemeClr val="bg1"/>
          </a:solidFill>
          <a:ln w="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51" name="Freeform 39"/>
          <p:cNvSpPr>
            <a:spLocks/>
          </p:cNvSpPr>
          <p:nvPr/>
        </p:nvSpPr>
        <p:spPr bwMode="auto">
          <a:xfrm>
            <a:off x="1654175" y="2579688"/>
            <a:ext cx="46038" cy="8270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5"/>
              </a:cxn>
              <a:cxn ang="0">
                <a:pos x="0" y="109"/>
              </a:cxn>
              <a:cxn ang="0">
                <a:pos x="0" y="152"/>
              </a:cxn>
              <a:cxn ang="0">
                <a:pos x="0" y="185"/>
              </a:cxn>
              <a:cxn ang="0">
                <a:pos x="0" y="218"/>
              </a:cxn>
              <a:cxn ang="0">
                <a:pos x="0" y="261"/>
              </a:cxn>
              <a:cxn ang="0">
                <a:pos x="0" y="294"/>
              </a:cxn>
              <a:cxn ang="0">
                <a:pos x="0" y="327"/>
              </a:cxn>
              <a:cxn ang="0">
                <a:pos x="0" y="360"/>
              </a:cxn>
              <a:cxn ang="0">
                <a:pos x="0" y="392"/>
              </a:cxn>
              <a:cxn ang="0">
                <a:pos x="0" y="425"/>
              </a:cxn>
              <a:cxn ang="0">
                <a:pos x="0" y="458"/>
              </a:cxn>
              <a:cxn ang="0">
                <a:pos x="0" y="491"/>
              </a:cxn>
              <a:cxn ang="0">
                <a:pos x="0" y="523"/>
              </a:cxn>
              <a:cxn ang="0">
                <a:pos x="0" y="556"/>
              </a:cxn>
              <a:cxn ang="0">
                <a:pos x="0" y="600"/>
              </a:cxn>
              <a:cxn ang="0">
                <a:pos x="0" y="643"/>
              </a:cxn>
              <a:cxn ang="0">
                <a:pos x="0" y="676"/>
              </a:cxn>
              <a:cxn ang="0">
                <a:pos x="0" y="709"/>
              </a:cxn>
              <a:cxn ang="0">
                <a:pos x="0" y="741"/>
              </a:cxn>
              <a:cxn ang="0">
                <a:pos x="0" y="785"/>
              </a:cxn>
              <a:cxn ang="0">
                <a:pos x="0" y="818"/>
              </a:cxn>
              <a:cxn ang="0">
                <a:pos x="0" y="851"/>
              </a:cxn>
              <a:cxn ang="0">
                <a:pos x="0" y="883"/>
              </a:cxn>
              <a:cxn ang="0">
                <a:pos x="32" y="894"/>
              </a:cxn>
              <a:cxn ang="0">
                <a:pos x="32" y="861"/>
              </a:cxn>
              <a:cxn ang="0">
                <a:pos x="32" y="829"/>
              </a:cxn>
              <a:cxn ang="0">
                <a:pos x="32" y="796"/>
              </a:cxn>
              <a:cxn ang="0">
                <a:pos x="32" y="763"/>
              </a:cxn>
              <a:cxn ang="0">
                <a:pos x="32" y="731"/>
              </a:cxn>
              <a:cxn ang="0">
                <a:pos x="32" y="698"/>
              </a:cxn>
              <a:cxn ang="0">
                <a:pos x="32" y="665"/>
              </a:cxn>
              <a:cxn ang="0">
                <a:pos x="32" y="632"/>
              </a:cxn>
              <a:cxn ang="0">
                <a:pos x="32" y="600"/>
              </a:cxn>
              <a:cxn ang="0">
                <a:pos x="32" y="567"/>
              </a:cxn>
              <a:cxn ang="0">
                <a:pos x="32" y="534"/>
              </a:cxn>
              <a:cxn ang="0">
                <a:pos x="32" y="501"/>
              </a:cxn>
              <a:cxn ang="0">
                <a:pos x="32" y="458"/>
              </a:cxn>
              <a:cxn ang="0">
                <a:pos x="32" y="425"/>
              </a:cxn>
              <a:cxn ang="0">
                <a:pos x="32" y="392"/>
              </a:cxn>
              <a:cxn ang="0">
                <a:pos x="32" y="360"/>
              </a:cxn>
              <a:cxn ang="0">
                <a:pos x="21" y="327"/>
              </a:cxn>
              <a:cxn ang="0">
                <a:pos x="21" y="294"/>
              </a:cxn>
              <a:cxn ang="0">
                <a:pos x="21" y="261"/>
              </a:cxn>
              <a:cxn ang="0">
                <a:pos x="21" y="229"/>
              </a:cxn>
              <a:cxn ang="0">
                <a:pos x="21" y="196"/>
              </a:cxn>
              <a:cxn ang="0">
                <a:pos x="21" y="163"/>
              </a:cxn>
              <a:cxn ang="0">
                <a:pos x="21" y="131"/>
              </a:cxn>
              <a:cxn ang="0">
                <a:pos x="10" y="98"/>
              </a:cxn>
              <a:cxn ang="0">
                <a:pos x="0" y="0"/>
              </a:cxn>
            </a:cxnLst>
            <a:rect l="0" t="0" r="r" b="b"/>
            <a:pathLst>
              <a:path w="33" h="895">
                <a:moveTo>
                  <a:pt x="0" y="0"/>
                </a:moveTo>
                <a:lnTo>
                  <a:pt x="0" y="65"/>
                </a:lnTo>
                <a:lnTo>
                  <a:pt x="0" y="109"/>
                </a:lnTo>
                <a:lnTo>
                  <a:pt x="0" y="152"/>
                </a:lnTo>
                <a:lnTo>
                  <a:pt x="0" y="185"/>
                </a:lnTo>
                <a:lnTo>
                  <a:pt x="0" y="218"/>
                </a:lnTo>
                <a:lnTo>
                  <a:pt x="0" y="261"/>
                </a:lnTo>
                <a:lnTo>
                  <a:pt x="0" y="294"/>
                </a:lnTo>
                <a:lnTo>
                  <a:pt x="0" y="327"/>
                </a:lnTo>
                <a:lnTo>
                  <a:pt x="0" y="360"/>
                </a:lnTo>
                <a:lnTo>
                  <a:pt x="0" y="392"/>
                </a:lnTo>
                <a:lnTo>
                  <a:pt x="0" y="425"/>
                </a:lnTo>
                <a:lnTo>
                  <a:pt x="0" y="458"/>
                </a:lnTo>
                <a:lnTo>
                  <a:pt x="0" y="491"/>
                </a:lnTo>
                <a:lnTo>
                  <a:pt x="0" y="523"/>
                </a:lnTo>
                <a:lnTo>
                  <a:pt x="0" y="556"/>
                </a:lnTo>
                <a:lnTo>
                  <a:pt x="0" y="600"/>
                </a:lnTo>
                <a:lnTo>
                  <a:pt x="0" y="643"/>
                </a:lnTo>
                <a:lnTo>
                  <a:pt x="0" y="676"/>
                </a:lnTo>
                <a:lnTo>
                  <a:pt x="0" y="709"/>
                </a:lnTo>
                <a:lnTo>
                  <a:pt x="0" y="741"/>
                </a:lnTo>
                <a:lnTo>
                  <a:pt x="0" y="785"/>
                </a:lnTo>
                <a:lnTo>
                  <a:pt x="0" y="818"/>
                </a:lnTo>
                <a:lnTo>
                  <a:pt x="0" y="851"/>
                </a:lnTo>
                <a:lnTo>
                  <a:pt x="0" y="883"/>
                </a:lnTo>
                <a:lnTo>
                  <a:pt x="32" y="894"/>
                </a:lnTo>
                <a:lnTo>
                  <a:pt x="32" y="861"/>
                </a:lnTo>
                <a:lnTo>
                  <a:pt x="32" y="829"/>
                </a:lnTo>
                <a:lnTo>
                  <a:pt x="32" y="796"/>
                </a:lnTo>
                <a:lnTo>
                  <a:pt x="32" y="763"/>
                </a:lnTo>
                <a:lnTo>
                  <a:pt x="32" y="731"/>
                </a:lnTo>
                <a:lnTo>
                  <a:pt x="32" y="698"/>
                </a:lnTo>
                <a:lnTo>
                  <a:pt x="32" y="665"/>
                </a:lnTo>
                <a:lnTo>
                  <a:pt x="32" y="632"/>
                </a:lnTo>
                <a:lnTo>
                  <a:pt x="32" y="600"/>
                </a:lnTo>
                <a:lnTo>
                  <a:pt x="32" y="567"/>
                </a:lnTo>
                <a:lnTo>
                  <a:pt x="32" y="534"/>
                </a:lnTo>
                <a:lnTo>
                  <a:pt x="32" y="501"/>
                </a:lnTo>
                <a:lnTo>
                  <a:pt x="32" y="458"/>
                </a:lnTo>
                <a:lnTo>
                  <a:pt x="32" y="425"/>
                </a:lnTo>
                <a:lnTo>
                  <a:pt x="32" y="392"/>
                </a:lnTo>
                <a:lnTo>
                  <a:pt x="32" y="360"/>
                </a:lnTo>
                <a:lnTo>
                  <a:pt x="21" y="327"/>
                </a:lnTo>
                <a:lnTo>
                  <a:pt x="21" y="294"/>
                </a:lnTo>
                <a:lnTo>
                  <a:pt x="21" y="261"/>
                </a:lnTo>
                <a:lnTo>
                  <a:pt x="21" y="229"/>
                </a:lnTo>
                <a:lnTo>
                  <a:pt x="21" y="196"/>
                </a:lnTo>
                <a:lnTo>
                  <a:pt x="21" y="163"/>
                </a:lnTo>
                <a:lnTo>
                  <a:pt x="21" y="131"/>
                </a:lnTo>
                <a:lnTo>
                  <a:pt x="10" y="98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0" cap="rnd" cmpd="sng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81352" name="Rectangle 40"/>
          <p:cNvSpPr>
            <a:spLocks noChangeArrowheads="1"/>
          </p:cNvSpPr>
          <p:nvPr/>
        </p:nvSpPr>
        <p:spPr bwMode="auto">
          <a:xfrm>
            <a:off x="2297113" y="4048125"/>
            <a:ext cx="184150" cy="94615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endParaRPr lang="en-US" sz="2800">
              <a:latin typeface="Arial" charset="0"/>
            </a:endParaRPr>
          </a:p>
          <a:p>
            <a:pPr defTabSz="762000"/>
            <a:endParaRPr lang="en-US" sz="2800">
              <a:latin typeface="Arial" charset="0"/>
            </a:endParaRPr>
          </a:p>
        </p:txBody>
      </p:sp>
      <p:sp>
        <p:nvSpPr>
          <p:cNvPr id="781353" name="Rectangle 41"/>
          <p:cNvSpPr>
            <a:spLocks noChangeArrowheads="1"/>
          </p:cNvSpPr>
          <p:nvPr/>
        </p:nvSpPr>
        <p:spPr bwMode="auto">
          <a:xfrm>
            <a:off x="971550" y="3963988"/>
            <a:ext cx="80963" cy="703262"/>
          </a:xfrm>
          <a:prstGeom prst="rect">
            <a:avLst/>
          </a:prstGeom>
          <a:solidFill>
            <a:schemeClr val="bg1"/>
          </a:solidFill>
          <a:ln w="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1354" name="Line 42"/>
          <p:cNvSpPr>
            <a:spLocks noChangeShapeType="1"/>
          </p:cNvSpPr>
          <p:nvPr/>
        </p:nvSpPr>
        <p:spPr bwMode="auto">
          <a:xfrm>
            <a:off x="1720850" y="2438400"/>
            <a:ext cx="28575" cy="503238"/>
          </a:xfrm>
          <a:prstGeom prst="line">
            <a:avLst/>
          </a:prstGeom>
          <a:noFill/>
          <a:ln w="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GB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13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13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13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813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1317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9507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89508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Efficiency</a:t>
            </a:r>
          </a:p>
        </p:txBody>
      </p:sp>
      <p:sp>
        <p:nvSpPr>
          <p:cNvPr id="7895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5288" y="1828800"/>
            <a:ext cx="8424862" cy="4114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GB" b="1"/>
              <a:t>Efficiency</a:t>
            </a:r>
            <a:r>
              <a:rPr lang="en-GB"/>
              <a:t>	=	maximising benefit for							resources used</a:t>
            </a:r>
          </a:p>
          <a:p>
            <a:pPr>
              <a:lnSpc>
                <a:spcPct val="90000"/>
              </a:lnSpc>
              <a:spcAft>
                <a:spcPct val="20000"/>
              </a:spcAft>
            </a:pPr>
            <a:r>
              <a:rPr lang="en-GB" b="1"/>
              <a:t>Technical</a:t>
            </a:r>
            <a:r>
              <a:rPr lang="en-GB"/>
              <a:t>	=	meeting a given objective  </a:t>
            </a:r>
            <a:r>
              <a:rPr lang="en-GB" b="1"/>
              <a:t>Efficiency</a:t>
            </a:r>
            <a:r>
              <a:rPr lang="en-GB"/>
              <a:t>		at least cost</a:t>
            </a:r>
          </a:p>
          <a:p>
            <a:pPr>
              <a:lnSpc>
                <a:spcPct val="90000"/>
              </a:lnSpc>
            </a:pPr>
            <a:r>
              <a:rPr lang="en-GB" b="1"/>
              <a:t>Allocative</a:t>
            </a:r>
            <a:r>
              <a:rPr lang="en-GB"/>
              <a:t>	=	producing the pattern of </a:t>
            </a:r>
            <a:r>
              <a:rPr lang="en-GB" b="1"/>
              <a:t>Efficiency</a:t>
            </a:r>
            <a:r>
              <a:rPr lang="en-GB"/>
              <a:t>		output that best satisfies 							the pattern of “consumer 						wants”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895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895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895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9509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1555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15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Topic versus discipline</a:t>
            </a:r>
          </a:p>
        </p:txBody>
      </p:sp>
      <p:sp>
        <p:nvSpPr>
          <p:cNvPr id="79155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b="1"/>
              <a:t>Topic			</a:t>
            </a:r>
            <a:r>
              <a:rPr lang="en-GB"/>
              <a:t>= 	area of study</a:t>
            </a:r>
          </a:p>
          <a:p>
            <a:endParaRPr lang="en-GB"/>
          </a:p>
          <a:p>
            <a:pPr>
              <a:buFont typeface="Monotype Sorts" pitchFamily="2" charset="2"/>
              <a:buNone/>
            </a:pPr>
            <a:r>
              <a:rPr lang="en-GB" b="1"/>
              <a:t>Discipline</a:t>
            </a:r>
            <a:r>
              <a:rPr lang="en-GB"/>
              <a:t>	= 	conceptual apparatus</a:t>
            </a:r>
          </a:p>
          <a:p>
            <a:endParaRPr lang="en-GB"/>
          </a:p>
          <a:p>
            <a:pPr algn="ctr">
              <a:buFont typeface="Monotype Sorts" pitchFamily="2" charset="2"/>
              <a:buNone/>
            </a:pPr>
            <a:r>
              <a:rPr lang="en-GB"/>
              <a:t>Health economics is the </a:t>
            </a:r>
            <a:r>
              <a:rPr lang="en-GB" i="1"/>
              <a:t>discipline</a:t>
            </a:r>
            <a:r>
              <a:rPr lang="en-GB"/>
              <a:t> of economics applied to the </a:t>
            </a:r>
            <a:r>
              <a:rPr lang="en-GB" i="1"/>
              <a:t>topic</a:t>
            </a:r>
            <a:r>
              <a:rPr lang="en-GB"/>
              <a:t> of health.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15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15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155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557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ChangeArrowheads="1"/>
          </p:cNvSpPr>
          <p:nvPr/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3603" name="Rectangle 3"/>
          <p:cNvSpPr>
            <a:spLocks noChangeArrowheads="1"/>
          </p:cNvSpPr>
          <p:nvPr/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/>
          </a:p>
        </p:txBody>
      </p:sp>
      <p:sp>
        <p:nvSpPr>
          <p:cNvPr id="793604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Task of economics</a:t>
            </a:r>
          </a:p>
        </p:txBody>
      </p:sp>
      <p:sp>
        <p:nvSpPr>
          <p:cNvPr id="79360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GB" b="1"/>
              <a:t>Descriptive</a:t>
            </a:r>
            <a:r>
              <a:rPr lang="en-GB"/>
              <a:t>	=	quantification</a:t>
            </a:r>
          </a:p>
          <a:p>
            <a:endParaRPr lang="en-GB"/>
          </a:p>
          <a:p>
            <a:pPr>
              <a:buFont typeface="Monotype Sorts" pitchFamily="2" charset="2"/>
              <a:buNone/>
            </a:pPr>
            <a:r>
              <a:rPr lang="en-GB" b="1"/>
              <a:t>Predictive</a:t>
            </a:r>
            <a:r>
              <a:rPr lang="en-GB"/>
              <a:t>	=	identify impact of 							change</a:t>
            </a:r>
          </a:p>
          <a:p>
            <a:endParaRPr lang="en-GB"/>
          </a:p>
          <a:p>
            <a:pPr>
              <a:buFont typeface="Monotype Sorts" pitchFamily="2" charset="2"/>
              <a:buNone/>
            </a:pPr>
            <a:r>
              <a:rPr lang="en-GB" b="1"/>
              <a:t>Evaluative</a:t>
            </a:r>
            <a:r>
              <a:rPr lang="en-GB"/>
              <a:t>	=	relative preference 							over situations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9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936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 build="p" autoUpdateAnimBg="0"/>
    </p:bldLst>
  </p:timing>
</p:sld>
</file>

<file path=ppt/theme/theme1.xml><?xml version="1.0" encoding="utf-8"?>
<a:theme xmlns:a="http://schemas.openxmlformats.org/drawingml/2006/main" name="!stock.ppt">
  <a:themeElements>
    <a:clrScheme name="">
      <a:dk1>
        <a:srgbClr val="00279F"/>
      </a:dk1>
      <a:lt1>
        <a:srgbClr val="FDE3BA"/>
      </a:lt1>
      <a:dk2>
        <a:srgbClr val="114FFB"/>
      </a:dk2>
      <a:lt2>
        <a:srgbClr val="F6BF69"/>
      </a:lt2>
      <a:accent1>
        <a:srgbClr val="919191"/>
      </a:accent1>
      <a:accent2>
        <a:srgbClr val="FC0128"/>
      </a:accent2>
      <a:accent3>
        <a:srgbClr val="FEEFD9"/>
      </a:accent3>
      <a:accent4>
        <a:srgbClr val="002087"/>
      </a:accent4>
      <a:accent5>
        <a:srgbClr val="C7C7C7"/>
      </a:accent5>
      <a:accent6>
        <a:srgbClr val="E40123"/>
      </a:accent6>
      <a:hlink>
        <a:srgbClr val="60C900"/>
      </a:hlink>
      <a:folHlink>
        <a:srgbClr val="FFFFFF"/>
      </a:folHlink>
    </a:clrScheme>
    <a:fontScheme name="!stock.ppt">
      <a:majorFont>
        <a:latin typeface="Arial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!stock.pp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stock.pp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!stock.pp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stock.pp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stock.pp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stock.pp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!stock.pp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c:\powerpnt\template\sldshow\!stock.ppt</Template>
  <TotalTime>1527</TotalTime>
  <Pages>98</Pages>
  <Words>1782</Words>
  <Application>Microsoft Office PowerPoint</Application>
  <PresentationFormat>On-screen Show (4:3)</PresentationFormat>
  <Paragraphs>334</Paragraphs>
  <Slides>46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Times New Roman</vt:lpstr>
      <vt:lpstr>Arial</vt:lpstr>
      <vt:lpstr>Book Antiqua</vt:lpstr>
      <vt:lpstr>Monotype Sorts</vt:lpstr>
      <vt:lpstr>Symbol</vt:lpstr>
      <vt:lpstr>!stock.ppt</vt:lpstr>
      <vt:lpstr>Microsoft Word Document</vt:lpstr>
      <vt:lpstr>Microsoft PowerPoint Slide</vt:lpstr>
      <vt:lpstr>Microsoft Photo Editor 3.0 Photo</vt:lpstr>
      <vt:lpstr>Microsoft Clip Gallery</vt:lpstr>
      <vt:lpstr>Health Economics (and Antimicrobial Resistance)</vt:lpstr>
      <vt:lpstr>Economics is about …</vt:lpstr>
      <vt:lpstr>Economics is about choice</vt:lpstr>
      <vt:lpstr>Opportunity cost</vt:lpstr>
      <vt:lpstr>Implications of opportunity cost</vt:lpstr>
      <vt:lpstr>Economists view of the world...</vt:lpstr>
      <vt:lpstr>Efficiency</vt:lpstr>
      <vt:lpstr>Topic versus discipline</vt:lpstr>
      <vt:lpstr>Task of economics</vt:lpstr>
      <vt:lpstr>Health economics ‘map’</vt:lpstr>
      <vt:lpstr>Antimicrobial resistance (AMR)</vt:lpstr>
      <vt:lpstr>Importance of AMR</vt:lpstr>
      <vt:lpstr>Importance of AMR</vt:lpstr>
      <vt:lpstr>Application of economics to AMR</vt:lpstr>
      <vt:lpstr>Economic conceptualisation of AMR</vt:lpstr>
      <vt:lpstr>Equilibrium with a negative externality</vt:lpstr>
      <vt:lpstr>Equilibrium with a negative externality</vt:lpstr>
      <vt:lpstr>Equilibrium with a negative externality</vt:lpstr>
      <vt:lpstr>Equilibrium with a negative externality</vt:lpstr>
      <vt:lpstr>Equilibrium with a negative externality</vt:lpstr>
      <vt:lpstr>Equilibrium with a negative externality</vt:lpstr>
      <vt:lpstr>Equilibrium with a negative externality</vt:lpstr>
      <vt:lpstr>A difficult balance</vt:lpstr>
      <vt:lpstr>Form of negative externality</vt:lpstr>
      <vt:lpstr>Form of positive externality</vt:lpstr>
      <vt:lpstr>Optimisation of AM use</vt:lpstr>
      <vt:lpstr>Implications of AMR as externality</vt:lpstr>
      <vt:lpstr>Cost of AMR</vt:lpstr>
      <vt:lpstr>Cost of AMR</vt:lpstr>
      <vt:lpstr>Micro-economic evaluation of strategies to contain AMR</vt:lpstr>
      <vt:lpstr>Strategies to contain AMR</vt:lpstr>
      <vt:lpstr>Strategies to contain AMR</vt:lpstr>
      <vt:lpstr>Strategies to contain AMR</vt:lpstr>
      <vt:lpstr>Evidence: literature review</vt:lpstr>
      <vt:lpstr>Importance of transmission versus emergence</vt:lpstr>
      <vt:lpstr>Importance of time</vt:lpstr>
      <vt:lpstr>The problem</vt:lpstr>
      <vt:lpstr>Macro-economic strategies to contain AMR</vt:lpstr>
      <vt:lpstr>Macro-economic impact of AMR</vt:lpstr>
      <vt:lpstr>Macro-economic impact of AMR</vt:lpstr>
      <vt:lpstr>Macroeconomic impact of AMR in UK</vt:lpstr>
      <vt:lpstr>Summary results</vt:lpstr>
      <vt:lpstr>Evaluation of strategies</vt:lpstr>
      <vt:lpstr>Key conclusions of macro approach</vt:lpstr>
      <vt:lpstr>Conclusions – applying economics to the analysis of AMR</vt:lpstr>
      <vt:lpstr>Further references</vt:lpstr>
    </vt:vector>
  </TitlesOfParts>
  <Company>University of East Anglia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Health Economics (and Antimicrobial Resistance)</dc:title>
  <dc:subject/>
  <dc:creator>Richard Smith</dc:creator>
  <cp:keywords/>
  <dc:description/>
  <cp:lastModifiedBy>Raymond Oppong</cp:lastModifiedBy>
  <cp:revision>79</cp:revision>
  <cp:lastPrinted>1601-01-01T00:00:00Z</cp:lastPrinted>
  <dcterms:created xsi:type="dcterms:W3CDTF">1998-10-01T15:25:46Z</dcterms:created>
  <dcterms:modified xsi:type="dcterms:W3CDTF">2012-03-09T11:41:48Z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1</vt:i4>
  </property>
  <property fmtid="{D5CDD505-2E9C-101B-9397-08002B2CF9AE}" pid="7" name="MailAddress">
    <vt:lpwstr>learn@economics101.org</vt:lpwstr>
  </property>
  <property fmtid="{D5CDD505-2E9C-101B-9397-08002B2CF9AE}" pid="8" name="HomePage">
    <vt:lpwstr>http://economics101.org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D:\0 - e101 org\ch21</vt:lpwstr>
  </property>
</Properties>
</file>