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75" r:id="rId4"/>
    <p:sldId id="278" r:id="rId5"/>
    <p:sldId id="259" r:id="rId6"/>
    <p:sldId id="341" r:id="rId7"/>
    <p:sldId id="279" r:id="rId8"/>
    <p:sldId id="336" r:id="rId9"/>
    <p:sldId id="343" r:id="rId10"/>
    <p:sldId id="346" r:id="rId11"/>
    <p:sldId id="347" r:id="rId12"/>
    <p:sldId id="345" r:id="rId13"/>
    <p:sldId id="337" r:id="rId14"/>
    <p:sldId id="282" r:id="rId15"/>
    <p:sldId id="281" r:id="rId16"/>
    <p:sldId id="294" r:id="rId17"/>
    <p:sldId id="284" r:id="rId18"/>
    <p:sldId id="285" r:id="rId19"/>
    <p:sldId id="295" r:id="rId20"/>
    <p:sldId id="291" r:id="rId21"/>
    <p:sldId id="293" r:id="rId22"/>
    <p:sldId id="296" r:id="rId23"/>
    <p:sldId id="286" r:id="rId24"/>
    <p:sldId id="290" r:id="rId25"/>
    <p:sldId id="289" r:id="rId26"/>
    <p:sldId id="298" r:id="rId27"/>
    <p:sldId id="288" r:id="rId28"/>
    <p:sldId id="300" r:id="rId29"/>
    <p:sldId id="301" r:id="rId30"/>
    <p:sldId id="302" r:id="rId31"/>
    <p:sldId id="303" r:id="rId32"/>
    <p:sldId id="299" r:id="rId33"/>
    <p:sldId id="349" r:id="rId34"/>
    <p:sldId id="261"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
      <p:font typeface="Palatino Linotype" panose="02040502050505030304" pitchFamily="18" charset="0"/>
      <p:regular r:id="rId42"/>
      <p:bold r:id="rId43"/>
      <p:italic r:id="rId44"/>
      <p:boldItalic r:id="rId45"/>
    </p:embeddedFont>
    <p:embeddedFont>
      <p:font typeface="Segoe UI" panose="020B0502040204020203" pitchFamily="34" charset="0"/>
      <p:regular r:id="rId46"/>
      <p:bold r:id="rId47"/>
      <p:italic r:id="rId48"/>
      <p:boldItalic r:id="rId49"/>
    </p:embeddedFont>
    <p:embeddedFont>
      <p:font typeface="Source Sans Pro Black" panose="020B0503030403020204" pitchFamily="34" charset="0"/>
      <p:bold r:id="rId50"/>
      <p:italic r:id="rId51"/>
      <p:boldItalic r:id="rId52"/>
    </p:embeddedFont>
    <p:embeddedFont>
      <p:font typeface="Source Sans Pro SemiBold" panose="020B0503030403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iYglMmp2L6c0CiriqWmqhYQNlZf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in, Wendy" initials="CW" lastIdx="1" clrIdx="0">
    <p:extLst>
      <p:ext uri="{19B8F6BF-5375-455C-9EA6-DF929625EA0E}">
        <p15:presenceInfo xmlns:p15="http://schemas.microsoft.com/office/powerpoint/2012/main" userId="Carlin, Wen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3975" autoAdjust="0"/>
  </p:normalViewPr>
  <p:slideViewPr>
    <p:cSldViewPr snapToGrid="0" snapToObjects="1">
      <p:cViewPr varScale="1">
        <p:scale>
          <a:sx n="69" d="100"/>
          <a:sy n="69" d="100"/>
        </p:scale>
        <p:origin x="16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8998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4931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66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8504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9534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8149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Relevant sections in The Economy: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Discussion of public goods in The Economy: https://core-econ.org/the-economy/book/text/04.html#46-public-goods-free-riding-and-repeated-interaction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External effects in The Economy (Unit 12): https://core-econ.org/the-economy/book/text/12.html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Vaccine development - link to innovation and patents (The Economy, Unit 21): https://core-econ.org/the-economy/book/text/21.html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Government as an economic actor: </a:t>
            </a:r>
            <a:r>
              <a:rPr lang="en-GB" sz="1100" b="0" i="0" u="none" strike="noStrike" cap="none" dirty="0">
                <a:solidFill>
                  <a:srgbClr val="000000"/>
                </a:solidFill>
                <a:latin typeface="Arial"/>
                <a:ea typeface="Arial"/>
                <a:cs typeface="Arial"/>
                <a:sym typeface="Arial"/>
              </a:rPr>
              <a:t> The Economy (Unit 22) https://core-econ.org/the-economy/book/text/22.html#221-the-government-as-an-economic-actor</a:t>
            </a:r>
            <a:endParaRPr lang="en-US" sz="1100" b="0" i="0" u="none" strike="noStrike" cap="none"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b="0" i="0" u="none" strike="noStrike" cap="none"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latin typeface="Arial"/>
                <a:ea typeface="Arial"/>
                <a:cs typeface="Arial"/>
                <a:sym typeface="Arial"/>
              </a:rPr>
              <a:t>Relevant sections in Economy, Society, and Public Policy: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Discussion of public goods in ESPP: https://www.core-econ.org/espp/book/text/02.html#27-free-riding-and-the-provision-of-public-goods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External effects in ESPP (Unit 11.7): https://www.core-econ.org/espp/book/text/11.html#117-market-failure-external-effects-of-pollution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Government as an economic actor: ESPP (Unit 12) </a:t>
            </a:r>
            <a:r>
              <a:rPr lang="en-GB" sz="1100" b="0" i="0" u="none" strike="noStrike" cap="none" dirty="0">
                <a:solidFill>
                  <a:srgbClr val="000000"/>
                </a:solidFill>
                <a:latin typeface="Arial"/>
                <a:ea typeface="Arial"/>
                <a:cs typeface="Arial"/>
                <a:sym typeface="Arial"/>
              </a:rPr>
              <a:t>https://www.core-econ.org/espp/book/text/12.html#123-the-government-as-an-economic-actor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b="0" i="0" u="none" strike="noStrike" cap="none" dirty="0">
              <a:solidFill>
                <a:srgbClr val="000000"/>
              </a:solidFill>
              <a:latin typeface="Arial"/>
              <a:ea typeface="Arial"/>
              <a:cs typeface="Arial"/>
              <a:sym typeface="Arial"/>
            </a:endParaRPr>
          </a:p>
          <a:p>
            <a:pPr marL="0" lvl="0" indent="0" algn="l" rtl="0">
              <a:spcBef>
                <a:spcPts val="0"/>
              </a:spcBef>
              <a:spcAft>
                <a:spcPts val="0"/>
              </a:spcAft>
              <a:buNone/>
            </a:pPr>
            <a:endParaRPr dirty="0"/>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573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Relevant sections in The Economy: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Social preferences (The Economy Unit 4.4): https://core-econ.org/the-economy/book/text/04.html#44-social-preferences-altruism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Relevant sections in ESPP: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latin typeface="Arial"/>
                <a:ea typeface="Arial"/>
                <a:cs typeface="Arial"/>
                <a:sym typeface="Arial"/>
              </a:rPr>
              <a:t>Social preferences (ESPP Unit 2.10): https://www.core-econ.org/espp/book/text/02.html#210-how-three-kinds-of-social-preferences-address-social-dilemmas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latin typeface="Arial"/>
              <a:ea typeface="Arial"/>
              <a:cs typeface="Arial"/>
              <a:sym typeface="Arial"/>
            </a:endParaRPr>
          </a:p>
          <a:p>
            <a:pPr marL="0" lvl="0" indent="0" algn="l" rtl="0">
              <a:spcBef>
                <a:spcPts val="0"/>
              </a:spcBef>
              <a:spcAft>
                <a:spcPts val="0"/>
              </a:spcAft>
              <a:buNone/>
            </a:pPr>
            <a:endParaRPr dirty="0"/>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7531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289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Relevant sections in The Economy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Elasticity of demand, price-setting, market power (The Economy Unit 7.8): </a:t>
            </a:r>
            <a:r>
              <a:rPr lang="en-US" sz="1100" b="0" i="0" u="none" strike="noStrike" cap="none" dirty="0">
                <a:solidFill>
                  <a:srgbClr val="000000"/>
                </a:solidFill>
                <a:latin typeface="Arial"/>
                <a:ea typeface="Arial"/>
                <a:cs typeface="Arial"/>
                <a:sym typeface="Arial"/>
              </a:rPr>
              <a:t>https://core-econ.org/the-economy/book/text/07.html#78-the-elasticity-of-demand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Gains from trade (The Economy Unit 8.5): https://core-econ.org/the-economy/book/text/08.html#85-competitive-equilibrium-gains-from-trade-allocation-and-distribution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Rent-seeking and market equilibration (The Economy Unit 11.1): https://core-econ.org/the-economy/book/text/11.html#111-how-people-changing-prices-to-gain-rents-can-lead-to-a-market-equilibrium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Price-scalping, rationing, non-clearing markets (he Economy Unit 11.9): https://core-econ.org/the-economy/book/text/11.html#119-non-clearing-markets-rationing-queuing-and-secondary-markets</a:t>
            </a:r>
          </a:p>
          <a:p>
            <a:pPr marL="0" lvl="0" indent="0" algn="l" rtl="0">
              <a:spcBef>
                <a:spcPts val="0"/>
              </a:spcBef>
              <a:spcAft>
                <a:spcPts val="0"/>
              </a:spcAft>
              <a:buNone/>
            </a:pPr>
            <a:endParaRPr lang="en-US" sz="1100" b="0" i="0" u="none" strike="noStrike" cap="none" dirty="0">
              <a:solidFill>
                <a:srgbClr val="000000"/>
              </a:solidFill>
              <a:latin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latin typeface="Arial"/>
                <a:cs typeface="Arial"/>
                <a:sym typeface="Arial"/>
              </a:rPr>
              <a:t>Relevant sections in ESPP</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cs typeface="Arial"/>
                <a:sym typeface="Arial"/>
              </a:rPr>
              <a:t>Elasticity of demand, price-setting, market power (ESPP Unit 7.7): </a:t>
            </a:r>
            <a:r>
              <a:rPr lang="en-US" sz="1100" b="0" i="0" u="none" strike="noStrike" cap="none" dirty="0">
                <a:solidFill>
                  <a:srgbClr val="000000"/>
                </a:solidFill>
                <a:latin typeface="Arial"/>
                <a:ea typeface="Arial"/>
                <a:cs typeface="Arial"/>
                <a:sym typeface="Arial"/>
              </a:rPr>
              <a:t>https://www.core-econ.org/espp/book/text/07.html#77-price-setting-market-power-and-public-policy</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Gains from trade (ESPP Unit 7.6): https://www.core-econ.org/espp/book/text/07.html#76-gains-from-trade</a:t>
            </a:r>
          </a:p>
          <a:p>
            <a:pPr marL="0" lvl="0" indent="0" algn="l" rtl="0">
              <a:spcBef>
                <a:spcPts val="0"/>
              </a:spcBef>
              <a:spcAft>
                <a:spcPts val="0"/>
              </a:spcAft>
              <a:buNone/>
            </a:pPr>
            <a:endParaRPr dirty="0"/>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017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Relevant sections from The Economy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sz="1100" b="0" i="0" u="none" strike="noStrike" cap="none" dirty="0">
                <a:solidFill>
                  <a:srgbClr val="000000"/>
                </a:solidFill>
                <a:latin typeface="Arial"/>
                <a:ea typeface="Arial"/>
                <a:cs typeface="Arial"/>
                <a:sym typeface="Arial"/>
              </a:rPr>
              <a:t>Globalization (The Economy Unit 18) https://core-econ.org/the-economy/book/text/18.html</a:t>
            </a:r>
          </a:p>
          <a:p>
            <a:pPr marL="0" lvl="0" indent="0" algn="l" rtl="0">
              <a:spcBef>
                <a:spcPts val="0"/>
              </a:spcBef>
              <a:spcAft>
                <a:spcPts val="0"/>
              </a:spcAft>
              <a:buNone/>
            </a:pPr>
            <a:endParaRPr dirty="0"/>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7344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0338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Relevant section in The Economy: </a:t>
            </a:r>
            <a:r>
              <a:rPr lang="en-US" sz="1100" dirty="0">
                <a:latin typeface="Segoe UI" panose="020B0502040204020203" pitchFamily="34" charset="0"/>
              </a:rPr>
              <a:t>Asset prices (The Economy 11.5): https://core-econ.org/the-economy/book/text/11.html#115-the-value-of-an-asset-basics</a:t>
            </a:r>
          </a:p>
          <a:p>
            <a:pPr marL="158750" indent="0">
              <a:buNone/>
            </a:pPr>
            <a:endParaRPr lang="en-GB" sz="1100" dirty="0">
              <a:latin typeface="Segoe UI" panose="020B0502040204020203" pitchFamily="34" charset="0"/>
            </a:endParaRPr>
          </a:p>
          <a:p>
            <a:pPr marL="158750" indent="0">
              <a:buNone/>
            </a:pPr>
            <a:r>
              <a:rPr lang="en-US" sz="1100" dirty="0">
                <a:latin typeface="Segoe UI" panose="020B0502040204020203" pitchFamily="34" charset="0"/>
              </a:rPr>
              <a:t>Relevant section in ESPP: Unit 10.8: https://www.core-econ.org/espp/book/text/10.html#108-the-value-of-an-asset-expected-return-and-risk</a:t>
            </a:r>
          </a:p>
          <a:p>
            <a:pPr marL="0" lvl="0" indent="0" algn="l" rtl="0">
              <a:spcBef>
                <a:spcPts val="0"/>
              </a:spcBef>
              <a:spcAft>
                <a:spcPts val="0"/>
              </a:spcAft>
              <a:buNone/>
            </a:pPr>
            <a:endParaRPr dirty="0"/>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6480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8409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5410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179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3034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Relevant section of The Economy: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How changes in demand for goods and services affect unemployment The Economy (Unit 9.7): https://core-econ.org/the-economy/book/text/09.html#97-how-changes-in-demand-for-goods-and-services-affect-unemployment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Great Depression The Economy (Unit 17.2) https://core-econ.org/the-economy/book/text/17.html#172-the-great-depression-positive-feedbacks-and-aggregate-demand</a:t>
            </a:r>
          </a:p>
          <a:p>
            <a:pPr marL="0" lvl="0" indent="0" algn="l" rtl="0">
              <a:spcBef>
                <a:spcPts val="0"/>
              </a:spcBef>
              <a:spcAft>
                <a:spcPts val="0"/>
              </a:spcAft>
              <a:buNone/>
            </a:pPr>
            <a:endParaRPr dirty="0"/>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7619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Relevant Unit in The Economy: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Global supply chains (The Economy Unit 18): https://core-econ.org/the-economy/book/text/18.html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Inequality in impact of pandemics https://core-econ.org/the-economy/book/text/10.html, https://core-econ.org/the-economy/book/text/19.html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Einstein on Gini and unemployment https://core-econ.org/the-economy/book/text/09.html#einstein-the-lorenz-curve-and-the-gini-coefficient-in-an-economy-with-unemployed-employed-and-employers-owners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Relevant Unit in ESPP</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Pareto efficiency 5.2 https://core-econ.org/the-economy/book/text/05.html#52-evaluating-institutions-and-outcomes-the-pareto-criterion, for ESPP 3.4 https://www.core-econ.org/espp/book/text/03.html#34-evaluating-an-outcome-is-it-efficient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latin typeface="Arial"/>
              <a:ea typeface="Arial"/>
              <a:cs typeface="Arial"/>
              <a:sym typeface="Arial"/>
            </a:endParaRPr>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1126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31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961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Relevant sections in The Economy: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Multiplier effect (The Economy Unit 14.1): https://core-econ.org/the-economy/book/text/14.html#141-the-transmission-of-shocks-the-multiplier-process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Fiscal policy (The Economy Unit 14): https://core-econ.org/the-economy/book/text/14.html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Monetary policy (The Economy Unit 15): https://core-econ.org/the-economy/book/text/15.html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Historical comparisons with Great Depression and global financial crisis (The Economy Unit 17): https://core-econ.org/the-economy/book/text/17.html</a:t>
            </a:r>
          </a:p>
          <a:p>
            <a:pPr marL="0" lvl="0" indent="0" algn="l" rtl="0">
              <a:spcBef>
                <a:spcPts val="0"/>
              </a:spcBef>
              <a:spcAft>
                <a:spcPts val="0"/>
              </a:spcAft>
              <a:buNone/>
            </a:pPr>
            <a:endParaRPr dirty="0"/>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1084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057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2350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Relevant resource on CORE COVID-19 Collection: </a:t>
            </a:r>
          </a:p>
          <a:p>
            <a:pPr marL="0" lvl="0" indent="0" algn="l" rtl="0">
              <a:spcBef>
                <a:spcPts val="0"/>
              </a:spcBef>
              <a:spcAft>
                <a:spcPts val="0"/>
              </a:spcAft>
              <a:buNone/>
            </a:pPr>
            <a:r>
              <a:rPr lang="en-US" dirty="0"/>
              <a:t>Killing COVID-19 – a video lecture by Stephen Wright, Birkbeck College, University of London, that goes through some of the key mathematics and economics concepts relating to COVID-19, together with lecture slides and the Excel spreadsheet with the model simulations. https://www.core-econ.org/project/core-covid-19-collection/</a:t>
            </a:r>
            <a:endParaRPr lang="en-GB" dirty="0"/>
          </a:p>
          <a:p>
            <a:pPr marL="0" lvl="0" indent="0" algn="l" rtl="0">
              <a:spcBef>
                <a:spcPts val="0"/>
              </a:spcBef>
              <a:spcAft>
                <a:spcPts val="0"/>
              </a:spcAft>
              <a:buNone/>
            </a:pPr>
            <a:endParaRPr lang="en-GB" dirty="0"/>
          </a:p>
          <a:p>
            <a:pPr marL="0" lvl="0" indent="0" algn="l" rtl="0">
              <a:lnSpc>
                <a:spcPct val="100000"/>
              </a:lnSpc>
              <a:spcBef>
                <a:spcPts val="0"/>
              </a:spcBef>
              <a:spcAft>
                <a:spcPts val="0"/>
              </a:spcAft>
              <a:buSzPts val="1100"/>
              <a:buNone/>
            </a:pPr>
            <a:r>
              <a:rPr lang="en-US" dirty="0"/>
              <a:t>Relevant section of The Economy. </a:t>
            </a:r>
          </a:p>
          <a:p>
            <a:pPr marL="0" lvl="0" indent="0" algn="l" rtl="0">
              <a:lnSpc>
                <a:spcPct val="100000"/>
              </a:lnSpc>
              <a:spcBef>
                <a:spcPts val="0"/>
              </a:spcBef>
              <a:spcAft>
                <a:spcPts val="0"/>
              </a:spcAft>
              <a:buSzPts val="1100"/>
              <a:buNone/>
            </a:pPr>
            <a:r>
              <a:rPr lang="en-US" dirty="0"/>
              <a:t>Sections 1.2 and 1.3 on ‘History’s hockey stick’ comparison using linear and ratio scales. https://core-econ.org/the-economy/book/text/01.html#subheadline; https://core-econ.org/the-economy/book/text/01.html#13-historys-hockey-stick-growth-in-income</a:t>
            </a:r>
          </a:p>
          <a:p>
            <a:pPr marL="0" lvl="0" indent="0" algn="l" rtl="0">
              <a:spcBef>
                <a:spcPts val="0"/>
              </a:spcBef>
              <a:spcAft>
                <a:spcPts val="0"/>
              </a:spcAft>
              <a:buNone/>
            </a:pPr>
            <a:endParaRPr dirty="0"/>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98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4924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Relevant section of The Economy. </a:t>
            </a:r>
          </a:p>
          <a:p>
            <a:pPr marL="0" lvl="0" indent="0" algn="l" rtl="0">
              <a:lnSpc>
                <a:spcPct val="100000"/>
              </a:lnSpc>
              <a:spcBef>
                <a:spcPts val="0"/>
              </a:spcBef>
              <a:spcAft>
                <a:spcPts val="0"/>
              </a:spcAft>
              <a:buSzPts val="1100"/>
              <a:buNone/>
            </a:pPr>
            <a:r>
              <a:rPr lang="en-GB" dirty="0"/>
              <a:t>Sections 1.2 and 1.3 on ‘History’s hockey stick’ comparison using linear and ratio scales. https://core-econ.org/the-economy/book/text/01.html#subheadline; https://core-econ.org/the-economy/book/text/01.html#13-historys-hockey-stick-growth-in-income</a:t>
            </a:r>
            <a:endParaRPr dirty="0"/>
          </a:p>
        </p:txBody>
      </p:sp>
      <p:sp>
        <p:nvSpPr>
          <p:cNvPr id="92" name="Google Shape;9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6055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71447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ogo Title">
  <p:cSld name="Logo Title">
    <p:spTree>
      <p:nvGrpSpPr>
        <p:cNvPr id="1" name="Shape 11"/>
        <p:cNvGrpSpPr/>
        <p:nvPr/>
      </p:nvGrpSpPr>
      <p:grpSpPr>
        <a:xfrm>
          <a:off x="0" y="0"/>
          <a:ext cx="0" cy="0"/>
          <a:chOff x="0" y="0"/>
          <a:chExt cx="0" cy="0"/>
        </a:xfrm>
      </p:grpSpPr>
      <p:sp>
        <p:nvSpPr>
          <p:cNvPr id="12" name="Google Shape;12;p8"/>
          <p:cNvSpPr/>
          <p:nvPr/>
        </p:nvSpPr>
        <p:spPr>
          <a:xfrm>
            <a:off x="0" y="0"/>
            <a:ext cx="12192000" cy="6858000"/>
          </a:xfrm>
          <a:prstGeom prst="rect">
            <a:avLst/>
          </a:prstGeom>
          <a:solidFill>
            <a:srgbClr val="F672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1"/>
              </a:solidFill>
              <a:latin typeface="Palatino Linotype"/>
              <a:ea typeface="Palatino Linotype"/>
              <a:cs typeface="Palatino Linotype"/>
              <a:sym typeface="Palatino Linotype"/>
            </a:endParaRPr>
          </a:p>
        </p:txBody>
      </p:sp>
      <p:pic>
        <p:nvPicPr>
          <p:cNvPr id="13" name="Google Shape;13;p8"/>
          <p:cNvPicPr preferRelativeResize="0"/>
          <p:nvPr/>
        </p:nvPicPr>
        <p:blipFill rotWithShape="1">
          <a:blip r:embed="rId2">
            <a:alphaModFix/>
          </a:blip>
          <a:srcRect/>
          <a:stretch/>
        </p:blipFill>
        <p:spPr>
          <a:xfrm>
            <a:off x="4156213" y="2952750"/>
            <a:ext cx="3429000" cy="952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838200" y="1809612"/>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3200"/>
              <a:buFont typeface="Palatino Linotype"/>
              <a:buNone/>
              <a:defRPr sz="3200" b="0" i="0">
                <a:solidFill>
                  <a:schemeClr val="dk1"/>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7"/>
          <p:cNvSpPr txBox="1"/>
          <p:nvPr/>
        </p:nvSpPr>
        <p:spPr>
          <a:xfrm>
            <a:off x="652669" y="686227"/>
            <a:ext cx="1470992"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0" b="1" i="0" u="none" strike="noStrike" cap="none">
                <a:solidFill>
                  <a:schemeClr val="accent1"/>
                </a:solidFill>
                <a:latin typeface="Source Sans Pro Black"/>
                <a:ea typeface="Source Sans Pro Black"/>
                <a:cs typeface="Source Sans Pro Black"/>
                <a:sym typeface="Source Sans Pro Black"/>
              </a:rPr>
              <a:t>“</a:t>
            </a:r>
            <a:endParaRPr/>
          </a:p>
        </p:txBody>
      </p:sp>
      <p:sp>
        <p:nvSpPr>
          <p:cNvPr id="66" name="Google Shape;66;p17"/>
          <p:cNvSpPr txBox="1">
            <a:spLocks noGrp="1"/>
          </p:cNvSpPr>
          <p:nvPr>
            <p:ph type="body" idx="1"/>
          </p:nvPr>
        </p:nvSpPr>
        <p:spPr>
          <a:xfrm>
            <a:off x="838200" y="3135313"/>
            <a:ext cx="10515600" cy="92233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2000"/>
              <a:buNone/>
              <a:defRPr sz="2000" b="0" i="0">
                <a:solidFill>
                  <a:schemeClr val="dk1"/>
                </a:solidFill>
                <a:latin typeface="Palatino Linotype"/>
                <a:ea typeface="Palatino Linotype"/>
                <a:cs typeface="Palatino Linotype"/>
                <a:sym typeface="Palatino Linotype"/>
              </a:defRPr>
            </a:lvl1pPr>
            <a:lvl2pPr marL="914400" lvl="1" indent="-228600" algn="r">
              <a:lnSpc>
                <a:spcPct val="90000"/>
              </a:lnSpc>
              <a:spcBef>
                <a:spcPts val="500"/>
              </a:spcBef>
              <a:spcAft>
                <a:spcPts val="0"/>
              </a:spcAft>
              <a:buClr>
                <a:srgbClr val="5D5D5D"/>
              </a:buClr>
              <a:buSzPts val="2000"/>
              <a:buNone/>
              <a:defRPr sz="2000" b="1" i="0">
                <a:latin typeface="Source Sans Pro SemiBold"/>
                <a:ea typeface="Source Sans Pro SemiBold"/>
                <a:cs typeface="Source Sans Pro SemiBold"/>
                <a:sym typeface="Source Sans Pro SemiBold"/>
              </a:defRPr>
            </a:lvl2pPr>
            <a:lvl3pPr marL="1371600" lvl="2" indent="-228600" algn="r">
              <a:lnSpc>
                <a:spcPct val="90000"/>
              </a:lnSpc>
              <a:spcBef>
                <a:spcPts val="500"/>
              </a:spcBef>
              <a:spcAft>
                <a:spcPts val="0"/>
              </a:spcAft>
              <a:buClr>
                <a:srgbClr val="5D5D5D"/>
              </a:buClr>
              <a:buSzPts val="2000"/>
              <a:buNone/>
              <a:defRPr sz="2000" b="1" i="0">
                <a:latin typeface="Source Sans Pro SemiBold"/>
                <a:ea typeface="Source Sans Pro SemiBold"/>
                <a:cs typeface="Source Sans Pro SemiBold"/>
                <a:sym typeface="Source Sans Pro SemiBold"/>
              </a:defRPr>
            </a:lvl3pPr>
            <a:lvl4pPr marL="1828800" lvl="3" indent="-228600" algn="r">
              <a:lnSpc>
                <a:spcPct val="90000"/>
              </a:lnSpc>
              <a:spcBef>
                <a:spcPts val="500"/>
              </a:spcBef>
              <a:spcAft>
                <a:spcPts val="0"/>
              </a:spcAft>
              <a:buClr>
                <a:srgbClr val="5D5D5D"/>
              </a:buClr>
              <a:buSzPts val="2000"/>
              <a:buNone/>
              <a:defRPr sz="2000" b="1" i="0">
                <a:latin typeface="Source Sans Pro SemiBold"/>
                <a:ea typeface="Source Sans Pro SemiBold"/>
                <a:cs typeface="Source Sans Pro SemiBold"/>
                <a:sym typeface="Source Sans Pro SemiBold"/>
              </a:defRPr>
            </a:lvl4pPr>
            <a:lvl5pPr marL="2286000" lvl="4" indent="-228600" algn="r">
              <a:lnSpc>
                <a:spcPct val="90000"/>
              </a:lnSpc>
              <a:spcBef>
                <a:spcPts val="500"/>
              </a:spcBef>
              <a:spcAft>
                <a:spcPts val="0"/>
              </a:spcAft>
              <a:buClr>
                <a:srgbClr val="5D5D5D"/>
              </a:buClr>
              <a:buSzPts val="2000"/>
              <a:buNone/>
              <a:defRPr sz="2000" b="1" i="0">
                <a:latin typeface="Source Sans Pro SemiBold"/>
                <a:ea typeface="Source Sans Pro SemiBold"/>
                <a:cs typeface="Source Sans Pro SemiBold"/>
                <a:sym typeface="Source Sans Pro SemiBol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8"/>
          <p:cNvSpPr/>
          <p:nvPr/>
        </p:nvSpPr>
        <p:spPr>
          <a:xfrm rot="10800000" flipH="1">
            <a:off x="838201" y="979487"/>
            <a:ext cx="3933824" cy="4881563"/>
          </a:xfrm>
          <a:prstGeom prst="round1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Palatino Linotype"/>
              <a:ea typeface="Palatino Linotype"/>
              <a:cs typeface="Palatino Linotype"/>
              <a:sym typeface="Palatino Linotype"/>
            </a:endParaRPr>
          </a:p>
        </p:txBody>
      </p:sp>
      <p:sp>
        <p:nvSpPr>
          <p:cNvPr id="69" name="Google Shape;6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alatino Linotype"/>
              <a:buNone/>
              <a:defRPr sz="3200"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solidFill>
                  <a:schemeClr val="dk1"/>
                </a:solidFill>
              </a:defRPr>
            </a:lvl1pPr>
            <a:lvl2pPr marL="914400" lvl="1" indent="-406400" algn="l">
              <a:lnSpc>
                <a:spcPct val="90000"/>
              </a:lnSpc>
              <a:spcBef>
                <a:spcPts val="500"/>
              </a:spcBef>
              <a:spcAft>
                <a:spcPts val="0"/>
              </a:spcAft>
              <a:buClr>
                <a:schemeClr val="dk1"/>
              </a:buClr>
              <a:buSzPts val="2800"/>
              <a:buChar char="•"/>
              <a:defRPr sz="2800" b="0" i="0">
                <a:solidFill>
                  <a:schemeClr val="dk1"/>
                </a:solidFill>
              </a:defRPr>
            </a:lvl2pPr>
            <a:lvl3pPr marL="1371600" lvl="2" indent="-381000" algn="l">
              <a:lnSpc>
                <a:spcPct val="90000"/>
              </a:lnSpc>
              <a:spcBef>
                <a:spcPts val="500"/>
              </a:spcBef>
              <a:spcAft>
                <a:spcPts val="0"/>
              </a:spcAft>
              <a:buClr>
                <a:schemeClr val="dk1"/>
              </a:buClr>
              <a:buSzPts val="2400"/>
              <a:buChar char="•"/>
              <a:defRPr sz="2400" b="0" i="0">
                <a:solidFill>
                  <a:schemeClr val="dk1"/>
                </a:solidFill>
              </a:defRPr>
            </a:lvl3pPr>
            <a:lvl4pPr marL="1828800" lvl="3" indent="-355600" algn="l">
              <a:lnSpc>
                <a:spcPct val="90000"/>
              </a:lnSpc>
              <a:spcBef>
                <a:spcPts val="500"/>
              </a:spcBef>
              <a:spcAft>
                <a:spcPts val="0"/>
              </a:spcAft>
              <a:buClr>
                <a:schemeClr val="dk1"/>
              </a:buClr>
              <a:buSzPts val="2000"/>
              <a:buChar char="•"/>
              <a:defRPr sz="2000" b="0" i="0">
                <a:solidFill>
                  <a:schemeClr val="dk1"/>
                </a:solidFill>
              </a:defRPr>
            </a:lvl4pPr>
            <a:lvl5pPr marL="2286000" lvl="4" indent="-355600" algn="l">
              <a:lnSpc>
                <a:spcPct val="90000"/>
              </a:lnSpc>
              <a:spcBef>
                <a:spcPts val="500"/>
              </a:spcBef>
              <a:spcAft>
                <a:spcPts val="0"/>
              </a:spcAft>
              <a:buClr>
                <a:schemeClr val="dk1"/>
              </a:buClr>
              <a:buSzPts val="2000"/>
              <a:buChar char="•"/>
              <a:defRPr sz="2000" b="0" i="0">
                <a:solidFill>
                  <a:schemeClr val="dk1"/>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solidFill>
                  <a:schemeClr val="dk1"/>
                </a:solidFill>
              </a:defRPr>
            </a:lvl1pPr>
            <a:lvl2pPr marL="914400" lvl="1" indent="-228600" algn="l">
              <a:lnSpc>
                <a:spcPct val="90000"/>
              </a:lnSpc>
              <a:spcBef>
                <a:spcPts val="500"/>
              </a:spcBef>
              <a:spcAft>
                <a:spcPts val="0"/>
              </a:spcAft>
              <a:buClr>
                <a:srgbClr val="5D5D5D"/>
              </a:buClr>
              <a:buSzPts val="1400"/>
              <a:buNone/>
              <a:defRPr sz="1400"/>
            </a:lvl2pPr>
            <a:lvl3pPr marL="1371600" lvl="2" indent="-228600" algn="l">
              <a:lnSpc>
                <a:spcPct val="90000"/>
              </a:lnSpc>
              <a:spcBef>
                <a:spcPts val="500"/>
              </a:spcBef>
              <a:spcAft>
                <a:spcPts val="0"/>
              </a:spcAft>
              <a:buClr>
                <a:srgbClr val="5D5D5D"/>
              </a:buClr>
              <a:buSzPts val="1200"/>
              <a:buNone/>
              <a:defRPr sz="1200"/>
            </a:lvl3pPr>
            <a:lvl4pPr marL="1828800" lvl="3" indent="-228600" algn="l">
              <a:lnSpc>
                <a:spcPct val="90000"/>
              </a:lnSpc>
              <a:spcBef>
                <a:spcPts val="500"/>
              </a:spcBef>
              <a:spcAft>
                <a:spcPts val="0"/>
              </a:spcAft>
              <a:buClr>
                <a:srgbClr val="5D5D5D"/>
              </a:buClr>
              <a:buSzPts val="1000"/>
              <a:buNone/>
              <a:defRPr sz="1000"/>
            </a:lvl4pPr>
            <a:lvl5pPr marL="2286000" lvl="4" indent="-228600" algn="l">
              <a:lnSpc>
                <a:spcPct val="90000"/>
              </a:lnSpc>
              <a:spcBef>
                <a:spcPts val="500"/>
              </a:spcBef>
              <a:spcAft>
                <a:spcPts val="0"/>
              </a:spcAft>
              <a:buClr>
                <a:srgbClr val="5D5D5D"/>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72" name="Google Shape;72;p18"/>
          <p:cNvPicPr preferRelativeResize="0"/>
          <p:nvPr/>
        </p:nvPicPr>
        <p:blipFill rotWithShape="1">
          <a:blip r:embed="rId2">
            <a:alphaModFix/>
          </a:blip>
          <a:srcRect t="33691"/>
          <a:stretch/>
        </p:blipFill>
        <p:spPr>
          <a:xfrm rot="10800000" flipH="1">
            <a:off x="0" y="6398805"/>
            <a:ext cx="12192000" cy="465549"/>
          </a:xfrm>
          <a:prstGeom prst="rect">
            <a:avLst/>
          </a:prstGeom>
          <a:noFill/>
          <a:ln>
            <a:noFill/>
          </a:ln>
        </p:spPr>
      </p:pic>
      <p:pic>
        <p:nvPicPr>
          <p:cNvPr id="73" name="Google Shape;73;p18"/>
          <p:cNvPicPr preferRelativeResize="0"/>
          <p:nvPr/>
        </p:nvPicPr>
        <p:blipFill rotWithShape="1">
          <a:blip r:embed="rId3">
            <a:alphaModFix/>
          </a:blip>
          <a:srcRect b="33573"/>
          <a:stretch/>
        </p:blipFill>
        <p:spPr>
          <a:xfrm>
            <a:off x="10524665" y="6533027"/>
            <a:ext cx="1324358" cy="244364"/>
          </a:xfrm>
          <a:prstGeom prst="rect">
            <a:avLst/>
          </a:prstGeom>
          <a:noFill/>
          <a:ln>
            <a:noFill/>
          </a:ln>
        </p:spPr>
      </p:pic>
      <p:sp>
        <p:nvSpPr>
          <p:cNvPr id="74" name="Google Shape;74;p18"/>
          <p:cNvSpPr txBox="1">
            <a:spLocks noGrp="1"/>
          </p:cNvSpPr>
          <p:nvPr>
            <p:ph type="ftr" idx="11"/>
          </p:nvPr>
        </p:nvSpPr>
        <p:spPr>
          <a:xfrm>
            <a:off x="838200" y="644207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Palatino Linotype"/>
              <a:buNone/>
              <a:defRPr sz="6000" b="0" i="0">
                <a:solidFill>
                  <a:schemeClr val="accent1"/>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solidFill>
                  <a:schemeClr val="dk1"/>
                </a:solidFill>
                <a:latin typeface="Palatino Linotype"/>
                <a:ea typeface="Palatino Linotype"/>
                <a:cs typeface="Palatino Linotype"/>
                <a:sym typeface="Palatino Linotype"/>
              </a:defRPr>
            </a:lvl1pPr>
            <a:lvl2pPr lvl="1" algn="ctr">
              <a:lnSpc>
                <a:spcPct val="90000"/>
              </a:lnSpc>
              <a:spcBef>
                <a:spcPts val="500"/>
              </a:spcBef>
              <a:spcAft>
                <a:spcPts val="0"/>
              </a:spcAft>
              <a:buClr>
                <a:srgbClr val="5D5D5D"/>
              </a:buClr>
              <a:buSzPts val="2000"/>
              <a:buNone/>
              <a:defRPr sz="2000"/>
            </a:lvl2pPr>
            <a:lvl3pPr lvl="2" algn="ctr">
              <a:lnSpc>
                <a:spcPct val="90000"/>
              </a:lnSpc>
              <a:spcBef>
                <a:spcPts val="500"/>
              </a:spcBef>
              <a:spcAft>
                <a:spcPts val="0"/>
              </a:spcAft>
              <a:buClr>
                <a:srgbClr val="5D5D5D"/>
              </a:buClr>
              <a:buSzPts val="1800"/>
              <a:buNone/>
              <a:defRPr sz="1800"/>
            </a:lvl3pPr>
            <a:lvl4pPr lvl="3" algn="ctr">
              <a:lnSpc>
                <a:spcPct val="90000"/>
              </a:lnSpc>
              <a:spcBef>
                <a:spcPts val="500"/>
              </a:spcBef>
              <a:spcAft>
                <a:spcPts val="0"/>
              </a:spcAft>
              <a:buClr>
                <a:srgbClr val="5D5D5D"/>
              </a:buClr>
              <a:buSzPts val="1600"/>
              <a:buNone/>
              <a:defRPr sz="1600"/>
            </a:lvl4pPr>
            <a:lvl5pPr lvl="4" algn="ctr">
              <a:lnSpc>
                <a:spcPct val="90000"/>
              </a:lnSpc>
              <a:spcBef>
                <a:spcPts val="500"/>
              </a:spcBef>
              <a:spcAft>
                <a:spcPts val="0"/>
              </a:spcAft>
              <a:buClr>
                <a:srgbClr val="5D5D5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pic>
        <p:nvPicPr>
          <p:cNvPr id="18" name="Google Shape;18;p10"/>
          <p:cNvPicPr preferRelativeResize="0"/>
          <p:nvPr/>
        </p:nvPicPr>
        <p:blipFill rotWithShape="1">
          <a:blip r:embed="rId2">
            <a:alphaModFix/>
          </a:blip>
          <a:srcRect t="33691"/>
          <a:stretch/>
        </p:blipFill>
        <p:spPr>
          <a:xfrm rot="10800000" flipH="1">
            <a:off x="0" y="6398805"/>
            <a:ext cx="12192000" cy="465549"/>
          </a:xfrm>
          <a:prstGeom prst="rect">
            <a:avLst/>
          </a:prstGeom>
          <a:noFill/>
          <a:ln>
            <a:noFill/>
          </a:ln>
        </p:spPr>
      </p:pic>
      <p:sp>
        <p:nvSpPr>
          <p:cNvPr id="19" name="Google Shape;1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Palatino Linotype"/>
              <a:buNone/>
              <a:defRPr b="0" i="0">
                <a:solidFill>
                  <a:schemeClr val="dk1"/>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b="0" i="0">
                <a:solidFill>
                  <a:schemeClr val="dk1"/>
                </a:solidFill>
              </a:defRPr>
            </a:lvl1pPr>
            <a:lvl2pPr marL="914400" lvl="1" indent="-381000" algn="l">
              <a:lnSpc>
                <a:spcPct val="90000"/>
              </a:lnSpc>
              <a:spcBef>
                <a:spcPts val="500"/>
              </a:spcBef>
              <a:spcAft>
                <a:spcPts val="0"/>
              </a:spcAft>
              <a:buClr>
                <a:schemeClr val="dk1"/>
              </a:buClr>
              <a:buSzPts val="2400"/>
              <a:buChar char="•"/>
              <a:defRPr b="0" i="0">
                <a:solidFill>
                  <a:schemeClr val="dk1"/>
                </a:solidFill>
              </a:defRPr>
            </a:lvl2pPr>
            <a:lvl3pPr marL="1371600" lvl="2" indent="-355600" algn="l">
              <a:lnSpc>
                <a:spcPct val="90000"/>
              </a:lnSpc>
              <a:spcBef>
                <a:spcPts val="500"/>
              </a:spcBef>
              <a:spcAft>
                <a:spcPts val="0"/>
              </a:spcAft>
              <a:buClr>
                <a:schemeClr val="dk1"/>
              </a:buClr>
              <a:buSzPts val="2000"/>
              <a:buChar char="•"/>
              <a:defRPr b="0" i="0">
                <a:solidFill>
                  <a:schemeClr val="dk1"/>
                </a:solidFill>
              </a:defRPr>
            </a:lvl3pPr>
            <a:lvl4pPr marL="1828800" lvl="3" indent="-342900" algn="l">
              <a:lnSpc>
                <a:spcPct val="90000"/>
              </a:lnSpc>
              <a:spcBef>
                <a:spcPts val="500"/>
              </a:spcBef>
              <a:spcAft>
                <a:spcPts val="0"/>
              </a:spcAft>
              <a:buClr>
                <a:schemeClr val="dk1"/>
              </a:buClr>
              <a:buSzPts val="1800"/>
              <a:buChar char="•"/>
              <a:defRPr b="0" i="0">
                <a:solidFill>
                  <a:schemeClr val="dk1"/>
                </a:solidFill>
              </a:defRPr>
            </a:lvl4pPr>
            <a:lvl5pPr marL="2286000" lvl="4" indent="-342900" algn="l">
              <a:lnSpc>
                <a:spcPct val="90000"/>
              </a:lnSpc>
              <a:spcBef>
                <a:spcPts val="500"/>
              </a:spcBef>
              <a:spcAft>
                <a:spcPts val="0"/>
              </a:spcAft>
              <a:buClr>
                <a:schemeClr val="dk1"/>
              </a:buClr>
              <a:buSzPts val="1800"/>
              <a:buChar char="•"/>
              <a:defRPr b="0" i="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10"/>
          <p:cNvPicPr preferRelativeResize="0"/>
          <p:nvPr/>
        </p:nvPicPr>
        <p:blipFill rotWithShape="1">
          <a:blip r:embed="rId3">
            <a:alphaModFix/>
          </a:blip>
          <a:srcRect b="33573"/>
          <a:stretch/>
        </p:blipFill>
        <p:spPr>
          <a:xfrm>
            <a:off x="10524665" y="6533027"/>
            <a:ext cx="1324358" cy="244364"/>
          </a:xfrm>
          <a:prstGeom prst="rect">
            <a:avLst/>
          </a:prstGeom>
          <a:noFill/>
          <a:ln>
            <a:noFill/>
          </a:ln>
        </p:spPr>
      </p:pic>
      <p:sp>
        <p:nvSpPr>
          <p:cNvPr id="22" name="Google Shape;22;p10"/>
          <p:cNvSpPr txBox="1">
            <a:spLocks noGrp="1"/>
          </p:cNvSpPr>
          <p:nvPr>
            <p:ph type="ftr" idx="11"/>
          </p:nvPr>
        </p:nvSpPr>
        <p:spPr>
          <a:xfrm>
            <a:off x="838200" y="644207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Palatino Linotype"/>
              <a:buNone/>
              <a:defRPr sz="6000" b="0" i="0">
                <a:solidFill>
                  <a:schemeClr val="accent1"/>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b="0" i="0">
                <a:solidFill>
                  <a:schemeClr val="dk1"/>
                </a:solidFill>
                <a:latin typeface="Palatino Linotype"/>
                <a:ea typeface="Palatino Linotype"/>
                <a:cs typeface="Palatino Linotype"/>
                <a:sym typeface="Palatino Linotype"/>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a:p>
        </p:txBody>
      </p:sp>
      <p:cxnSp>
        <p:nvCxnSpPr>
          <p:cNvPr id="26" name="Google Shape;26;p11"/>
          <p:cNvCxnSpPr>
            <a:stCxn id="25" idx="1"/>
            <a:endCxn id="25" idx="3"/>
          </p:cNvCxnSpPr>
          <p:nvPr/>
        </p:nvCxnSpPr>
        <p:spPr>
          <a:xfrm>
            <a:off x="831850" y="5339556"/>
            <a:ext cx="10515600" cy="0"/>
          </a:xfrm>
          <a:prstGeom prst="straightConnector1">
            <a:avLst/>
          </a:prstGeom>
          <a:noFill/>
          <a:ln w="76200" cap="flat" cmpd="sng">
            <a:solidFill>
              <a:schemeClr val="accent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Palatino Linotype"/>
              <a:buNone/>
              <a:defRPr b="0" i="0">
                <a:solidFill>
                  <a:schemeClr val="dk1"/>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 name="Google Shape;29;p12"/>
          <p:cNvPicPr preferRelativeResize="0"/>
          <p:nvPr/>
        </p:nvPicPr>
        <p:blipFill rotWithShape="1">
          <a:blip r:embed="rId2">
            <a:alphaModFix/>
          </a:blip>
          <a:srcRect t="33691"/>
          <a:stretch/>
        </p:blipFill>
        <p:spPr>
          <a:xfrm rot="10800000" flipH="1">
            <a:off x="0" y="6398805"/>
            <a:ext cx="12192000" cy="465549"/>
          </a:xfrm>
          <a:prstGeom prst="rect">
            <a:avLst/>
          </a:prstGeom>
          <a:noFill/>
          <a:ln>
            <a:noFill/>
          </a:ln>
        </p:spPr>
      </p:pic>
      <p:pic>
        <p:nvPicPr>
          <p:cNvPr id="30" name="Google Shape;30;p12"/>
          <p:cNvPicPr preferRelativeResize="0"/>
          <p:nvPr/>
        </p:nvPicPr>
        <p:blipFill rotWithShape="1">
          <a:blip r:embed="rId3">
            <a:alphaModFix/>
          </a:blip>
          <a:srcRect b="33573"/>
          <a:stretch/>
        </p:blipFill>
        <p:spPr>
          <a:xfrm>
            <a:off x="10524665" y="6533027"/>
            <a:ext cx="1324358" cy="244364"/>
          </a:xfrm>
          <a:prstGeom prst="rect">
            <a:avLst/>
          </a:prstGeom>
          <a:noFill/>
          <a:ln>
            <a:noFill/>
          </a:ln>
        </p:spPr>
      </p:pic>
      <p:sp>
        <p:nvSpPr>
          <p:cNvPr id="31" name="Google Shape;31;p12"/>
          <p:cNvSpPr txBox="1">
            <a:spLocks noGrp="1"/>
          </p:cNvSpPr>
          <p:nvPr>
            <p:ph type="ftr" idx="11"/>
          </p:nvPr>
        </p:nvSpPr>
        <p:spPr>
          <a:xfrm>
            <a:off x="838200" y="644207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pic>
        <p:nvPicPr>
          <p:cNvPr id="33" name="Google Shape;33;p13"/>
          <p:cNvPicPr preferRelativeResize="0"/>
          <p:nvPr/>
        </p:nvPicPr>
        <p:blipFill rotWithShape="1">
          <a:blip r:embed="rId2">
            <a:alphaModFix/>
          </a:blip>
          <a:srcRect t="33691"/>
          <a:stretch/>
        </p:blipFill>
        <p:spPr>
          <a:xfrm rot="10800000" flipH="1">
            <a:off x="0" y="6398805"/>
            <a:ext cx="12192000" cy="465549"/>
          </a:xfrm>
          <a:prstGeom prst="rect">
            <a:avLst/>
          </a:prstGeom>
          <a:noFill/>
          <a:ln>
            <a:noFill/>
          </a:ln>
        </p:spPr>
      </p:pic>
      <p:pic>
        <p:nvPicPr>
          <p:cNvPr id="34" name="Google Shape;34;p13"/>
          <p:cNvPicPr preferRelativeResize="0"/>
          <p:nvPr/>
        </p:nvPicPr>
        <p:blipFill rotWithShape="1">
          <a:blip r:embed="rId3">
            <a:alphaModFix/>
          </a:blip>
          <a:srcRect b="33573"/>
          <a:stretch/>
        </p:blipFill>
        <p:spPr>
          <a:xfrm>
            <a:off x="10524665" y="6533027"/>
            <a:ext cx="1324358" cy="244364"/>
          </a:xfrm>
          <a:prstGeom prst="rect">
            <a:avLst/>
          </a:prstGeom>
          <a:noFill/>
          <a:ln>
            <a:noFill/>
          </a:ln>
        </p:spPr>
      </p:pic>
      <p:sp>
        <p:nvSpPr>
          <p:cNvPr id="35" name="Google Shape;35;p13"/>
          <p:cNvSpPr txBox="1">
            <a:spLocks noGrp="1"/>
          </p:cNvSpPr>
          <p:nvPr>
            <p:ph type="ftr" idx="11"/>
          </p:nvPr>
        </p:nvSpPr>
        <p:spPr>
          <a:xfrm>
            <a:off x="838200" y="644207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am">
  <p:cSld name="Team">
    <p:spTree>
      <p:nvGrpSpPr>
        <p:cNvPr id="1" name="Shape 36"/>
        <p:cNvGrpSpPr/>
        <p:nvPr/>
      </p:nvGrpSpPr>
      <p:grpSpPr>
        <a:xfrm>
          <a:off x="0" y="0"/>
          <a:ext cx="0" cy="0"/>
          <a:chOff x="0" y="0"/>
          <a:chExt cx="0" cy="0"/>
        </a:xfrm>
      </p:grpSpPr>
      <p:sp>
        <p:nvSpPr>
          <p:cNvPr id="37" name="Google Shape;37;p14"/>
          <p:cNvSpPr txBox="1">
            <a:spLocks noGrp="1"/>
          </p:cNvSpPr>
          <p:nvPr>
            <p:ph type="body" idx="1"/>
          </p:nvPr>
        </p:nvSpPr>
        <p:spPr>
          <a:xfrm>
            <a:off x="838200" y="1847850"/>
            <a:ext cx="3403600" cy="285823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b="0" i="0"/>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4"/>
          <p:cNvSpPr txBox="1">
            <a:spLocks noGrp="1"/>
          </p:cNvSpPr>
          <p:nvPr>
            <p:ph type="body" idx="2"/>
          </p:nvPr>
        </p:nvSpPr>
        <p:spPr>
          <a:xfrm>
            <a:off x="4394200" y="1847850"/>
            <a:ext cx="3403600" cy="285823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b="0" i="0"/>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4"/>
          <p:cNvSpPr txBox="1">
            <a:spLocks noGrp="1"/>
          </p:cNvSpPr>
          <p:nvPr>
            <p:ph type="body" idx="3"/>
          </p:nvPr>
        </p:nvSpPr>
        <p:spPr>
          <a:xfrm>
            <a:off x="7950200" y="1847850"/>
            <a:ext cx="3403600" cy="285823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b="0" i="0"/>
            </a:lvl1pPr>
            <a:lvl2pPr marL="914400" lvl="1" indent="-342900" algn="l">
              <a:lnSpc>
                <a:spcPct val="90000"/>
              </a:lnSpc>
              <a:spcBef>
                <a:spcPts val="500"/>
              </a:spcBef>
              <a:spcAft>
                <a:spcPts val="0"/>
              </a:spcAft>
              <a:buClr>
                <a:srgbClr val="5D5D5D"/>
              </a:buClr>
              <a:buSzPts val="1800"/>
              <a:buChar char="•"/>
              <a:defRPr/>
            </a:lvl2pPr>
            <a:lvl3pPr marL="1371600" lvl="2" indent="-342900" algn="l">
              <a:lnSpc>
                <a:spcPct val="90000"/>
              </a:lnSpc>
              <a:spcBef>
                <a:spcPts val="500"/>
              </a:spcBef>
              <a:spcAft>
                <a:spcPts val="0"/>
              </a:spcAft>
              <a:buClr>
                <a:srgbClr val="5D5D5D"/>
              </a:buClr>
              <a:buSzPts val="1800"/>
              <a:buChar char="•"/>
              <a:defRPr/>
            </a:lvl3pPr>
            <a:lvl4pPr marL="1828800" lvl="3" indent="-342900" algn="l">
              <a:lnSpc>
                <a:spcPct val="90000"/>
              </a:lnSpc>
              <a:spcBef>
                <a:spcPts val="500"/>
              </a:spcBef>
              <a:spcAft>
                <a:spcPts val="0"/>
              </a:spcAft>
              <a:buClr>
                <a:srgbClr val="5D5D5D"/>
              </a:buClr>
              <a:buSzPts val="1800"/>
              <a:buChar char="•"/>
              <a:defRPr/>
            </a:lvl4pPr>
            <a:lvl5pPr marL="2286000" lvl="4" indent="-342900" algn="l">
              <a:lnSpc>
                <a:spcPct val="90000"/>
              </a:lnSpc>
              <a:spcBef>
                <a:spcPts val="500"/>
              </a:spcBef>
              <a:spcAft>
                <a:spcPts val="0"/>
              </a:spcAft>
              <a:buClr>
                <a:srgbClr val="5D5D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4"/>
          </p:nvPr>
        </p:nvSpPr>
        <p:spPr>
          <a:xfrm>
            <a:off x="4394200" y="4705350"/>
            <a:ext cx="3403600" cy="752475"/>
          </a:xfrm>
          <a:prstGeom prst="rect">
            <a:avLst/>
          </a:prstGeom>
          <a:solidFill>
            <a:schemeClr val="dk2"/>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defRPr>
            </a:lvl1pPr>
            <a:lvl2pPr marL="914400" lvl="1" indent="-355600" algn="ctr">
              <a:lnSpc>
                <a:spcPct val="90000"/>
              </a:lnSpc>
              <a:spcBef>
                <a:spcPts val="500"/>
              </a:spcBef>
              <a:spcAft>
                <a:spcPts val="0"/>
              </a:spcAft>
              <a:buClr>
                <a:srgbClr val="5D5D5D"/>
              </a:buClr>
              <a:buSzPts val="2000"/>
              <a:buChar char="•"/>
              <a:defRPr sz="2000"/>
            </a:lvl2pPr>
            <a:lvl3pPr marL="1371600" lvl="2" indent="-355600" algn="ctr">
              <a:lnSpc>
                <a:spcPct val="90000"/>
              </a:lnSpc>
              <a:spcBef>
                <a:spcPts val="500"/>
              </a:spcBef>
              <a:spcAft>
                <a:spcPts val="0"/>
              </a:spcAft>
              <a:buClr>
                <a:srgbClr val="5D5D5D"/>
              </a:buClr>
              <a:buSzPts val="2000"/>
              <a:buChar char="•"/>
              <a:defRPr sz="2000"/>
            </a:lvl3pPr>
            <a:lvl4pPr marL="1828800" lvl="3" indent="-355600" algn="ctr">
              <a:lnSpc>
                <a:spcPct val="90000"/>
              </a:lnSpc>
              <a:spcBef>
                <a:spcPts val="500"/>
              </a:spcBef>
              <a:spcAft>
                <a:spcPts val="0"/>
              </a:spcAft>
              <a:buClr>
                <a:srgbClr val="5D5D5D"/>
              </a:buClr>
              <a:buSzPts val="2000"/>
              <a:buChar char="•"/>
              <a:defRPr sz="2000"/>
            </a:lvl4pPr>
            <a:lvl5pPr marL="2286000" lvl="4" indent="-355600" algn="ctr">
              <a:lnSpc>
                <a:spcPct val="90000"/>
              </a:lnSpc>
              <a:spcBef>
                <a:spcPts val="500"/>
              </a:spcBef>
              <a:spcAft>
                <a:spcPts val="0"/>
              </a:spcAft>
              <a:buClr>
                <a:srgbClr val="5D5D5D"/>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body" idx="5"/>
          </p:nvPr>
        </p:nvSpPr>
        <p:spPr>
          <a:xfrm>
            <a:off x="7950200" y="4705350"/>
            <a:ext cx="3403600" cy="752475"/>
          </a:xfrm>
          <a:prstGeom prst="rect">
            <a:avLst/>
          </a:prstGeom>
          <a:solidFill>
            <a:schemeClr val="dk2"/>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defRPr>
            </a:lvl1pPr>
            <a:lvl2pPr marL="914400" lvl="1" indent="-355600" algn="ctr">
              <a:lnSpc>
                <a:spcPct val="90000"/>
              </a:lnSpc>
              <a:spcBef>
                <a:spcPts val="500"/>
              </a:spcBef>
              <a:spcAft>
                <a:spcPts val="0"/>
              </a:spcAft>
              <a:buClr>
                <a:srgbClr val="5D5D5D"/>
              </a:buClr>
              <a:buSzPts val="2000"/>
              <a:buChar char="•"/>
              <a:defRPr sz="2000"/>
            </a:lvl2pPr>
            <a:lvl3pPr marL="1371600" lvl="2" indent="-355600" algn="ctr">
              <a:lnSpc>
                <a:spcPct val="90000"/>
              </a:lnSpc>
              <a:spcBef>
                <a:spcPts val="500"/>
              </a:spcBef>
              <a:spcAft>
                <a:spcPts val="0"/>
              </a:spcAft>
              <a:buClr>
                <a:srgbClr val="5D5D5D"/>
              </a:buClr>
              <a:buSzPts val="2000"/>
              <a:buChar char="•"/>
              <a:defRPr sz="2000"/>
            </a:lvl3pPr>
            <a:lvl4pPr marL="1828800" lvl="3" indent="-355600" algn="ctr">
              <a:lnSpc>
                <a:spcPct val="90000"/>
              </a:lnSpc>
              <a:spcBef>
                <a:spcPts val="500"/>
              </a:spcBef>
              <a:spcAft>
                <a:spcPts val="0"/>
              </a:spcAft>
              <a:buClr>
                <a:srgbClr val="5D5D5D"/>
              </a:buClr>
              <a:buSzPts val="2000"/>
              <a:buChar char="•"/>
              <a:defRPr sz="2000"/>
            </a:lvl4pPr>
            <a:lvl5pPr marL="2286000" lvl="4" indent="-355600" algn="ctr">
              <a:lnSpc>
                <a:spcPct val="90000"/>
              </a:lnSpc>
              <a:spcBef>
                <a:spcPts val="500"/>
              </a:spcBef>
              <a:spcAft>
                <a:spcPts val="0"/>
              </a:spcAft>
              <a:buClr>
                <a:srgbClr val="5D5D5D"/>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body" idx="6"/>
          </p:nvPr>
        </p:nvSpPr>
        <p:spPr>
          <a:xfrm>
            <a:off x="838200" y="4705350"/>
            <a:ext cx="3403600" cy="752475"/>
          </a:xfrm>
          <a:prstGeom prst="rect">
            <a:avLst/>
          </a:prstGeom>
          <a:solidFill>
            <a:schemeClr val="dk2"/>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defRPr>
            </a:lvl1pPr>
            <a:lvl2pPr marL="914400" lvl="1" indent="-355600" algn="ctr">
              <a:lnSpc>
                <a:spcPct val="90000"/>
              </a:lnSpc>
              <a:spcBef>
                <a:spcPts val="500"/>
              </a:spcBef>
              <a:spcAft>
                <a:spcPts val="0"/>
              </a:spcAft>
              <a:buClr>
                <a:srgbClr val="5D5D5D"/>
              </a:buClr>
              <a:buSzPts val="2000"/>
              <a:buChar char="•"/>
              <a:defRPr sz="2000"/>
            </a:lvl2pPr>
            <a:lvl3pPr marL="1371600" lvl="2" indent="-355600" algn="ctr">
              <a:lnSpc>
                <a:spcPct val="90000"/>
              </a:lnSpc>
              <a:spcBef>
                <a:spcPts val="500"/>
              </a:spcBef>
              <a:spcAft>
                <a:spcPts val="0"/>
              </a:spcAft>
              <a:buClr>
                <a:srgbClr val="5D5D5D"/>
              </a:buClr>
              <a:buSzPts val="2000"/>
              <a:buChar char="•"/>
              <a:defRPr sz="2000"/>
            </a:lvl3pPr>
            <a:lvl4pPr marL="1828800" lvl="3" indent="-355600" algn="ctr">
              <a:lnSpc>
                <a:spcPct val="90000"/>
              </a:lnSpc>
              <a:spcBef>
                <a:spcPts val="500"/>
              </a:spcBef>
              <a:spcAft>
                <a:spcPts val="0"/>
              </a:spcAft>
              <a:buClr>
                <a:srgbClr val="5D5D5D"/>
              </a:buClr>
              <a:buSzPts val="2000"/>
              <a:buChar char="•"/>
              <a:defRPr sz="2000"/>
            </a:lvl4pPr>
            <a:lvl5pPr marL="2286000" lvl="4" indent="-355600" algn="ctr">
              <a:lnSpc>
                <a:spcPct val="90000"/>
              </a:lnSpc>
              <a:spcBef>
                <a:spcPts val="500"/>
              </a:spcBef>
              <a:spcAft>
                <a:spcPts val="0"/>
              </a:spcAft>
              <a:buClr>
                <a:srgbClr val="5D5D5D"/>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Palatino Linotype"/>
              <a:buNone/>
              <a:defRPr b="0" i="0">
                <a:solidFill>
                  <a:schemeClr val="dk1"/>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 name="Google Shape;44;p14"/>
          <p:cNvPicPr preferRelativeResize="0"/>
          <p:nvPr/>
        </p:nvPicPr>
        <p:blipFill rotWithShape="1">
          <a:blip r:embed="rId2">
            <a:alphaModFix/>
          </a:blip>
          <a:srcRect t="33691"/>
          <a:stretch/>
        </p:blipFill>
        <p:spPr>
          <a:xfrm rot="10800000" flipH="1">
            <a:off x="0" y="6398805"/>
            <a:ext cx="12192000" cy="465549"/>
          </a:xfrm>
          <a:prstGeom prst="rect">
            <a:avLst/>
          </a:prstGeom>
          <a:noFill/>
          <a:ln>
            <a:noFill/>
          </a:ln>
        </p:spPr>
      </p:pic>
      <p:pic>
        <p:nvPicPr>
          <p:cNvPr id="45" name="Google Shape;45;p14"/>
          <p:cNvPicPr preferRelativeResize="0"/>
          <p:nvPr/>
        </p:nvPicPr>
        <p:blipFill rotWithShape="1">
          <a:blip r:embed="rId3">
            <a:alphaModFix/>
          </a:blip>
          <a:srcRect b="33573"/>
          <a:stretch/>
        </p:blipFill>
        <p:spPr>
          <a:xfrm>
            <a:off x="10524665" y="6533027"/>
            <a:ext cx="1324358" cy="244364"/>
          </a:xfrm>
          <a:prstGeom prst="rect">
            <a:avLst/>
          </a:prstGeom>
          <a:noFill/>
          <a:ln>
            <a:noFill/>
          </a:ln>
        </p:spPr>
      </p:pic>
      <p:sp>
        <p:nvSpPr>
          <p:cNvPr id="46" name="Google Shape;46;p14"/>
          <p:cNvSpPr txBox="1">
            <a:spLocks noGrp="1"/>
          </p:cNvSpPr>
          <p:nvPr>
            <p:ph type="ftr" idx="11"/>
          </p:nvPr>
        </p:nvSpPr>
        <p:spPr>
          <a:xfrm>
            <a:off x="838200" y="644207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Palatino Linotype"/>
              <a:buNone/>
              <a:defRPr b="0" i="0">
                <a:solidFill>
                  <a:schemeClr val="dk1"/>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b="0" i="0">
                <a:solidFill>
                  <a:schemeClr val="dk1"/>
                </a:solidFill>
              </a:defRPr>
            </a:lvl1pPr>
            <a:lvl2pPr marL="914400" lvl="1" indent="-381000" algn="l">
              <a:lnSpc>
                <a:spcPct val="90000"/>
              </a:lnSpc>
              <a:spcBef>
                <a:spcPts val="500"/>
              </a:spcBef>
              <a:spcAft>
                <a:spcPts val="0"/>
              </a:spcAft>
              <a:buClr>
                <a:schemeClr val="dk1"/>
              </a:buClr>
              <a:buSzPts val="2400"/>
              <a:buChar char="•"/>
              <a:defRPr b="0" i="0">
                <a:solidFill>
                  <a:schemeClr val="dk1"/>
                </a:solidFill>
              </a:defRPr>
            </a:lvl2pPr>
            <a:lvl3pPr marL="1371600" lvl="2" indent="-355600" algn="l">
              <a:lnSpc>
                <a:spcPct val="90000"/>
              </a:lnSpc>
              <a:spcBef>
                <a:spcPts val="500"/>
              </a:spcBef>
              <a:spcAft>
                <a:spcPts val="0"/>
              </a:spcAft>
              <a:buClr>
                <a:schemeClr val="dk1"/>
              </a:buClr>
              <a:buSzPts val="2000"/>
              <a:buChar char="•"/>
              <a:defRPr b="0" i="0">
                <a:solidFill>
                  <a:schemeClr val="dk1"/>
                </a:solidFill>
              </a:defRPr>
            </a:lvl3pPr>
            <a:lvl4pPr marL="1828800" lvl="3" indent="-342900" algn="l">
              <a:lnSpc>
                <a:spcPct val="90000"/>
              </a:lnSpc>
              <a:spcBef>
                <a:spcPts val="500"/>
              </a:spcBef>
              <a:spcAft>
                <a:spcPts val="0"/>
              </a:spcAft>
              <a:buClr>
                <a:schemeClr val="dk1"/>
              </a:buClr>
              <a:buSzPts val="1800"/>
              <a:buChar char="•"/>
              <a:defRPr b="0" i="0">
                <a:solidFill>
                  <a:schemeClr val="dk1"/>
                </a:solidFill>
              </a:defRPr>
            </a:lvl4pPr>
            <a:lvl5pPr marL="2286000" lvl="4" indent="-342900" algn="l">
              <a:lnSpc>
                <a:spcPct val="90000"/>
              </a:lnSpc>
              <a:spcBef>
                <a:spcPts val="500"/>
              </a:spcBef>
              <a:spcAft>
                <a:spcPts val="0"/>
              </a:spcAft>
              <a:buClr>
                <a:schemeClr val="dk1"/>
              </a:buClr>
              <a:buSzPts val="1800"/>
              <a:buChar char="•"/>
              <a:defRPr b="0" i="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b="0" i="0">
                <a:solidFill>
                  <a:schemeClr val="dk1"/>
                </a:solidFill>
              </a:defRPr>
            </a:lvl1pPr>
            <a:lvl2pPr marL="914400" lvl="1" indent="-381000" algn="l">
              <a:lnSpc>
                <a:spcPct val="90000"/>
              </a:lnSpc>
              <a:spcBef>
                <a:spcPts val="500"/>
              </a:spcBef>
              <a:spcAft>
                <a:spcPts val="0"/>
              </a:spcAft>
              <a:buClr>
                <a:schemeClr val="dk1"/>
              </a:buClr>
              <a:buSzPts val="2400"/>
              <a:buChar char="•"/>
              <a:defRPr b="0" i="0">
                <a:solidFill>
                  <a:schemeClr val="dk1"/>
                </a:solidFill>
              </a:defRPr>
            </a:lvl2pPr>
            <a:lvl3pPr marL="1371600" lvl="2" indent="-355600" algn="l">
              <a:lnSpc>
                <a:spcPct val="90000"/>
              </a:lnSpc>
              <a:spcBef>
                <a:spcPts val="500"/>
              </a:spcBef>
              <a:spcAft>
                <a:spcPts val="0"/>
              </a:spcAft>
              <a:buClr>
                <a:schemeClr val="dk1"/>
              </a:buClr>
              <a:buSzPts val="2000"/>
              <a:buChar char="•"/>
              <a:defRPr b="0" i="0">
                <a:solidFill>
                  <a:schemeClr val="dk1"/>
                </a:solidFill>
              </a:defRPr>
            </a:lvl3pPr>
            <a:lvl4pPr marL="1828800" lvl="3" indent="-342900" algn="l">
              <a:lnSpc>
                <a:spcPct val="90000"/>
              </a:lnSpc>
              <a:spcBef>
                <a:spcPts val="500"/>
              </a:spcBef>
              <a:spcAft>
                <a:spcPts val="0"/>
              </a:spcAft>
              <a:buClr>
                <a:schemeClr val="dk1"/>
              </a:buClr>
              <a:buSzPts val="1800"/>
              <a:buChar char="•"/>
              <a:defRPr b="0" i="0">
                <a:solidFill>
                  <a:schemeClr val="dk1"/>
                </a:solidFill>
              </a:defRPr>
            </a:lvl4pPr>
            <a:lvl5pPr marL="2286000" lvl="4" indent="-342900" algn="l">
              <a:lnSpc>
                <a:spcPct val="90000"/>
              </a:lnSpc>
              <a:spcBef>
                <a:spcPts val="500"/>
              </a:spcBef>
              <a:spcAft>
                <a:spcPts val="0"/>
              </a:spcAft>
              <a:buClr>
                <a:schemeClr val="dk1"/>
              </a:buClr>
              <a:buSzPts val="1800"/>
              <a:buChar char="•"/>
              <a:defRPr b="0" i="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 name="Google Shape;51;p15"/>
          <p:cNvPicPr preferRelativeResize="0"/>
          <p:nvPr/>
        </p:nvPicPr>
        <p:blipFill rotWithShape="1">
          <a:blip r:embed="rId2">
            <a:alphaModFix/>
          </a:blip>
          <a:srcRect t="33691"/>
          <a:stretch/>
        </p:blipFill>
        <p:spPr>
          <a:xfrm rot="10800000" flipH="1">
            <a:off x="0" y="6398805"/>
            <a:ext cx="12192000" cy="465549"/>
          </a:xfrm>
          <a:prstGeom prst="rect">
            <a:avLst/>
          </a:prstGeom>
          <a:noFill/>
          <a:ln>
            <a:noFill/>
          </a:ln>
        </p:spPr>
      </p:pic>
      <p:pic>
        <p:nvPicPr>
          <p:cNvPr id="52" name="Google Shape;52;p15"/>
          <p:cNvPicPr preferRelativeResize="0"/>
          <p:nvPr/>
        </p:nvPicPr>
        <p:blipFill rotWithShape="1">
          <a:blip r:embed="rId3">
            <a:alphaModFix/>
          </a:blip>
          <a:srcRect b="33573"/>
          <a:stretch/>
        </p:blipFill>
        <p:spPr>
          <a:xfrm>
            <a:off x="10524665" y="6533027"/>
            <a:ext cx="1324358" cy="244364"/>
          </a:xfrm>
          <a:prstGeom prst="rect">
            <a:avLst/>
          </a:prstGeom>
          <a:noFill/>
          <a:ln>
            <a:noFill/>
          </a:ln>
        </p:spPr>
      </p:pic>
      <p:sp>
        <p:nvSpPr>
          <p:cNvPr id="53" name="Google Shape;53;p15"/>
          <p:cNvSpPr txBox="1">
            <a:spLocks noGrp="1"/>
          </p:cNvSpPr>
          <p:nvPr>
            <p:ph type="ftr" idx="11"/>
          </p:nvPr>
        </p:nvSpPr>
        <p:spPr>
          <a:xfrm>
            <a:off x="838200" y="644207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Palatino Linotype"/>
              <a:buNone/>
              <a:defRPr b="0" i="0">
                <a:solidFill>
                  <a:schemeClr val="dk1"/>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3000"/>
              <a:buNone/>
              <a:defRPr sz="3000" b="0" i="0">
                <a:solidFill>
                  <a:schemeClr val="dk1"/>
                </a:solidFill>
                <a:latin typeface="Palatino Linotype"/>
                <a:ea typeface="Palatino Linotype"/>
                <a:cs typeface="Palatino Linotype"/>
                <a:sym typeface="Palatino Linotype"/>
              </a:defRPr>
            </a:lvl1pPr>
            <a:lvl2pPr marL="914400" lvl="1" indent="-228600" algn="l">
              <a:lnSpc>
                <a:spcPct val="90000"/>
              </a:lnSpc>
              <a:spcBef>
                <a:spcPts val="500"/>
              </a:spcBef>
              <a:spcAft>
                <a:spcPts val="0"/>
              </a:spcAft>
              <a:buClr>
                <a:srgbClr val="5D5D5D"/>
              </a:buClr>
              <a:buSzPts val="2000"/>
              <a:buNone/>
              <a:defRPr sz="2000" b="1"/>
            </a:lvl2pPr>
            <a:lvl3pPr marL="1371600" lvl="2" indent="-228600" algn="l">
              <a:lnSpc>
                <a:spcPct val="90000"/>
              </a:lnSpc>
              <a:spcBef>
                <a:spcPts val="500"/>
              </a:spcBef>
              <a:spcAft>
                <a:spcPts val="0"/>
              </a:spcAft>
              <a:buClr>
                <a:srgbClr val="5D5D5D"/>
              </a:buClr>
              <a:buSzPts val="1800"/>
              <a:buNone/>
              <a:defRPr sz="1800" b="1"/>
            </a:lvl3pPr>
            <a:lvl4pPr marL="1828800" lvl="3" indent="-228600" algn="l">
              <a:lnSpc>
                <a:spcPct val="90000"/>
              </a:lnSpc>
              <a:spcBef>
                <a:spcPts val="500"/>
              </a:spcBef>
              <a:spcAft>
                <a:spcPts val="0"/>
              </a:spcAft>
              <a:buClr>
                <a:srgbClr val="5D5D5D"/>
              </a:buClr>
              <a:buSzPts val="1600"/>
              <a:buNone/>
              <a:defRPr sz="1600" b="1"/>
            </a:lvl4pPr>
            <a:lvl5pPr marL="2286000" lvl="4" indent="-228600" algn="l">
              <a:lnSpc>
                <a:spcPct val="90000"/>
              </a:lnSpc>
              <a:spcBef>
                <a:spcPts val="500"/>
              </a:spcBef>
              <a:spcAft>
                <a:spcPts val="0"/>
              </a:spcAft>
              <a:buClr>
                <a:srgbClr val="5D5D5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b="0" i="0">
                <a:solidFill>
                  <a:schemeClr val="dk1"/>
                </a:solidFill>
              </a:defRPr>
            </a:lvl1pPr>
            <a:lvl2pPr marL="914400" lvl="1" indent="-381000" algn="l">
              <a:lnSpc>
                <a:spcPct val="90000"/>
              </a:lnSpc>
              <a:spcBef>
                <a:spcPts val="500"/>
              </a:spcBef>
              <a:spcAft>
                <a:spcPts val="0"/>
              </a:spcAft>
              <a:buClr>
                <a:schemeClr val="dk1"/>
              </a:buClr>
              <a:buSzPts val="2400"/>
              <a:buChar char="•"/>
              <a:defRPr b="0" i="0">
                <a:solidFill>
                  <a:schemeClr val="dk1"/>
                </a:solidFill>
              </a:defRPr>
            </a:lvl2pPr>
            <a:lvl3pPr marL="1371600" lvl="2" indent="-355600" algn="l">
              <a:lnSpc>
                <a:spcPct val="90000"/>
              </a:lnSpc>
              <a:spcBef>
                <a:spcPts val="500"/>
              </a:spcBef>
              <a:spcAft>
                <a:spcPts val="0"/>
              </a:spcAft>
              <a:buClr>
                <a:schemeClr val="dk1"/>
              </a:buClr>
              <a:buSzPts val="2000"/>
              <a:buChar char="•"/>
              <a:defRPr b="0" i="0">
                <a:solidFill>
                  <a:schemeClr val="dk1"/>
                </a:solidFill>
              </a:defRPr>
            </a:lvl3pPr>
            <a:lvl4pPr marL="1828800" lvl="3" indent="-342900" algn="l">
              <a:lnSpc>
                <a:spcPct val="90000"/>
              </a:lnSpc>
              <a:spcBef>
                <a:spcPts val="500"/>
              </a:spcBef>
              <a:spcAft>
                <a:spcPts val="0"/>
              </a:spcAft>
              <a:buClr>
                <a:schemeClr val="dk1"/>
              </a:buClr>
              <a:buSzPts val="1800"/>
              <a:buChar char="•"/>
              <a:defRPr b="0" i="0">
                <a:solidFill>
                  <a:schemeClr val="dk1"/>
                </a:solidFill>
              </a:defRPr>
            </a:lvl4pPr>
            <a:lvl5pPr marL="2286000" lvl="4" indent="-342900" algn="l">
              <a:lnSpc>
                <a:spcPct val="90000"/>
              </a:lnSpc>
              <a:spcBef>
                <a:spcPts val="500"/>
              </a:spcBef>
              <a:spcAft>
                <a:spcPts val="0"/>
              </a:spcAft>
              <a:buClr>
                <a:schemeClr val="dk1"/>
              </a:buClr>
              <a:buSzPts val="1800"/>
              <a:buChar char="•"/>
              <a:defRPr b="0" i="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3000"/>
              <a:buNone/>
              <a:defRPr sz="3000" b="0" i="0">
                <a:solidFill>
                  <a:schemeClr val="dk1"/>
                </a:solidFill>
                <a:latin typeface="Palatino Linotype"/>
                <a:ea typeface="Palatino Linotype"/>
                <a:cs typeface="Palatino Linotype"/>
                <a:sym typeface="Palatino Linotype"/>
              </a:defRPr>
            </a:lvl1pPr>
            <a:lvl2pPr marL="914400" lvl="1" indent="-228600" algn="l">
              <a:lnSpc>
                <a:spcPct val="90000"/>
              </a:lnSpc>
              <a:spcBef>
                <a:spcPts val="500"/>
              </a:spcBef>
              <a:spcAft>
                <a:spcPts val="0"/>
              </a:spcAft>
              <a:buClr>
                <a:srgbClr val="5D5D5D"/>
              </a:buClr>
              <a:buSzPts val="2000"/>
              <a:buNone/>
              <a:defRPr sz="2000" b="1"/>
            </a:lvl2pPr>
            <a:lvl3pPr marL="1371600" lvl="2" indent="-228600" algn="l">
              <a:lnSpc>
                <a:spcPct val="90000"/>
              </a:lnSpc>
              <a:spcBef>
                <a:spcPts val="500"/>
              </a:spcBef>
              <a:spcAft>
                <a:spcPts val="0"/>
              </a:spcAft>
              <a:buClr>
                <a:srgbClr val="5D5D5D"/>
              </a:buClr>
              <a:buSzPts val="1800"/>
              <a:buNone/>
              <a:defRPr sz="1800" b="1"/>
            </a:lvl3pPr>
            <a:lvl4pPr marL="1828800" lvl="3" indent="-228600" algn="l">
              <a:lnSpc>
                <a:spcPct val="90000"/>
              </a:lnSpc>
              <a:spcBef>
                <a:spcPts val="500"/>
              </a:spcBef>
              <a:spcAft>
                <a:spcPts val="0"/>
              </a:spcAft>
              <a:buClr>
                <a:srgbClr val="5D5D5D"/>
              </a:buClr>
              <a:buSzPts val="1600"/>
              <a:buNone/>
              <a:defRPr sz="1600" b="1"/>
            </a:lvl4pPr>
            <a:lvl5pPr marL="2286000" lvl="4" indent="-228600" algn="l">
              <a:lnSpc>
                <a:spcPct val="90000"/>
              </a:lnSpc>
              <a:spcBef>
                <a:spcPts val="500"/>
              </a:spcBef>
              <a:spcAft>
                <a:spcPts val="0"/>
              </a:spcAft>
              <a:buClr>
                <a:srgbClr val="5D5D5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b="0" i="0">
                <a:solidFill>
                  <a:schemeClr val="dk1"/>
                </a:solidFill>
              </a:defRPr>
            </a:lvl1pPr>
            <a:lvl2pPr marL="914400" lvl="1" indent="-381000" algn="l">
              <a:lnSpc>
                <a:spcPct val="90000"/>
              </a:lnSpc>
              <a:spcBef>
                <a:spcPts val="500"/>
              </a:spcBef>
              <a:spcAft>
                <a:spcPts val="0"/>
              </a:spcAft>
              <a:buClr>
                <a:schemeClr val="dk1"/>
              </a:buClr>
              <a:buSzPts val="2400"/>
              <a:buChar char="•"/>
              <a:defRPr b="0" i="0">
                <a:solidFill>
                  <a:schemeClr val="dk1"/>
                </a:solidFill>
              </a:defRPr>
            </a:lvl2pPr>
            <a:lvl3pPr marL="1371600" lvl="2" indent="-355600" algn="l">
              <a:lnSpc>
                <a:spcPct val="90000"/>
              </a:lnSpc>
              <a:spcBef>
                <a:spcPts val="500"/>
              </a:spcBef>
              <a:spcAft>
                <a:spcPts val="0"/>
              </a:spcAft>
              <a:buClr>
                <a:schemeClr val="dk1"/>
              </a:buClr>
              <a:buSzPts val="2000"/>
              <a:buChar char="•"/>
              <a:defRPr b="0" i="0">
                <a:solidFill>
                  <a:schemeClr val="dk1"/>
                </a:solidFill>
              </a:defRPr>
            </a:lvl3pPr>
            <a:lvl4pPr marL="1828800" lvl="3" indent="-342900" algn="l">
              <a:lnSpc>
                <a:spcPct val="90000"/>
              </a:lnSpc>
              <a:spcBef>
                <a:spcPts val="500"/>
              </a:spcBef>
              <a:spcAft>
                <a:spcPts val="0"/>
              </a:spcAft>
              <a:buClr>
                <a:schemeClr val="dk1"/>
              </a:buClr>
              <a:buSzPts val="1800"/>
              <a:buChar char="•"/>
              <a:defRPr b="0" i="0">
                <a:solidFill>
                  <a:schemeClr val="dk1"/>
                </a:solidFill>
              </a:defRPr>
            </a:lvl4pPr>
            <a:lvl5pPr marL="2286000" lvl="4" indent="-342900" algn="l">
              <a:lnSpc>
                <a:spcPct val="90000"/>
              </a:lnSpc>
              <a:spcBef>
                <a:spcPts val="500"/>
              </a:spcBef>
              <a:spcAft>
                <a:spcPts val="0"/>
              </a:spcAft>
              <a:buClr>
                <a:schemeClr val="dk1"/>
              </a:buClr>
              <a:buSzPts val="1800"/>
              <a:buChar char="•"/>
              <a:defRPr b="0" i="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 name="Google Shape;60;p16"/>
          <p:cNvPicPr preferRelativeResize="0"/>
          <p:nvPr/>
        </p:nvPicPr>
        <p:blipFill rotWithShape="1">
          <a:blip r:embed="rId2">
            <a:alphaModFix/>
          </a:blip>
          <a:srcRect t="33691"/>
          <a:stretch/>
        </p:blipFill>
        <p:spPr>
          <a:xfrm rot="10800000" flipH="1">
            <a:off x="0" y="6398805"/>
            <a:ext cx="12192000" cy="465549"/>
          </a:xfrm>
          <a:prstGeom prst="rect">
            <a:avLst/>
          </a:prstGeom>
          <a:noFill/>
          <a:ln>
            <a:noFill/>
          </a:ln>
        </p:spPr>
      </p:pic>
      <p:pic>
        <p:nvPicPr>
          <p:cNvPr id="61" name="Google Shape;61;p16"/>
          <p:cNvPicPr preferRelativeResize="0"/>
          <p:nvPr/>
        </p:nvPicPr>
        <p:blipFill rotWithShape="1">
          <a:blip r:embed="rId3">
            <a:alphaModFix/>
          </a:blip>
          <a:srcRect b="33573"/>
          <a:stretch/>
        </p:blipFill>
        <p:spPr>
          <a:xfrm>
            <a:off x="10524665" y="6533027"/>
            <a:ext cx="1324358" cy="244364"/>
          </a:xfrm>
          <a:prstGeom prst="rect">
            <a:avLst/>
          </a:prstGeom>
          <a:noFill/>
          <a:ln>
            <a:noFill/>
          </a:ln>
        </p:spPr>
      </p:pic>
      <p:sp>
        <p:nvSpPr>
          <p:cNvPr id="62" name="Google Shape;62;p16"/>
          <p:cNvSpPr txBox="1">
            <a:spLocks noGrp="1"/>
          </p:cNvSpPr>
          <p:nvPr>
            <p:ph type="ftr" idx="11"/>
          </p:nvPr>
        </p:nvSpPr>
        <p:spPr>
          <a:xfrm>
            <a:off x="838200" y="644207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6726E"/>
              </a:buClr>
              <a:buSzPts val="4400"/>
              <a:buFont typeface="Palatino Linotype"/>
              <a:buNone/>
              <a:defRPr sz="4400" b="0" i="0" u="none" strike="noStrike" cap="none">
                <a:solidFill>
                  <a:srgbClr val="F6726E"/>
                </a:solidFill>
                <a:latin typeface="Palatino Linotype"/>
                <a:ea typeface="Palatino Linotype"/>
                <a:cs typeface="Palatino Linotype"/>
                <a:sym typeface="Palatino Linotyp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D5D5D"/>
              </a:buClr>
              <a:buSzPts val="2400"/>
              <a:buFont typeface="Arial"/>
              <a:buChar char="•"/>
              <a:defRPr sz="2400" b="0" i="0" u="none" strike="noStrike" cap="none">
                <a:solidFill>
                  <a:srgbClr val="5D5D5D"/>
                </a:solidFill>
                <a:latin typeface="Palatino Linotype"/>
                <a:ea typeface="Palatino Linotype"/>
                <a:cs typeface="Palatino Linotype"/>
                <a:sym typeface="Palatino Linotype"/>
              </a:defRPr>
            </a:lvl1pPr>
            <a:lvl2pPr marL="914400" marR="0" lvl="1" indent="-381000" algn="l" rtl="0">
              <a:lnSpc>
                <a:spcPct val="90000"/>
              </a:lnSpc>
              <a:spcBef>
                <a:spcPts val="500"/>
              </a:spcBef>
              <a:spcAft>
                <a:spcPts val="0"/>
              </a:spcAft>
              <a:buClr>
                <a:srgbClr val="5D5D5D"/>
              </a:buClr>
              <a:buSzPts val="2400"/>
              <a:buFont typeface="Arial"/>
              <a:buChar char="•"/>
              <a:defRPr sz="2400" b="0" i="0" u="none" strike="noStrike" cap="none">
                <a:solidFill>
                  <a:srgbClr val="5D5D5D"/>
                </a:solidFill>
                <a:latin typeface="Palatino Linotype"/>
                <a:ea typeface="Palatino Linotype"/>
                <a:cs typeface="Palatino Linotype"/>
                <a:sym typeface="Palatino Linotype"/>
              </a:defRPr>
            </a:lvl2pPr>
            <a:lvl3pPr marL="1371600" marR="0" lvl="2" indent="-355600" algn="l" rtl="0">
              <a:lnSpc>
                <a:spcPct val="90000"/>
              </a:lnSpc>
              <a:spcBef>
                <a:spcPts val="500"/>
              </a:spcBef>
              <a:spcAft>
                <a:spcPts val="0"/>
              </a:spcAft>
              <a:buClr>
                <a:srgbClr val="5D5D5D"/>
              </a:buClr>
              <a:buSzPts val="2000"/>
              <a:buFont typeface="Arial"/>
              <a:buChar char="•"/>
              <a:defRPr sz="2000" b="0" i="0" u="none" strike="noStrike" cap="none">
                <a:solidFill>
                  <a:srgbClr val="5D5D5D"/>
                </a:solidFill>
                <a:latin typeface="Palatino Linotype"/>
                <a:ea typeface="Palatino Linotype"/>
                <a:cs typeface="Palatino Linotype"/>
                <a:sym typeface="Palatino Linotype"/>
              </a:defRPr>
            </a:lvl3pPr>
            <a:lvl4pPr marL="1828800" marR="0" lvl="3" indent="-342900" algn="l" rtl="0">
              <a:lnSpc>
                <a:spcPct val="90000"/>
              </a:lnSpc>
              <a:spcBef>
                <a:spcPts val="500"/>
              </a:spcBef>
              <a:spcAft>
                <a:spcPts val="0"/>
              </a:spcAft>
              <a:buClr>
                <a:srgbClr val="5D5D5D"/>
              </a:buClr>
              <a:buSzPts val="1800"/>
              <a:buFont typeface="Arial"/>
              <a:buChar char="•"/>
              <a:defRPr sz="1800" b="0" i="0" u="none" strike="noStrike" cap="none">
                <a:solidFill>
                  <a:srgbClr val="5D5D5D"/>
                </a:solidFill>
                <a:latin typeface="Palatino Linotype"/>
                <a:ea typeface="Palatino Linotype"/>
                <a:cs typeface="Palatino Linotype"/>
                <a:sym typeface="Palatino Linotype"/>
              </a:defRPr>
            </a:lvl4pPr>
            <a:lvl5pPr marL="2286000" marR="0" lvl="4" indent="-342900" algn="l" rtl="0">
              <a:lnSpc>
                <a:spcPct val="90000"/>
              </a:lnSpc>
              <a:spcBef>
                <a:spcPts val="500"/>
              </a:spcBef>
              <a:spcAft>
                <a:spcPts val="0"/>
              </a:spcAft>
              <a:buClr>
                <a:srgbClr val="5D5D5D"/>
              </a:buClr>
              <a:buSzPts val="1800"/>
              <a:buFont typeface="Arial"/>
              <a:buChar char="•"/>
              <a:defRPr sz="1800" b="0" i="0" u="none" strike="noStrike" cap="none">
                <a:solidFill>
                  <a:srgbClr val="5D5D5D"/>
                </a:solidFill>
                <a:latin typeface="Palatino Linotype"/>
                <a:ea typeface="Palatino Linotype"/>
                <a:cs typeface="Palatino Linotype"/>
                <a:sym typeface="Palatino Linotyp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1919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919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191"/>
                </a:solidFill>
                <a:latin typeface="Palatino Linotype"/>
                <a:ea typeface="Palatino Linotype"/>
                <a:cs typeface="Palatino Linotype"/>
                <a:sym typeface="Palatino Linotype"/>
              </a:defRPr>
            </a:lvl1pPr>
            <a:lvl2pPr marL="0" marR="0" lvl="1" indent="0" algn="r" rtl="0">
              <a:spcBef>
                <a:spcPts val="0"/>
              </a:spcBef>
              <a:buNone/>
              <a:defRPr sz="1200" b="0" i="0" u="none" strike="noStrike" cap="none">
                <a:solidFill>
                  <a:srgbClr val="919191"/>
                </a:solidFill>
                <a:latin typeface="Palatino Linotype"/>
                <a:ea typeface="Palatino Linotype"/>
                <a:cs typeface="Palatino Linotype"/>
                <a:sym typeface="Palatino Linotype"/>
              </a:defRPr>
            </a:lvl2pPr>
            <a:lvl3pPr marL="0" marR="0" lvl="2" indent="0" algn="r" rtl="0">
              <a:spcBef>
                <a:spcPts val="0"/>
              </a:spcBef>
              <a:buNone/>
              <a:defRPr sz="1200" b="0" i="0" u="none" strike="noStrike" cap="none">
                <a:solidFill>
                  <a:srgbClr val="919191"/>
                </a:solidFill>
                <a:latin typeface="Palatino Linotype"/>
                <a:ea typeface="Palatino Linotype"/>
                <a:cs typeface="Palatino Linotype"/>
                <a:sym typeface="Palatino Linotype"/>
              </a:defRPr>
            </a:lvl3pPr>
            <a:lvl4pPr marL="0" marR="0" lvl="3" indent="0" algn="r" rtl="0">
              <a:spcBef>
                <a:spcPts val="0"/>
              </a:spcBef>
              <a:buNone/>
              <a:defRPr sz="1200" b="0" i="0" u="none" strike="noStrike" cap="none">
                <a:solidFill>
                  <a:srgbClr val="919191"/>
                </a:solidFill>
                <a:latin typeface="Palatino Linotype"/>
                <a:ea typeface="Palatino Linotype"/>
                <a:cs typeface="Palatino Linotype"/>
                <a:sym typeface="Palatino Linotype"/>
              </a:defRPr>
            </a:lvl4pPr>
            <a:lvl5pPr marL="0" marR="0" lvl="4" indent="0" algn="r" rtl="0">
              <a:spcBef>
                <a:spcPts val="0"/>
              </a:spcBef>
              <a:buNone/>
              <a:defRPr sz="1200" b="0" i="0" u="none" strike="noStrike" cap="none">
                <a:solidFill>
                  <a:srgbClr val="919191"/>
                </a:solidFill>
                <a:latin typeface="Palatino Linotype"/>
                <a:ea typeface="Palatino Linotype"/>
                <a:cs typeface="Palatino Linotype"/>
                <a:sym typeface="Palatino Linotype"/>
              </a:defRPr>
            </a:lvl5pPr>
            <a:lvl6pPr marL="0" marR="0" lvl="5" indent="0" algn="r" rtl="0">
              <a:spcBef>
                <a:spcPts val="0"/>
              </a:spcBef>
              <a:buNone/>
              <a:defRPr sz="1200" b="0" i="0" u="none" strike="noStrike" cap="none">
                <a:solidFill>
                  <a:srgbClr val="919191"/>
                </a:solidFill>
                <a:latin typeface="Palatino Linotype"/>
                <a:ea typeface="Palatino Linotype"/>
                <a:cs typeface="Palatino Linotype"/>
                <a:sym typeface="Palatino Linotype"/>
              </a:defRPr>
            </a:lvl6pPr>
            <a:lvl7pPr marL="0" marR="0" lvl="6" indent="0" algn="r" rtl="0">
              <a:spcBef>
                <a:spcPts val="0"/>
              </a:spcBef>
              <a:buNone/>
              <a:defRPr sz="1200" b="0" i="0" u="none" strike="noStrike" cap="none">
                <a:solidFill>
                  <a:srgbClr val="919191"/>
                </a:solidFill>
                <a:latin typeface="Palatino Linotype"/>
                <a:ea typeface="Palatino Linotype"/>
                <a:cs typeface="Palatino Linotype"/>
                <a:sym typeface="Palatino Linotype"/>
              </a:defRPr>
            </a:lvl7pPr>
            <a:lvl8pPr marL="0" marR="0" lvl="7" indent="0" algn="r" rtl="0">
              <a:spcBef>
                <a:spcPts val="0"/>
              </a:spcBef>
              <a:buNone/>
              <a:defRPr sz="1200" b="0" i="0" u="none" strike="noStrike" cap="none">
                <a:solidFill>
                  <a:srgbClr val="919191"/>
                </a:solidFill>
                <a:latin typeface="Palatino Linotype"/>
                <a:ea typeface="Palatino Linotype"/>
                <a:cs typeface="Palatino Linotype"/>
                <a:sym typeface="Palatino Linotype"/>
              </a:defRPr>
            </a:lvl8pPr>
            <a:lvl9pPr marL="0" marR="0" lvl="8" indent="0" algn="r" rtl="0">
              <a:spcBef>
                <a:spcPts val="0"/>
              </a:spcBef>
              <a:buNone/>
              <a:defRPr sz="1200" b="0" i="0" u="none" strike="noStrike" cap="none">
                <a:solidFill>
                  <a:srgbClr val="91919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urworldindata.org/grapher/total-cases-covid-19"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ourworldindata.org/grapher/total-cases-covid-1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ourworldindata.org/grapher/covid-19-tests-countr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ourworldindata.org/grapher/hospital-beds-per-1000-people?tab=char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core-econ.org/the-economy/book/text/04.html#46-public-goods-free-riding-and-repeated-interactio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core-econ.org/the-economy/book/text/21.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ore-econ.org/the-economy/book/text/04.html#44-social-preferences-altruis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core-econ.org/the-economy/book/text/08.html#86-changes-in-supply-and-demand"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nytimes.com/2020/03/14/technology/coronavirus-purell-wipes-amazon-sellers.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ore-econ.org/the-economy/book/text/08.html#86-changes-in-supply-and-demand"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core-econ.org/the-economy/book/text/11.html#115-the-value-of-an-asset-basic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reuters.com/article/health-coronavirus-jpmorgan-usa-idUSU5N281010"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barrons.com/articles/u-s-economy-could-contract-by-24-next-quarter-goldman-sachs-says-5158471329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core-econ.org/the-economy/book/text/18.html"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hyperlink" Target="https://www.thestar.com/news/canada/2020/03/12/were-hustlers-amid-coronavirus-fears-this-couple-has-made-more-than-100000-reselling-lysol-wipes.html" TargetMode="External"/><Relationship Id="rId4" Type="http://schemas.openxmlformats.org/officeDocument/2006/relationships/hyperlink" Target="https://www.nytimes.com/2020/03/14/technology/coronavirus-purell-wipes-amazon-sellers.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core-econ.org/the-economy/book/text/14.html#141-the-transmission-of-shocks-the-multiplier-process"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internationalbanker.com/finance/social-support-financial-architecture-proposal-reform/" TargetMode="External"/><Relationship Id="rId5" Type="http://schemas.openxmlformats.org/officeDocument/2006/relationships/hyperlink" Target="https://core-econ.org/the-economy/book/text/15.html#158-monetary-policy" TargetMode="External"/><Relationship Id="rId4" Type="http://schemas.openxmlformats.org/officeDocument/2006/relationships/hyperlink" Target="https://core-econ.org/the-economy/book/text/14.html#146-fiscal-policy-how-governments-can-dampen-and-amplify-fluctuation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core-econ.org/the-economy/book/text/50-02-glossary.html#glossary-demand-side" TargetMode="External"/><Relationship Id="rId13" Type="http://schemas.openxmlformats.org/officeDocument/2006/relationships/hyperlink" Target="https://core-econ.org/the-economy/book/text/50-02-glossary.html#glossary-fiscal-policy" TargetMode="External"/><Relationship Id="rId18" Type="http://schemas.openxmlformats.org/officeDocument/2006/relationships/hyperlink" Target="https://core-econ.org/the-economy/book/text/50-02-glossary.html#glossary-marginal-private-benefit-mpb" TargetMode="External"/><Relationship Id="rId26" Type="http://schemas.openxmlformats.org/officeDocument/2006/relationships/hyperlink" Target="https://core-econ.org/the-economy/book/text/50-02-glossary.html#glossary-supply-side" TargetMode="External"/><Relationship Id="rId3" Type="http://schemas.openxmlformats.org/officeDocument/2006/relationships/hyperlink" Target="https://core-econ.org/the-economy/book/text/50-02-glossary.html#glossary" TargetMode="External"/><Relationship Id="rId21" Type="http://schemas.openxmlformats.org/officeDocument/2006/relationships/hyperlink" Target="https://core-econ.org/the-economy/book/text/50-02-glossary.html#glossary-public-bad" TargetMode="External"/><Relationship Id="rId7" Type="http://schemas.openxmlformats.org/officeDocument/2006/relationships/hyperlink" Target="https://core-econ.org/the-economy/book/text/50-02-glossary.html#glossary-cooperation" TargetMode="External"/><Relationship Id="rId12" Type="http://schemas.openxmlformats.org/officeDocument/2006/relationships/hyperlink" Target="https://core-econ.org/the-economy/book/text/50-02-glossary.html#glossary-fiscal-multiplier" TargetMode="External"/><Relationship Id="rId17" Type="http://schemas.openxmlformats.org/officeDocument/2006/relationships/hyperlink" Target="https://core-econ.org/the-economy/book/text/50-02-glossary.html#glossary-pareto-efficient" TargetMode="External"/><Relationship Id="rId25" Type="http://schemas.openxmlformats.org/officeDocument/2006/relationships/hyperlink" Target="https://core-econ.org/the-economy/book/text/50-02-glossary.html#glossary-stock-exchange" TargetMode="External"/><Relationship Id="rId2" Type="http://schemas.openxmlformats.org/officeDocument/2006/relationships/notesSlide" Target="../notesSlides/notesSlide31.xml"/><Relationship Id="rId16" Type="http://schemas.openxmlformats.org/officeDocument/2006/relationships/hyperlink" Target="https://core-econ.org/the-economy/book/text/50-02-glossary.html#glossary-monetary-policy" TargetMode="External"/><Relationship Id="rId20" Type="http://schemas.openxmlformats.org/officeDocument/2006/relationships/hyperlink" Target="https://core-econ.org/the-economy/book/text/50-02-glossary.html#glossary-prudential-policy" TargetMode="External"/><Relationship Id="rId1" Type="http://schemas.openxmlformats.org/officeDocument/2006/relationships/slideLayout" Target="../slideLayouts/slideLayout3.xml"/><Relationship Id="rId6" Type="http://schemas.openxmlformats.org/officeDocument/2006/relationships/hyperlink" Target="https://core-econ.org/the-economy/book/text/50-02-glossary.html#glossary-automatic-stabilizers" TargetMode="External"/><Relationship Id="rId11" Type="http://schemas.openxmlformats.org/officeDocument/2006/relationships/hyperlink" Target="https://core-econ.org/the-economy/book/text/50-02-glossary.html#glossary-substantive-judgements-of-fairness" TargetMode="External"/><Relationship Id="rId24" Type="http://schemas.openxmlformats.org/officeDocument/2006/relationships/hyperlink" Target="https://core-econ.org/the-economy/book/text/50-02-glossary.html#glossary-social-preferences" TargetMode="External"/><Relationship Id="rId5" Type="http://schemas.openxmlformats.org/officeDocument/2006/relationships/hyperlink" Target="https://core-econ.org/the-economy/book/text/50-02-glossary.html#glossary-asset" TargetMode="External"/><Relationship Id="rId15" Type="http://schemas.openxmlformats.org/officeDocument/2006/relationships/hyperlink" Target="https://core-econ.org/the-economy/book/text/50-02-glossary.html#glossary-income" TargetMode="External"/><Relationship Id="rId23" Type="http://schemas.openxmlformats.org/officeDocument/2006/relationships/hyperlink" Target="https://core-econ.org/the-economy/book/text/50-02-glossary.html#glossary-social-interactions" TargetMode="External"/><Relationship Id="rId10" Type="http://schemas.openxmlformats.org/officeDocument/2006/relationships/hyperlink" Target="https://core-econ.org/the-economy/book/text/50-02-glossary.html#glossary-external-effect" TargetMode="External"/><Relationship Id="rId19" Type="http://schemas.openxmlformats.org/officeDocument/2006/relationships/hyperlink" Target="https://core-econ.org/the-economy/book/text/50-02-glossary.html#glossary-marginal-private-cost-mpc" TargetMode="External"/><Relationship Id="rId4" Type="http://schemas.openxmlformats.org/officeDocument/2006/relationships/hyperlink" Target="https://core-econ.org/the-economy/book/text/50-02-glossary.html#glossary-aggregate-demand" TargetMode="External"/><Relationship Id="rId9" Type="http://schemas.openxmlformats.org/officeDocument/2006/relationships/hyperlink" Target="https://core-econ.org/the-economy/book/text/50-02-glossary.html#glossary-employment-rate" TargetMode="External"/><Relationship Id="rId14" Type="http://schemas.openxmlformats.org/officeDocument/2006/relationships/hyperlink" Target="https://core-econ.org/the-economy/book/text/50-02-glossary.html#glossary-fiscal-stimulus" TargetMode="External"/><Relationship Id="rId22" Type="http://schemas.openxmlformats.org/officeDocument/2006/relationships/hyperlink" Target="https://core-econ.org/the-economy/book/text/50-02-glossary.html#glossary-public-good"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edium.com/@tomaspueyo/coronavirus-act-today-or-people-will-die-f4d3d9cd99ca" TargetMode="External"/><Relationship Id="rId7" Type="http://schemas.openxmlformats.org/officeDocument/2006/relationships/hyperlink" Target="https://www.core-econ.org/project/core-covid-19-collectio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ethics.harvard.edu/covid-19-response" TargetMode="External"/><Relationship Id="rId5" Type="http://schemas.openxmlformats.org/officeDocument/2006/relationships/hyperlink" Target="https://www.cdc.gov/mmwr/volumes/66/rr/rr6601a1.htm#_blank" TargetMode="External"/><Relationship Id="rId4" Type="http://schemas.openxmlformats.org/officeDocument/2006/relationships/hyperlink" Target="https://medium.com/@tomaspueyo/coronavirus-the-hammer-and-the-dance-be9337092b56"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core-econ.org/espp/book/text/01.html#find-out-more-compound-growth-rat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core-econ.org/the-economy/book/text/01.html#13-historys-hockey-stick-growth-in-incom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ourworldindata.org/coronavirus#cases-of-covid-19-growth-country-by-country-view"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urworldindata.org/grapher/total-cases-covid-19" TargetMode="External"/><Relationship Id="rId2" Type="http://schemas.openxmlformats.org/officeDocument/2006/relationships/hyperlink" Target="https://ourworldindata.org/coronavirus#the-covid-19-pandemic" TargetMode="External"/><Relationship Id="rId1" Type="http://schemas.openxmlformats.org/officeDocument/2006/relationships/slideLayout" Target="../slideLayouts/slideLayout3.xml"/><Relationship Id="rId5" Type="http://schemas.openxmlformats.org/officeDocument/2006/relationships/hyperlink" Target="https://ourworldindata.org/grapher/covid-19-tests-country?country=AUS+AUT+BEL+BRA+COL+FIN+FRA+DEU+NOR+PAK+RUS+KOR+GBR+USA+VNM" TargetMode="External"/><Relationship Id="rId4" Type="http://schemas.openxmlformats.org/officeDocument/2006/relationships/hyperlink" Target="https://ourworldindata.org/grapher/covid19-tests-per-million-people?country=AUS+AUT+BRA+COL+FIN+FRA+DEU+IRN+JPN+ZAF+KOR+ARE+GBR+USA+VN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ourworldindata.org/grapher/total-cases-covid-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05F686-28AE-4C32-9490-CBA033421858}"/>
              </a:ext>
            </a:extLst>
          </p:cNvPr>
          <p:cNvPicPr>
            <a:picLocks noChangeAspect="1"/>
          </p:cNvPicPr>
          <p:nvPr/>
        </p:nvPicPr>
        <p:blipFill>
          <a:blip r:embed="rId2"/>
          <a:stretch>
            <a:fillRect/>
          </a:stretch>
        </p:blipFill>
        <p:spPr>
          <a:xfrm>
            <a:off x="545123" y="0"/>
            <a:ext cx="11101753" cy="6857999"/>
          </a:xfrm>
          <a:prstGeom prst="rect">
            <a:avLst/>
          </a:prstGeom>
        </p:spPr>
      </p:pic>
      <p:sp>
        <p:nvSpPr>
          <p:cNvPr id="4" name="Rectangle 3">
            <a:extLst>
              <a:ext uri="{FF2B5EF4-FFF2-40B4-BE49-F238E27FC236}">
                <a16:creationId xmlns:a16="http://schemas.microsoft.com/office/drawing/2014/main" id="{E26DB358-711E-4DBB-A1D8-C44BECF44E4F}"/>
              </a:ext>
            </a:extLst>
          </p:cNvPr>
          <p:cNvSpPr/>
          <p:nvPr/>
        </p:nvSpPr>
        <p:spPr>
          <a:xfrm>
            <a:off x="4570660" y="74712"/>
            <a:ext cx="3334567" cy="307777"/>
          </a:xfrm>
          <a:prstGeom prst="rect">
            <a:avLst/>
          </a:prstGeom>
        </p:spPr>
        <p:txBody>
          <a:bodyPr wrap="none">
            <a:spAutoFit/>
          </a:bodyPr>
          <a:lstStyle/>
          <a:p>
            <a:r>
              <a:rPr lang="en-US" dirty="0" err="1">
                <a:latin typeface="Palatino Linotype" panose="02040502050505030304" pitchFamily="18" charset="0"/>
                <a:hlinkClick r:id="rId3"/>
              </a:rPr>
              <a:t>OWiD</a:t>
            </a:r>
            <a:r>
              <a:rPr lang="en-US" dirty="0">
                <a:latin typeface="Palatino Linotype" panose="02040502050505030304" pitchFamily="18" charset="0"/>
                <a:hlinkClick r:id="rId3"/>
              </a:rPr>
              <a:t> chart - select your own countries</a:t>
            </a:r>
            <a:endParaRPr lang="en-GB" dirty="0">
              <a:latin typeface="Palatino Linotype" panose="02040502050505030304" pitchFamily="18" charset="0"/>
            </a:endParaRPr>
          </a:p>
        </p:txBody>
      </p:sp>
      <p:sp>
        <p:nvSpPr>
          <p:cNvPr id="5" name="Oval 4">
            <a:extLst>
              <a:ext uri="{FF2B5EF4-FFF2-40B4-BE49-F238E27FC236}">
                <a16:creationId xmlns:a16="http://schemas.microsoft.com/office/drawing/2014/main" id="{BCE7ECBB-301A-4BB5-B949-A4244900D6DC}"/>
              </a:ext>
            </a:extLst>
          </p:cNvPr>
          <p:cNvSpPr/>
          <p:nvPr/>
        </p:nvSpPr>
        <p:spPr>
          <a:xfrm>
            <a:off x="496890" y="609600"/>
            <a:ext cx="685800" cy="30480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497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E38953-EDFC-4DAA-8E6F-E71D60CC4477}"/>
              </a:ext>
            </a:extLst>
          </p:cNvPr>
          <p:cNvPicPr>
            <a:picLocks noChangeAspect="1"/>
          </p:cNvPicPr>
          <p:nvPr/>
        </p:nvPicPr>
        <p:blipFill rotWithShape="1">
          <a:blip r:embed="rId3"/>
          <a:srcRect r="1322"/>
          <a:stretch/>
        </p:blipFill>
        <p:spPr>
          <a:xfrm>
            <a:off x="685768" y="95250"/>
            <a:ext cx="10829958" cy="6762750"/>
          </a:xfrm>
          <a:prstGeom prst="rect">
            <a:avLst/>
          </a:prstGeom>
        </p:spPr>
      </p:pic>
      <p:sp>
        <p:nvSpPr>
          <p:cNvPr id="4" name="Rectangle 3">
            <a:extLst>
              <a:ext uri="{FF2B5EF4-FFF2-40B4-BE49-F238E27FC236}">
                <a16:creationId xmlns:a16="http://schemas.microsoft.com/office/drawing/2014/main" id="{3743DA06-226F-4A94-9011-076A4F8E5529}"/>
              </a:ext>
            </a:extLst>
          </p:cNvPr>
          <p:cNvSpPr/>
          <p:nvPr/>
        </p:nvSpPr>
        <p:spPr>
          <a:xfrm>
            <a:off x="4621462" y="117047"/>
            <a:ext cx="3334567" cy="307777"/>
          </a:xfrm>
          <a:prstGeom prst="rect">
            <a:avLst/>
          </a:prstGeom>
        </p:spPr>
        <p:txBody>
          <a:bodyPr wrap="none">
            <a:spAutoFit/>
          </a:bodyPr>
          <a:lstStyle/>
          <a:p>
            <a:r>
              <a:rPr lang="en-US" dirty="0" err="1">
                <a:latin typeface="Palatino Linotype" panose="02040502050505030304" pitchFamily="18" charset="0"/>
                <a:hlinkClick r:id="rId4"/>
              </a:rPr>
              <a:t>OWiD</a:t>
            </a:r>
            <a:r>
              <a:rPr lang="en-US" dirty="0">
                <a:latin typeface="Palatino Linotype" panose="02040502050505030304" pitchFamily="18" charset="0"/>
                <a:hlinkClick r:id="rId4"/>
              </a:rPr>
              <a:t> chart - select your own countries</a:t>
            </a:r>
            <a:endParaRPr lang="en-GB" dirty="0">
              <a:latin typeface="Palatino Linotype" panose="02040502050505030304" pitchFamily="18" charset="0"/>
            </a:endParaRPr>
          </a:p>
        </p:txBody>
      </p:sp>
      <p:sp>
        <p:nvSpPr>
          <p:cNvPr id="5" name="Oval 4">
            <a:extLst>
              <a:ext uri="{FF2B5EF4-FFF2-40B4-BE49-F238E27FC236}">
                <a16:creationId xmlns:a16="http://schemas.microsoft.com/office/drawing/2014/main" id="{05CF4A6C-AE23-489B-A909-290432B9F213}"/>
              </a:ext>
            </a:extLst>
          </p:cNvPr>
          <p:cNvSpPr/>
          <p:nvPr/>
        </p:nvSpPr>
        <p:spPr>
          <a:xfrm>
            <a:off x="581560" y="711204"/>
            <a:ext cx="685800" cy="30480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4186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93"/>
        <p:cNvGrpSpPr/>
        <p:nvPr/>
      </p:nvGrpSpPr>
      <p:grpSpPr>
        <a:xfrm>
          <a:off x="0" y="0"/>
          <a:ext cx="0" cy="0"/>
          <a:chOff x="0" y="0"/>
          <a:chExt cx="0" cy="0"/>
        </a:xfrm>
      </p:grpSpPr>
      <p:pic>
        <p:nvPicPr>
          <p:cNvPr id="1026" name="Picture 2">
            <a:extLst>
              <a:ext uri="{FF2B5EF4-FFF2-40B4-BE49-F238E27FC236}">
                <a16:creationId xmlns:a16="http://schemas.microsoft.com/office/drawing/2014/main" id="{71FF7F42-3582-E34D-A130-C6166B3C9EF8}"/>
              </a:ext>
            </a:extLst>
          </p:cNvPr>
          <p:cNvPicPr>
            <a:picLocks noChangeAspect="1" noChangeArrowheads="1"/>
          </p:cNvPicPr>
          <p:nvPr/>
        </p:nvPicPr>
        <p:blipFill>
          <a:blip r:embed="rId3"/>
          <a:srcRect/>
          <a:stretch/>
        </p:blipFill>
        <p:spPr bwMode="auto">
          <a:xfrm>
            <a:off x="1238250" y="0"/>
            <a:ext cx="9715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6DA65D8-8230-4101-B094-0D1AB6AE4A39}"/>
              </a:ext>
            </a:extLst>
          </p:cNvPr>
          <p:cNvSpPr/>
          <p:nvPr/>
        </p:nvSpPr>
        <p:spPr>
          <a:xfrm>
            <a:off x="6281232" y="354112"/>
            <a:ext cx="2834430" cy="307777"/>
          </a:xfrm>
          <a:prstGeom prst="rect">
            <a:avLst/>
          </a:prstGeom>
        </p:spPr>
        <p:txBody>
          <a:bodyPr wrap="none">
            <a:spAutoFit/>
          </a:bodyPr>
          <a:lstStyle/>
          <a:p>
            <a:r>
              <a:rPr lang="en-US" dirty="0" err="1">
                <a:latin typeface="Palatino Linotype" panose="02040502050505030304" pitchFamily="18" charset="0"/>
                <a:hlinkClick r:id="rId4"/>
              </a:rPr>
              <a:t>OWiD</a:t>
            </a:r>
            <a:r>
              <a:rPr lang="en-US" dirty="0">
                <a:latin typeface="Palatino Linotype" panose="02040502050505030304" pitchFamily="18" charset="0"/>
                <a:hlinkClick r:id="rId4"/>
              </a:rPr>
              <a:t> chart select your countries</a:t>
            </a:r>
            <a:endParaRPr lang="en-GB" dirty="0">
              <a:latin typeface="Palatino Linotype" panose="02040502050505030304" pitchFamily="18" charset="0"/>
            </a:endParaRPr>
          </a:p>
        </p:txBody>
      </p:sp>
    </p:spTree>
    <p:extLst>
      <p:ext uri="{BB962C8B-B14F-4D97-AF65-F5344CB8AC3E}">
        <p14:creationId xmlns:p14="http://schemas.microsoft.com/office/powerpoint/2010/main" val="4215400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alatino Linotype"/>
              <a:buNone/>
            </a:pPr>
            <a:r>
              <a:rPr lang="en-US" dirty="0"/>
              <a:t>COVID-19 Total Cases</a:t>
            </a:r>
            <a:endParaRPr dirty="0"/>
          </a:p>
        </p:txBody>
      </p:sp>
      <p:sp>
        <p:nvSpPr>
          <p:cNvPr id="90" name="Google Shape;9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spcBef>
                <a:spcPts val="1000"/>
              </a:spcBef>
              <a:spcAft>
                <a:spcPts val="0"/>
              </a:spcAft>
              <a:buSzPts val="2400"/>
              <a:buChar char="•"/>
            </a:pPr>
            <a:r>
              <a:rPr lang="en-US" dirty="0"/>
              <a:t>Data on total cases doesn’t account for </a:t>
            </a:r>
            <a:r>
              <a:rPr lang="en-US" dirty="0">
                <a:solidFill>
                  <a:srgbClr val="FF0000"/>
                </a:solidFill>
              </a:rPr>
              <a:t>population</a:t>
            </a:r>
            <a:r>
              <a:rPr lang="en-US" dirty="0"/>
              <a:t> </a:t>
            </a:r>
          </a:p>
          <a:p>
            <a:pPr marL="228600" lvl="0" indent="-228600" algn="l" rtl="0">
              <a:spcBef>
                <a:spcPts val="1000"/>
              </a:spcBef>
              <a:spcAft>
                <a:spcPts val="0"/>
              </a:spcAft>
              <a:buSzPts val="2400"/>
              <a:buChar char="•"/>
            </a:pPr>
            <a:r>
              <a:rPr lang="en-US" dirty="0"/>
              <a:t>Also doesn’t account for extent of </a:t>
            </a:r>
            <a:r>
              <a:rPr lang="en-US" dirty="0">
                <a:solidFill>
                  <a:srgbClr val="FF0000"/>
                </a:solidFill>
              </a:rPr>
              <a:t>testing</a:t>
            </a:r>
          </a:p>
          <a:p>
            <a:pPr marL="228600" lvl="0" indent="-228600" algn="l" rtl="0">
              <a:spcBef>
                <a:spcPts val="1000"/>
              </a:spcBef>
              <a:spcAft>
                <a:spcPts val="0"/>
              </a:spcAft>
              <a:buSzPts val="2400"/>
              <a:buChar char="•"/>
            </a:pPr>
            <a:r>
              <a:rPr lang="en-US" dirty="0"/>
              <a:t>High growth can arise from greater testing or spread of virus</a:t>
            </a:r>
          </a:p>
          <a:p>
            <a:pPr marL="228600" lvl="0" indent="-228600" algn="l" rtl="0">
              <a:spcBef>
                <a:spcPts val="1000"/>
              </a:spcBef>
              <a:spcAft>
                <a:spcPts val="0"/>
              </a:spcAft>
              <a:buSzPts val="2400"/>
              <a:buChar char="•"/>
            </a:pPr>
            <a:r>
              <a:rPr lang="en-US" dirty="0"/>
              <a:t>Differences across countries can also arise from </a:t>
            </a:r>
            <a:r>
              <a:rPr lang="en-US" dirty="0">
                <a:solidFill>
                  <a:srgbClr val="FF0000"/>
                </a:solidFill>
              </a:rPr>
              <a:t>reliability of reporting</a:t>
            </a:r>
            <a:endParaRPr lang="en-US" dirty="0"/>
          </a:p>
          <a:p>
            <a:pPr marL="228600" lvl="0" indent="-228600" algn="l" rtl="0">
              <a:spcBef>
                <a:spcPts val="1000"/>
              </a:spcBef>
              <a:spcAft>
                <a:spcPts val="0"/>
              </a:spcAft>
              <a:buSzPts val="2400"/>
              <a:buChar char="•"/>
            </a:pPr>
            <a:r>
              <a:rPr lang="en-US" dirty="0"/>
              <a:t>Still, </a:t>
            </a:r>
            <a:r>
              <a:rPr lang="en-US" dirty="0">
                <a:solidFill>
                  <a:srgbClr val="FF0000"/>
                </a:solidFill>
              </a:rPr>
              <a:t>cross-country comparisons </a:t>
            </a:r>
            <a:r>
              <a:rPr lang="en-US" dirty="0"/>
              <a:t>can be informative</a:t>
            </a:r>
          </a:p>
          <a:p>
            <a:pPr marL="228600" lvl="0" indent="-228600" algn="l" rtl="0">
              <a:spcBef>
                <a:spcPts val="1000"/>
              </a:spcBef>
              <a:spcAft>
                <a:spcPts val="0"/>
              </a:spcAft>
              <a:buSzPts val="2400"/>
              <a:buChar char="•"/>
            </a:pPr>
            <a:endParaRPr lang="en-US" dirty="0"/>
          </a:p>
          <a:p>
            <a:pPr marL="457200" lvl="0" indent="-304800" algn="l" rtl="0">
              <a:lnSpc>
                <a:spcPct val="90000"/>
              </a:lnSpc>
              <a:spcBef>
                <a:spcPts val="1000"/>
              </a:spcBef>
              <a:spcAft>
                <a:spcPts val="0"/>
              </a:spcAft>
              <a:buClr>
                <a:schemeClr val="dk1"/>
              </a:buClr>
              <a:buSzPts val="2400"/>
              <a:buNone/>
            </a:pPr>
            <a:endParaRPr dirty="0"/>
          </a:p>
        </p:txBody>
      </p:sp>
    </p:spTree>
    <p:extLst>
      <p:ext uri="{BB962C8B-B14F-4D97-AF65-F5344CB8AC3E}">
        <p14:creationId xmlns:p14="http://schemas.microsoft.com/office/powerpoint/2010/main" val="3705562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Palatino Linotype"/>
              <a:buNone/>
            </a:pPr>
            <a:r>
              <a:rPr lang="en-US" dirty="0"/>
              <a:t>Flattening the Curve</a:t>
            </a:r>
            <a:endParaRPr dirty="0"/>
          </a:p>
        </p:txBody>
      </p:sp>
      <p:sp>
        <p:nvSpPr>
          <p:cNvPr id="96" name="Google Shape;96;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t> </a:t>
            </a:r>
            <a:endParaRPr/>
          </a:p>
        </p:txBody>
      </p:sp>
    </p:spTree>
    <p:extLst>
      <p:ext uri="{BB962C8B-B14F-4D97-AF65-F5344CB8AC3E}">
        <p14:creationId xmlns:p14="http://schemas.microsoft.com/office/powerpoint/2010/main" val="2572550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alatino Linotype"/>
              <a:buNone/>
            </a:pPr>
            <a:r>
              <a:rPr lang="en-US" dirty="0"/>
              <a:t>Flattening the Curve</a:t>
            </a:r>
            <a:endParaRPr dirty="0"/>
          </a:p>
        </p:txBody>
      </p:sp>
      <p:sp>
        <p:nvSpPr>
          <p:cNvPr id="90" name="Google Shape;9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spcBef>
                <a:spcPts val="1000"/>
              </a:spcBef>
              <a:spcAft>
                <a:spcPts val="0"/>
              </a:spcAft>
              <a:buSzPts val="2400"/>
              <a:buChar char="•"/>
            </a:pPr>
            <a:r>
              <a:rPr lang="en-US" dirty="0"/>
              <a:t>If growth is rapid, peak number of cases will be high</a:t>
            </a:r>
          </a:p>
          <a:p>
            <a:pPr marL="228600" lvl="0" indent="-228600" algn="l" rtl="0">
              <a:spcBef>
                <a:spcPts val="1000"/>
              </a:spcBef>
              <a:spcAft>
                <a:spcPts val="0"/>
              </a:spcAft>
              <a:buSzPts val="2400"/>
              <a:buChar char="•"/>
            </a:pPr>
            <a:r>
              <a:rPr lang="en-US" dirty="0"/>
              <a:t>Possibly exceeding capacity of health care system</a:t>
            </a:r>
          </a:p>
          <a:p>
            <a:pPr marL="228600" lvl="0" indent="-228600" algn="l" rtl="0">
              <a:spcBef>
                <a:spcPts val="1000"/>
              </a:spcBef>
              <a:spcAft>
                <a:spcPts val="0"/>
              </a:spcAft>
              <a:buSzPts val="2400"/>
              <a:buChar char="•"/>
            </a:pPr>
            <a:r>
              <a:rPr lang="en-US" dirty="0"/>
              <a:t>How can growth be slowed?</a:t>
            </a:r>
          </a:p>
          <a:p>
            <a:pPr marL="228600" lvl="0" indent="-228600" algn="l" rtl="0">
              <a:spcBef>
                <a:spcPts val="1000"/>
              </a:spcBef>
              <a:spcAft>
                <a:spcPts val="0"/>
              </a:spcAft>
              <a:buSzPts val="2400"/>
              <a:buChar char="•"/>
            </a:pPr>
            <a:r>
              <a:rPr lang="en-US" dirty="0"/>
              <a:t>Those exposed or infected must </a:t>
            </a:r>
            <a:r>
              <a:rPr lang="en-US" dirty="0">
                <a:solidFill>
                  <a:srgbClr val="FF0000"/>
                </a:solidFill>
              </a:rPr>
              <a:t>self-quarantine</a:t>
            </a:r>
            <a:r>
              <a:rPr lang="en-US" dirty="0"/>
              <a:t> (or be </a:t>
            </a:r>
            <a:r>
              <a:rPr lang="en-US" dirty="0">
                <a:solidFill>
                  <a:srgbClr val="FF0000"/>
                </a:solidFill>
              </a:rPr>
              <a:t>isolated</a:t>
            </a:r>
            <a:r>
              <a:rPr lang="en-US" dirty="0"/>
              <a:t>)</a:t>
            </a:r>
          </a:p>
          <a:p>
            <a:pPr marL="228600" lvl="0" indent="-228600" algn="l" rtl="0">
              <a:spcBef>
                <a:spcPts val="1000"/>
              </a:spcBef>
              <a:spcAft>
                <a:spcPts val="0"/>
              </a:spcAft>
              <a:buSzPts val="2400"/>
              <a:buChar char="•"/>
            </a:pPr>
            <a:r>
              <a:rPr lang="en-US" dirty="0"/>
              <a:t>Those not exposed must take precautions</a:t>
            </a:r>
          </a:p>
          <a:p>
            <a:pPr marL="228600" lvl="0" indent="-228600" algn="l" rtl="0">
              <a:spcBef>
                <a:spcPts val="1000"/>
              </a:spcBef>
              <a:spcAft>
                <a:spcPts val="0"/>
              </a:spcAft>
              <a:buSzPts val="2400"/>
              <a:buChar char="•"/>
            </a:pPr>
            <a:r>
              <a:rPr lang="en-US" dirty="0"/>
              <a:t>Washing hands, avoid touching face, and </a:t>
            </a:r>
            <a:r>
              <a:rPr lang="en-US" dirty="0">
                <a:solidFill>
                  <a:srgbClr val="FF0000"/>
                </a:solidFill>
              </a:rPr>
              <a:t>social distancing </a:t>
            </a:r>
          </a:p>
          <a:p>
            <a:pPr marL="228600" lvl="0" indent="-228600" algn="l" rtl="0">
              <a:spcBef>
                <a:spcPts val="1000"/>
              </a:spcBef>
              <a:spcAft>
                <a:spcPts val="0"/>
              </a:spcAft>
              <a:buSzPts val="2400"/>
              <a:buChar char="•"/>
            </a:pPr>
            <a:r>
              <a:rPr lang="en-US" dirty="0"/>
              <a:t>Closing of schools, cancellation of events and travel, distance learning</a:t>
            </a:r>
          </a:p>
          <a:p>
            <a:pPr marL="228600" lvl="0" indent="-228600" algn="l" rtl="0">
              <a:spcBef>
                <a:spcPts val="1000"/>
              </a:spcBef>
              <a:spcAft>
                <a:spcPts val="0"/>
              </a:spcAft>
              <a:buSzPts val="2400"/>
              <a:buChar char="•"/>
            </a:pPr>
            <a:endParaRPr lang="en-US" dirty="0"/>
          </a:p>
          <a:p>
            <a:pPr marL="457200" lvl="0" indent="-304800" algn="l" rtl="0">
              <a:lnSpc>
                <a:spcPct val="90000"/>
              </a:lnSpc>
              <a:spcBef>
                <a:spcPts val="1000"/>
              </a:spcBef>
              <a:spcAft>
                <a:spcPts val="0"/>
              </a:spcAft>
              <a:buClr>
                <a:schemeClr val="dk1"/>
              </a:buClr>
              <a:buSzPts val="2400"/>
              <a:buNone/>
            </a:pPr>
            <a:endParaRPr dirty="0"/>
          </a:p>
        </p:txBody>
      </p:sp>
    </p:spTree>
    <p:extLst>
      <p:ext uri="{BB962C8B-B14F-4D97-AF65-F5344CB8AC3E}">
        <p14:creationId xmlns:p14="http://schemas.microsoft.com/office/powerpoint/2010/main" val="3959795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93"/>
        <p:cNvGrpSpPr/>
        <p:nvPr/>
      </p:nvGrpSpPr>
      <p:grpSpPr>
        <a:xfrm>
          <a:off x="0" y="0"/>
          <a:ext cx="0" cy="0"/>
          <a:chOff x="0" y="0"/>
          <a:chExt cx="0" cy="0"/>
        </a:xfrm>
      </p:grpSpPr>
      <p:pic>
        <p:nvPicPr>
          <p:cNvPr id="10242" name="Picture 2">
            <a:extLst>
              <a:ext uri="{FF2B5EF4-FFF2-40B4-BE49-F238E27FC236}">
                <a16:creationId xmlns:a16="http://schemas.microsoft.com/office/drawing/2014/main" id="{EF2A6CFA-FE04-FE47-8D71-FA2135C5D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3" y="0"/>
            <a:ext cx="102123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AFD9590-0496-4008-9AEB-FA39BCC440EA}"/>
              </a:ext>
            </a:extLst>
          </p:cNvPr>
          <p:cNvSpPr/>
          <p:nvPr/>
        </p:nvSpPr>
        <p:spPr>
          <a:xfrm>
            <a:off x="8896531" y="6424638"/>
            <a:ext cx="2964543" cy="307777"/>
          </a:xfrm>
          <a:prstGeom prst="rect">
            <a:avLst/>
          </a:prstGeom>
        </p:spPr>
        <p:txBody>
          <a:bodyPr wrap="square">
            <a:spAutoFit/>
          </a:bodyPr>
          <a:lstStyle/>
          <a:p>
            <a:r>
              <a:rPr lang="en-US" dirty="0" err="1">
                <a:latin typeface="Palatino Linotype" panose="02040502050505030304" pitchFamily="18" charset="0"/>
                <a:hlinkClick r:id="rId4"/>
              </a:rPr>
              <a:t>OWiD</a:t>
            </a:r>
            <a:r>
              <a:rPr lang="en-US" dirty="0">
                <a:latin typeface="Palatino Linotype" panose="02040502050505030304" pitchFamily="18" charset="0"/>
                <a:hlinkClick r:id="rId4"/>
              </a:rPr>
              <a:t> data - select your countries</a:t>
            </a:r>
            <a:endParaRPr lang="en-GB" dirty="0">
              <a:latin typeface="Palatino Linotype" panose="02040502050505030304" pitchFamily="18" charset="0"/>
            </a:endParaRPr>
          </a:p>
        </p:txBody>
      </p:sp>
    </p:spTree>
    <p:extLst>
      <p:ext uri="{BB962C8B-B14F-4D97-AF65-F5344CB8AC3E}">
        <p14:creationId xmlns:p14="http://schemas.microsoft.com/office/powerpoint/2010/main" val="3921045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93"/>
        <p:cNvGrpSpPr/>
        <p:nvPr/>
      </p:nvGrpSpPr>
      <p:grpSpPr>
        <a:xfrm>
          <a:off x="0" y="0"/>
          <a:ext cx="0" cy="0"/>
          <a:chOff x="0" y="0"/>
          <a:chExt cx="0" cy="0"/>
        </a:xfrm>
      </p:grpSpPr>
      <p:pic>
        <p:nvPicPr>
          <p:cNvPr id="6146" name="Picture 2" descr="This figure includes two curves, with daily number of influenza cases on the y axis and days since first case on the x axis. One curve shows a pandemic with intervention, and the other curve shows a pandemic without intervention. The curve without intervention begins to slope upward before the curve with intervention and also peaks at a higher point. Goals of community mitigation are shown on the â€œwithout interventionâ€ curve and include 1) slow acceleration of number of cases, 2) reduce peak number of cases and related demands on hospitals and infrastructure, and 3) reduce number of cases overall and health effects.">
            <a:extLst>
              <a:ext uri="{FF2B5EF4-FFF2-40B4-BE49-F238E27FC236}">
                <a16:creationId xmlns:a16="http://schemas.microsoft.com/office/drawing/2014/main" id="{E0E5958D-3C75-B845-AA03-A91D4B815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84150"/>
            <a:ext cx="11760200" cy="648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276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alatino Linotype"/>
              <a:buNone/>
            </a:pPr>
            <a:r>
              <a:rPr lang="en-US" dirty="0"/>
              <a:t>External Effects</a:t>
            </a:r>
            <a:endParaRPr dirty="0"/>
          </a:p>
        </p:txBody>
      </p:sp>
      <p:sp>
        <p:nvSpPr>
          <p:cNvPr id="90" name="Google Shape;9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spcBef>
                <a:spcPts val="1000"/>
              </a:spcBef>
              <a:spcAft>
                <a:spcPts val="0"/>
              </a:spcAft>
              <a:buSzPts val="2400"/>
              <a:buChar char="•"/>
            </a:pPr>
            <a:r>
              <a:rPr lang="en-US" dirty="0">
                <a:solidFill>
                  <a:srgbClr val="FF0000"/>
                </a:solidFill>
              </a:rPr>
              <a:t>Social distancing </a:t>
            </a:r>
            <a:r>
              <a:rPr lang="en-US" dirty="0"/>
              <a:t>has </a:t>
            </a:r>
            <a:r>
              <a:rPr lang="en-US" dirty="0">
                <a:solidFill>
                  <a:srgbClr val="FF0000"/>
                </a:solidFill>
              </a:rPr>
              <a:t>private costs </a:t>
            </a:r>
            <a:r>
              <a:rPr lang="en-US" dirty="0"/>
              <a:t>and </a:t>
            </a:r>
            <a:r>
              <a:rPr lang="en-US" dirty="0">
                <a:solidFill>
                  <a:srgbClr val="FF0000"/>
                </a:solidFill>
              </a:rPr>
              <a:t>social benefits</a:t>
            </a:r>
          </a:p>
          <a:p>
            <a:pPr marL="228600" lvl="0" indent="-228600" algn="l" rtl="0">
              <a:spcBef>
                <a:spcPts val="1000"/>
              </a:spcBef>
              <a:spcAft>
                <a:spcPts val="0"/>
              </a:spcAft>
              <a:buSzPts val="2400"/>
              <a:buChar char="•"/>
            </a:pPr>
            <a:r>
              <a:rPr lang="en-US" dirty="0"/>
              <a:t>Similar to contributions to a </a:t>
            </a:r>
            <a:r>
              <a:rPr lang="en-US" dirty="0">
                <a:hlinkClick r:id="rId3"/>
              </a:rPr>
              <a:t>public good</a:t>
            </a:r>
            <a:endParaRPr lang="en-US" dirty="0"/>
          </a:p>
          <a:p>
            <a:pPr marL="228600" lvl="0" indent="-228600" algn="l" rtl="0">
              <a:spcBef>
                <a:spcPts val="1000"/>
              </a:spcBef>
              <a:spcAft>
                <a:spcPts val="0"/>
              </a:spcAft>
              <a:buSzPts val="2400"/>
              <a:buChar char="•"/>
            </a:pPr>
            <a:r>
              <a:rPr lang="en-US" dirty="0"/>
              <a:t>If people only equate private benefits and costs, insufficient distancing</a:t>
            </a:r>
          </a:p>
          <a:p>
            <a:pPr marL="228600" lvl="0" indent="-228600" algn="l" rtl="0">
              <a:spcBef>
                <a:spcPts val="1000"/>
              </a:spcBef>
              <a:spcAft>
                <a:spcPts val="0"/>
              </a:spcAft>
              <a:buSzPts val="2400"/>
              <a:buChar char="•"/>
            </a:pPr>
            <a:r>
              <a:rPr lang="en-US" i="1" dirty="0"/>
              <a:t>Policy response</a:t>
            </a:r>
            <a:r>
              <a:rPr lang="en-US" dirty="0"/>
              <a:t>: closings, cancellations, restrictions on mobility</a:t>
            </a:r>
          </a:p>
          <a:p>
            <a:pPr marL="228600" lvl="0" indent="-228600" algn="l" rtl="0">
              <a:spcBef>
                <a:spcPts val="1000"/>
              </a:spcBef>
              <a:spcAft>
                <a:spcPts val="0"/>
              </a:spcAft>
              <a:buSzPts val="2400"/>
              <a:buChar char="•"/>
            </a:pPr>
            <a:r>
              <a:rPr lang="en-US" dirty="0">
                <a:solidFill>
                  <a:srgbClr val="FF0000"/>
                </a:solidFill>
              </a:rPr>
              <a:t>Testing</a:t>
            </a:r>
            <a:r>
              <a:rPr lang="en-US" dirty="0"/>
              <a:t> also has private costs and social benefits</a:t>
            </a:r>
          </a:p>
          <a:p>
            <a:pPr marL="228600" lvl="0" indent="-228600"/>
            <a:r>
              <a:rPr lang="en-US" dirty="0"/>
              <a:t>If people only equate private benefits and costs, insufficient testing</a:t>
            </a:r>
          </a:p>
          <a:p>
            <a:pPr marL="228600" lvl="0" indent="-228600" algn="l" rtl="0">
              <a:spcBef>
                <a:spcPts val="1000"/>
              </a:spcBef>
              <a:spcAft>
                <a:spcPts val="0"/>
              </a:spcAft>
              <a:buSzPts val="2400"/>
              <a:buChar char="•"/>
            </a:pPr>
            <a:r>
              <a:rPr lang="en-US" i="1" dirty="0"/>
              <a:t>Policy response</a:t>
            </a:r>
            <a:r>
              <a:rPr lang="en-US" dirty="0"/>
              <a:t>: subsidization of testing, mandatory testing</a:t>
            </a:r>
          </a:p>
          <a:p>
            <a:pPr marL="228600" lvl="0" indent="-228600" algn="l" rtl="0">
              <a:spcBef>
                <a:spcPts val="1000"/>
              </a:spcBef>
              <a:spcAft>
                <a:spcPts val="0"/>
              </a:spcAft>
              <a:buSzPts val="2400"/>
              <a:buChar char="•"/>
            </a:pPr>
            <a:r>
              <a:rPr lang="en-US" dirty="0">
                <a:solidFill>
                  <a:srgbClr val="FF0000"/>
                </a:solidFill>
                <a:hlinkClick r:id="rId4"/>
              </a:rPr>
              <a:t>Vaccine development </a:t>
            </a:r>
            <a:r>
              <a:rPr lang="en-US" dirty="0"/>
              <a:t>also not profitable (before or after pandemic)</a:t>
            </a:r>
          </a:p>
          <a:p>
            <a:pPr marL="228600" lvl="0" indent="-228600" algn="l" rtl="0">
              <a:spcBef>
                <a:spcPts val="1000"/>
              </a:spcBef>
              <a:spcAft>
                <a:spcPts val="0"/>
              </a:spcAft>
              <a:buSzPts val="2400"/>
              <a:buChar char="•"/>
            </a:pPr>
            <a:r>
              <a:rPr lang="en-US" i="1" dirty="0"/>
              <a:t>Policy response</a:t>
            </a:r>
            <a:r>
              <a:rPr lang="en-US" dirty="0"/>
              <a:t>: subsidies and grants for vaccine development</a:t>
            </a:r>
          </a:p>
          <a:p>
            <a:pPr marL="457200" lvl="0" indent="-304800" algn="l" rtl="0">
              <a:lnSpc>
                <a:spcPct val="90000"/>
              </a:lnSpc>
              <a:spcBef>
                <a:spcPts val="1000"/>
              </a:spcBef>
              <a:spcAft>
                <a:spcPts val="0"/>
              </a:spcAft>
              <a:buClr>
                <a:schemeClr val="dk1"/>
              </a:buClr>
              <a:buSzPts val="2400"/>
              <a:buNone/>
            </a:pPr>
            <a:endParaRPr dirty="0"/>
          </a:p>
        </p:txBody>
      </p:sp>
    </p:spTree>
    <p:extLst>
      <p:ext uri="{BB962C8B-B14F-4D97-AF65-F5344CB8AC3E}">
        <p14:creationId xmlns:p14="http://schemas.microsoft.com/office/powerpoint/2010/main" val="1457480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alatino Linotype"/>
              <a:buNone/>
            </a:pPr>
            <a:r>
              <a:rPr lang="en-US" dirty="0"/>
              <a:t>Social Preferences</a:t>
            </a:r>
            <a:endParaRPr dirty="0"/>
          </a:p>
        </p:txBody>
      </p:sp>
      <p:sp>
        <p:nvSpPr>
          <p:cNvPr id="90" name="Google Shape;9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spcBef>
                <a:spcPts val="1000"/>
              </a:spcBef>
              <a:spcAft>
                <a:spcPts val="0"/>
              </a:spcAft>
              <a:buSzPts val="2400"/>
              <a:buChar char="•"/>
            </a:pPr>
            <a:r>
              <a:rPr lang="en-US" dirty="0"/>
              <a:t>Those with exposure or symptoms should </a:t>
            </a:r>
            <a:r>
              <a:rPr lang="en-US" dirty="0">
                <a:solidFill>
                  <a:srgbClr val="FF0000"/>
                </a:solidFill>
              </a:rPr>
              <a:t>self-quarantine</a:t>
            </a:r>
          </a:p>
          <a:p>
            <a:pPr marL="228600" lvl="0" indent="-228600" algn="l" rtl="0">
              <a:spcBef>
                <a:spcPts val="1000"/>
              </a:spcBef>
              <a:spcAft>
                <a:spcPts val="0"/>
              </a:spcAft>
              <a:buSzPts val="2400"/>
              <a:buChar char="•"/>
            </a:pPr>
            <a:r>
              <a:rPr lang="en-US" dirty="0"/>
              <a:t>But this also has private costs and social benefits</a:t>
            </a:r>
          </a:p>
          <a:p>
            <a:pPr marL="228600" lvl="0" indent="-228600" algn="l" rtl="0">
              <a:spcBef>
                <a:spcPts val="1000"/>
              </a:spcBef>
              <a:spcAft>
                <a:spcPts val="0"/>
              </a:spcAft>
              <a:buSzPts val="2400"/>
              <a:buChar char="•"/>
            </a:pPr>
            <a:r>
              <a:rPr lang="en-US" dirty="0"/>
              <a:t>In fact private benefits are few (too late to prevent infection)</a:t>
            </a:r>
          </a:p>
          <a:p>
            <a:pPr marL="228600" lvl="0" indent="-228600"/>
            <a:r>
              <a:rPr lang="en-US" dirty="0"/>
              <a:t>Benefits may even be negative: </a:t>
            </a:r>
            <a:r>
              <a:rPr lang="en-US" dirty="0">
                <a:solidFill>
                  <a:srgbClr val="FF0000"/>
                </a:solidFill>
              </a:rPr>
              <a:t>loss of wages</a:t>
            </a:r>
          </a:p>
          <a:p>
            <a:pPr marL="228600" lvl="0" indent="-228600" algn="l" rtl="0">
              <a:spcBef>
                <a:spcPts val="1000"/>
              </a:spcBef>
              <a:spcAft>
                <a:spcPts val="0"/>
              </a:spcAft>
              <a:buSzPts val="2400"/>
              <a:buChar char="•"/>
            </a:pPr>
            <a:r>
              <a:rPr lang="en-US" dirty="0"/>
              <a:t>So why do many people self-quarantine? </a:t>
            </a:r>
          </a:p>
          <a:p>
            <a:pPr marL="228600" lvl="0" indent="-228600" algn="l" rtl="0">
              <a:spcBef>
                <a:spcPts val="1000"/>
              </a:spcBef>
              <a:spcAft>
                <a:spcPts val="0"/>
              </a:spcAft>
              <a:buSzPts val="2400"/>
              <a:buChar char="•"/>
            </a:pPr>
            <a:r>
              <a:rPr lang="en-US" dirty="0">
                <a:hlinkClick r:id="rId3"/>
              </a:rPr>
              <a:t>Social preferences</a:t>
            </a:r>
            <a:r>
              <a:rPr lang="en-US" dirty="0"/>
              <a:t>: concern for others and civic responsibility</a:t>
            </a:r>
          </a:p>
          <a:p>
            <a:pPr marL="228600" lvl="0" indent="-228600" algn="l" rtl="0">
              <a:spcBef>
                <a:spcPts val="1000"/>
              </a:spcBef>
              <a:spcAft>
                <a:spcPts val="0"/>
              </a:spcAft>
              <a:buSzPts val="2400"/>
              <a:buChar char="•"/>
            </a:pPr>
            <a:r>
              <a:rPr lang="en-US" i="1" dirty="0"/>
              <a:t>Policy response</a:t>
            </a:r>
            <a:r>
              <a:rPr lang="en-US" dirty="0"/>
              <a:t>: acknowledge and encourage civic responsibility</a:t>
            </a:r>
          </a:p>
          <a:p>
            <a:pPr marL="228600" lvl="0" indent="-228600" algn="l" rtl="0">
              <a:spcBef>
                <a:spcPts val="1000"/>
              </a:spcBef>
              <a:spcAft>
                <a:spcPts val="0"/>
              </a:spcAft>
              <a:buSzPts val="2400"/>
              <a:buChar char="•"/>
            </a:pPr>
            <a:r>
              <a:rPr lang="en-US" dirty="0"/>
              <a:t>But not all are responsive to such initiatives, or can afford to stay home</a:t>
            </a:r>
          </a:p>
          <a:p>
            <a:pPr marL="228600" lvl="0" indent="-228600" algn="l" rtl="0">
              <a:spcBef>
                <a:spcPts val="1000"/>
              </a:spcBef>
              <a:spcAft>
                <a:spcPts val="0"/>
              </a:spcAft>
              <a:buSzPts val="2400"/>
              <a:buChar char="•"/>
            </a:pPr>
            <a:r>
              <a:rPr lang="en-US" i="1" dirty="0"/>
              <a:t>Policy response</a:t>
            </a:r>
            <a:r>
              <a:rPr lang="en-US" dirty="0"/>
              <a:t>: screening and isolation, </a:t>
            </a:r>
            <a:r>
              <a:rPr lang="en-US" dirty="0">
                <a:solidFill>
                  <a:srgbClr val="FF0000"/>
                </a:solidFill>
              </a:rPr>
              <a:t>paid sick leave</a:t>
            </a:r>
          </a:p>
        </p:txBody>
      </p:sp>
    </p:spTree>
    <p:extLst>
      <p:ext uri="{BB962C8B-B14F-4D97-AF65-F5344CB8AC3E}">
        <p14:creationId xmlns:p14="http://schemas.microsoft.com/office/powerpoint/2010/main" val="103172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ctrTitle"/>
          </p:nvPr>
        </p:nvSpPr>
        <p:spPr>
          <a:xfrm>
            <a:off x="1524000" y="1122363"/>
            <a:ext cx="9144000" cy="11356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Palatino Linotype"/>
              <a:buNone/>
            </a:pPr>
            <a:r>
              <a:rPr lang="en-US" sz="5400" dirty="0"/>
              <a:t>The Economics of Pandemics</a:t>
            </a:r>
            <a:endParaRPr sz="5400" dirty="0"/>
          </a:p>
        </p:txBody>
      </p:sp>
      <p:sp>
        <p:nvSpPr>
          <p:cNvPr id="84" name="Google Shape;84;p2"/>
          <p:cNvSpPr txBox="1">
            <a:spLocks noGrp="1"/>
          </p:cNvSpPr>
          <p:nvPr>
            <p:ph type="subTitle" idx="1"/>
          </p:nvPr>
        </p:nvSpPr>
        <p:spPr>
          <a:xfrm>
            <a:off x="1524000" y="2601119"/>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lang="en-US" dirty="0"/>
          </a:p>
          <a:p>
            <a:pPr marL="0" lvl="0" indent="0" algn="ctr" rtl="0">
              <a:lnSpc>
                <a:spcPct val="90000"/>
              </a:lnSpc>
              <a:spcBef>
                <a:spcPts val="0"/>
              </a:spcBef>
              <a:spcAft>
                <a:spcPts val="0"/>
              </a:spcAft>
              <a:buClr>
                <a:schemeClr val="dk1"/>
              </a:buClr>
              <a:buSzPts val="2400"/>
              <a:buNone/>
            </a:pPr>
            <a:r>
              <a:rPr lang="en-US" dirty="0"/>
              <a:t>Rajiv Sethi and the CORE Team</a:t>
            </a:r>
          </a:p>
          <a:p>
            <a:pPr marL="0" lvl="0" indent="0" algn="ctr" rtl="0">
              <a:lnSpc>
                <a:spcPct val="90000"/>
              </a:lnSpc>
              <a:spcBef>
                <a:spcPts val="0"/>
              </a:spcBef>
              <a:spcAft>
                <a:spcPts val="0"/>
              </a:spcAft>
              <a:buClr>
                <a:schemeClr val="dk1"/>
              </a:buClr>
              <a:buSzPts val="2400"/>
              <a:buNone/>
            </a:pPr>
            <a:endParaRPr lang="en-US" dirty="0"/>
          </a:p>
          <a:p>
            <a:pPr marL="0" lvl="0" indent="0" algn="ctr" rtl="0">
              <a:lnSpc>
                <a:spcPct val="90000"/>
              </a:lnSpc>
              <a:spcBef>
                <a:spcPts val="0"/>
              </a:spcBef>
              <a:spcAft>
                <a:spcPts val="0"/>
              </a:spcAft>
              <a:buClr>
                <a:schemeClr val="dk1"/>
              </a:buClr>
              <a:buSzPts val="2400"/>
              <a:buNone/>
            </a:pPr>
            <a:r>
              <a:rPr lang="en-US" dirty="0"/>
              <a:t>Current Version: March 27, 2020</a:t>
            </a:r>
            <a:endParaRPr dirty="0"/>
          </a:p>
          <a:p>
            <a:pPr marL="0" lvl="0" indent="0" algn="ctr" rtl="0">
              <a:lnSpc>
                <a:spcPct val="90000"/>
              </a:lnSpc>
              <a:spcBef>
                <a:spcPts val="1000"/>
              </a:spcBef>
              <a:spcAft>
                <a:spcPts val="0"/>
              </a:spcAft>
              <a:buClr>
                <a:schemeClr val="dk1"/>
              </a:buClr>
              <a:buSzPts val="2400"/>
              <a:buNone/>
            </a:pPr>
            <a:endParaRPr dirty="0"/>
          </a:p>
          <a:p>
            <a:pPr marL="0" lvl="0" indent="0" algn="ctr" rtl="0">
              <a:lnSpc>
                <a:spcPct val="90000"/>
              </a:lnSpc>
              <a:spcBef>
                <a:spcPts val="1000"/>
              </a:spcBef>
              <a:spcAft>
                <a:spcPts val="0"/>
              </a:spcAft>
              <a:buClr>
                <a:schemeClr val="dk1"/>
              </a:buClr>
              <a:buSzPts val="2400"/>
              <a:buNone/>
            </a:pPr>
            <a:endParaRPr dirty="0"/>
          </a:p>
        </p:txBody>
      </p:sp>
      <p:pic>
        <p:nvPicPr>
          <p:cNvPr id="2" name="Picture 1">
            <a:extLst>
              <a:ext uri="{FF2B5EF4-FFF2-40B4-BE49-F238E27FC236}">
                <a16:creationId xmlns:a16="http://schemas.microsoft.com/office/drawing/2014/main" id="{ED96C182-CD8D-AB47-AB7F-48175560E329}"/>
              </a:ext>
            </a:extLst>
          </p:cNvPr>
          <p:cNvPicPr>
            <a:picLocks noChangeAspect="1"/>
          </p:cNvPicPr>
          <p:nvPr/>
        </p:nvPicPr>
        <p:blipFill>
          <a:blip r:embed="rId3"/>
          <a:stretch>
            <a:fillRect/>
          </a:stretch>
        </p:blipFill>
        <p:spPr>
          <a:xfrm>
            <a:off x="4881584" y="5310591"/>
            <a:ext cx="2428831" cy="8500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Palatino Linotype"/>
              <a:buNone/>
            </a:pPr>
            <a:r>
              <a:rPr lang="en-US" dirty="0"/>
              <a:t>Demand and Supply</a:t>
            </a:r>
            <a:endParaRPr dirty="0"/>
          </a:p>
        </p:txBody>
      </p:sp>
      <p:sp>
        <p:nvSpPr>
          <p:cNvPr id="96" name="Google Shape;96;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t> </a:t>
            </a:r>
            <a:endParaRPr/>
          </a:p>
        </p:txBody>
      </p:sp>
    </p:spTree>
    <p:extLst>
      <p:ext uri="{BB962C8B-B14F-4D97-AF65-F5344CB8AC3E}">
        <p14:creationId xmlns:p14="http://schemas.microsoft.com/office/powerpoint/2010/main" val="471268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alatino Linotype"/>
              <a:buNone/>
            </a:pPr>
            <a:r>
              <a:rPr lang="en-US" dirty="0"/>
              <a:t>Demand Shifts</a:t>
            </a:r>
            <a:endParaRPr dirty="0"/>
          </a:p>
        </p:txBody>
      </p:sp>
      <p:sp>
        <p:nvSpPr>
          <p:cNvPr id="90" name="Google Shape;9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spcBef>
                <a:spcPts val="1000"/>
              </a:spcBef>
              <a:spcAft>
                <a:spcPts val="0"/>
              </a:spcAft>
              <a:buSzPts val="2400"/>
              <a:buChar char="•"/>
            </a:pPr>
            <a:r>
              <a:rPr lang="en-US" dirty="0"/>
              <a:t>Significant </a:t>
            </a:r>
            <a:r>
              <a:rPr lang="en-US" dirty="0">
                <a:solidFill>
                  <a:srgbClr val="FF0000"/>
                </a:solidFill>
              </a:rPr>
              <a:t>contraction in demand </a:t>
            </a:r>
            <a:r>
              <a:rPr lang="en-US" dirty="0"/>
              <a:t>for some goods and services</a:t>
            </a:r>
          </a:p>
          <a:p>
            <a:pPr marL="228600" lvl="0" indent="-228600" algn="l" rtl="0">
              <a:spcBef>
                <a:spcPts val="1000"/>
              </a:spcBef>
              <a:spcAft>
                <a:spcPts val="0"/>
              </a:spcAft>
              <a:buSzPts val="2400"/>
              <a:buChar char="•"/>
            </a:pPr>
            <a:r>
              <a:rPr lang="en-US" dirty="0"/>
              <a:t>Examples: restaurants, hotels, flights, cruises</a:t>
            </a:r>
          </a:p>
          <a:p>
            <a:pPr marL="228600" lvl="0" indent="-228600" algn="l" rtl="0">
              <a:spcBef>
                <a:spcPts val="1000"/>
              </a:spcBef>
              <a:spcAft>
                <a:spcPts val="0"/>
              </a:spcAft>
              <a:buSzPts val="2400"/>
              <a:buChar char="•"/>
            </a:pPr>
            <a:r>
              <a:rPr lang="en-US" dirty="0">
                <a:hlinkClick r:id="rId3"/>
              </a:rPr>
              <a:t>Supply and demand </a:t>
            </a:r>
            <a:r>
              <a:rPr lang="en-US" dirty="0"/>
              <a:t>model suggests lower price and quantity</a:t>
            </a:r>
          </a:p>
          <a:p>
            <a:pPr marL="228600" lvl="0" indent="-228600" algn="l" rtl="0">
              <a:spcBef>
                <a:spcPts val="1000"/>
              </a:spcBef>
              <a:spcAft>
                <a:spcPts val="0"/>
              </a:spcAft>
              <a:buSzPts val="2400"/>
              <a:buChar char="•"/>
            </a:pPr>
            <a:r>
              <a:rPr lang="en-US" dirty="0"/>
              <a:t>With lower profits and significant debt: increased incidence of </a:t>
            </a:r>
            <a:r>
              <a:rPr lang="en-US" dirty="0">
                <a:solidFill>
                  <a:srgbClr val="FF0000"/>
                </a:solidFill>
              </a:rPr>
              <a:t>bankruptcy</a:t>
            </a:r>
          </a:p>
          <a:p>
            <a:pPr marL="228600" lvl="0" indent="-228600" algn="l" rtl="0">
              <a:spcBef>
                <a:spcPts val="1000"/>
              </a:spcBef>
              <a:spcAft>
                <a:spcPts val="0"/>
              </a:spcAft>
              <a:buSzPts val="2400"/>
              <a:buChar char="•"/>
            </a:pPr>
            <a:r>
              <a:rPr lang="en-US" dirty="0"/>
              <a:t>Reduced hiring, increased </a:t>
            </a:r>
            <a:r>
              <a:rPr lang="en-US" dirty="0">
                <a:solidFill>
                  <a:srgbClr val="FF0000"/>
                </a:solidFill>
              </a:rPr>
              <a:t>layoffs</a:t>
            </a:r>
          </a:p>
          <a:p>
            <a:pPr marL="228600" lvl="0" indent="-228600" algn="l" rtl="0">
              <a:spcBef>
                <a:spcPts val="1000"/>
              </a:spcBef>
              <a:spcAft>
                <a:spcPts val="0"/>
              </a:spcAft>
              <a:buSzPts val="2400"/>
              <a:buChar char="•"/>
            </a:pPr>
            <a:r>
              <a:rPr lang="en-US" dirty="0"/>
              <a:t>But some goods/services see higher demand</a:t>
            </a:r>
          </a:p>
          <a:p>
            <a:pPr marL="228600" lvl="0" indent="-228600" algn="l" rtl="0">
              <a:spcBef>
                <a:spcPts val="1000"/>
              </a:spcBef>
              <a:spcAft>
                <a:spcPts val="0"/>
              </a:spcAft>
              <a:buSzPts val="2400"/>
              <a:buChar char="•"/>
            </a:pPr>
            <a:r>
              <a:rPr lang="en-US" dirty="0"/>
              <a:t>Healthcare, sanitizers, masks, cleaning supplies</a:t>
            </a:r>
          </a:p>
          <a:p>
            <a:pPr marL="228600" lvl="0" indent="-228600" algn="l" rtl="0">
              <a:spcBef>
                <a:spcPts val="1000"/>
              </a:spcBef>
              <a:spcAft>
                <a:spcPts val="0"/>
              </a:spcAft>
              <a:buSzPts val="2400"/>
              <a:buChar char="•"/>
            </a:pPr>
            <a:r>
              <a:rPr lang="en-US" dirty="0"/>
              <a:t>Incentives for </a:t>
            </a:r>
            <a:r>
              <a:rPr lang="en-US" dirty="0">
                <a:solidFill>
                  <a:srgbClr val="FF0000"/>
                </a:solidFill>
              </a:rPr>
              <a:t>panic buying</a:t>
            </a:r>
            <a:r>
              <a:rPr lang="en-US" dirty="0"/>
              <a:t>, </a:t>
            </a:r>
            <a:r>
              <a:rPr lang="en-US" dirty="0">
                <a:solidFill>
                  <a:srgbClr val="FF0000"/>
                </a:solidFill>
                <a:hlinkClick r:id="rId4"/>
              </a:rPr>
              <a:t>hoarding</a:t>
            </a:r>
            <a:r>
              <a:rPr lang="en-US" dirty="0"/>
              <a:t> and </a:t>
            </a:r>
            <a:r>
              <a:rPr lang="en-US" dirty="0">
                <a:solidFill>
                  <a:srgbClr val="FF0000"/>
                </a:solidFill>
              </a:rPr>
              <a:t>profiteering</a:t>
            </a:r>
          </a:p>
          <a:p>
            <a:pPr marL="228600" lvl="0" indent="-228600" algn="l" rtl="0">
              <a:spcBef>
                <a:spcPts val="1000"/>
              </a:spcBef>
              <a:spcAft>
                <a:spcPts val="0"/>
              </a:spcAft>
              <a:buSzPts val="2400"/>
              <a:buChar char="•"/>
            </a:pPr>
            <a:endParaRPr lang="en-US" dirty="0"/>
          </a:p>
          <a:p>
            <a:pPr marL="457200" lvl="0" indent="-304800" algn="l" rtl="0">
              <a:lnSpc>
                <a:spcPct val="90000"/>
              </a:lnSpc>
              <a:spcBef>
                <a:spcPts val="1000"/>
              </a:spcBef>
              <a:spcAft>
                <a:spcPts val="0"/>
              </a:spcAft>
              <a:buClr>
                <a:schemeClr val="dk1"/>
              </a:buClr>
              <a:buSzPts val="2400"/>
              <a:buNone/>
            </a:pPr>
            <a:endParaRPr dirty="0"/>
          </a:p>
        </p:txBody>
      </p:sp>
    </p:spTree>
    <p:extLst>
      <p:ext uri="{BB962C8B-B14F-4D97-AF65-F5344CB8AC3E}">
        <p14:creationId xmlns:p14="http://schemas.microsoft.com/office/powerpoint/2010/main" val="508053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alatino Linotype"/>
              <a:buNone/>
            </a:pPr>
            <a:r>
              <a:rPr lang="en-US" dirty="0"/>
              <a:t>Supply Shifts</a:t>
            </a:r>
            <a:endParaRPr dirty="0"/>
          </a:p>
        </p:txBody>
      </p:sp>
      <p:sp>
        <p:nvSpPr>
          <p:cNvPr id="90" name="Google Shape;9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spcBef>
                <a:spcPts val="1000"/>
              </a:spcBef>
              <a:spcAft>
                <a:spcPts val="0"/>
              </a:spcAft>
              <a:buSzPts val="2400"/>
              <a:buChar char="•"/>
            </a:pPr>
            <a:r>
              <a:rPr lang="en-US" dirty="0"/>
              <a:t>Disruption of </a:t>
            </a:r>
            <a:r>
              <a:rPr lang="en-US" dirty="0">
                <a:solidFill>
                  <a:srgbClr val="FF0000"/>
                </a:solidFill>
              </a:rPr>
              <a:t>global supply chains</a:t>
            </a:r>
          </a:p>
          <a:p>
            <a:pPr marL="228600" lvl="0" indent="-228600" algn="l" rtl="0">
              <a:spcBef>
                <a:spcPts val="1000"/>
              </a:spcBef>
              <a:spcAft>
                <a:spcPts val="0"/>
              </a:spcAft>
              <a:buSzPts val="2400"/>
              <a:buChar char="•"/>
            </a:pPr>
            <a:r>
              <a:rPr lang="en-US" dirty="0"/>
              <a:t>With inability to source components quickly elsewhere, supply falls</a:t>
            </a:r>
          </a:p>
          <a:p>
            <a:pPr marL="228600" lvl="0" indent="-228600" algn="l" rtl="0">
              <a:spcBef>
                <a:spcPts val="1000"/>
              </a:spcBef>
              <a:spcAft>
                <a:spcPts val="0"/>
              </a:spcAft>
              <a:buSzPts val="2400"/>
              <a:buChar char="•"/>
            </a:pPr>
            <a:r>
              <a:rPr lang="en-US" dirty="0"/>
              <a:t>Greater </a:t>
            </a:r>
            <a:r>
              <a:rPr lang="en-US" dirty="0">
                <a:solidFill>
                  <a:srgbClr val="FF0000"/>
                </a:solidFill>
              </a:rPr>
              <a:t>employee absence </a:t>
            </a:r>
            <a:r>
              <a:rPr lang="en-US" dirty="0"/>
              <a:t>also lowers supply</a:t>
            </a:r>
          </a:p>
          <a:p>
            <a:pPr marL="228600" indent="-228600"/>
            <a:r>
              <a:rPr lang="en-US" dirty="0">
                <a:hlinkClick r:id="rId3"/>
              </a:rPr>
              <a:t>Supply and demand </a:t>
            </a:r>
            <a:r>
              <a:rPr lang="en-US" dirty="0"/>
              <a:t>model suggests higher price and lower quantity</a:t>
            </a:r>
          </a:p>
          <a:p>
            <a:pPr marL="228600" indent="-228600"/>
            <a:r>
              <a:rPr lang="en-US" dirty="0"/>
              <a:t>Opposite effects on profits, but negative on balance</a:t>
            </a:r>
          </a:p>
          <a:p>
            <a:pPr marL="228600" indent="-228600"/>
            <a:r>
              <a:rPr lang="en-US" dirty="0"/>
              <a:t>Again resulting in reduced hiring, increased </a:t>
            </a:r>
            <a:r>
              <a:rPr lang="en-US" dirty="0">
                <a:solidFill>
                  <a:srgbClr val="FF0000"/>
                </a:solidFill>
              </a:rPr>
              <a:t>layoffs</a:t>
            </a:r>
            <a:r>
              <a:rPr lang="en-US" dirty="0"/>
              <a:t>, more </a:t>
            </a:r>
            <a:r>
              <a:rPr lang="en-US" dirty="0">
                <a:solidFill>
                  <a:srgbClr val="FF0000"/>
                </a:solidFill>
              </a:rPr>
              <a:t>bankruptcy</a:t>
            </a:r>
          </a:p>
          <a:p>
            <a:pPr marL="0" indent="0">
              <a:buNone/>
            </a:pPr>
            <a:endParaRPr lang="en-US" dirty="0"/>
          </a:p>
          <a:p>
            <a:pPr marL="228600" lvl="0" indent="-228600" algn="l" rtl="0">
              <a:spcBef>
                <a:spcPts val="1000"/>
              </a:spcBef>
              <a:spcAft>
                <a:spcPts val="0"/>
              </a:spcAft>
              <a:buSzPts val="2400"/>
              <a:buChar char="•"/>
            </a:pPr>
            <a:endParaRPr lang="en-US" dirty="0"/>
          </a:p>
          <a:p>
            <a:pPr marL="228600" lvl="0" indent="-228600" algn="l" rtl="0">
              <a:spcBef>
                <a:spcPts val="1000"/>
              </a:spcBef>
              <a:spcAft>
                <a:spcPts val="0"/>
              </a:spcAft>
              <a:buSzPts val="2400"/>
              <a:buChar char="•"/>
            </a:pPr>
            <a:endParaRPr lang="en-US" dirty="0"/>
          </a:p>
          <a:p>
            <a:pPr marL="228600" lvl="0" indent="-228600" algn="l" rtl="0">
              <a:spcBef>
                <a:spcPts val="1000"/>
              </a:spcBef>
              <a:spcAft>
                <a:spcPts val="0"/>
              </a:spcAft>
              <a:buSzPts val="2400"/>
              <a:buChar char="•"/>
            </a:pPr>
            <a:endParaRPr lang="en-US" dirty="0"/>
          </a:p>
          <a:p>
            <a:pPr marL="457200" lvl="0" indent="-304800" algn="l" rtl="0">
              <a:lnSpc>
                <a:spcPct val="90000"/>
              </a:lnSpc>
              <a:spcBef>
                <a:spcPts val="1000"/>
              </a:spcBef>
              <a:spcAft>
                <a:spcPts val="0"/>
              </a:spcAft>
              <a:buClr>
                <a:schemeClr val="dk1"/>
              </a:buClr>
              <a:buSzPts val="2400"/>
              <a:buNone/>
            </a:pPr>
            <a:endParaRPr dirty="0"/>
          </a:p>
        </p:txBody>
      </p:sp>
    </p:spTree>
    <p:extLst>
      <p:ext uri="{BB962C8B-B14F-4D97-AF65-F5344CB8AC3E}">
        <p14:creationId xmlns:p14="http://schemas.microsoft.com/office/powerpoint/2010/main" val="2520947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Palatino Linotype"/>
              <a:buNone/>
            </a:pPr>
            <a:r>
              <a:rPr lang="en-US" dirty="0"/>
              <a:t>Asset Prices</a:t>
            </a:r>
            <a:endParaRPr dirty="0"/>
          </a:p>
        </p:txBody>
      </p:sp>
      <p:sp>
        <p:nvSpPr>
          <p:cNvPr id="96" name="Google Shape;96;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t> </a:t>
            </a:r>
            <a:endParaRPr/>
          </a:p>
        </p:txBody>
      </p:sp>
    </p:spTree>
    <p:extLst>
      <p:ext uri="{BB962C8B-B14F-4D97-AF65-F5344CB8AC3E}">
        <p14:creationId xmlns:p14="http://schemas.microsoft.com/office/powerpoint/2010/main" val="2130607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alatino Linotype"/>
              <a:buNone/>
            </a:pPr>
            <a:r>
              <a:rPr lang="en-US" dirty="0"/>
              <a:t>Asset Prices</a:t>
            </a:r>
            <a:endParaRPr dirty="0"/>
          </a:p>
        </p:txBody>
      </p:sp>
      <p:sp>
        <p:nvSpPr>
          <p:cNvPr id="90" name="Google Shape;9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spcBef>
                <a:spcPts val="1000"/>
              </a:spcBef>
              <a:spcAft>
                <a:spcPts val="0"/>
              </a:spcAft>
              <a:buSzPts val="2400"/>
              <a:buChar char="•"/>
            </a:pPr>
            <a:r>
              <a:rPr lang="en-US" dirty="0">
                <a:hlinkClick r:id="rId3"/>
              </a:rPr>
              <a:t>Prices of shares</a:t>
            </a:r>
            <a:r>
              <a:rPr lang="en-US" dirty="0"/>
              <a:t> reflect expectations of future profitability</a:t>
            </a:r>
          </a:p>
          <a:p>
            <a:pPr marL="228600" lvl="0" indent="-228600" algn="l" rtl="0">
              <a:spcBef>
                <a:spcPts val="1000"/>
              </a:spcBef>
              <a:spcAft>
                <a:spcPts val="0"/>
              </a:spcAft>
              <a:buSzPts val="2400"/>
              <a:buChar char="•"/>
            </a:pPr>
            <a:r>
              <a:rPr lang="en-US" dirty="0"/>
              <a:t>Demand contraction lowers expected profits and stock prices</a:t>
            </a:r>
          </a:p>
          <a:p>
            <a:pPr marL="228600" lvl="0" indent="-228600" algn="l" rtl="0">
              <a:spcBef>
                <a:spcPts val="1000"/>
              </a:spcBef>
              <a:spcAft>
                <a:spcPts val="0"/>
              </a:spcAft>
              <a:buSzPts val="2400"/>
              <a:buChar char="•"/>
            </a:pPr>
            <a:r>
              <a:rPr lang="en-US" dirty="0"/>
              <a:t>Somewhat mitigated by wage effects of higher unemployment</a:t>
            </a:r>
          </a:p>
          <a:p>
            <a:pPr marL="228600" lvl="0" indent="-228600" algn="l" rtl="0">
              <a:spcBef>
                <a:spcPts val="1000"/>
              </a:spcBef>
              <a:spcAft>
                <a:spcPts val="0"/>
              </a:spcAft>
              <a:buSzPts val="2400"/>
              <a:buChar char="•"/>
            </a:pPr>
            <a:r>
              <a:rPr lang="en-US" dirty="0"/>
              <a:t>So stock market indexes (Dow Jones, S&amp;P 500) fall</a:t>
            </a:r>
          </a:p>
          <a:p>
            <a:pPr marL="228600" lvl="0" indent="-228600" algn="l" rtl="0">
              <a:spcBef>
                <a:spcPts val="1000"/>
              </a:spcBef>
              <a:spcAft>
                <a:spcPts val="0"/>
              </a:spcAft>
              <a:buSzPts val="2400"/>
              <a:buChar char="•"/>
            </a:pPr>
            <a:r>
              <a:rPr lang="en-US" dirty="0"/>
              <a:t>Stocks of airline, cruise lines fall especially far</a:t>
            </a:r>
          </a:p>
          <a:p>
            <a:pPr marL="228600" lvl="0" indent="-228600" algn="l" rtl="0">
              <a:spcBef>
                <a:spcPts val="1000"/>
              </a:spcBef>
              <a:spcAft>
                <a:spcPts val="0"/>
              </a:spcAft>
              <a:buSzPts val="2400"/>
              <a:buChar char="•"/>
            </a:pPr>
            <a:r>
              <a:rPr lang="en-US" dirty="0"/>
              <a:t>But some assets rise in price: </a:t>
            </a:r>
            <a:r>
              <a:rPr lang="en-US" dirty="0">
                <a:solidFill>
                  <a:srgbClr val="FF0000"/>
                </a:solidFill>
              </a:rPr>
              <a:t>Zoom Video Communications (ZM)</a:t>
            </a:r>
            <a:endParaRPr lang="en-US" dirty="0"/>
          </a:p>
        </p:txBody>
      </p:sp>
    </p:spTree>
    <p:extLst>
      <p:ext uri="{BB962C8B-B14F-4D97-AF65-F5344CB8AC3E}">
        <p14:creationId xmlns:p14="http://schemas.microsoft.com/office/powerpoint/2010/main" val="3488927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93"/>
        <p:cNvGrpSpPr/>
        <p:nvPr/>
      </p:nvGrpSpPr>
      <p:grpSpPr>
        <a:xfrm>
          <a:off x="0" y="0"/>
          <a:ext cx="0" cy="0"/>
          <a:chOff x="0" y="0"/>
          <a:chExt cx="0" cy="0"/>
        </a:xfrm>
      </p:grpSpPr>
      <p:pic>
        <p:nvPicPr>
          <p:cNvPr id="3" name="Picture 2">
            <a:extLst>
              <a:ext uri="{FF2B5EF4-FFF2-40B4-BE49-F238E27FC236}">
                <a16:creationId xmlns:a16="http://schemas.microsoft.com/office/drawing/2014/main" id="{5CB36B25-570A-8C4C-8F7D-A8B3AB9115E3}"/>
              </a:ext>
            </a:extLst>
          </p:cNvPr>
          <p:cNvPicPr>
            <a:picLocks noChangeAspect="1"/>
          </p:cNvPicPr>
          <p:nvPr/>
        </p:nvPicPr>
        <p:blipFill>
          <a:blip r:embed="rId3"/>
          <a:srcRect/>
          <a:stretch/>
        </p:blipFill>
        <p:spPr>
          <a:xfrm>
            <a:off x="676250" y="155098"/>
            <a:ext cx="10839500" cy="6547804"/>
          </a:xfrm>
          <a:prstGeom prst="rect">
            <a:avLst/>
          </a:prstGeom>
        </p:spPr>
      </p:pic>
    </p:spTree>
    <p:extLst>
      <p:ext uri="{BB962C8B-B14F-4D97-AF65-F5344CB8AC3E}">
        <p14:creationId xmlns:p14="http://schemas.microsoft.com/office/powerpoint/2010/main" val="3801443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93"/>
        <p:cNvGrpSpPr/>
        <p:nvPr/>
      </p:nvGrpSpPr>
      <p:grpSpPr>
        <a:xfrm>
          <a:off x="0" y="0"/>
          <a:ext cx="0" cy="0"/>
          <a:chOff x="0" y="0"/>
          <a:chExt cx="0" cy="0"/>
        </a:xfrm>
      </p:grpSpPr>
      <p:pic>
        <p:nvPicPr>
          <p:cNvPr id="3" name="Picture 2">
            <a:extLst>
              <a:ext uri="{FF2B5EF4-FFF2-40B4-BE49-F238E27FC236}">
                <a16:creationId xmlns:a16="http://schemas.microsoft.com/office/drawing/2014/main" id="{5CB36B25-570A-8C4C-8F7D-A8B3AB9115E3}"/>
              </a:ext>
            </a:extLst>
          </p:cNvPr>
          <p:cNvPicPr>
            <a:picLocks noChangeAspect="1"/>
          </p:cNvPicPr>
          <p:nvPr/>
        </p:nvPicPr>
        <p:blipFill>
          <a:blip r:embed="rId3"/>
          <a:srcRect/>
          <a:stretch/>
        </p:blipFill>
        <p:spPr>
          <a:xfrm>
            <a:off x="816022" y="69770"/>
            <a:ext cx="10559956" cy="6718460"/>
          </a:xfrm>
          <a:prstGeom prst="rect">
            <a:avLst/>
          </a:prstGeom>
        </p:spPr>
      </p:pic>
    </p:spTree>
    <p:extLst>
      <p:ext uri="{BB962C8B-B14F-4D97-AF65-F5344CB8AC3E}">
        <p14:creationId xmlns:p14="http://schemas.microsoft.com/office/powerpoint/2010/main" val="3387593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93"/>
        <p:cNvGrpSpPr/>
        <p:nvPr/>
      </p:nvGrpSpPr>
      <p:grpSpPr>
        <a:xfrm>
          <a:off x="0" y="0"/>
          <a:ext cx="0" cy="0"/>
          <a:chOff x="0" y="0"/>
          <a:chExt cx="0" cy="0"/>
        </a:xfrm>
      </p:grpSpPr>
      <p:pic>
        <p:nvPicPr>
          <p:cNvPr id="3" name="Picture 2">
            <a:extLst>
              <a:ext uri="{FF2B5EF4-FFF2-40B4-BE49-F238E27FC236}">
                <a16:creationId xmlns:a16="http://schemas.microsoft.com/office/drawing/2014/main" id="{5CB36B25-570A-8C4C-8F7D-A8B3AB9115E3}"/>
              </a:ext>
            </a:extLst>
          </p:cNvPr>
          <p:cNvPicPr>
            <a:picLocks noChangeAspect="1"/>
          </p:cNvPicPr>
          <p:nvPr/>
        </p:nvPicPr>
        <p:blipFill>
          <a:blip r:embed="rId3"/>
          <a:srcRect/>
          <a:stretch/>
        </p:blipFill>
        <p:spPr>
          <a:xfrm>
            <a:off x="806767" y="0"/>
            <a:ext cx="10578466" cy="6858000"/>
          </a:xfrm>
          <a:prstGeom prst="rect">
            <a:avLst/>
          </a:prstGeom>
        </p:spPr>
      </p:pic>
    </p:spTree>
    <p:extLst>
      <p:ext uri="{BB962C8B-B14F-4D97-AF65-F5344CB8AC3E}">
        <p14:creationId xmlns:p14="http://schemas.microsoft.com/office/powerpoint/2010/main" val="2381082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Palatino Linotype"/>
              <a:buNone/>
            </a:pPr>
            <a:r>
              <a:rPr lang="en-US" dirty="0"/>
              <a:t>Composition and Scale Effects</a:t>
            </a:r>
            <a:endParaRPr dirty="0"/>
          </a:p>
        </p:txBody>
      </p:sp>
      <p:sp>
        <p:nvSpPr>
          <p:cNvPr id="96" name="Google Shape;96;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t> </a:t>
            </a:r>
            <a:endParaRPr/>
          </a:p>
        </p:txBody>
      </p:sp>
    </p:spTree>
    <p:extLst>
      <p:ext uri="{BB962C8B-B14F-4D97-AF65-F5344CB8AC3E}">
        <p14:creationId xmlns:p14="http://schemas.microsoft.com/office/powerpoint/2010/main" val="2818201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alatino Linotype"/>
              <a:buNone/>
            </a:pPr>
            <a:r>
              <a:rPr lang="en-US" dirty="0"/>
              <a:t>Composition and Scale</a:t>
            </a:r>
            <a:endParaRPr dirty="0"/>
          </a:p>
        </p:txBody>
      </p:sp>
      <p:sp>
        <p:nvSpPr>
          <p:cNvPr id="90" name="Google Shape;9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spcBef>
                <a:spcPts val="1000"/>
              </a:spcBef>
              <a:spcAft>
                <a:spcPts val="0"/>
              </a:spcAft>
              <a:buSzPts val="2400"/>
              <a:buChar char="•"/>
            </a:pPr>
            <a:r>
              <a:rPr lang="en-US" dirty="0"/>
              <a:t>Economic effects of COVID-19 can be partitioned into two categories</a:t>
            </a:r>
          </a:p>
          <a:p>
            <a:pPr marL="228600" lvl="0" indent="-228600"/>
            <a:r>
              <a:rPr lang="en-US" dirty="0">
                <a:solidFill>
                  <a:srgbClr val="FF0000"/>
                </a:solidFill>
              </a:rPr>
              <a:t>Composition effects </a:t>
            </a:r>
            <a:r>
              <a:rPr lang="en-US" dirty="0"/>
              <a:t>refer to collapse in demand for some goods/services</a:t>
            </a:r>
          </a:p>
          <a:p>
            <a:pPr marL="228600" lvl="0" indent="-228600"/>
            <a:r>
              <a:rPr lang="en-US" dirty="0"/>
              <a:t>Even as there is surging demand for others</a:t>
            </a:r>
          </a:p>
          <a:p>
            <a:pPr marL="228600" lvl="0" indent="-228600"/>
            <a:r>
              <a:rPr lang="en-US" dirty="0"/>
              <a:t>Collapsing demand: travel, lodging, meals, entertainment, durables</a:t>
            </a:r>
          </a:p>
          <a:p>
            <a:pPr marL="228600" lvl="0" indent="-228600"/>
            <a:r>
              <a:rPr lang="en-US" dirty="0"/>
              <a:t>Surging demand: health services, masks, ventilators, sanitizers, software</a:t>
            </a:r>
          </a:p>
          <a:p>
            <a:pPr marL="228600" lvl="0" indent="-228600"/>
            <a:r>
              <a:rPr lang="en-US" dirty="0">
                <a:solidFill>
                  <a:srgbClr val="FF0000"/>
                </a:solidFill>
              </a:rPr>
              <a:t>Scale effects </a:t>
            </a:r>
            <a:r>
              <a:rPr lang="en-US" dirty="0"/>
              <a:t>refer to the collapse in aggregate output and employment. </a:t>
            </a:r>
          </a:p>
          <a:p>
            <a:pPr marL="228600" lvl="0" indent="-228600"/>
            <a:r>
              <a:rPr lang="en-US" dirty="0"/>
              <a:t>Predicted contraction in second quarter: 14% (</a:t>
            </a:r>
            <a:r>
              <a:rPr lang="en-US" dirty="0">
                <a:hlinkClick r:id="rId3"/>
              </a:rPr>
              <a:t>JPM</a:t>
            </a:r>
            <a:r>
              <a:rPr lang="en-US" dirty="0"/>
              <a:t>) and 24% (</a:t>
            </a:r>
            <a:r>
              <a:rPr lang="en-US" dirty="0">
                <a:hlinkClick r:id="rId4"/>
              </a:rPr>
              <a:t>GS</a:t>
            </a:r>
            <a:r>
              <a:rPr lang="en-US" dirty="0"/>
              <a:t>) </a:t>
            </a:r>
          </a:p>
          <a:p>
            <a:pPr marL="228600" lvl="0" indent="-228600"/>
            <a:r>
              <a:rPr lang="en-US" dirty="0"/>
              <a:t>Treasury Secretary: unemployment rate of 20% possible</a:t>
            </a:r>
          </a:p>
          <a:p>
            <a:pPr marL="228600" lvl="0" indent="-228600"/>
            <a:r>
              <a:rPr lang="en-US" dirty="0"/>
              <a:t>Different types of effects call for different policies</a:t>
            </a:r>
            <a:endParaRPr dirty="0"/>
          </a:p>
        </p:txBody>
      </p:sp>
    </p:spTree>
    <p:extLst>
      <p:ext uri="{BB962C8B-B14F-4D97-AF65-F5344CB8AC3E}">
        <p14:creationId xmlns:p14="http://schemas.microsoft.com/office/powerpoint/2010/main" val="48867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alatino Linotype"/>
              <a:buNone/>
            </a:pPr>
            <a:r>
              <a:rPr lang="en-US" dirty="0"/>
              <a:t>Overview</a:t>
            </a:r>
            <a:endParaRPr dirty="0"/>
          </a:p>
        </p:txBody>
      </p:sp>
      <p:sp>
        <p:nvSpPr>
          <p:cNvPr id="90" name="Google Shape;9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spcBef>
                <a:spcPts val="1000"/>
              </a:spcBef>
              <a:spcAft>
                <a:spcPts val="0"/>
              </a:spcAft>
              <a:buSzPts val="2400"/>
              <a:buChar char="•"/>
            </a:pPr>
            <a:r>
              <a:rPr lang="en-US" dirty="0"/>
              <a:t>COVID-19 - another </a:t>
            </a:r>
            <a:r>
              <a:rPr lang="en-US" dirty="0">
                <a:solidFill>
                  <a:srgbClr val="FF0000"/>
                </a:solidFill>
              </a:rPr>
              <a:t>hockey stick</a:t>
            </a:r>
            <a:r>
              <a:rPr lang="en-US" dirty="0">
                <a:solidFill>
                  <a:schemeClr val="tx1"/>
                </a:solidFill>
              </a:rPr>
              <a:t>?</a:t>
            </a:r>
            <a:endParaRPr lang="en-US" dirty="0">
              <a:solidFill>
                <a:srgbClr val="FF0000"/>
              </a:solidFill>
            </a:endParaRPr>
          </a:p>
          <a:p>
            <a:pPr marL="228600" lvl="0" indent="-228600" algn="l" rtl="0">
              <a:spcBef>
                <a:spcPts val="1000"/>
              </a:spcBef>
              <a:spcAft>
                <a:spcPts val="0"/>
              </a:spcAft>
              <a:buSzPts val="2400"/>
              <a:buChar char="•"/>
            </a:pPr>
            <a:r>
              <a:rPr lang="en-US" dirty="0"/>
              <a:t>Externalities: </a:t>
            </a:r>
            <a:r>
              <a:rPr lang="en-US" dirty="0">
                <a:solidFill>
                  <a:srgbClr val="FF0000"/>
                </a:solidFill>
              </a:rPr>
              <a:t>testing</a:t>
            </a:r>
            <a:r>
              <a:rPr lang="en-US" dirty="0"/>
              <a:t> and </a:t>
            </a:r>
            <a:r>
              <a:rPr lang="en-US" dirty="0">
                <a:solidFill>
                  <a:srgbClr val="FF0000"/>
                </a:solidFill>
              </a:rPr>
              <a:t>distancing</a:t>
            </a:r>
          </a:p>
          <a:p>
            <a:pPr marL="228600" lvl="0" indent="-228600" algn="l" rtl="0">
              <a:spcBef>
                <a:spcPts val="1000"/>
              </a:spcBef>
              <a:spcAft>
                <a:spcPts val="0"/>
              </a:spcAft>
              <a:buSzPts val="2400"/>
              <a:buChar char="•"/>
            </a:pPr>
            <a:r>
              <a:rPr lang="en-US" dirty="0"/>
              <a:t>Social preferences and the choice to </a:t>
            </a:r>
            <a:r>
              <a:rPr lang="en-US" dirty="0">
                <a:solidFill>
                  <a:srgbClr val="FF0000"/>
                </a:solidFill>
              </a:rPr>
              <a:t>self-quarantine</a:t>
            </a:r>
          </a:p>
          <a:p>
            <a:pPr marL="228600" lvl="0" indent="-228600" algn="l" rtl="0">
              <a:spcBef>
                <a:spcPts val="1000"/>
              </a:spcBef>
              <a:spcAft>
                <a:spcPts val="0"/>
              </a:spcAft>
              <a:buSzPts val="2400"/>
              <a:buChar char="•"/>
            </a:pPr>
            <a:r>
              <a:rPr lang="en-US" dirty="0"/>
              <a:t>Disruption of </a:t>
            </a:r>
            <a:r>
              <a:rPr lang="en-US" dirty="0">
                <a:solidFill>
                  <a:srgbClr val="FF0000"/>
                </a:solidFill>
              </a:rPr>
              <a:t>global supply chains</a:t>
            </a:r>
          </a:p>
          <a:p>
            <a:pPr marL="228600" lvl="0" indent="-228600" algn="l" rtl="0">
              <a:spcBef>
                <a:spcPts val="1000"/>
              </a:spcBef>
              <a:spcAft>
                <a:spcPts val="0"/>
              </a:spcAft>
              <a:buSzPts val="2400"/>
              <a:buChar char="•"/>
            </a:pPr>
            <a:r>
              <a:rPr lang="en-US" dirty="0"/>
              <a:t>Individual markets: masks, sanitizers, cruises, and flights</a:t>
            </a:r>
          </a:p>
          <a:p>
            <a:pPr marL="228600" lvl="0" indent="-228600" algn="l" rtl="0">
              <a:spcBef>
                <a:spcPts val="1000"/>
              </a:spcBef>
              <a:spcAft>
                <a:spcPts val="0"/>
              </a:spcAft>
              <a:buSzPts val="2400"/>
              <a:buChar char="•"/>
            </a:pPr>
            <a:r>
              <a:rPr lang="en-US" dirty="0"/>
              <a:t>Income, employment, and </a:t>
            </a:r>
            <a:r>
              <a:rPr lang="en-US" dirty="0">
                <a:solidFill>
                  <a:srgbClr val="FF0000"/>
                </a:solidFill>
              </a:rPr>
              <a:t>aggregate demand</a:t>
            </a:r>
            <a:endParaRPr lang="en-US" dirty="0"/>
          </a:p>
          <a:p>
            <a:pPr marL="228600" lvl="0" indent="-228600" algn="l" rtl="0">
              <a:spcBef>
                <a:spcPts val="1000"/>
              </a:spcBef>
              <a:spcAft>
                <a:spcPts val="0"/>
              </a:spcAft>
              <a:buSzPts val="2400"/>
              <a:buChar char="•"/>
            </a:pPr>
            <a:r>
              <a:rPr lang="en-US" dirty="0"/>
              <a:t>Asset prices: </a:t>
            </a:r>
            <a:r>
              <a:rPr lang="en-US" dirty="0">
                <a:solidFill>
                  <a:srgbClr val="FF0000"/>
                </a:solidFill>
              </a:rPr>
              <a:t>stock market </a:t>
            </a:r>
            <a:r>
              <a:rPr lang="en-US" dirty="0"/>
              <a:t>indexes and Zoom Video Communications</a:t>
            </a:r>
          </a:p>
          <a:p>
            <a:pPr marL="228600" lvl="0" indent="-228600" algn="l" rtl="0">
              <a:spcBef>
                <a:spcPts val="1000"/>
              </a:spcBef>
              <a:spcAft>
                <a:spcPts val="0"/>
              </a:spcAft>
              <a:buSzPts val="2400"/>
              <a:buChar char="•"/>
            </a:pPr>
            <a:r>
              <a:rPr lang="en-US" dirty="0">
                <a:solidFill>
                  <a:srgbClr val="FF0000"/>
                </a:solidFill>
              </a:rPr>
              <a:t>Composition</a:t>
            </a:r>
            <a:r>
              <a:rPr lang="en-US" dirty="0"/>
              <a:t> effects and </a:t>
            </a:r>
            <a:r>
              <a:rPr lang="en-US" dirty="0">
                <a:solidFill>
                  <a:srgbClr val="FF0000"/>
                </a:solidFill>
              </a:rPr>
              <a:t>scale</a:t>
            </a:r>
            <a:r>
              <a:rPr lang="en-US" dirty="0"/>
              <a:t> effects</a:t>
            </a:r>
            <a:endParaRPr dirty="0"/>
          </a:p>
        </p:txBody>
      </p:sp>
    </p:spTree>
    <p:extLst>
      <p:ext uri="{BB962C8B-B14F-4D97-AF65-F5344CB8AC3E}">
        <p14:creationId xmlns:p14="http://schemas.microsoft.com/office/powerpoint/2010/main" val="590399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alatino Linotype"/>
              <a:buNone/>
            </a:pPr>
            <a:r>
              <a:rPr lang="en-US" dirty="0"/>
              <a:t>Composition Effects</a:t>
            </a:r>
            <a:endParaRPr dirty="0"/>
          </a:p>
        </p:txBody>
      </p:sp>
      <p:sp>
        <p:nvSpPr>
          <p:cNvPr id="90" name="Google Shape;9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r>
              <a:rPr lang="en-US" dirty="0"/>
              <a:t>For goods/ services in high demand, incentives needed for more supply</a:t>
            </a:r>
          </a:p>
          <a:p>
            <a:pPr marL="228600" lvl="0" indent="-228600"/>
            <a:r>
              <a:rPr lang="en-US" dirty="0"/>
              <a:t>Market will respond to some extent</a:t>
            </a:r>
          </a:p>
          <a:p>
            <a:pPr marL="228600" lvl="0" indent="-228600"/>
            <a:r>
              <a:rPr lang="en-US" dirty="0"/>
              <a:t>AMZN hired 100,000 more workers, raised pay</a:t>
            </a:r>
          </a:p>
          <a:p>
            <a:pPr marL="228600" lvl="0" indent="-228600"/>
            <a:r>
              <a:rPr lang="en-US" dirty="0"/>
              <a:t>Some distilleries converting operations to produce disinfectants</a:t>
            </a:r>
          </a:p>
          <a:p>
            <a:pPr marL="228600" lvl="0" indent="-228600"/>
            <a:r>
              <a:rPr lang="en-US" dirty="0"/>
              <a:t>But market solutions not adequate on both </a:t>
            </a:r>
            <a:r>
              <a:rPr lang="en-US" dirty="0">
                <a:solidFill>
                  <a:srgbClr val="FF0000"/>
                </a:solidFill>
              </a:rPr>
              <a:t>efficiency</a:t>
            </a:r>
            <a:r>
              <a:rPr lang="en-US" dirty="0"/>
              <a:t> and </a:t>
            </a:r>
            <a:r>
              <a:rPr lang="en-US" dirty="0">
                <a:solidFill>
                  <a:srgbClr val="FF0000"/>
                </a:solidFill>
              </a:rPr>
              <a:t>equity</a:t>
            </a:r>
            <a:r>
              <a:rPr lang="en-US" dirty="0"/>
              <a:t> grounds</a:t>
            </a:r>
          </a:p>
          <a:p>
            <a:pPr marL="228600" lvl="0" indent="-228600"/>
            <a:r>
              <a:rPr lang="en-US" dirty="0"/>
              <a:t>Ventilator production relies on </a:t>
            </a:r>
            <a:r>
              <a:rPr lang="en-US" dirty="0">
                <a:solidFill>
                  <a:srgbClr val="FF0000"/>
                </a:solidFill>
              </a:rPr>
              <a:t>disrupted </a:t>
            </a:r>
            <a:r>
              <a:rPr lang="en-US" dirty="0">
                <a:solidFill>
                  <a:srgbClr val="FF0000"/>
                </a:solidFill>
                <a:hlinkClick r:id="rId3"/>
              </a:rPr>
              <a:t>global supply chains</a:t>
            </a:r>
            <a:endParaRPr lang="en-US" dirty="0">
              <a:solidFill>
                <a:srgbClr val="FF0000"/>
              </a:solidFill>
            </a:endParaRPr>
          </a:p>
          <a:p>
            <a:pPr marL="228600" lvl="0" indent="-228600"/>
            <a:r>
              <a:rPr lang="en-US" dirty="0"/>
              <a:t>Role for government </a:t>
            </a:r>
            <a:r>
              <a:rPr lang="en-US" dirty="0">
                <a:solidFill>
                  <a:srgbClr val="FF0000"/>
                </a:solidFill>
              </a:rPr>
              <a:t>mandated</a:t>
            </a:r>
            <a:r>
              <a:rPr lang="en-US" dirty="0"/>
              <a:t> or </a:t>
            </a:r>
            <a:r>
              <a:rPr lang="en-US" dirty="0">
                <a:solidFill>
                  <a:srgbClr val="FF0000"/>
                </a:solidFill>
              </a:rPr>
              <a:t>subsidized</a:t>
            </a:r>
            <a:r>
              <a:rPr lang="en-US" dirty="0"/>
              <a:t> production (as in wartime)</a:t>
            </a:r>
          </a:p>
          <a:p>
            <a:pPr marL="228600" lvl="0" indent="-228600"/>
            <a:r>
              <a:rPr lang="en-US" dirty="0"/>
              <a:t>Should affluent individuals be allowed to buy and store ventilators?</a:t>
            </a:r>
          </a:p>
          <a:p>
            <a:pPr marL="228600" lvl="0" indent="-228600"/>
            <a:r>
              <a:rPr lang="en-US" dirty="0"/>
              <a:t>Should </a:t>
            </a:r>
            <a:r>
              <a:rPr lang="en-US" dirty="0">
                <a:hlinkClick r:id="rId4"/>
              </a:rPr>
              <a:t>hoarding</a:t>
            </a:r>
            <a:r>
              <a:rPr lang="en-US" dirty="0"/>
              <a:t> and </a:t>
            </a:r>
            <a:r>
              <a:rPr lang="en-US" dirty="0">
                <a:hlinkClick r:id="rId5"/>
              </a:rPr>
              <a:t>profiteering</a:t>
            </a:r>
            <a:r>
              <a:rPr lang="en-US" dirty="0"/>
              <a:t> be monitored and punished? </a:t>
            </a:r>
          </a:p>
          <a:p>
            <a:pPr marL="228600" lvl="0" indent="-228600"/>
            <a:endParaRPr lang="en-US" dirty="0"/>
          </a:p>
          <a:p>
            <a:pPr marL="228600" lvl="0" indent="-228600"/>
            <a:endParaRPr dirty="0"/>
          </a:p>
        </p:txBody>
      </p:sp>
    </p:spTree>
    <p:extLst>
      <p:ext uri="{BB962C8B-B14F-4D97-AF65-F5344CB8AC3E}">
        <p14:creationId xmlns:p14="http://schemas.microsoft.com/office/powerpoint/2010/main" val="570153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alatino Linotype"/>
              <a:buNone/>
            </a:pPr>
            <a:r>
              <a:rPr lang="en-US" dirty="0"/>
              <a:t>Local Governments</a:t>
            </a:r>
            <a:endParaRPr dirty="0"/>
          </a:p>
        </p:txBody>
      </p:sp>
      <p:sp>
        <p:nvSpPr>
          <p:cNvPr id="90" name="Google Shape;9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r>
              <a:rPr lang="en-US" dirty="0"/>
              <a:t>State and local governments face </a:t>
            </a:r>
            <a:r>
              <a:rPr lang="en-US" dirty="0">
                <a:solidFill>
                  <a:srgbClr val="FF0000"/>
                </a:solidFill>
              </a:rPr>
              <a:t>hard budget constraints</a:t>
            </a:r>
          </a:p>
          <a:p>
            <a:pPr marL="228600" lvl="0" indent="-228600"/>
            <a:r>
              <a:rPr lang="en-US" dirty="0"/>
              <a:t>Face possibility of bankruptcy (unlike federal government)</a:t>
            </a:r>
          </a:p>
          <a:p>
            <a:pPr marL="228600" lvl="0" indent="-228600"/>
            <a:r>
              <a:rPr lang="en-US" dirty="0"/>
              <a:t>Sharp fall in revenues just as expenditure needs rise substantially</a:t>
            </a:r>
          </a:p>
          <a:p>
            <a:pPr marL="228600" lvl="0" indent="-228600"/>
            <a:r>
              <a:rPr lang="en-US" dirty="0"/>
              <a:t>Cannot simply borrow to finance shortfall</a:t>
            </a:r>
          </a:p>
          <a:p>
            <a:pPr marL="228600" lvl="0" indent="-228600"/>
            <a:r>
              <a:rPr lang="en-US" dirty="0"/>
              <a:t>Role for </a:t>
            </a:r>
            <a:r>
              <a:rPr lang="en-US" dirty="0">
                <a:solidFill>
                  <a:srgbClr val="FF0000"/>
                </a:solidFill>
              </a:rPr>
              <a:t>Federal Reserve </a:t>
            </a:r>
            <a:r>
              <a:rPr lang="en-US" dirty="0"/>
              <a:t>in buying </a:t>
            </a:r>
            <a:r>
              <a:rPr lang="en-US" dirty="0">
                <a:solidFill>
                  <a:srgbClr val="FF0000"/>
                </a:solidFill>
              </a:rPr>
              <a:t>municipal bonds</a:t>
            </a:r>
          </a:p>
          <a:p>
            <a:pPr marL="228600" lvl="0" indent="-228600"/>
            <a:endParaRPr lang="en-US" dirty="0"/>
          </a:p>
          <a:p>
            <a:pPr marL="228600" lvl="0" indent="-228600"/>
            <a:endParaRPr dirty="0"/>
          </a:p>
        </p:txBody>
      </p:sp>
    </p:spTree>
    <p:extLst>
      <p:ext uri="{BB962C8B-B14F-4D97-AF65-F5344CB8AC3E}">
        <p14:creationId xmlns:p14="http://schemas.microsoft.com/office/powerpoint/2010/main" val="3411481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alatino Linotype"/>
              <a:buNone/>
            </a:pPr>
            <a:r>
              <a:rPr lang="en-US" dirty="0"/>
              <a:t>Scale Effects</a:t>
            </a:r>
            <a:endParaRPr dirty="0"/>
          </a:p>
        </p:txBody>
      </p:sp>
      <p:sp>
        <p:nvSpPr>
          <p:cNvPr id="90" name="Google Shape;9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spcBef>
                <a:spcPts val="1000"/>
              </a:spcBef>
              <a:spcAft>
                <a:spcPts val="0"/>
              </a:spcAft>
              <a:buSzPts val="2400"/>
              <a:buChar char="•"/>
            </a:pPr>
            <a:r>
              <a:rPr lang="en-US" dirty="0"/>
              <a:t>As </a:t>
            </a:r>
            <a:r>
              <a:rPr lang="en-US" dirty="0">
                <a:solidFill>
                  <a:srgbClr val="FF0000"/>
                </a:solidFill>
              </a:rPr>
              <a:t>layoffs</a:t>
            </a:r>
            <a:r>
              <a:rPr lang="en-US" dirty="0"/>
              <a:t> and </a:t>
            </a:r>
            <a:r>
              <a:rPr lang="en-US" dirty="0">
                <a:solidFill>
                  <a:srgbClr val="FF0000"/>
                </a:solidFill>
              </a:rPr>
              <a:t>bankruptcies</a:t>
            </a:r>
            <a:r>
              <a:rPr lang="en-US" dirty="0"/>
              <a:t> rise, aggregate demand falls further</a:t>
            </a:r>
          </a:p>
          <a:p>
            <a:pPr marL="228600" lvl="0" indent="-228600" algn="l" rtl="0">
              <a:spcBef>
                <a:spcPts val="1000"/>
              </a:spcBef>
              <a:spcAft>
                <a:spcPts val="0"/>
              </a:spcAft>
              <a:buSzPts val="2400"/>
              <a:buChar char="•"/>
            </a:pPr>
            <a:r>
              <a:rPr lang="en-US" dirty="0">
                <a:solidFill>
                  <a:srgbClr val="FF0000"/>
                </a:solidFill>
                <a:hlinkClick r:id="rId3"/>
              </a:rPr>
              <a:t>Multiplier</a:t>
            </a:r>
            <a:r>
              <a:rPr lang="en-US" dirty="0"/>
              <a:t> effect amplifies decline, lead to </a:t>
            </a:r>
            <a:r>
              <a:rPr lang="en-US" dirty="0">
                <a:solidFill>
                  <a:srgbClr val="FF0000"/>
                </a:solidFill>
              </a:rPr>
              <a:t>recession</a:t>
            </a:r>
          </a:p>
          <a:p>
            <a:pPr marL="228600" lvl="0" indent="-228600" algn="l" rtl="0">
              <a:spcBef>
                <a:spcPts val="1000"/>
              </a:spcBef>
              <a:spcAft>
                <a:spcPts val="0"/>
              </a:spcAft>
              <a:buSzPts val="2400"/>
              <a:buChar char="•"/>
            </a:pPr>
            <a:r>
              <a:rPr lang="en-US" dirty="0"/>
              <a:t>Mitigated by </a:t>
            </a:r>
            <a:r>
              <a:rPr lang="en-US" dirty="0">
                <a:solidFill>
                  <a:srgbClr val="FF0000"/>
                </a:solidFill>
              </a:rPr>
              <a:t>automatic stabilizers</a:t>
            </a:r>
            <a:r>
              <a:rPr lang="en-US" dirty="0"/>
              <a:t>: lower taxes, higher expenditure</a:t>
            </a:r>
          </a:p>
          <a:p>
            <a:pPr marL="228600" lvl="0" indent="-228600" algn="l" rtl="0">
              <a:spcBef>
                <a:spcPts val="1000"/>
              </a:spcBef>
              <a:spcAft>
                <a:spcPts val="0"/>
              </a:spcAft>
              <a:buSzPts val="2400"/>
              <a:buChar char="•"/>
            </a:pPr>
            <a:r>
              <a:rPr lang="en-US" i="1" dirty="0"/>
              <a:t>Policy response</a:t>
            </a:r>
            <a:r>
              <a:rPr lang="en-US" dirty="0"/>
              <a:t>: Expansionary </a:t>
            </a:r>
            <a:r>
              <a:rPr lang="en-US" dirty="0">
                <a:solidFill>
                  <a:srgbClr val="FF0000"/>
                </a:solidFill>
                <a:hlinkClick r:id="rId4"/>
              </a:rPr>
              <a:t>fiscal</a:t>
            </a:r>
            <a:r>
              <a:rPr lang="en-US" dirty="0"/>
              <a:t> and </a:t>
            </a:r>
            <a:r>
              <a:rPr lang="en-US" dirty="0">
                <a:solidFill>
                  <a:srgbClr val="FF0000"/>
                </a:solidFill>
                <a:hlinkClick r:id="rId5"/>
              </a:rPr>
              <a:t>monetary policy</a:t>
            </a:r>
            <a:endParaRPr lang="en-US" dirty="0">
              <a:solidFill>
                <a:srgbClr val="FF0000"/>
              </a:solidFill>
            </a:endParaRPr>
          </a:p>
          <a:p>
            <a:pPr marL="228600" lvl="0" indent="-228600" algn="l" rtl="0">
              <a:spcBef>
                <a:spcPts val="1000"/>
              </a:spcBef>
              <a:spcAft>
                <a:spcPts val="0"/>
              </a:spcAft>
              <a:buSzPts val="2400"/>
              <a:buChar char="•"/>
            </a:pPr>
            <a:r>
              <a:rPr lang="en-US" dirty="0"/>
              <a:t>Federal Reserve: lower interest rates, asset purchases</a:t>
            </a:r>
          </a:p>
          <a:p>
            <a:pPr marL="228600" lvl="0" indent="-228600" algn="l" rtl="0">
              <a:spcBef>
                <a:spcPts val="1000"/>
              </a:spcBef>
              <a:spcAft>
                <a:spcPts val="0"/>
              </a:spcAft>
              <a:buSzPts val="2400"/>
              <a:buChar char="•"/>
            </a:pPr>
            <a:r>
              <a:rPr lang="en-US" dirty="0"/>
              <a:t>Treasury: tax cuts, delayed filing, increased benefits, cash payments</a:t>
            </a:r>
          </a:p>
          <a:p>
            <a:pPr marL="228600" lvl="0" indent="-228600" algn="l" rtl="0">
              <a:spcBef>
                <a:spcPts val="1000"/>
              </a:spcBef>
              <a:spcAft>
                <a:spcPts val="0"/>
              </a:spcAft>
              <a:buSzPts val="2400"/>
              <a:buChar char="•"/>
            </a:pPr>
            <a:r>
              <a:rPr lang="en-US" dirty="0"/>
              <a:t>Other policies: suspension of loan repayments and evictions</a:t>
            </a:r>
          </a:p>
          <a:p>
            <a:pPr marL="228600" lvl="0" indent="-228600" algn="l" rtl="0">
              <a:spcBef>
                <a:spcPts val="1000"/>
              </a:spcBef>
              <a:spcAft>
                <a:spcPts val="0"/>
              </a:spcAft>
              <a:buSzPts val="2400"/>
              <a:buChar char="•"/>
            </a:pPr>
            <a:r>
              <a:rPr lang="en-US" dirty="0"/>
              <a:t>Discussion: should we have a flexible </a:t>
            </a:r>
            <a:r>
              <a:rPr lang="en-US" dirty="0">
                <a:solidFill>
                  <a:srgbClr val="FF0000"/>
                </a:solidFill>
              </a:rPr>
              <a:t>universal basic income</a:t>
            </a:r>
            <a:r>
              <a:rPr lang="en-US" dirty="0"/>
              <a:t>? </a:t>
            </a:r>
          </a:p>
          <a:p>
            <a:pPr marL="228600" lvl="0" indent="-228600" algn="l" rtl="0">
              <a:spcBef>
                <a:spcPts val="1000"/>
              </a:spcBef>
              <a:spcAft>
                <a:spcPts val="0"/>
              </a:spcAft>
              <a:buSzPts val="2400"/>
              <a:buChar char="•"/>
            </a:pPr>
            <a:r>
              <a:rPr lang="en-US" dirty="0"/>
              <a:t>Discussion: should we allow </a:t>
            </a:r>
            <a:r>
              <a:rPr lang="en-US" dirty="0">
                <a:solidFill>
                  <a:srgbClr val="FF0000"/>
                </a:solidFill>
                <a:hlinkClick r:id="rId6"/>
              </a:rPr>
              <a:t>individual accounts </a:t>
            </a:r>
            <a:r>
              <a:rPr lang="en-US" dirty="0"/>
              <a:t>at the Fed? </a:t>
            </a:r>
          </a:p>
          <a:p>
            <a:pPr marL="457200" lvl="0" indent="-304800" algn="l" rtl="0">
              <a:lnSpc>
                <a:spcPct val="90000"/>
              </a:lnSpc>
              <a:spcBef>
                <a:spcPts val="1000"/>
              </a:spcBef>
              <a:spcAft>
                <a:spcPts val="0"/>
              </a:spcAft>
              <a:buClr>
                <a:schemeClr val="dk1"/>
              </a:buClr>
              <a:buSzPts val="2400"/>
              <a:buNone/>
            </a:pPr>
            <a:endParaRPr dirty="0"/>
          </a:p>
        </p:txBody>
      </p:sp>
    </p:spTree>
    <p:extLst>
      <p:ext uri="{BB962C8B-B14F-4D97-AF65-F5344CB8AC3E}">
        <p14:creationId xmlns:p14="http://schemas.microsoft.com/office/powerpoint/2010/main" val="639871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838200" y="50006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alatino Linotype"/>
              <a:buNone/>
            </a:pPr>
            <a:r>
              <a:rPr lang="en-US" dirty="0">
                <a:hlinkClick r:id="rId3"/>
              </a:rPr>
              <a:t>Glossary</a:t>
            </a:r>
            <a:endParaRPr dirty="0"/>
          </a:p>
        </p:txBody>
      </p:sp>
      <p:sp>
        <p:nvSpPr>
          <p:cNvPr id="90" name="Google Shape;9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numCol="3" anchor="t" anchorCtr="0">
            <a:normAutofit fontScale="92500" lnSpcReduction="10000"/>
          </a:bodyPr>
          <a:lstStyle/>
          <a:p>
            <a:pPr indent="-304800">
              <a:buNone/>
            </a:pPr>
            <a:r>
              <a:rPr lang="en-GB" dirty="0">
                <a:hlinkClick r:id="rId4"/>
              </a:rPr>
              <a:t>aggregate demand</a:t>
            </a:r>
            <a:endParaRPr lang="en-GB" dirty="0"/>
          </a:p>
          <a:p>
            <a:pPr indent="-304800">
              <a:buNone/>
            </a:pPr>
            <a:r>
              <a:rPr lang="en-GB" dirty="0">
                <a:hlinkClick r:id="rId5"/>
              </a:rPr>
              <a:t>asset</a:t>
            </a:r>
            <a:r>
              <a:rPr lang="en-GB" dirty="0"/>
              <a:t> </a:t>
            </a:r>
          </a:p>
          <a:p>
            <a:pPr indent="-304800">
              <a:buNone/>
            </a:pPr>
            <a:r>
              <a:rPr lang="en-GB" dirty="0">
                <a:hlinkClick r:id="rId6"/>
              </a:rPr>
              <a:t>automatic stabilizers </a:t>
            </a:r>
            <a:endParaRPr lang="en-GB" dirty="0"/>
          </a:p>
          <a:p>
            <a:pPr indent="-304800">
              <a:buNone/>
            </a:pPr>
            <a:r>
              <a:rPr lang="en-GB" dirty="0">
                <a:hlinkClick r:id="rId7"/>
              </a:rPr>
              <a:t>cooperation</a:t>
            </a:r>
            <a:endParaRPr lang="en-GB" dirty="0"/>
          </a:p>
          <a:p>
            <a:pPr indent="-304800">
              <a:buNone/>
            </a:pPr>
            <a:r>
              <a:rPr lang="en-GB" dirty="0">
                <a:hlinkClick r:id="rId8"/>
              </a:rPr>
              <a:t>demand side</a:t>
            </a:r>
            <a:endParaRPr lang="en-GB" dirty="0"/>
          </a:p>
          <a:p>
            <a:pPr indent="-304800">
              <a:buNone/>
            </a:pPr>
            <a:r>
              <a:rPr lang="en-GB" dirty="0">
                <a:hlinkClick r:id="rId9"/>
              </a:rPr>
              <a:t>employment rate</a:t>
            </a:r>
            <a:endParaRPr lang="en-GB" dirty="0"/>
          </a:p>
          <a:p>
            <a:pPr marL="457200" lvl="0" indent="-304800" algn="l" rtl="0">
              <a:lnSpc>
                <a:spcPct val="90000"/>
              </a:lnSpc>
              <a:spcBef>
                <a:spcPts val="1000"/>
              </a:spcBef>
              <a:spcAft>
                <a:spcPts val="0"/>
              </a:spcAft>
              <a:buClr>
                <a:schemeClr val="dk1"/>
              </a:buClr>
              <a:buSzPts val="2400"/>
              <a:buNone/>
            </a:pPr>
            <a:r>
              <a:rPr lang="en-GB" dirty="0">
                <a:hlinkClick r:id="rId10"/>
              </a:rPr>
              <a:t>external effect</a:t>
            </a:r>
            <a:endParaRPr lang="en-GB" dirty="0"/>
          </a:p>
          <a:p>
            <a:pPr indent="-304800">
              <a:buNone/>
            </a:pPr>
            <a:r>
              <a:rPr lang="en-GB" dirty="0">
                <a:hlinkClick r:id="rId11"/>
              </a:rPr>
              <a:t>fairness</a:t>
            </a:r>
            <a:endParaRPr lang="en-GB" dirty="0"/>
          </a:p>
          <a:p>
            <a:pPr marL="457200" lvl="0" indent="-304800" algn="l" rtl="0">
              <a:lnSpc>
                <a:spcPct val="90000"/>
              </a:lnSpc>
              <a:spcBef>
                <a:spcPts val="1000"/>
              </a:spcBef>
              <a:spcAft>
                <a:spcPts val="0"/>
              </a:spcAft>
              <a:buClr>
                <a:schemeClr val="dk1"/>
              </a:buClr>
              <a:buSzPts val="2400"/>
              <a:buNone/>
            </a:pPr>
            <a:r>
              <a:rPr lang="en-GB" dirty="0">
                <a:hlinkClick r:id="rId12"/>
              </a:rPr>
              <a:t>fiscal multiplier</a:t>
            </a:r>
            <a:endParaRPr lang="en-GB" dirty="0"/>
          </a:p>
          <a:p>
            <a:pPr lvl="0" indent="-304800">
              <a:buNone/>
            </a:pPr>
            <a:r>
              <a:rPr lang="en-GB" dirty="0">
                <a:hlinkClick r:id="rId13"/>
              </a:rPr>
              <a:t>fiscal policy</a:t>
            </a:r>
            <a:endParaRPr lang="en-GB" dirty="0"/>
          </a:p>
          <a:p>
            <a:pPr lvl="0" indent="-304800">
              <a:buNone/>
            </a:pPr>
            <a:r>
              <a:rPr lang="en-GB" dirty="0">
                <a:hlinkClick r:id="rId14"/>
              </a:rPr>
              <a:t>fiscal stimulus</a:t>
            </a:r>
            <a:endParaRPr lang="en-GB" dirty="0"/>
          </a:p>
          <a:p>
            <a:pPr marL="457200" lvl="0" indent="-304800" algn="l" rtl="0">
              <a:lnSpc>
                <a:spcPct val="90000"/>
              </a:lnSpc>
              <a:spcBef>
                <a:spcPts val="1000"/>
              </a:spcBef>
              <a:spcAft>
                <a:spcPts val="0"/>
              </a:spcAft>
              <a:buClr>
                <a:schemeClr val="dk1"/>
              </a:buClr>
              <a:buSzPts val="2400"/>
              <a:buNone/>
            </a:pPr>
            <a:r>
              <a:rPr lang="en-GB" dirty="0">
                <a:hlinkClick r:id="rId15"/>
              </a:rPr>
              <a:t>income</a:t>
            </a:r>
            <a:endParaRPr lang="en-GB" dirty="0"/>
          </a:p>
          <a:p>
            <a:pPr marL="457200" lvl="0" indent="-304800" algn="l" rtl="0">
              <a:lnSpc>
                <a:spcPct val="90000"/>
              </a:lnSpc>
              <a:spcBef>
                <a:spcPts val="1000"/>
              </a:spcBef>
              <a:spcAft>
                <a:spcPts val="0"/>
              </a:spcAft>
              <a:buClr>
                <a:schemeClr val="dk1"/>
              </a:buClr>
              <a:buSzPts val="2400"/>
              <a:buNone/>
            </a:pPr>
            <a:r>
              <a:rPr lang="en-GB" dirty="0">
                <a:hlinkClick r:id="rId16"/>
              </a:rPr>
              <a:t>monetary policy</a:t>
            </a:r>
            <a:endParaRPr lang="en-GB" dirty="0"/>
          </a:p>
          <a:p>
            <a:pPr indent="-304800">
              <a:buNone/>
            </a:pPr>
            <a:r>
              <a:rPr lang="en-GB" dirty="0">
                <a:hlinkClick r:id="rId17"/>
              </a:rPr>
              <a:t>Pareto efficient</a:t>
            </a:r>
            <a:endParaRPr lang="en-GB" dirty="0"/>
          </a:p>
          <a:p>
            <a:pPr indent="-304800">
              <a:buNone/>
            </a:pPr>
            <a:r>
              <a:rPr lang="en-GB">
                <a:hlinkClick r:id="rId18"/>
              </a:rPr>
              <a:t>private benefit</a:t>
            </a:r>
            <a:endParaRPr lang="en-GB"/>
          </a:p>
          <a:p>
            <a:pPr marL="457200" lvl="0" indent="-304800" algn="l" rtl="0">
              <a:lnSpc>
                <a:spcPct val="90000"/>
              </a:lnSpc>
              <a:spcBef>
                <a:spcPts val="1000"/>
              </a:spcBef>
              <a:spcAft>
                <a:spcPts val="0"/>
              </a:spcAft>
              <a:buClr>
                <a:schemeClr val="dk1"/>
              </a:buClr>
              <a:buSzPts val="2400"/>
              <a:buNone/>
            </a:pPr>
            <a:r>
              <a:rPr lang="en-GB">
                <a:hlinkClick r:id="rId19"/>
              </a:rPr>
              <a:t>private </a:t>
            </a:r>
            <a:r>
              <a:rPr lang="en-GB" dirty="0">
                <a:hlinkClick r:id="rId19"/>
              </a:rPr>
              <a:t>cost</a:t>
            </a:r>
            <a:endParaRPr lang="en-GB" dirty="0"/>
          </a:p>
          <a:p>
            <a:pPr indent="-304800">
              <a:buNone/>
            </a:pPr>
            <a:r>
              <a:rPr lang="en-GB" dirty="0">
                <a:hlinkClick r:id="rId20"/>
              </a:rPr>
              <a:t>prudential policy</a:t>
            </a:r>
            <a:endParaRPr lang="en-GB" dirty="0"/>
          </a:p>
          <a:p>
            <a:pPr lvl="0" indent="-304800">
              <a:buNone/>
            </a:pPr>
            <a:r>
              <a:rPr lang="en-GB" dirty="0">
                <a:hlinkClick r:id="rId21"/>
              </a:rPr>
              <a:t>public bad</a:t>
            </a:r>
            <a:endParaRPr lang="en-GB" dirty="0"/>
          </a:p>
          <a:p>
            <a:pPr lvl="0" indent="-304800">
              <a:buNone/>
            </a:pPr>
            <a:r>
              <a:rPr lang="en-GB" dirty="0">
                <a:hlinkClick r:id="rId22"/>
              </a:rPr>
              <a:t>public good</a:t>
            </a:r>
            <a:endParaRPr lang="en-GB" dirty="0"/>
          </a:p>
          <a:p>
            <a:pPr lvl="0" indent="-304800">
              <a:buNone/>
            </a:pPr>
            <a:r>
              <a:rPr lang="en-GB" dirty="0">
                <a:hlinkClick r:id="rId23"/>
              </a:rPr>
              <a:t>social interactions</a:t>
            </a:r>
            <a:endParaRPr lang="en-GB" dirty="0"/>
          </a:p>
          <a:p>
            <a:pPr lvl="0" indent="-304800">
              <a:buNone/>
            </a:pPr>
            <a:r>
              <a:rPr lang="en-GB" dirty="0">
                <a:hlinkClick r:id="rId24"/>
              </a:rPr>
              <a:t>social preferences</a:t>
            </a:r>
            <a:endParaRPr lang="en-GB" dirty="0"/>
          </a:p>
          <a:p>
            <a:pPr indent="-304800">
              <a:buNone/>
            </a:pPr>
            <a:r>
              <a:rPr lang="en-GB" dirty="0">
                <a:hlinkClick r:id="rId25"/>
              </a:rPr>
              <a:t>stock exchange</a:t>
            </a:r>
            <a:endParaRPr lang="en-GB" dirty="0"/>
          </a:p>
          <a:p>
            <a:pPr indent="-304800">
              <a:buNone/>
            </a:pPr>
            <a:r>
              <a:rPr lang="en-GB" dirty="0">
                <a:hlinkClick r:id="rId26"/>
              </a:rPr>
              <a:t>supply side</a:t>
            </a:r>
            <a:endParaRPr lang="en-GB" dirty="0"/>
          </a:p>
          <a:p>
            <a:pPr marL="457200" lvl="0" indent="-304800" algn="l" rtl="0">
              <a:lnSpc>
                <a:spcPct val="90000"/>
              </a:lnSpc>
              <a:spcBef>
                <a:spcPts val="1000"/>
              </a:spcBef>
              <a:spcAft>
                <a:spcPts val="0"/>
              </a:spcAft>
              <a:buClr>
                <a:schemeClr val="dk1"/>
              </a:buClr>
              <a:buSzPts val="2400"/>
              <a:buNone/>
            </a:pPr>
            <a:endParaRPr lang="en-GB" dirty="0"/>
          </a:p>
          <a:p>
            <a:pPr marL="457200" lvl="0" indent="-304800" algn="l" rtl="0">
              <a:lnSpc>
                <a:spcPct val="90000"/>
              </a:lnSpc>
              <a:spcBef>
                <a:spcPts val="1000"/>
              </a:spcBef>
              <a:spcAft>
                <a:spcPts val="0"/>
              </a:spcAft>
              <a:buClr>
                <a:schemeClr val="dk1"/>
              </a:buClr>
              <a:buSzPts val="2400"/>
              <a:buNone/>
            </a:pPr>
            <a:endParaRPr lang="en-GB" dirty="0"/>
          </a:p>
          <a:p>
            <a:pPr marL="457200" lvl="0" indent="-304800" algn="l" rtl="0">
              <a:lnSpc>
                <a:spcPct val="90000"/>
              </a:lnSpc>
              <a:spcBef>
                <a:spcPts val="1000"/>
              </a:spcBef>
              <a:spcAft>
                <a:spcPts val="0"/>
              </a:spcAft>
              <a:buClr>
                <a:schemeClr val="dk1"/>
              </a:buClr>
              <a:buSzPts val="2400"/>
              <a:buNone/>
            </a:pPr>
            <a:endParaRPr lang="en-GB" dirty="0"/>
          </a:p>
          <a:p>
            <a:pPr marL="457200" lvl="0" indent="-304800" algn="l" rtl="0">
              <a:lnSpc>
                <a:spcPct val="90000"/>
              </a:lnSpc>
              <a:spcBef>
                <a:spcPts val="1000"/>
              </a:spcBef>
              <a:spcAft>
                <a:spcPts val="0"/>
              </a:spcAft>
              <a:buClr>
                <a:schemeClr val="dk1"/>
              </a:buClr>
              <a:buSzPts val="2400"/>
              <a:buNone/>
            </a:pPr>
            <a:endParaRPr lang="en-GB" dirty="0"/>
          </a:p>
          <a:p>
            <a:pPr marL="457200" lvl="0" indent="-304800" algn="l" rtl="0">
              <a:lnSpc>
                <a:spcPct val="90000"/>
              </a:lnSpc>
              <a:spcBef>
                <a:spcPts val="1000"/>
              </a:spcBef>
              <a:spcAft>
                <a:spcPts val="0"/>
              </a:spcAft>
              <a:buClr>
                <a:schemeClr val="dk1"/>
              </a:buClr>
              <a:buSzPts val="2400"/>
              <a:buNone/>
            </a:pPr>
            <a:endParaRPr lang="en-GB" dirty="0"/>
          </a:p>
          <a:p>
            <a:pPr marL="457200" lvl="0" indent="-304800" algn="l" rtl="0">
              <a:lnSpc>
                <a:spcPct val="90000"/>
              </a:lnSpc>
              <a:spcBef>
                <a:spcPts val="1000"/>
              </a:spcBef>
              <a:spcAft>
                <a:spcPts val="0"/>
              </a:spcAft>
              <a:buClr>
                <a:schemeClr val="dk1"/>
              </a:buClr>
              <a:buSzPts val="2400"/>
              <a:buNone/>
            </a:pPr>
            <a:endParaRPr lang="en-GB" dirty="0"/>
          </a:p>
          <a:p>
            <a:pPr marL="457200" lvl="0" indent="-304800" algn="l" rtl="0">
              <a:lnSpc>
                <a:spcPct val="90000"/>
              </a:lnSpc>
              <a:spcBef>
                <a:spcPts val="1000"/>
              </a:spcBef>
              <a:spcAft>
                <a:spcPts val="0"/>
              </a:spcAft>
              <a:buClr>
                <a:schemeClr val="dk1"/>
              </a:buClr>
              <a:buSzPts val="2400"/>
              <a:buNone/>
            </a:pPr>
            <a:endParaRPr dirty="0"/>
          </a:p>
        </p:txBody>
      </p:sp>
    </p:spTree>
    <p:extLst>
      <p:ext uri="{BB962C8B-B14F-4D97-AF65-F5344CB8AC3E}">
        <p14:creationId xmlns:p14="http://schemas.microsoft.com/office/powerpoint/2010/main" val="233403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alatino Linotype"/>
              <a:buNone/>
            </a:pPr>
            <a:r>
              <a:rPr lang="en-US" dirty="0"/>
              <a:t>Additional Readings</a:t>
            </a:r>
            <a:endParaRPr dirty="0"/>
          </a:p>
        </p:txBody>
      </p:sp>
      <p:sp>
        <p:nvSpPr>
          <p:cNvPr id="90" name="Google Shape;9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indent="-457200">
              <a:buNone/>
            </a:pPr>
            <a:r>
              <a:rPr lang="en-US" dirty="0"/>
              <a:t>Thomas </a:t>
            </a:r>
            <a:r>
              <a:rPr lang="en-US" dirty="0" err="1"/>
              <a:t>Pueyo</a:t>
            </a:r>
            <a:r>
              <a:rPr lang="en-US" dirty="0"/>
              <a:t>, </a:t>
            </a:r>
            <a:r>
              <a:rPr lang="en-US" dirty="0">
                <a:hlinkClick r:id="rId3"/>
              </a:rPr>
              <a:t>Coronavirus: Why You Must Act Now</a:t>
            </a:r>
            <a:r>
              <a:rPr lang="en-US" dirty="0"/>
              <a:t> and </a:t>
            </a:r>
            <a:r>
              <a:rPr lang="en-US" dirty="0">
                <a:hlinkClick r:id="rId4"/>
              </a:rPr>
              <a:t>Coronavirus: The Hammer and the Dance</a:t>
            </a:r>
            <a:r>
              <a:rPr lang="en-US" dirty="0"/>
              <a:t> (Medium)</a:t>
            </a:r>
          </a:p>
          <a:p>
            <a:pPr lvl="0" indent="0">
              <a:buNone/>
            </a:pPr>
            <a:endParaRPr lang="en-US" dirty="0"/>
          </a:p>
          <a:p>
            <a:pPr lvl="0" indent="-457200">
              <a:buNone/>
            </a:pPr>
            <a:r>
              <a:rPr lang="en-US" dirty="0"/>
              <a:t>Noreen Qualls et al., </a:t>
            </a:r>
            <a:r>
              <a:rPr lang="en-US" dirty="0">
                <a:hlinkClick r:id="rId5"/>
              </a:rPr>
              <a:t>Community Mitigation Guidelines to Prevent Pandemic Influenza</a:t>
            </a:r>
            <a:r>
              <a:rPr lang="en-US" dirty="0"/>
              <a:t> (Centers for Disease Control and Prevention)</a:t>
            </a:r>
          </a:p>
          <a:p>
            <a:pPr lvl="0" indent="-457200">
              <a:buNone/>
            </a:pPr>
            <a:endParaRPr lang="en-US" dirty="0"/>
          </a:p>
          <a:p>
            <a:pPr lvl="0" indent="-457200">
              <a:buNone/>
            </a:pPr>
            <a:r>
              <a:rPr lang="en-US" dirty="0" err="1"/>
              <a:t>Safra</a:t>
            </a:r>
            <a:r>
              <a:rPr lang="en-US" dirty="0"/>
              <a:t> Center for Ethics at Harvard University, </a:t>
            </a:r>
            <a:r>
              <a:rPr lang="en-US" dirty="0">
                <a:hlinkClick r:id="rId6"/>
              </a:rPr>
              <a:t>COVID-19 Response White Papers</a:t>
            </a:r>
            <a:endParaRPr lang="en-US" dirty="0"/>
          </a:p>
          <a:p>
            <a:pPr lvl="0" indent="-457200">
              <a:buNone/>
            </a:pPr>
            <a:endParaRPr lang="en-US" dirty="0"/>
          </a:p>
          <a:p>
            <a:pPr lvl="0" indent="-457200">
              <a:buNone/>
            </a:pPr>
            <a:r>
              <a:rPr lang="en-US" dirty="0">
                <a:hlinkClick r:id="rId7"/>
              </a:rPr>
              <a:t>CORE COVID-19 Collection</a:t>
            </a:r>
            <a:endParaRPr lang="en-US" dirty="0"/>
          </a:p>
        </p:txBody>
      </p:sp>
    </p:spTree>
    <p:extLst>
      <p:ext uri="{BB962C8B-B14F-4D97-AF65-F5344CB8AC3E}">
        <p14:creationId xmlns:p14="http://schemas.microsoft.com/office/powerpoint/2010/main" val="162698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Palatino Linotype"/>
              <a:buNone/>
            </a:pPr>
            <a:r>
              <a:rPr lang="en-US" dirty="0"/>
              <a:t>COVID-19 Hockey Sticks?</a:t>
            </a:r>
            <a:endParaRPr dirty="0"/>
          </a:p>
        </p:txBody>
      </p:sp>
      <p:sp>
        <p:nvSpPr>
          <p:cNvPr id="96" name="Google Shape;96;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alatino Linotype"/>
              <a:buNone/>
            </a:pPr>
            <a:r>
              <a:rPr lang="en-US" dirty="0"/>
              <a:t>COVID-19 Growth Rates</a:t>
            </a:r>
            <a:endParaRPr dirty="0"/>
          </a:p>
        </p:txBody>
      </p:sp>
      <mc:AlternateContent xmlns:mc="http://schemas.openxmlformats.org/markup-compatibility/2006" xmlns:a14="http://schemas.microsoft.com/office/drawing/2010/main">
        <mc:Choice Requires="a14">
          <p:sp>
            <p:nvSpPr>
              <p:cNvPr id="90" name="Google Shape;9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spcBef>
                    <a:spcPts val="1000"/>
                  </a:spcBef>
                  <a:spcAft>
                    <a:spcPts val="0"/>
                  </a:spcAft>
                  <a:buSzPts val="2400"/>
                  <a:buChar char="•"/>
                </a:pPr>
                <a:r>
                  <a:rPr lang="en-US" dirty="0"/>
                  <a:t>Suppose daily </a:t>
                </a:r>
                <a:r>
                  <a:rPr lang="en-US" dirty="0">
                    <a:hlinkClick r:id="rId3"/>
                  </a:rPr>
                  <a:t>growth rate</a:t>
                </a:r>
                <a:r>
                  <a:rPr lang="en-US" dirty="0"/>
                  <a:t> of confirmed cases is </a:t>
                </a:r>
                <a:r>
                  <a:rPr lang="en-US" i="1" dirty="0"/>
                  <a:t>g</a:t>
                </a:r>
                <a:endParaRPr lang="en-US" dirty="0"/>
              </a:p>
              <a:p>
                <a:pPr marL="228600" lvl="0" indent="-228600" algn="l" rtl="0">
                  <a:spcBef>
                    <a:spcPts val="1000"/>
                  </a:spcBef>
                  <a:spcAft>
                    <a:spcPts val="0"/>
                  </a:spcAft>
                  <a:buSzPts val="2400"/>
                  <a:buChar char="•"/>
                </a:pPr>
                <a:r>
                  <a:rPr lang="en-US" dirty="0"/>
                  <a:t>With </a:t>
                </a:r>
                <a:r>
                  <a:rPr lang="en-US" i="1" dirty="0"/>
                  <a:t>n</a:t>
                </a:r>
                <a:r>
                  <a:rPr lang="en-US" dirty="0"/>
                  <a:t> cases today, </a:t>
                </a:r>
                <a14:m>
                  <m:oMath xmlns:m="http://schemas.openxmlformats.org/officeDocument/2006/math">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𝑔</m:t>
                            </m:r>
                          </m:e>
                        </m:d>
                      </m:e>
                      <m:sup>
                        <m:r>
                          <a:rPr lang="en-US" b="0" i="1" smtClean="0">
                            <a:latin typeface="Cambria Math" panose="02040503050406030204" pitchFamily="18" charset="0"/>
                          </a:rPr>
                          <m:t>𝑡</m:t>
                        </m:r>
                      </m:sup>
                    </m:sSup>
                  </m:oMath>
                </a14:m>
                <a:r>
                  <a:rPr lang="en-US" dirty="0"/>
                  <a:t> cases after </a:t>
                </a:r>
                <a:r>
                  <a:rPr lang="en-US" i="1" dirty="0"/>
                  <a:t>t</a:t>
                </a:r>
                <a:r>
                  <a:rPr lang="en-US" dirty="0"/>
                  <a:t> days</a:t>
                </a:r>
              </a:p>
              <a:p>
                <a:pPr marL="228600" indent="-228600"/>
                <a:r>
                  <a:rPr lang="en-US" dirty="0"/>
                  <a:t>If </a:t>
                </a:r>
                <a:r>
                  <a:rPr lang="en-US" i="1" dirty="0"/>
                  <a:t>g</a:t>
                </a:r>
                <a:r>
                  <a:rPr lang="en-US" dirty="0"/>
                  <a:t> is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r>
                      <a:rPr lang="en-US" b="0" i="1" smtClean="0">
                        <a:latin typeface="Cambria Math" panose="02040503050406030204" pitchFamily="18" charset="0"/>
                      </a:rPr>
                      <m:t>−1</m:t>
                    </m:r>
                  </m:oMath>
                </a14:m>
                <a:r>
                  <a:rPr lang="en-US" dirty="0"/>
                  <a:t> or about 41.42%,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𝑔</m:t>
                            </m:r>
                          </m:e>
                        </m:d>
                      </m:e>
                      <m:sup>
                        <m:r>
                          <a:rPr lang="en-US" b="0" i="1" smtClean="0">
                            <a:latin typeface="Cambria Math" panose="02040503050406030204" pitchFamily="18" charset="0"/>
                          </a:rPr>
                          <m:t>2</m:t>
                        </m:r>
                      </m:sup>
                    </m:sSup>
                    <m:r>
                      <a:rPr lang="en-US" b="0" i="1" smtClean="0">
                        <a:latin typeface="Cambria Math" panose="02040503050406030204" pitchFamily="18" charset="0"/>
                      </a:rPr>
                      <m:t>=2</m:t>
                    </m:r>
                  </m:oMath>
                </a14:m>
                <a:r>
                  <a:rPr lang="en-US" dirty="0"/>
                  <a:t> </a:t>
                </a:r>
              </a:p>
              <a:p>
                <a:pPr marL="228600" indent="-228600"/>
                <a:r>
                  <a:rPr lang="en-US" dirty="0"/>
                  <a:t>At this growth rate </a:t>
                </a:r>
                <a:r>
                  <a:rPr lang="en-US" dirty="0">
                    <a:solidFill>
                      <a:srgbClr val="FF0000"/>
                    </a:solidFill>
                  </a:rPr>
                  <a:t>cases double every two days</a:t>
                </a:r>
              </a:p>
              <a:p>
                <a:pPr marL="228600" indent="-228600"/>
                <a:r>
                  <a:rPr lang="en-US" dirty="0"/>
                  <a:t>100 cases grows to 1,131 in a week, over 46,000 in a month</a:t>
                </a:r>
              </a:p>
              <a:p>
                <a:pPr marL="228600" indent="-228600"/>
                <a:r>
                  <a:rPr lang="en-US" dirty="0"/>
                  <a:t>Eventually growth slows because more recover or succumb</a:t>
                </a:r>
              </a:p>
              <a:p>
                <a:pPr marL="228600" indent="-228600"/>
                <a:r>
                  <a:rPr lang="en-US" dirty="0"/>
                  <a:t>Assuming recovery comes with </a:t>
                </a:r>
                <a:r>
                  <a:rPr lang="en-US" dirty="0">
                    <a:solidFill>
                      <a:srgbClr val="FF0000"/>
                    </a:solidFill>
                  </a:rPr>
                  <a:t>immunity </a:t>
                </a:r>
                <a:endParaRPr lang="en-US" dirty="0">
                  <a:solidFill>
                    <a:schemeClr val="tx1"/>
                  </a:solidFill>
                </a:endParaRPr>
              </a:p>
              <a:p>
                <a:pPr marL="228600" indent="-228600"/>
                <a:r>
                  <a:rPr lang="en-US" dirty="0">
                    <a:solidFill>
                      <a:schemeClr val="tx1"/>
                    </a:solidFill>
                  </a:rPr>
                  <a:t>So, not another hockey stick</a:t>
                </a:r>
              </a:p>
              <a:p>
                <a:pPr marL="228600" indent="-228600"/>
                <a:r>
                  <a:rPr lang="en-US" dirty="0">
                    <a:solidFill>
                      <a:schemeClr val="tx1"/>
                    </a:solidFill>
                  </a:rPr>
                  <a:t>See more by comparing paths with linear and </a:t>
                </a:r>
                <a:r>
                  <a:rPr lang="en-US" dirty="0">
                    <a:solidFill>
                      <a:schemeClr val="tx1"/>
                    </a:solidFill>
                    <a:hlinkClick r:id="rId4"/>
                  </a:rPr>
                  <a:t>ratio (log) scales</a:t>
                </a:r>
                <a:endParaRPr lang="en-US" dirty="0">
                  <a:solidFill>
                    <a:srgbClr val="FF0000"/>
                  </a:solidFill>
                </a:endParaRPr>
              </a:p>
              <a:p>
                <a:pPr marL="228600" indent="-228600"/>
                <a:endParaRPr lang="en-US" dirty="0">
                  <a:solidFill>
                    <a:schemeClr val="tx1"/>
                  </a:solidFill>
                </a:endParaRPr>
              </a:p>
              <a:p>
                <a:pPr marL="457200" lvl="0" indent="-304800" algn="l" rtl="0">
                  <a:lnSpc>
                    <a:spcPct val="90000"/>
                  </a:lnSpc>
                  <a:spcBef>
                    <a:spcPts val="1000"/>
                  </a:spcBef>
                  <a:spcAft>
                    <a:spcPts val="0"/>
                  </a:spcAft>
                  <a:buClr>
                    <a:schemeClr val="dk1"/>
                  </a:buClr>
                  <a:buSzPts val="2400"/>
                  <a:buNone/>
                </a:pPr>
                <a:endParaRPr dirty="0"/>
              </a:p>
            </p:txBody>
          </p:sp>
        </mc:Choice>
        <mc:Fallback xmlns="">
          <p:sp>
            <p:nvSpPr>
              <p:cNvPr id="90" name="Google Shape;90;p3"/>
              <p:cNvSpPr txBox="1">
                <a:spLocks noGrp="1" noRot="1" noChangeAspect="1" noMove="1" noResize="1" noEditPoints="1" noAdjustHandles="1" noChangeArrowheads="1" noChangeShapeType="1" noTextEdit="1"/>
              </p:cNvSpPr>
              <p:nvPr>
                <p:ph type="body" idx="1"/>
              </p:nvPr>
            </p:nvSpPr>
            <p:spPr>
              <a:xfrm>
                <a:off x="838200" y="1825625"/>
                <a:ext cx="10515600" cy="4351338"/>
              </a:xfrm>
              <a:prstGeom prst="rect">
                <a:avLst/>
              </a:prstGeom>
              <a:blipFill>
                <a:blip r:embed="rId5"/>
                <a:stretch>
                  <a:fillRect l="-812" b="-280"/>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62931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93"/>
        <p:cNvGrpSpPr/>
        <p:nvPr/>
      </p:nvGrpSpPr>
      <p:grpSpPr>
        <a:xfrm>
          <a:off x="0" y="0"/>
          <a:ext cx="0" cy="0"/>
          <a:chOff x="0" y="0"/>
          <a:chExt cx="0" cy="0"/>
        </a:xfrm>
      </p:grpSpPr>
      <p:pic>
        <p:nvPicPr>
          <p:cNvPr id="3074" name="Picture 2">
            <a:extLst>
              <a:ext uri="{FF2B5EF4-FFF2-40B4-BE49-F238E27FC236}">
                <a16:creationId xmlns:a16="http://schemas.microsoft.com/office/drawing/2014/main" id="{86583971-B6A9-9549-A0AF-1C67AA790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0"/>
            <a:ext cx="107870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C675636-2064-4BB0-A797-6E7DF13EB172}"/>
              </a:ext>
            </a:extLst>
          </p:cNvPr>
          <p:cNvSpPr txBox="1"/>
          <p:nvPr/>
        </p:nvSpPr>
        <p:spPr>
          <a:xfrm>
            <a:off x="6358467" y="6390844"/>
            <a:ext cx="4857420" cy="307777"/>
          </a:xfrm>
          <a:prstGeom prst="rect">
            <a:avLst/>
          </a:prstGeom>
          <a:noFill/>
        </p:spPr>
        <p:txBody>
          <a:bodyPr wrap="none" rtlCol="0">
            <a:spAutoFit/>
          </a:bodyPr>
          <a:lstStyle/>
          <a:p>
            <a:r>
              <a:rPr lang="en-GB" dirty="0">
                <a:latin typeface="Palatino Linotype" panose="02040502050505030304" pitchFamily="18" charset="0"/>
                <a:hlinkClick r:id="rId4"/>
              </a:rPr>
              <a:t>Number of days for confirmed cases to double from </a:t>
            </a:r>
            <a:r>
              <a:rPr lang="en-GB" dirty="0" err="1">
                <a:latin typeface="Palatino Linotype" panose="02040502050505030304" pitchFamily="18" charset="0"/>
                <a:hlinkClick r:id="rId4"/>
              </a:rPr>
              <a:t>OWiD</a:t>
            </a:r>
            <a:endParaRPr lang="en-GB" dirty="0">
              <a:latin typeface="Palatino Linotype" panose="02040502050505030304" pitchFamily="18" charset="0"/>
            </a:endParaRPr>
          </a:p>
        </p:txBody>
      </p:sp>
    </p:spTree>
    <p:extLst>
      <p:ext uri="{BB962C8B-B14F-4D97-AF65-F5344CB8AC3E}">
        <p14:creationId xmlns:p14="http://schemas.microsoft.com/office/powerpoint/2010/main" val="319593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normAutofit/>
          </a:bodyPr>
          <a:lstStyle/>
          <a:p>
            <a:pPr marL="457200" indent="-457200"/>
            <a:r>
              <a:rPr lang="en-US" sz="2400" dirty="0"/>
              <a:t>Valuable Data Source: </a:t>
            </a:r>
            <a:r>
              <a:rPr lang="en-US" sz="2400" dirty="0">
                <a:hlinkClick r:id="rId2"/>
              </a:rPr>
              <a:t>Our World in Data</a:t>
            </a:r>
            <a:endParaRPr lang="en-US" sz="2400" dirty="0"/>
          </a:p>
          <a:p>
            <a:pPr marL="457200" indent="-457200"/>
            <a:r>
              <a:rPr lang="en-US" sz="2400" dirty="0"/>
              <a:t>Search for COVID</a:t>
            </a:r>
          </a:p>
          <a:p>
            <a:pPr marL="457200" indent="-457200"/>
            <a:r>
              <a:rPr lang="en-US" sz="2400" dirty="0"/>
              <a:t>Examine </a:t>
            </a:r>
            <a:r>
              <a:rPr lang="en-US" sz="2400" dirty="0">
                <a:solidFill>
                  <a:srgbClr val="FF0000"/>
                </a:solidFill>
                <a:hlinkClick r:id="rId3"/>
              </a:rPr>
              <a:t>Total Confirmed COVID-19 cases</a:t>
            </a:r>
            <a:r>
              <a:rPr lang="en-US" sz="2400" dirty="0">
                <a:solidFill>
                  <a:srgbClr val="FF0000"/>
                </a:solidFill>
              </a:rPr>
              <a:t> </a:t>
            </a:r>
            <a:r>
              <a:rPr lang="en-US" sz="2400" dirty="0"/>
              <a:t>(select your own countries)</a:t>
            </a:r>
          </a:p>
          <a:p>
            <a:pPr marL="457200" indent="-457200"/>
            <a:r>
              <a:rPr lang="en-US" sz="2400" dirty="0"/>
              <a:t>Examine </a:t>
            </a:r>
            <a:r>
              <a:rPr lang="en-US" sz="2400" dirty="0">
                <a:solidFill>
                  <a:srgbClr val="FF0000"/>
                </a:solidFill>
                <a:hlinkClick r:id="rId4"/>
              </a:rPr>
              <a:t>Total COVID-19 tests performed per capita</a:t>
            </a:r>
            <a:r>
              <a:rPr lang="en-US" sz="2400" dirty="0">
                <a:solidFill>
                  <a:srgbClr val="FF0000"/>
                </a:solidFill>
              </a:rPr>
              <a:t> </a:t>
            </a:r>
            <a:r>
              <a:rPr lang="en-US" sz="2400" dirty="0">
                <a:solidFill>
                  <a:schemeClr val="tx1"/>
                </a:solidFill>
              </a:rPr>
              <a:t>(select your </a:t>
            </a:r>
            <a:r>
              <a:rPr lang="en-US" dirty="0">
                <a:solidFill>
                  <a:schemeClr val="tx1"/>
                </a:solidFill>
              </a:rPr>
              <a:t>own</a:t>
            </a:r>
            <a:r>
              <a:rPr lang="en-US" sz="2400" dirty="0">
                <a:solidFill>
                  <a:schemeClr val="tx1"/>
                </a:solidFill>
              </a:rPr>
              <a:t> countries) </a:t>
            </a:r>
          </a:p>
          <a:p>
            <a:pPr marL="457200" indent="-457200"/>
            <a:r>
              <a:rPr lang="en-US" dirty="0"/>
              <a:t>Compare </a:t>
            </a:r>
            <a:r>
              <a:rPr lang="en-US" sz="2400" dirty="0">
                <a:hlinkClick r:id="rId5"/>
              </a:rPr>
              <a:t>tests in total</a:t>
            </a:r>
            <a:r>
              <a:rPr lang="en-US" sz="2400" dirty="0"/>
              <a:t> and per capita (per million people)</a:t>
            </a:r>
          </a:p>
        </p:txBody>
      </p:sp>
    </p:spTree>
    <p:extLst>
      <p:ext uri="{BB962C8B-B14F-4D97-AF65-F5344CB8AC3E}">
        <p14:creationId xmlns:p14="http://schemas.microsoft.com/office/powerpoint/2010/main" val="2304252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93"/>
        <p:cNvGrpSpPr/>
        <p:nvPr/>
      </p:nvGrpSpPr>
      <p:grpSpPr>
        <a:xfrm>
          <a:off x="0" y="0"/>
          <a:ext cx="0" cy="0"/>
          <a:chOff x="0" y="0"/>
          <a:chExt cx="0" cy="0"/>
        </a:xfrm>
      </p:grpSpPr>
      <p:pic>
        <p:nvPicPr>
          <p:cNvPr id="3" name="Picture 2">
            <a:extLst>
              <a:ext uri="{FF2B5EF4-FFF2-40B4-BE49-F238E27FC236}">
                <a16:creationId xmlns:a16="http://schemas.microsoft.com/office/drawing/2014/main" id="{38845A48-F93A-4091-848F-012D15671789}"/>
              </a:ext>
            </a:extLst>
          </p:cNvPr>
          <p:cNvPicPr>
            <a:picLocks noChangeAspect="1"/>
          </p:cNvPicPr>
          <p:nvPr/>
        </p:nvPicPr>
        <p:blipFill>
          <a:blip r:embed="rId3"/>
          <a:stretch>
            <a:fillRect/>
          </a:stretch>
        </p:blipFill>
        <p:spPr>
          <a:xfrm>
            <a:off x="581560" y="0"/>
            <a:ext cx="11028880" cy="6858000"/>
          </a:xfrm>
          <a:prstGeom prst="rect">
            <a:avLst/>
          </a:prstGeom>
        </p:spPr>
      </p:pic>
      <p:sp>
        <p:nvSpPr>
          <p:cNvPr id="4" name="Oval 3">
            <a:extLst>
              <a:ext uri="{FF2B5EF4-FFF2-40B4-BE49-F238E27FC236}">
                <a16:creationId xmlns:a16="http://schemas.microsoft.com/office/drawing/2014/main" id="{F08DFB99-27EE-48B2-A9C4-197F889E702A}"/>
              </a:ext>
            </a:extLst>
          </p:cNvPr>
          <p:cNvSpPr/>
          <p:nvPr/>
        </p:nvSpPr>
        <p:spPr>
          <a:xfrm>
            <a:off x="581560" y="609600"/>
            <a:ext cx="685800" cy="30480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4BF21AC-46B1-47BC-8DC6-E45C79011EED}"/>
              </a:ext>
            </a:extLst>
          </p:cNvPr>
          <p:cNvSpPr/>
          <p:nvPr/>
        </p:nvSpPr>
        <p:spPr>
          <a:xfrm>
            <a:off x="4570660" y="74712"/>
            <a:ext cx="3334567" cy="307777"/>
          </a:xfrm>
          <a:prstGeom prst="rect">
            <a:avLst/>
          </a:prstGeom>
        </p:spPr>
        <p:txBody>
          <a:bodyPr wrap="none">
            <a:spAutoFit/>
          </a:bodyPr>
          <a:lstStyle/>
          <a:p>
            <a:r>
              <a:rPr lang="en-US" dirty="0" err="1">
                <a:latin typeface="Palatino Linotype" panose="02040502050505030304" pitchFamily="18" charset="0"/>
                <a:hlinkClick r:id="rId4"/>
              </a:rPr>
              <a:t>OWiD</a:t>
            </a:r>
            <a:r>
              <a:rPr lang="en-US" dirty="0">
                <a:latin typeface="Palatino Linotype" panose="02040502050505030304" pitchFamily="18" charset="0"/>
                <a:hlinkClick r:id="rId4"/>
              </a:rPr>
              <a:t> chart - select your own countries</a:t>
            </a:r>
            <a:endParaRPr lang="en-GB" dirty="0">
              <a:latin typeface="Palatino Linotype" panose="02040502050505030304" pitchFamily="18" charset="0"/>
            </a:endParaRPr>
          </a:p>
        </p:txBody>
      </p:sp>
    </p:spTree>
    <p:extLst>
      <p:ext uri="{BB962C8B-B14F-4D97-AF65-F5344CB8AC3E}">
        <p14:creationId xmlns:p14="http://schemas.microsoft.com/office/powerpoint/2010/main" val="578256096"/>
      </p:ext>
    </p:extLst>
  </p:cSld>
  <p:clrMapOvr>
    <a:masterClrMapping/>
  </p:clrMapOvr>
</p:sld>
</file>

<file path=ppt/theme/theme1.xml><?xml version="1.0" encoding="utf-8"?>
<a:theme xmlns:a="http://schemas.openxmlformats.org/drawingml/2006/main" name="Office Theme">
  <a:themeElements>
    <a:clrScheme name="CORE 2">
      <a:dk1>
        <a:srgbClr val="414141"/>
      </a:dk1>
      <a:lt1>
        <a:srgbClr val="FFFFFF"/>
      </a:lt1>
      <a:dk2>
        <a:srgbClr val="51514D"/>
      </a:dk2>
      <a:lt2>
        <a:srgbClr val="E7E6E6"/>
      </a:lt2>
      <a:accent1>
        <a:srgbClr val="F0595B"/>
      </a:accent1>
      <a:accent2>
        <a:srgbClr val="6FC9C1"/>
      </a:accent2>
      <a:accent3>
        <a:srgbClr val="F58261"/>
      </a:accent3>
      <a:accent4>
        <a:srgbClr val="A0D187"/>
      </a:accent4>
      <a:accent5>
        <a:srgbClr val="FDBE69"/>
      </a:accent5>
      <a:accent6>
        <a:srgbClr val="BC88AE"/>
      </a:accent6>
      <a:hlink>
        <a:srgbClr val="F0595B"/>
      </a:hlink>
      <a:folHlink>
        <a:srgbClr val="BC7E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2195</Words>
  <Application>Microsoft Macintosh PowerPoint</Application>
  <PresentationFormat>Widescreen</PresentationFormat>
  <Paragraphs>232</Paragraphs>
  <Slides>34</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Palatino Linotype</vt:lpstr>
      <vt:lpstr>Calibri</vt:lpstr>
      <vt:lpstr>Cambria Math</vt:lpstr>
      <vt:lpstr>Arial</vt:lpstr>
      <vt:lpstr>Source Sans Pro SemiBold</vt:lpstr>
      <vt:lpstr>Segoe UI</vt:lpstr>
      <vt:lpstr>Source Sans Pro Black</vt:lpstr>
      <vt:lpstr>Office Theme</vt:lpstr>
      <vt:lpstr>PowerPoint Presentation</vt:lpstr>
      <vt:lpstr>The Economics of Pandemics</vt:lpstr>
      <vt:lpstr>Overview</vt:lpstr>
      <vt:lpstr>Additional Readings</vt:lpstr>
      <vt:lpstr>COVID-19 Hockey Sticks?</vt:lpstr>
      <vt:lpstr>COVID-19 Growth Rates</vt:lpstr>
      <vt:lpstr>PowerPoint Presentation</vt:lpstr>
      <vt:lpstr>Data</vt:lpstr>
      <vt:lpstr>PowerPoint Presentation</vt:lpstr>
      <vt:lpstr>PowerPoint Presentation</vt:lpstr>
      <vt:lpstr>PowerPoint Presentation</vt:lpstr>
      <vt:lpstr>PowerPoint Presentation</vt:lpstr>
      <vt:lpstr>COVID-19 Total Cases</vt:lpstr>
      <vt:lpstr>Flattening the Curve</vt:lpstr>
      <vt:lpstr>Flattening the Curve</vt:lpstr>
      <vt:lpstr>PowerPoint Presentation</vt:lpstr>
      <vt:lpstr>PowerPoint Presentation</vt:lpstr>
      <vt:lpstr>External Effects</vt:lpstr>
      <vt:lpstr>Social Preferences</vt:lpstr>
      <vt:lpstr>Demand and Supply</vt:lpstr>
      <vt:lpstr>Demand Shifts</vt:lpstr>
      <vt:lpstr>Supply Shifts</vt:lpstr>
      <vt:lpstr>Asset Prices</vt:lpstr>
      <vt:lpstr>Asset Prices</vt:lpstr>
      <vt:lpstr>PowerPoint Presentation</vt:lpstr>
      <vt:lpstr>PowerPoint Presentation</vt:lpstr>
      <vt:lpstr>PowerPoint Presentation</vt:lpstr>
      <vt:lpstr>Composition and Scale Effects</vt:lpstr>
      <vt:lpstr>Composition and Scale</vt:lpstr>
      <vt:lpstr>Composition Effects</vt:lpstr>
      <vt:lpstr>Local Governments</vt:lpstr>
      <vt:lpstr>Scale Effects</vt:lpstr>
      <vt:lpstr>Glossary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Attwell</dc:creator>
  <cp:lastModifiedBy>Rajiv Sethi</cp:lastModifiedBy>
  <cp:revision>61</cp:revision>
  <dcterms:created xsi:type="dcterms:W3CDTF">2017-10-09T10:02:31Z</dcterms:created>
  <dcterms:modified xsi:type="dcterms:W3CDTF">2020-03-30T17:10:27Z</dcterms:modified>
</cp:coreProperties>
</file>