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8" r:id="rId2"/>
    <p:sldId id="260" r:id="rId3"/>
    <p:sldId id="261" r:id="rId4"/>
    <p:sldId id="264" r:id="rId5"/>
    <p:sldId id="265" r:id="rId6"/>
    <p:sldId id="262" r:id="rId7"/>
    <p:sldId id="263" r:id="rId8"/>
    <p:sldId id="257" r:id="rId9"/>
    <p:sldId id="266" r:id="rId10"/>
    <p:sldId id="267" r:id="rId11"/>
    <p:sldId id="268" r:id="rId12"/>
    <p:sldId id="269" r:id="rId13"/>
    <p:sldId id="270" r:id="rId14"/>
    <p:sldId id="271" r:id="rId15"/>
    <p:sldId id="272" r:id="rId16"/>
    <p:sldId id="273" r:id="rId17"/>
    <p:sldId id="25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34FF1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p:scale>
          <a:sx n="150" d="100"/>
          <a:sy n="150" d="100"/>
        </p:scale>
        <p:origin x="-125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03F47876-DE0B-334B-8D5E-5C09FD1CFD1C}" type="datetimeFigureOut">
              <a:rPr lang="en-US" smtClean="0"/>
              <a:pPr/>
              <a:t>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F47876-DE0B-334B-8D5E-5C09FD1CFD1C}" type="datetimeFigureOut">
              <a:rPr lang="en-US" smtClean="0"/>
              <a:pPr/>
              <a:t>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F47876-DE0B-334B-8D5E-5C09FD1CFD1C}" type="datetimeFigureOut">
              <a:rPr lang="en-US" smtClean="0"/>
              <a:pPr/>
              <a:t>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3F47876-DE0B-334B-8D5E-5C09FD1CFD1C}" type="datetimeFigureOut">
              <a:rPr lang="en-US" smtClean="0"/>
              <a:pPr/>
              <a:t>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03F47876-DE0B-334B-8D5E-5C09FD1CFD1C}" type="datetimeFigureOut">
              <a:rPr lang="en-US" smtClean="0"/>
              <a:pPr/>
              <a:t>2/14/11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03F47876-DE0B-334B-8D5E-5C09FD1CFD1C}" type="datetimeFigureOut">
              <a:rPr lang="en-US" smtClean="0"/>
              <a:pPr/>
              <a:t>2/14/11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03F47876-DE0B-334B-8D5E-5C09FD1CFD1C}" type="datetimeFigureOut">
              <a:rPr lang="en-US" smtClean="0"/>
              <a:pPr/>
              <a:t>2/14/11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03F47876-DE0B-334B-8D5E-5C09FD1CFD1C}" type="datetimeFigureOut">
              <a:rPr lang="en-US" smtClean="0"/>
              <a:pPr/>
              <a:t>2/14/11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F47876-DE0B-334B-8D5E-5C09FD1CFD1C}" type="datetimeFigureOut">
              <a:rPr lang="en-US" smtClean="0"/>
              <a:pPr/>
              <a:t>2/14/11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F47876-DE0B-334B-8D5E-5C09FD1CFD1C}" type="datetimeFigureOut">
              <a:rPr lang="en-US" smtClean="0"/>
              <a:pPr/>
              <a:t>2/14/11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03F47876-DE0B-334B-8D5E-5C09FD1CFD1C}" type="datetimeFigureOut">
              <a:rPr lang="en-US" smtClean="0"/>
              <a:pPr/>
              <a:t>2/14/11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D882B3-E654-0744-AEE5-42064C433F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F47876-DE0B-334B-8D5E-5C09FD1CFD1C}" type="datetimeFigureOut">
              <a:rPr lang="en-US" smtClean="0"/>
              <a:pPr/>
              <a:t>2/14/11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882B3-E654-0744-AEE5-42064C433F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95412"/>
            <a:ext cx="7772400" cy="1470025"/>
          </a:xfrm>
        </p:spPr>
        <p:style>
          <a:lnRef idx="1">
            <a:schemeClr val="accent1"/>
          </a:lnRef>
          <a:fillRef idx="2">
            <a:schemeClr val="accent1"/>
          </a:fillRef>
          <a:effectRef idx="1">
            <a:schemeClr val="accent1"/>
          </a:effectRef>
          <a:fontRef idx="minor">
            <a:schemeClr val="dk1"/>
          </a:fontRef>
        </p:style>
        <p:txBody>
          <a:bodyPr/>
          <a:lstStyle/>
          <a:p>
            <a:r>
              <a:rPr lang="en-US" dirty="0" err="1" smtClean="0"/>
              <a:t>Analysing</a:t>
            </a:r>
            <a:r>
              <a:rPr lang="en-US" dirty="0" smtClean="0"/>
              <a:t> and Reporting Quantitative Data – Part II</a:t>
            </a:r>
            <a:endParaRPr lang="en-US" dirty="0"/>
          </a:p>
        </p:txBody>
      </p:sp>
      <p:sp>
        <p:nvSpPr>
          <p:cNvPr id="3" name="Subtitle 2"/>
          <p:cNvSpPr>
            <a:spLocks noGrp="1"/>
          </p:cNvSpPr>
          <p:nvPr>
            <p:ph type="subTitle" idx="1"/>
          </p:nvPr>
        </p:nvSpPr>
        <p:spPr>
          <a:xfrm>
            <a:off x="1371600" y="3276600"/>
            <a:ext cx="6400800" cy="2362200"/>
          </a:xfrm>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dirty="0" smtClean="0">
                <a:solidFill>
                  <a:schemeClr val="tx1"/>
                </a:solidFill>
              </a:rPr>
              <a:t>SI0124</a:t>
            </a:r>
          </a:p>
          <a:p>
            <a:r>
              <a:rPr lang="en-US" dirty="0" smtClean="0">
                <a:solidFill>
                  <a:schemeClr val="tx1"/>
                </a:solidFill>
              </a:rPr>
              <a:t>Introduction to Social Science Research</a:t>
            </a:r>
          </a:p>
          <a:p>
            <a:r>
              <a:rPr lang="en-US" dirty="0" smtClean="0">
                <a:solidFill>
                  <a:schemeClr val="tx1"/>
                </a:solidFill>
              </a:rPr>
              <a:t>Week 4</a:t>
            </a:r>
          </a:p>
          <a:p>
            <a:endParaRPr lang="en-US" dirty="0" smtClean="0">
              <a:solidFill>
                <a:schemeClr val="tx1"/>
              </a:solidFill>
            </a:endParaRPr>
          </a:p>
          <a:p>
            <a:r>
              <a:rPr lang="en-US" dirty="0" smtClean="0">
                <a:solidFill>
                  <a:schemeClr val="tx1"/>
                </a:solidFill>
              </a:rPr>
              <a:t>Luke Sloan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a:t>
            </a:r>
            <a:r>
              <a:rPr lang="en-US" dirty="0" smtClean="0"/>
              <a:t> For </a:t>
            </a:r>
            <a:r>
              <a:rPr lang="en-US" dirty="0" smtClean="0"/>
              <a:t>Independence II</a:t>
            </a:r>
            <a:endParaRPr lang="en-US" dirty="0"/>
          </a:p>
        </p:txBody>
      </p:sp>
      <p:sp>
        <p:nvSpPr>
          <p:cNvPr id="3" name="Content Placeholder 2"/>
          <p:cNvSpPr>
            <a:spLocks noGrp="1"/>
          </p:cNvSpPr>
          <p:nvPr>
            <p:ph idx="1"/>
          </p:nvPr>
        </p:nvSpPr>
        <p:spPr>
          <a:xfrm>
            <a:off x="457200" y="1600199"/>
            <a:ext cx="8229600" cy="4865061"/>
          </a:xfrm>
        </p:spPr>
        <p:txBody>
          <a:bodyPr>
            <a:normAutofit fontScale="70000" lnSpcReduction="20000"/>
          </a:bodyPr>
          <a:lstStyle/>
          <a:p>
            <a:r>
              <a:rPr lang="en-US" dirty="0" smtClean="0"/>
              <a:t>The chi-square test is effectively a </a:t>
            </a:r>
            <a:r>
              <a:rPr lang="en-US" u="sng" dirty="0" err="1" smtClean="0"/>
              <a:t>crosstabulation</a:t>
            </a:r>
            <a:r>
              <a:rPr lang="en-US" dirty="0" smtClean="0"/>
              <a:t> in which differences between the </a:t>
            </a:r>
            <a:r>
              <a:rPr lang="en-US" i="1" dirty="0" smtClean="0"/>
              <a:t>expected</a:t>
            </a:r>
            <a:r>
              <a:rPr lang="en-US" dirty="0" smtClean="0"/>
              <a:t> and </a:t>
            </a:r>
            <a:r>
              <a:rPr lang="en-US" i="1" dirty="0" smtClean="0"/>
              <a:t>actual</a:t>
            </a:r>
            <a:r>
              <a:rPr lang="en-US" dirty="0" smtClean="0"/>
              <a:t> values are measured</a:t>
            </a:r>
          </a:p>
          <a:p>
            <a:endParaRPr lang="en-US" dirty="0" smtClean="0"/>
          </a:p>
          <a:p>
            <a:r>
              <a:rPr lang="en-US" i="1" dirty="0" smtClean="0"/>
              <a:t>Expected</a:t>
            </a:r>
            <a:r>
              <a:rPr lang="en-US" dirty="0" smtClean="0"/>
              <a:t> = the distribution of responses if there was no relationship</a:t>
            </a:r>
          </a:p>
          <a:p>
            <a:endParaRPr lang="en-US" i="1" dirty="0" smtClean="0"/>
          </a:p>
          <a:p>
            <a:r>
              <a:rPr lang="en-US" i="1" dirty="0" smtClean="0"/>
              <a:t>Actual</a:t>
            </a:r>
            <a:r>
              <a:rPr lang="en-US" dirty="0" smtClean="0"/>
              <a:t> = how the responses are actually distributed</a:t>
            </a:r>
          </a:p>
          <a:p>
            <a:endParaRPr lang="en-US" i="1" dirty="0" smtClean="0"/>
          </a:p>
          <a:p>
            <a:r>
              <a:rPr lang="en-US" dirty="0" smtClean="0"/>
              <a:t>A large discrepancy between the two measures may indicate </a:t>
            </a:r>
            <a:r>
              <a:rPr lang="en-US" dirty="0" err="1" smtClean="0"/>
              <a:t>disproportionality</a:t>
            </a:r>
            <a:r>
              <a:rPr lang="en-US" dirty="0" smtClean="0"/>
              <a:t> i.e. a statistically significant </a:t>
            </a:r>
            <a:r>
              <a:rPr lang="en-US" dirty="0" smtClean="0"/>
              <a:t>relationship or dependency between variables</a:t>
            </a:r>
          </a:p>
          <a:p>
            <a:endParaRPr lang="en-US" dirty="0" smtClean="0"/>
          </a:p>
          <a:p>
            <a:r>
              <a:rPr lang="en-US" dirty="0" smtClean="0"/>
              <a:t>No ‘cell counts’ in the </a:t>
            </a:r>
            <a:r>
              <a:rPr lang="en-US" dirty="0" err="1" smtClean="0"/>
              <a:t>crosstabulation</a:t>
            </a:r>
            <a:r>
              <a:rPr lang="en-US" dirty="0" smtClean="0"/>
              <a:t> should be less than 5 (I’ll explain this as we go)</a:t>
            </a:r>
          </a:p>
          <a:p>
            <a:endParaRPr lang="en-US" dirty="0" smtClean="0"/>
          </a:p>
          <a:p>
            <a:r>
              <a:rPr lang="en-US" dirty="0" smtClean="0"/>
              <a:t>Use </a:t>
            </a:r>
            <a:r>
              <a:rPr lang="en-US" dirty="0" smtClean="0"/>
              <a:t>row/column percentages to interpret the table (I’ll show you…)</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III</a:t>
            </a:r>
            <a:endParaRPr lang="en-US" dirty="0"/>
          </a:p>
        </p:txBody>
      </p:sp>
      <p:graphicFrame>
        <p:nvGraphicFramePr>
          <p:cNvPr id="4" name="Table 3"/>
          <p:cNvGraphicFramePr>
            <a:graphicFrameLocks noGrp="1"/>
          </p:cNvGraphicFramePr>
          <p:nvPr/>
        </p:nvGraphicFramePr>
        <p:xfrm>
          <a:off x="1228821" y="2810798"/>
          <a:ext cx="6754052" cy="1617574"/>
        </p:xfrm>
        <a:graphic>
          <a:graphicData uri="http://schemas.openxmlformats.org/drawingml/2006/table">
            <a:tbl>
              <a:tblPr/>
              <a:tblGrid>
                <a:gridCol w="1926704"/>
                <a:gridCol w="804558"/>
                <a:gridCol w="804558"/>
                <a:gridCol w="804558"/>
                <a:gridCol w="804558"/>
                <a:gridCol w="804558"/>
                <a:gridCol w="804558"/>
              </a:tblGrid>
              <a:tr h="271785">
                <a:tc gridSpan="7">
                  <a:txBody>
                    <a:bodyPr/>
                    <a:lstStyle/>
                    <a:p>
                      <a:pPr algn="ctr" fontAlgn="ctr"/>
                      <a:r>
                        <a:rPr lang="en-US" sz="1200" b="1" i="0" u="none" strike="noStrike">
                          <a:solidFill>
                            <a:srgbClr val="000000"/>
                          </a:solidFill>
                          <a:latin typeface="Arial Bold"/>
                        </a:rPr>
                        <a:t>Case Processing Summary</a:t>
                      </a:r>
                    </a:p>
                  </a:txBody>
                  <a:tcPr marL="9555" marR="9555" marT="9555"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073">
                <a:tc rowSpan="3">
                  <a:txBody>
                    <a:bodyPr/>
                    <a:lstStyle/>
                    <a:p>
                      <a:pPr algn="ctr" fontAlgn="ctr"/>
                      <a:r>
                        <a:rPr lang="en-US" sz="1200" b="0" i="0" u="none" strike="noStrike">
                          <a:latin typeface="Arial"/>
                        </a:rPr>
                        <a:t> </a:t>
                      </a:r>
                    </a:p>
                  </a:txBody>
                  <a:tcPr marL="9555" marR="9555" marT="9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a:txBody>
                    <a:bodyPr/>
                    <a:lstStyle/>
                    <a:p>
                      <a:pPr algn="ctr" fontAlgn="b"/>
                      <a:r>
                        <a:rPr lang="en-US" sz="1200" b="0" i="0" u="none" strike="noStrike" dirty="0">
                          <a:solidFill>
                            <a:srgbClr val="000000"/>
                          </a:solidFill>
                          <a:latin typeface="Arial"/>
                        </a:rPr>
                        <a:t>Cases</a:t>
                      </a:r>
                    </a:p>
                  </a:txBody>
                  <a:tcPr marL="9555" marR="9555" marT="9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8073">
                <a:tc vMerge="1">
                  <a:txBody>
                    <a:bodyPr/>
                    <a:lstStyle/>
                    <a:p>
                      <a:endParaRPr lang="en-US"/>
                    </a:p>
                  </a:txBody>
                  <a:tcPr/>
                </a:tc>
                <a:tc gridSpan="2">
                  <a:txBody>
                    <a:bodyPr/>
                    <a:lstStyle/>
                    <a:p>
                      <a:pPr algn="ctr" fontAlgn="b"/>
                      <a:r>
                        <a:rPr lang="en-US" sz="1200" b="0" i="0" u="none" strike="noStrike">
                          <a:solidFill>
                            <a:srgbClr val="000000"/>
                          </a:solidFill>
                          <a:latin typeface="Arial"/>
                        </a:rPr>
                        <a:t>Valid</a:t>
                      </a:r>
                    </a:p>
                  </a:txBody>
                  <a:tcPr marL="9555" marR="9555" marT="955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a:solidFill>
                            <a:srgbClr val="000000"/>
                          </a:solidFill>
                          <a:latin typeface="Arial"/>
                        </a:rPr>
                        <a:t>Missing</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200" b="0" i="0" u="none" strike="noStrike">
                          <a:solidFill>
                            <a:srgbClr val="000000"/>
                          </a:solidFill>
                          <a:latin typeface="Arial"/>
                        </a:rPr>
                        <a:t>Total</a:t>
                      </a:r>
                    </a:p>
                  </a:txBody>
                  <a:tcPr marL="9555" marR="9555" marT="955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r>
              <a:tr h="228073">
                <a:tc vMerge="1">
                  <a:txBody>
                    <a:bodyPr/>
                    <a:lstStyle/>
                    <a:p>
                      <a:endParaRPr lang="en-US"/>
                    </a:p>
                  </a:txBody>
                  <a:tcPr/>
                </a:tc>
                <a:tc>
                  <a:txBody>
                    <a:bodyPr/>
                    <a:lstStyle/>
                    <a:p>
                      <a:pPr algn="ctr" fontAlgn="b"/>
                      <a:r>
                        <a:rPr lang="en-US" sz="1200" b="0" i="0" u="none" strike="noStrike">
                          <a:solidFill>
                            <a:srgbClr val="000000"/>
                          </a:solidFill>
                          <a:latin typeface="Arial"/>
                        </a:rPr>
                        <a:t>N</a:t>
                      </a:r>
                    </a:p>
                  </a:txBody>
                  <a:tcPr marL="9555" marR="9555" marT="955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Percent</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N</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Percent</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N</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Percent</a:t>
                      </a:r>
                    </a:p>
                  </a:txBody>
                  <a:tcPr marL="9555" marR="9555" marT="955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1570">
                <a:tc>
                  <a:txBody>
                    <a:bodyPr/>
                    <a:lstStyle/>
                    <a:p>
                      <a:pPr algn="l" fontAlgn="t"/>
                      <a:r>
                        <a:rPr lang="en-US" sz="1200" b="0" i="0" u="none" strike="noStrike">
                          <a:solidFill>
                            <a:srgbClr val="000000"/>
                          </a:solidFill>
                          <a:latin typeface="Arial"/>
                        </a:rPr>
                        <a:t>Social Class (employed only) * Education Level - 2000 (3 groups)</a:t>
                      </a:r>
                    </a:p>
                  </a:txBody>
                  <a:tcPr marL="9555" marR="9555" marT="9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a:solidFill>
                            <a:srgbClr val="000000"/>
                          </a:solidFill>
                          <a:latin typeface="Arial"/>
                        </a:rPr>
                        <a:t>6072</a:t>
                      </a:r>
                    </a:p>
                  </a:txBody>
                  <a:tcPr marL="9555" marR="9555" marT="955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a:solidFill>
                            <a:srgbClr val="000000"/>
                          </a:solidFill>
                          <a:latin typeface="Arial"/>
                        </a:rPr>
                        <a:t>73.9%</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a:solidFill>
                            <a:srgbClr val="000000"/>
                          </a:solidFill>
                          <a:latin typeface="Arial"/>
                        </a:rPr>
                        <a:t>2149</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dirty="0">
                          <a:solidFill>
                            <a:srgbClr val="000000"/>
                          </a:solidFill>
                          <a:latin typeface="Arial"/>
                        </a:rPr>
                        <a:t>26.1%</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a:solidFill>
                            <a:srgbClr val="000000"/>
                          </a:solidFill>
                          <a:latin typeface="Arial"/>
                        </a:rPr>
                        <a:t>8221</a:t>
                      </a:r>
                    </a:p>
                  </a:txBody>
                  <a:tcPr marL="9555" marR="9555" marT="955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dirty="0">
                          <a:solidFill>
                            <a:srgbClr val="000000"/>
                          </a:solidFill>
                          <a:latin typeface="Arial"/>
                        </a:rPr>
                        <a:t>100.0%</a:t>
                      </a:r>
                    </a:p>
                  </a:txBody>
                  <a:tcPr marL="9555" marR="9555" marT="9555"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072126" y="3620215"/>
            <a:ext cx="1962816" cy="923609"/>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3298850" y="3265617"/>
            <a:ext cx="1484483" cy="750432"/>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935733" y="3265616"/>
            <a:ext cx="1472283" cy="7504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6560416" y="3265616"/>
            <a:ext cx="1472283" cy="7504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166920" y="5335489"/>
            <a:ext cx="220198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Here are the two variables that we are testing for a relationship between</a:t>
            </a:r>
            <a:endParaRPr lang="en-US" dirty="0"/>
          </a:p>
        </p:txBody>
      </p:sp>
      <p:sp>
        <p:nvSpPr>
          <p:cNvPr id="10" name="TextBox 9"/>
          <p:cNvSpPr txBox="1"/>
          <p:nvPr/>
        </p:nvSpPr>
        <p:spPr>
          <a:xfrm>
            <a:off x="2368902" y="5335489"/>
            <a:ext cx="220198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This is the number of cases that are ‘valid’ i.e. have useable values</a:t>
            </a:r>
            <a:endParaRPr lang="en-US" dirty="0"/>
          </a:p>
        </p:txBody>
      </p:sp>
      <p:sp>
        <p:nvSpPr>
          <p:cNvPr id="11" name="TextBox 10"/>
          <p:cNvSpPr txBox="1"/>
          <p:nvPr/>
        </p:nvSpPr>
        <p:spPr>
          <a:xfrm>
            <a:off x="4570884" y="5335489"/>
            <a:ext cx="220198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This is the number of cases that are ‘missing’ i.e. data not available</a:t>
            </a:r>
            <a:endParaRPr lang="en-US" dirty="0"/>
          </a:p>
        </p:txBody>
      </p:sp>
      <p:sp>
        <p:nvSpPr>
          <p:cNvPr id="12" name="TextBox 11"/>
          <p:cNvSpPr txBox="1"/>
          <p:nvPr/>
        </p:nvSpPr>
        <p:spPr>
          <a:xfrm>
            <a:off x="6772866" y="5335489"/>
            <a:ext cx="2201982"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This is the total number of cases in the dataset (including ‘valid’ and missing’)</a:t>
            </a:r>
            <a:endParaRPr lang="en-US" dirty="0"/>
          </a:p>
        </p:txBody>
      </p:sp>
      <p:cxnSp>
        <p:nvCxnSpPr>
          <p:cNvPr id="14" name="Elbow Connector 13"/>
          <p:cNvCxnSpPr>
            <a:stCxn id="9" idx="0"/>
            <a:endCxn id="5" idx="2"/>
          </p:cNvCxnSpPr>
          <p:nvPr/>
        </p:nvCxnSpPr>
        <p:spPr>
          <a:xfrm rot="5400000" flipH="1" flipV="1">
            <a:off x="1264890" y="4546846"/>
            <a:ext cx="791665" cy="785623"/>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Elbow Connector 15"/>
          <p:cNvCxnSpPr>
            <a:stCxn id="10" idx="0"/>
            <a:endCxn id="6" idx="2"/>
          </p:cNvCxnSpPr>
          <p:nvPr/>
        </p:nvCxnSpPr>
        <p:spPr>
          <a:xfrm rot="5400000" flipH="1" flipV="1">
            <a:off x="3095772" y="4390170"/>
            <a:ext cx="1319440" cy="57119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Elbow Connector 17"/>
          <p:cNvCxnSpPr>
            <a:stCxn id="11" idx="0"/>
            <a:endCxn id="7" idx="2"/>
          </p:cNvCxnSpPr>
          <p:nvPr/>
        </p:nvCxnSpPr>
        <p:spPr>
          <a:xfrm rot="5400000" flipH="1" flipV="1">
            <a:off x="5012155" y="4675769"/>
            <a:ext cx="1319440" cy="1588"/>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Elbow Connector 19"/>
          <p:cNvCxnSpPr>
            <a:stCxn id="12" idx="0"/>
            <a:endCxn id="8" idx="2"/>
          </p:cNvCxnSpPr>
          <p:nvPr/>
        </p:nvCxnSpPr>
        <p:spPr>
          <a:xfrm rot="16200000" flipV="1">
            <a:off x="6925488" y="4387119"/>
            <a:ext cx="1319440" cy="577299"/>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457200" y="1696538"/>
            <a:ext cx="8229599"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dirty="0" smtClean="0"/>
              <a:t>H</a:t>
            </a:r>
            <a:r>
              <a:rPr lang="en-US" baseline="-25000" dirty="0" smtClean="0"/>
              <a:t>0</a:t>
            </a:r>
            <a:r>
              <a:rPr lang="en-US" dirty="0" smtClean="0"/>
              <a:t> = There is no relationship between</a:t>
            </a:r>
            <a:r>
              <a:rPr lang="en-US" dirty="0" smtClean="0"/>
              <a:t> progression to Higher Education and social class</a:t>
            </a:r>
          </a:p>
          <a:p>
            <a:endParaRPr lang="en-US" sz="1200" dirty="0" smtClean="0"/>
          </a:p>
          <a:p>
            <a:r>
              <a:rPr lang="en-US" dirty="0" smtClean="0"/>
              <a:t>H</a:t>
            </a:r>
            <a:r>
              <a:rPr lang="en-US" baseline="-25000" dirty="0" smtClean="0"/>
              <a:t>1</a:t>
            </a:r>
            <a:r>
              <a:rPr lang="en-US" dirty="0" smtClean="0"/>
              <a:t> = There is a relationship between</a:t>
            </a:r>
            <a:r>
              <a:rPr lang="en-US" dirty="0" smtClean="0"/>
              <a:t> progression to </a:t>
            </a:r>
            <a:r>
              <a:rPr lang="en-US" dirty="0" smtClean="0"/>
              <a:t>Higher Education and social class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par>
                          <p:cTn id="13" fill="hold">
                            <p:stCondLst>
                              <p:cond delay="500"/>
                            </p:stCondLst>
                            <p:childTnLst>
                              <p:par>
                                <p:cTn id="14" presetID="2" presetClass="entr" presetSubtype="4" accel="50000" decel="5000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accel="50000" decel="50000" fill="hold"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500" fill="hold"/>
                                        <p:tgtEl>
                                          <p:spTgt spid="14"/>
                                        </p:tgtEl>
                                        <p:attrNameLst>
                                          <p:attrName>ppt_x</p:attrName>
                                        </p:attrNameLst>
                                      </p:cBhvr>
                                      <p:tavLst>
                                        <p:tav tm="0">
                                          <p:val>
                                            <p:strVal val="#ppt_x"/>
                                          </p:val>
                                        </p:tav>
                                        <p:tav tm="100000">
                                          <p:val>
                                            <p:strVal val="#ppt_x"/>
                                          </p:val>
                                        </p:tav>
                                      </p:tavLst>
                                    </p:anim>
                                    <p:anim calcmode="lin" valueType="num">
                                      <p:cBhvr additive="base">
                                        <p:cTn id="2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ssolve">
                                      <p:cBhvr>
                                        <p:cTn id="27" dur="500"/>
                                        <p:tgtEl>
                                          <p:spTgt spid="6"/>
                                        </p:tgtEl>
                                      </p:cBhvr>
                                    </p:animEffect>
                                  </p:childTnLst>
                                </p:cTn>
                              </p:par>
                            </p:childTnLst>
                          </p:cTn>
                        </p:par>
                        <p:par>
                          <p:cTn id="28" fill="hold">
                            <p:stCondLst>
                              <p:cond delay="500"/>
                            </p:stCondLst>
                            <p:childTnLst>
                              <p:par>
                                <p:cTn id="29" presetID="2" presetClass="entr" presetSubtype="4" accel="50000" decel="5000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accel="50000" decel="50000" fill="hold" nodeType="after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par>
                          <p:cTn id="43" fill="hold">
                            <p:stCondLst>
                              <p:cond delay="500"/>
                            </p:stCondLst>
                            <p:childTnLst>
                              <p:par>
                                <p:cTn id="44" presetID="2" presetClass="entr" presetSubtype="4" accel="50000" decel="5000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additive="base">
                                        <p:cTn id="46" dur="500" fill="hold"/>
                                        <p:tgtEl>
                                          <p:spTgt spid="11"/>
                                        </p:tgtEl>
                                        <p:attrNameLst>
                                          <p:attrName>ppt_x</p:attrName>
                                        </p:attrNameLst>
                                      </p:cBhvr>
                                      <p:tavLst>
                                        <p:tav tm="0">
                                          <p:val>
                                            <p:strVal val="#ppt_x"/>
                                          </p:val>
                                        </p:tav>
                                        <p:tav tm="100000">
                                          <p:val>
                                            <p:strVal val="#ppt_x"/>
                                          </p:val>
                                        </p:tav>
                                      </p:tavLst>
                                    </p:anim>
                                    <p:anim calcmode="lin" valueType="num">
                                      <p:cBhvr additive="base">
                                        <p:cTn id="47" dur="500" fill="hold"/>
                                        <p:tgtEl>
                                          <p:spTgt spid="11"/>
                                        </p:tgtEl>
                                        <p:attrNameLst>
                                          <p:attrName>ppt_y</p:attrName>
                                        </p:attrNameLst>
                                      </p:cBhvr>
                                      <p:tavLst>
                                        <p:tav tm="0">
                                          <p:val>
                                            <p:strVal val="1+#ppt_h/2"/>
                                          </p:val>
                                        </p:tav>
                                        <p:tav tm="100000">
                                          <p:val>
                                            <p:strVal val="#ppt_y"/>
                                          </p:val>
                                        </p:tav>
                                      </p:tavLst>
                                    </p:anim>
                                  </p:childTnLst>
                                </p:cTn>
                              </p:par>
                            </p:childTnLst>
                          </p:cTn>
                        </p:par>
                        <p:par>
                          <p:cTn id="48" fill="hold">
                            <p:stCondLst>
                              <p:cond delay="1000"/>
                            </p:stCondLst>
                            <p:childTnLst>
                              <p:par>
                                <p:cTn id="49" presetID="2" presetClass="entr" presetSubtype="4" accel="50000" decel="50000" fill="hold" nodeType="after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ppt_x"/>
                                          </p:val>
                                        </p:tav>
                                        <p:tav tm="100000">
                                          <p:val>
                                            <p:strVal val="#ppt_x"/>
                                          </p:val>
                                        </p:tav>
                                      </p:tavLst>
                                    </p:anim>
                                    <p:anim calcmode="lin" valueType="num">
                                      <p:cBhvr additive="base">
                                        <p:cTn id="5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dissolve">
                                      <p:cBhvr>
                                        <p:cTn id="57" dur="500"/>
                                        <p:tgtEl>
                                          <p:spTgt spid="8"/>
                                        </p:tgtEl>
                                      </p:cBhvr>
                                    </p:animEffect>
                                  </p:childTnLst>
                                </p:cTn>
                              </p:par>
                            </p:childTnLst>
                          </p:cTn>
                        </p:par>
                        <p:par>
                          <p:cTn id="58" fill="hold">
                            <p:stCondLst>
                              <p:cond delay="500"/>
                            </p:stCondLst>
                            <p:childTnLst>
                              <p:par>
                                <p:cTn id="59" presetID="2" presetClass="entr" presetSubtype="4" accel="50000" decel="50000" fill="hold" grpId="0" nodeType="after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par>
                          <p:cTn id="63" fill="hold">
                            <p:stCondLst>
                              <p:cond delay="1000"/>
                            </p:stCondLst>
                            <p:childTnLst>
                              <p:par>
                                <p:cTn id="64" presetID="2" presetClass="entr" presetSubtype="4" accel="50000" decel="50000" fill="hold" nodeType="afterEffect">
                                  <p:stCondLst>
                                    <p:cond delay="0"/>
                                  </p:stCondLst>
                                  <p:childTnLst>
                                    <p:set>
                                      <p:cBhvr>
                                        <p:cTn id="65" dur="1" fill="hold">
                                          <p:stCondLst>
                                            <p:cond delay="0"/>
                                          </p:stCondLst>
                                        </p:cTn>
                                        <p:tgtEl>
                                          <p:spTgt spid="20"/>
                                        </p:tgtEl>
                                        <p:attrNameLst>
                                          <p:attrName>style.visibility</p:attrName>
                                        </p:attrNameLst>
                                      </p:cBhvr>
                                      <p:to>
                                        <p:strVal val="visible"/>
                                      </p:to>
                                    </p:set>
                                    <p:anim calcmode="lin" valueType="num">
                                      <p:cBhvr additive="base">
                                        <p:cTn id="66" dur="500" fill="hold"/>
                                        <p:tgtEl>
                                          <p:spTgt spid="20"/>
                                        </p:tgtEl>
                                        <p:attrNameLst>
                                          <p:attrName>ppt_x</p:attrName>
                                        </p:attrNameLst>
                                      </p:cBhvr>
                                      <p:tavLst>
                                        <p:tav tm="0">
                                          <p:val>
                                            <p:strVal val="#ppt_x"/>
                                          </p:val>
                                        </p:tav>
                                        <p:tav tm="100000">
                                          <p:val>
                                            <p:strVal val="#ppt_x"/>
                                          </p:val>
                                        </p:tav>
                                      </p:tavLst>
                                    </p:anim>
                                    <p:anim calcmode="lin" valueType="num">
                                      <p:cBhvr additive="base">
                                        <p:cTn id="67"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IV</a:t>
            </a:r>
            <a:endParaRPr lang="en-US" dirty="0"/>
          </a:p>
        </p:txBody>
      </p:sp>
      <p:graphicFrame>
        <p:nvGraphicFramePr>
          <p:cNvPr id="4" name="Table 3"/>
          <p:cNvGraphicFramePr>
            <a:graphicFrameLocks noGrp="1"/>
          </p:cNvGraphicFramePr>
          <p:nvPr/>
        </p:nvGraphicFramePr>
        <p:xfrm>
          <a:off x="1166833" y="1558078"/>
          <a:ext cx="6961167" cy="4981651"/>
        </p:xfrm>
        <a:graphic>
          <a:graphicData uri="http://schemas.openxmlformats.org/drawingml/2006/table">
            <a:tbl>
              <a:tblPr/>
              <a:tblGrid>
                <a:gridCol w="1153034"/>
                <a:gridCol w="347134"/>
                <a:gridCol w="2622171"/>
                <a:gridCol w="822958"/>
                <a:gridCol w="815408"/>
                <a:gridCol w="626657"/>
                <a:gridCol w="573805"/>
              </a:tblGrid>
              <a:tr h="176632">
                <a:tc gridSpan="7">
                  <a:txBody>
                    <a:bodyPr/>
                    <a:lstStyle/>
                    <a:p>
                      <a:pPr algn="ctr" fontAlgn="ctr"/>
                      <a:r>
                        <a:rPr lang="en-US" sz="1150" b="1" i="0" u="none" strike="noStrike">
                          <a:solidFill>
                            <a:srgbClr val="000000"/>
                          </a:solidFill>
                          <a:latin typeface="Arial Bold"/>
                        </a:rPr>
                        <a:t>Social Class (employed only) * Education Level - 2000 (3 groups) Crosstabulation</a:t>
                      </a:r>
                    </a:p>
                  </a:txBody>
                  <a:tcPr marL="7360" marR="7360" marT="736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13339">
                <a:tc rowSpan="2" gridSpan="3">
                  <a:txBody>
                    <a:bodyPr/>
                    <a:lstStyle/>
                    <a:p>
                      <a:pPr algn="ctr" fontAlgn="ctr"/>
                      <a:r>
                        <a:rPr lang="en-US" sz="1150" b="0" i="0" u="none" strike="noStrike" dirty="0">
                          <a:latin typeface="Arial"/>
                        </a:rPr>
                        <a:t> </a:t>
                      </a:r>
                    </a:p>
                  </a:txBody>
                  <a:tcPr marL="7360" marR="7360" marT="736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gridSpan="3">
                  <a:txBody>
                    <a:bodyPr/>
                    <a:lstStyle/>
                    <a:p>
                      <a:pPr algn="ctr" fontAlgn="b"/>
                      <a:r>
                        <a:rPr lang="en-US" sz="1150" b="0" i="0" u="none" strike="noStrike">
                          <a:solidFill>
                            <a:srgbClr val="000000"/>
                          </a:solidFill>
                          <a:latin typeface="Arial"/>
                        </a:rPr>
                        <a:t>Education Level - 2000 (3 groups)</a:t>
                      </a:r>
                    </a:p>
                  </a:txBody>
                  <a:tcPr marL="7360" marR="7360" marT="73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fontAlgn="b"/>
                      <a:r>
                        <a:rPr lang="en-US" sz="1150" b="0" i="0" u="none" strike="noStrike">
                          <a:solidFill>
                            <a:srgbClr val="000000"/>
                          </a:solidFill>
                          <a:latin typeface="Arial"/>
                        </a:rPr>
                        <a:t>Total</a:t>
                      </a:r>
                    </a:p>
                  </a:txBody>
                  <a:tcPr marL="7360" marR="7360" marT="736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228">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b"/>
                      <a:r>
                        <a:rPr lang="en-US" sz="1150" b="0" i="0" u="none" strike="noStrike">
                          <a:solidFill>
                            <a:srgbClr val="000000"/>
                          </a:solidFill>
                          <a:latin typeface="Arial"/>
                        </a:rPr>
                        <a:t>HIGHER EDUCAT</a:t>
                      </a:r>
                    </a:p>
                  </a:txBody>
                  <a:tcPr marL="7360" marR="7360" marT="736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Arial"/>
                        </a:rPr>
                        <a:t>OTHER QUAL</a:t>
                      </a:r>
                    </a:p>
                  </a:txBody>
                  <a:tcPr marL="7360" marR="7360" marT="73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50" b="0" i="0" u="none" strike="noStrike">
                          <a:solidFill>
                            <a:srgbClr val="000000"/>
                          </a:solidFill>
                          <a:latin typeface="Arial"/>
                        </a:rPr>
                        <a:t>NONE</a:t>
                      </a:r>
                    </a:p>
                  </a:txBody>
                  <a:tcPr marL="7360" marR="7360" marT="736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184388">
                <a:tc rowSpan="18">
                  <a:txBody>
                    <a:bodyPr/>
                    <a:lstStyle/>
                    <a:p>
                      <a:pPr algn="l" fontAlgn="t"/>
                      <a:r>
                        <a:rPr lang="en-US" sz="1150" b="0" i="0" u="none" strike="noStrike" dirty="0">
                          <a:solidFill>
                            <a:srgbClr val="000000"/>
                          </a:solidFill>
                          <a:latin typeface="Arial"/>
                        </a:rPr>
                        <a:t>Social Class (employed only)</a:t>
                      </a:r>
                    </a:p>
                  </a:txBody>
                  <a:tcPr marL="7360" marR="7360" marT="736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t"/>
                      <a:r>
                        <a:rPr lang="en-US" sz="1150" b="0" i="0" u="none" strike="noStrike" dirty="0">
                          <a:solidFill>
                            <a:srgbClr val="000000"/>
                          </a:solidFill>
                          <a:latin typeface="Arial"/>
                        </a:rPr>
                        <a:t>I</a:t>
                      </a:r>
                    </a:p>
                  </a:txBody>
                  <a:tcPr marL="7360" marR="7360" marT="7360" marB="0" anchor="ctr">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dirty="0">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284</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47</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7</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338</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0">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108.8</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144.6</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84.6</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338.0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dirty="0">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84.0%</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13.9%</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2.1%</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vMerge="1">
                  <a:txBody>
                    <a:bodyPr/>
                    <a:lstStyle/>
                    <a:p>
                      <a:endParaRPr lang="en-US"/>
                    </a:p>
                  </a:txBody>
                  <a:tcPr/>
                </a:tc>
                <a:tc rowSpan="3">
                  <a:txBody>
                    <a:bodyPr/>
                    <a:lstStyle/>
                    <a:p>
                      <a:pPr algn="l" fontAlgn="t"/>
                      <a:r>
                        <a:rPr lang="en-US" sz="1150" b="0" i="0" u="none" strike="noStrike">
                          <a:solidFill>
                            <a:srgbClr val="000000"/>
                          </a:solidFill>
                          <a:latin typeface="Arial"/>
                        </a:rPr>
                        <a:t>II</a:t>
                      </a:r>
                    </a:p>
                  </a:txBody>
                  <a:tcPr marL="7360" marR="7360" marT="736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dirty="0">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1062</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576</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193</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1831</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589.5</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783.1</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458.4</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1831.0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58.0%</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31.5%</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10.5%</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vMerge="1">
                  <a:txBody>
                    <a:bodyPr/>
                    <a:lstStyle/>
                    <a:p>
                      <a:endParaRPr lang="en-US"/>
                    </a:p>
                  </a:txBody>
                  <a:tcPr/>
                </a:tc>
                <a:tc rowSpan="3">
                  <a:txBody>
                    <a:bodyPr/>
                    <a:lstStyle/>
                    <a:p>
                      <a:pPr algn="l" fontAlgn="t"/>
                      <a:r>
                        <a:rPr lang="en-US" sz="1150" b="0" i="0" u="none" strike="noStrike">
                          <a:solidFill>
                            <a:srgbClr val="000000"/>
                          </a:solidFill>
                          <a:latin typeface="Arial"/>
                        </a:rPr>
                        <a:t>IIIN</a:t>
                      </a:r>
                    </a:p>
                  </a:txBody>
                  <a:tcPr marL="7360" marR="7360" marT="736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292</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874</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268</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1434</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461.7</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dirty="0">
                          <a:solidFill>
                            <a:srgbClr val="000000"/>
                          </a:solidFill>
                          <a:latin typeface="Arial"/>
                        </a:rPr>
                        <a:t>613.3</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359.0</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1434.0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20.4%</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dirty="0">
                          <a:solidFill>
                            <a:srgbClr val="000000"/>
                          </a:solidFill>
                          <a:latin typeface="Arial"/>
                        </a:rPr>
                        <a:t>60.9%</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18.7%</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vMerge="1">
                  <a:txBody>
                    <a:bodyPr/>
                    <a:lstStyle/>
                    <a:p>
                      <a:endParaRPr lang="en-US"/>
                    </a:p>
                  </a:txBody>
                  <a:tcPr/>
                </a:tc>
                <a:tc rowSpan="3">
                  <a:txBody>
                    <a:bodyPr/>
                    <a:lstStyle/>
                    <a:p>
                      <a:pPr algn="l" fontAlgn="t"/>
                      <a:r>
                        <a:rPr lang="en-US" sz="1150" b="0" i="0" u="none" strike="noStrike">
                          <a:solidFill>
                            <a:srgbClr val="000000"/>
                          </a:solidFill>
                          <a:latin typeface="Arial"/>
                        </a:rPr>
                        <a:t>IIIM</a:t>
                      </a:r>
                    </a:p>
                  </a:txBody>
                  <a:tcPr marL="7360" marR="7360" marT="736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172</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543</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396</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1111</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357.7</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475.2</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278.1</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1111.0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15.5%</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48.9%</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35.6%</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vMerge="1">
                  <a:txBody>
                    <a:bodyPr/>
                    <a:lstStyle/>
                    <a:p>
                      <a:endParaRPr lang="en-US"/>
                    </a:p>
                  </a:txBody>
                  <a:tcPr/>
                </a:tc>
                <a:tc rowSpan="3">
                  <a:txBody>
                    <a:bodyPr/>
                    <a:lstStyle/>
                    <a:p>
                      <a:pPr algn="l" fontAlgn="t"/>
                      <a:r>
                        <a:rPr lang="en-US" sz="1150" b="0" i="0" u="none" strike="noStrike">
                          <a:solidFill>
                            <a:srgbClr val="000000"/>
                          </a:solidFill>
                          <a:latin typeface="Arial"/>
                        </a:rPr>
                        <a:t>IV</a:t>
                      </a:r>
                    </a:p>
                  </a:txBody>
                  <a:tcPr marL="7360" marR="7360" marT="736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125</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439</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414</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978</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314.9</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418.3</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244.8</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978.0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12.8%</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44.9%</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42.3%</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dirty="0">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vMerge="1">
                  <a:txBody>
                    <a:bodyPr/>
                    <a:lstStyle/>
                    <a:p>
                      <a:endParaRPr lang="en-US"/>
                    </a:p>
                  </a:txBody>
                  <a:tcPr/>
                </a:tc>
                <a:tc rowSpan="3">
                  <a:txBody>
                    <a:bodyPr/>
                    <a:lstStyle/>
                    <a:p>
                      <a:pPr algn="l" fontAlgn="t"/>
                      <a:r>
                        <a:rPr lang="en-US" sz="1150" b="0" i="0" u="none" strike="noStrike">
                          <a:solidFill>
                            <a:srgbClr val="000000"/>
                          </a:solidFill>
                          <a:latin typeface="Arial"/>
                        </a:rPr>
                        <a:t>V</a:t>
                      </a:r>
                    </a:p>
                  </a:txBody>
                  <a:tcPr marL="7360" marR="7360" marT="736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50" b="0" i="0" u="none" strike="noStrike">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20</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118</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242</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380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122.3</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162.5</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95.1</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380.0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vMerge="1">
                  <a:txBody>
                    <a:bodyPr/>
                    <a:lstStyle/>
                    <a:p>
                      <a:endParaRPr lang="en-US"/>
                    </a:p>
                  </a:txBody>
                  <a:tcPr/>
                </a:tc>
                <a:tc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5.3%</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31.1%</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63.7%</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13339">
                <a:tc rowSpan="3" gridSpan="2">
                  <a:txBody>
                    <a:bodyPr/>
                    <a:lstStyle/>
                    <a:p>
                      <a:pPr algn="l" fontAlgn="t"/>
                      <a:r>
                        <a:rPr lang="en-US" sz="1150" b="0" i="0" u="none" strike="noStrike" dirty="0">
                          <a:solidFill>
                            <a:srgbClr val="000000"/>
                          </a:solidFill>
                          <a:latin typeface="Arial"/>
                        </a:rPr>
                        <a:t>Total</a:t>
                      </a:r>
                    </a:p>
                  </a:txBody>
                  <a:tcPr marL="7360" marR="7360" marT="7360"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en-US"/>
                    </a:p>
                  </a:txBody>
                  <a:tcPr/>
                </a:tc>
                <a:tc>
                  <a:txBody>
                    <a:bodyPr/>
                    <a:lstStyle/>
                    <a:p>
                      <a:pPr algn="l" fontAlgn="t"/>
                      <a:r>
                        <a:rPr lang="en-US" sz="1150" b="0" i="0" u="none" strike="noStrike">
                          <a:solidFill>
                            <a:srgbClr val="000000"/>
                          </a:solidFill>
                          <a:latin typeface="Arial"/>
                        </a:rPr>
                        <a:t>Count</a:t>
                      </a:r>
                    </a:p>
                  </a:txBody>
                  <a:tcPr marL="7360" marR="7360" marT="736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1955</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2597</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1520</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t"/>
                      <a:r>
                        <a:rPr lang="en-US" sz="1150" b="0" i="0" u="none" strike="noStrike">
                          <a:solidFill>
                            <a:srgbClr val="000000"/>
                          </a:solidFill>
                          <a:latin typeface="Arial"/>
                        </a:rPr>
                        <a:t>6072</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7193">
                <a:tc gridSpan="2" vMerge="1">
                  <a:txBody>
                    <a:bodyPr/>
                    <a:lstStyle/>
                    <a:p>
                      <a:endParaRPr lang="en-US"/>
                    </a:p>
                  </a:txBody>
                  <a:tcPr/>
                </a:tc>
                <a:tc hMerge="1" vMerge="1">
                  <a:txBody>
                    <a:bodyPr/>
                    <a:lstStyle/>
                    <a:p>
                      <a:endParaRPr lang="en-US"/>
                    </a:p>
                  </a:txBody>
                  <a:tcPr/>
                </a:tc>
                <a:tc>
                  <a:txBody>
                    <a:bodyPr/>
                    <a:lstStyle/>
                    <a:p>
                      <a:pPr algn="l" fontAlgn="t"/>
                      <a:r>
                        <a:rPr lang="en-US" sz="1150" b="0" i="0" u="none" strike="noStrike">
                          <a:solidFill>
                            <a:srgbClr val="000000"/>
                          </a:solidFill>
                          <a:latin typeface="Arial"/>
                        </a:rPr>
                        <a:t>Expected Count</a:t>
                      </a:r>
                    </a:p>
                  </a:txBody>
                  <a:tcPr marL="7360" marR="7360" marT="736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1955.0</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2597.0</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a:solidFill>
                            <a:srgbClr val="000000"/>
                          </a:solidFill>
                          <a:latin typeface="Arial"/>
                        </a:rPr>
                        <a:t>1520.0</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150" b="0" i="0" u="none" strike="noStrike" dirty="0">
                          <a:solidFill>
                            <a:srgbClr val="000000"/>
                          </a:solidFill>
                          <a:latin typeface="Arial"/>
                        </a:rPr>
                        <a:t>6072.0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69">
                <a:tc gridSpan="2" vMerge="1">
                  <a:txBody>
                    <a:bodyPr/>
                    <a:lstStyle/>
                    <a:p>
                      <a:endParaRPr lang="en-US"/>
                    </a:p>
                  </a:txBody>
                  <a:tcPr/>
                </a:tc>
                <a:tc hMerge="1" vMerge="1">
                  <a:txBody>
                    <a:bodyPr/>
                    <a:lstStyle/>
                    <a:p>
                      <a:endParaRPr lang="en-US"/>
                    </a:p>
                  </a:txBody>
                  <a:tcPr/>
                </a:tc>
                <a:tc>
                  <a:txBody>
                    <a:bodyPr/>
                    <a:lstStyle/>
                    <a:p>
                      <a:pPr algn="l" fontAlgn="t"/>
                      <a:r>
                        <a:rPr lang="en-US" sz="1150" b="0" i="0" u="none" strike="noStrike">
                          <a:solidFill>
                            <a:srgbClr val="000000"/>
                          </a:solidFill>
                          <a:latin typeface="Arial"/>
                        </a:rPr>
                        <a:t>% within Social Class (employed only)</a:t>
                      </a:r>
                    </a:p>
                  </a:txBody>
                  <a:tcPr marL="7360" marR="7360" marT="736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32.2%</a:t>
                      </a:r>
                    </a:p>
                  </a:txBody>
                  <a:tcPr marL="7360" marR="7360" marT="736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42.8%</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150" b="0" i="0" u="none" strike="noStrike">
                          <a:solidFill>
                            <a:srgbClr val="000000"/>
                          </a:solidFill>
                          <a:latin typeface="Arial"/>
                        </a:rPr>
                        <a:t>25.0%</a:t>
                      </a:r>
                    </a:p>
                  </a:txBody>
                  <a:tcPr marL="7360" marR="7360" marT="736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150" b="0" i="0" u="none" strike="noStrike" dirty="0">
                          <a:solidFill>
                            <a:srgbClr val="000000"/>
                          </a:solidFill>
                          <a:latin typeface="Arial"/>
                        </a:rPr>
                        <a:t>100.0%</a:t>
                      </a:r>
                    </a:p>
                  </a:txBody>
                  <a:tcPr marL="7360" marR="7360" marT="736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531533" y="2641600"/>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531533" y="3259667"/>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2531533" y="3843867"/>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2531533" y="4470400"/>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531533" y="5080000"/>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531533" y="5664200"/>
            <a:ext cx="5714999"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accel="50000" decel="5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accel="50000" decel="50000"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accel="50000" decel="5000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accel="50000" decel="50000"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0-#ppt_w/2"/>
                                          </p:val>
                                        </p:tav>
                                        <p:tav tm="100000">
                                          <p:val>
                                            <p:strVal val="#ppt_x"/>
                                          </p:val>
                                        </p:tav>
                                      </p:tavLst>
                                    </p:anim>
                                    <p:anim calcmode="lin" valueType="num">
                                      <p:cBhvr additive="base">
                                        <p:cTn id="23" dur="500" fill="hold"/>
                                        <p:tgtEl>
                                          <p:spTgt spid="9"/>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accel="50000" decel="5000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accel="50000" decel="5000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fill="hold"/>
                                        <p:tgtEl>
                                          <p:spTgt spid="11"/>
                                        </p:tgtEl>
                                        <p:attrNameLst>
                                          <p:attrName>ppt_x</p:attrName>
                                        </p:attrNameLst>
                                      </p:cBhvr>
                                      <p:tavLst>
                                        <p:tav tm="0">
                                          <p:val>
                                            <p:strVal val="0-#ppt_w/2"/>
                                          </p:val>
                                        </p:tav>
                                        <p:tav tm="100000">
                                          <p:val>
                                            <p:strVal val="#ppt_x"/>
                                          </p:val>
                                        </p:tav>
                                      </p:tavLst>
                                    </p:anim>
                                    <p:anim calcmode="lin" valueType="num">
                                      <p:cBhvr additive="base">
                                        <p:cTn id="33"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V</a:t>
            </a:r>
            <a:endParaRPr lang="en-US" dirty="0"/>
          </a:p>
        </p:txBody>
      </p:sp>
      <p:sp>
        <p:nvSpPr>
          <p:cNvPr id="7" name="Content Placeholder 2"/>
          <p:cNvSpPr>
            <a:spLocks noGrp="1"/>
          </p:cNvSpPr>
          <p:nvPr>
            <p:ph idx="1"/>
          </p:nvPr>
        </p:nvSpPr>
        <p:spPr>
          <a:xfrm>
            <a:off x="457200" y="1600200"/>
            <a:ext cx="8229600" cy="4525963"/>
          </a:xfrm>
        </p:spPr>
        <p:txBody>
          <a:bodyPr>
            <a:normAutofit fontScale="62500" lnSpcReduction="20000"/>
          </a:bodyPr>
          <a:lstStyle/>
          <a:p>
            <a:r>
              <a:rPr lang="en-US" dirty="0" smtClean="0"/>
              <a:t>So what do you think?</a:t>
            </a:r>
          </a:p>
          <a:p>
            <a:endParaRPr lang="en-US" dirty="0" smtClean="0"/>
          </a:p>
          <a:p>
            <a:r>
              <a:rPr lang="en-US" dirty="0" smtClean="0"/>
              <a:t>Should we accept of reject the ‘null hypothesis’ on the basis of the evidence?</a:t>
            </a:r>
          </a:p>
          <a:p>
            <a:endParaRPr lang="en-US" dirty="0" smtClean="0"/>
          </a:p>
          <a:p>
            <a:r>
              <a:rPr lang="en-US" dirty="0" smtClean="0"/>
              <a:t>Is there a relationship between progression to Higher Education and social class?</a:t>
            </a:r>
          </a:p>
          <a:p>
            <a:endParaRPr lang="en-US" dirty="0" smtClean="0"/>
          </a:p>
          <a:p>
            <a:r>
              <a:rPr lang="en-US" dirty="0" smtClean="0"/>
              <a:t>Sometimes tables can be difficult to interpret if they are large or when values only change for particular groups</a:t>
            </a:r>
          </a:p>
          <a:p>
            <a:endParaRPr lang="en-US" dirty="0" smtClean="0"/>
          </a:p>
          <a:p>
            <a:r>
              <a:rPr lang="en-US" dirty="0" smtClean="0"/>
              <a:t>Lucky for us there is a statistical test that will tell us whether the relationship between the variables is STATISTICALLY SIGNIFICANT</a:t>
            </a:r>
          </a:p>
          <a:p>
            <a:endParaRPr lang="en-US" dirty="0" smtClean="0"/>
          </a:p>
          <a:p>
            <a:r>
              <a:rPr lang="en-US" dirty="0" smtClean="0"/>
              <a:t>Thus this test can be used to accept or reject hypotheses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VI</a:t>
            </a:r>
            <a:endParaRPr lang="en-US" dirty="0"/>
          </a:p>
        </p:txBody>
      </p:sp>
      <p:sp>
        <p:nvSpPr>
          <p:cNvPr id="5" name="Content Placeholder 2"/>
          <p:cNvSpPr>
            <a:spLocks noGrp="1"/>
          </p:cNvSpPr>
          <p:nvPr>
            <p:ph idx="1"/>
          </p:nvPr>
        </p:nvSpPr>
        <p:spPr>
          <a:xfrm>
            <a:off x="457200" y="1600200"/>
            <a:ext cx="8229600" cy="4741333"/>
          </a:xfrm>
        </p:spPr>
        <p:txBody>
          <a:bodyPr>
            <a:normAutofit fontScale="62500" lnSpcReduction="20000"/>
          </a:bodyPr>
          <a:lstStyle/>
          <a:p>
            <a:r>
              <a:rPr lang="en-US" dirty="0" smtClean="0"/>
              <a:t>The trick to interpreting the Chi-Square test (</a:t>
            </a:r>
            <a:r>
              <a:rPr lang="en-US" i="1" dirty="0" smtClean="0"/>
              <a:t>x</a:t>
            </a:r>
            <a:r>
              <a:rPr lang="en-US" baseline="30000" dirty="0" smtClean="0"/>
              <a:t>2</a:t>
            </a:r>
            <a:r>
              <a:rPr lang="en-US" dirty="0" smtClean="0"/>
              <a:t>) is to see whether the ‘Asymptotic Significance (2-sided)’ value is </a:t>
            </a:r>
            <a:r>
              <a:rPr lang="en-US" u="sng" dirty="0" smtClean="0"/>
              <a:t>greater than</a:t>
            </a:r>
            <a:r>
              <a:rPr lang="en-US" dirty="0" smtClean="0"/>
              <a:t> or </a:t>
            </a:r>
            <a:r>
              <a:rPr lang="en-US" u="sng" dirty="0" smtClean="0"/>
              <a:t>equal to</a:t>
            </a:r>
            <a:r>
              <a:rPr lang="en-US" dirty="0" smtClean="0"/>
              <a:t> or </a:t>
            </a:r>
            <a:r>
              <a:rPr lang="en-US" u="sng" dirty="0" smtClean="0"/>
              <a:t>less than</a:t>
            </a:r>
            <a:r>
              <a:rPr lang="en-US" dirty="0" smtClean="0"/>
              <a:t> 0.05</a:t>
            </a:r>
          </a:p>
          <a:p>
            <a:endParaRPr lang="en-US" i="1" dirty="0" smtClean="0"/>
          </a:p>
          <a:p>
            <a:r>
              <a:rPr lang="en-US" dirty="0" smtClean="0"/>
              <a:t>Greater than 0.05 = not significant</a:t>
            </a:r>
          </a:p>
          <a:p>
            <a:r>
              <a:rPr lang="en-US" dirty="0" smtClean="0"/>
              <a:t>Equal to 0.05 = borderline significant (normally considered significant)</a:t>
            </a:r>
          </a:p>
          <a:p>
            <a:r>
              <a:rPr lang="en-US" dirty="0" smtClean="0"/>
              <a:t>Less than 0.05 = significant</a:t>
            </a:r>
          </a:p>
          <a:p>
            <a:endParaRPr lang="en-US" dirty="0" smtClean="0"/>
          </a:p>
          <a:p>
            <a:r>
              <a:rPr lang="en-US" dirty="0" smtClean="0"/>
              <a:t>In effect we are asking the test whether social class has a significant effect on progression to Higher Education</a:t>
            </a:r>
          </a:p>
          <a:p>
            <a:endParaRPr lang="en-US" dirty="0" smtClean="0"/>
          </a:p>
          <a:p>
            <a:r>
              <a:rPr lang="en-US" dirty="0" smtClean="0"/>
              <a:t>If the effect is not significant then the variables are clearly INDEPENDENT of each other (hence the name ‘Chi-Square test for independence’!)</a:t>
            </a:r>
          </a:p>
          <a:p>
            <a:endParaRPr lang="en-US" dirty="0" smtClean="0"/>
          </a:p>
          <a:p>
            <a:r>
              <a:rPr lang="en-US" dirty="0" smtClean="0"/>
              <a:t>We refer to the ‘Asymptotic Significance (2-sided)’ as the ‘</a:t>
            </a:r>
            <a:r>
              <a:rPr lang="en-US" u="sng" dirty="0" err="1" smtClean="0"/>
              <a:t>p</a:t>
            </a:r>
            <a:r>
              <a:rPr lang="en-US" u="sng" dirty="0" smtClean="0"/>
              <a:t>-value</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VII</a:t>
            </a:r>
            <a:endParaRPr lang="en-US" dirty="0"/>
          </a:p>
        </p:txBody>
      </p:sp>
      <p:graphicFrame>
        <p:nvGraphicFramePr>
          <p:cNvPr id="4" name="Table 3"/>
          <p:cNvGraphicFramePr>
            <a:graphicFrameLocks noGrp="1"/>
          </p:cNvGraphicFramePr>
          <p:nvPr/>
        </p:nvGraphicFramePr>
        <p:xfrm>
          <a:off x="1619250" y="2802467"/>
          <a:ext cx="5905500" cy="2362200"/>
        </p:xfrm>
        <a:graphic>
          <a:graphicData uri="http://schemas.openxmlformats.org/drawingml/2006/table">
            <a:tbl>
              <a:tblPr/>
              <a:tblGrid>
                <a:gridCol w="2311400"/>
                <a:gridCol w="1244600"/>
                <a:gridCol w="965200"/>
                <a:gridCol w="1384300"/>
              </a:tblGrid>
              <a:tr h="313267">
                <a:tc gridSpan="4">
                  <a:txBody>
                    <a:bodyPr/>
                    <a:lstStyle/>
                    <a:p>
                      <a:pPr algn="ctr" fontAlgn="ctr"/>
                      <a:r>
                        <a:rPr lang="en-US" sz="1200" b="1" i="0" u="none" strike="noStrike" dirty="0">
                          <a:solidFill>
                            <a:srgbClr val="000000"/>
                          </a:solidFill>
                          <a:latin typeface="Arial Bold"/>
                        </a:rPr>
                        <a:t>Chi-Square Tests</a:t>
                      </a:r>
                    </a:p>
                  </a:txBody>
                  <a:tcPr marL="12700" marR="12700" marT="1270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23333">
                <a:tc>
                  <a:txBody>
                    <a:bodyPr/>
                    <a:lstStyle/>
                    <a:p>
                      <a:pPr algn="ctr" fontAlgn="ctr"/>
                      <a:r>
                        <a:rPr lang="en-US" sz="1000" b="0" i="0" u="none" strike="noStrike">
                          <a:latin typeface="Arial"/>
                        </a:rPr>
                        <a:t> </a:t>
                      </a:r>
                    </a:p>
                  </a:txBody>
                  <a:tcPr marL="12700" marR="12700" marT="127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latin typeface="Arial"/>
                        </a:rPr>
                        <a:t>Value</a:t>
                      </a:r>
                    </a:p>
                  </a:txBody>
                  <a:tcPr marL="12700" marR="12700" marT="1270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df</a:t>
                      </a:r>
                    </a:p>
                  </a:txBody>
                  <a:tcPr marL="12700" marR="12700" marT="1270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latin typeface="Arial"/>
                        </a:rPr>
                        <a:t>Asymp. Sig. (2-sided)</a:t>
                      </a:r>
                    </a:p>
                  </a:txBody>
                  <a:tcPr marL="12700" marR="12700" marT="1270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000">
                <a:tc>
                  <a:txBody>
                    <a:bodyPr/>
                    <a:lstStyle/>
                    <a:p>
                      <a:pPr algn="l" fontAlgn="t"/>
                      <a:r>
                        <a:rPr lang="en-US" sz="1200" b="0" i="0" u="none" strike="noStrike" dirty="0">
                          <a:solidFill>
                            <a:srgbClr val="000000"/>
                          </a:solidFill>
                          <a:latin typeface="Arial"/>
                        </a:rPr>
                        <a:t>Pearson Chi-Square</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200" b="0" i="0" u="none" strike="noStrike" dirty="0">
                          <a:solidFill>
                            <a:srgbClr val="000000"/>
                          </a:solidFill>
                          <a:latin typeface="Arial"/>
                        </a:rPr>
                        <a:t>1915.387</a:t>
                      </a:r>
                      <a:r>
                        <a:rPr lang="en-US" sz="1200" b="0" i="0" u="none" strike="noStrike" baseline="30000" dirty="0">
                          <a:solidFill>
                            <a:srgbClr val="000000"/>
                          </a:solidFill>
                          <a:latin typeface="Arial"/>
                        </a:rPr>
                        <a:t>a</a:t>
                      </a:r>
                      <a:endParaRPr lang="en-US" sz="1000" b="0" i="0" u="none" strike="noStrike" dirty="0">
                        <a:latin typeface="Arial"/>
                      </a:endParaRPr>
                    </a:p>
                  </a:txBody>
                  <a:tcPr marL="12700" marR="12700" marT="1270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200" b="0" i="0" u="none" strike="noStrike">
                          <a:solidFill>
                            <a:srgbClr val="000000"/>
                          </a:solidFill>
                          <a:latin typeface="Arial"/>
                        </a:rPr>
                        <a:t>10</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t"/>
                      <a:r>
                        <a:rPr lang="en-US" sz="1200" b="0" i="0" u="none" strike="noStrike">
                          <a:solidFill>
                            <a:srgbClr val="000000"/>
                          </a:solidFill>
                          <a:latin typeface="Arial"/>
                        </a:rPr>
                        <a:t>.000</a:t>
                      </a:r>
                    </a:p>
                  </a:txBody>
                  <a:tcPr marL="12700" marR="12700" marT="1270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54000">
                <a:tc>
                  <a:txBody>
                    <a:bodyPr/>
                    <a:lstStyle/>
                    <a:p>
                      <a:pPr algn="l" fontAlgn="t"/>
                      <a:r>
                        <a:rPr lang="en-US" sz="1200" b="0" i="0" u="none" strike="noStrike">
                          <a:solidFill>
                            <a:srgbClr val="000000"/>
                          </a:solidFill>
                          <a:latin typeface="Arial"/>
                        </a:rPr>
                        <a:t>Likelihood Ratio</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a:solidFill>
                            <a:srgbClr val="000000"/>
                          </a:solidFill>
                          <a:latin typeface="Arial"/>
                        </a:rPr>
                        <a:t>1884.903</a:t>
                      </a:r>
                    </a:p>
                  </a:txBody>
                  <a:tcPr marL="12700" marR="12700" marT="1270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dirty="0">
                          <a:solidFill>
                            <a:srgbClr val="000000"/>
                          </a:solidFill>
                          <a:latin typeface="Arial"/>
                        </a:rPr>
                        <a:t>10</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a:solidFill>
                            <a:srgbClr val="000000"/>
                          </a:solidFill>
                          <a:latin typeface="Arial"/>
                        </a:rPr>
                        <a:t>.000</a:t>
                      </a:r>
                    </a:p>
                  </a:txBody>
                  <a:tcPr marL="12700" marR="12700" marT="1270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19100">
                <a:tc>
                  <a:txBody>
                    <a:bodyPr/>
                    <a:lstStyle/>
                    <a:p>
                      <a:pPr algn="l" fontAlgn="t"/>
                      <a:r>
                        <a:rPr lang="en-US" sz="1200" b="0" i="0" u="none" strike="noStrike">
                          <a:solidFill>
                            <a:srgbClr val="000000"/>
                          </a:solidFill>
                          <a:latin typeface="Arial"/>
                        </a:rPr>
                        <a:t>Linear-by-Linear Association</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a:solidFill>
                            <a:srgbClr val="000000"/>
                          </a:solidFill>
                          <a:latin typeface="Arial"/>
                        </a:rPr>
                        <a:t>1435.088</a:t>
                      </a:r>
                    </a:p>
                  </a:txBody>
                  <a:tcPr marL="12700" marR="12700" marT="1270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a:solidFill>
                            <a:srgbClr val="000000"/>
                          </a:solidFill>
                          <a:latin typeface="Arial"/>
                        </a:rPr>
                        <a:t>1</a:t>
                      </a:r>
                    </a:p>
                  </a:txBody>
                  <a:tcPr marL="12700" marR="12700" marT="1270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t"/>
                      <a:r>
                        <a:rPr lang="en-US" sz="1200" b="0" i="0" u="none" strike="noStrike">
                          <a:solidFill>
                            <a:srgbClr val="000000"/>
                          </a:solidFill>
                          <a:latin typeface="Arial"/>
                        </a:rPr>
                        <a:t>.000</a:t>
                      </a:r>
                    </a:p>
                  </a:txBody>
                  <a:tcPr marL="12700" marR="12700" marT="1270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54000">
                <a:tc>
                  <a:txBody>
                    <a:bodyPr/>
                    <a:lstStyle/>
                    <a:p>
                      <a:pPr algn="l" fontAlgn="t"/>
                      <a:r>
                        <a:rPr lang="en-US" sz="1200" b="0" i="0" u="none" strike="noStrike" dirty="0">
                          <a:solidFill>
                            <a:srgbClr val="000000"/>
                          </a:solidFill>
                          <a:latin typeface="Arial"/>
                        </a:rPr>
                        <a:t>N of Valid Cases</a:t>
                      </a:r>
                    </a:p>
                  </a:txBody>
                  <a:tcPr marL="12700" marR="12700" marT="127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t"/>
                      <a:r>
                        <a:rPr lang="en-US" sz="1200" b="0" i="0" u="none" strike="noStrike">
                          <a:solidFill>
                            <a:srgbClr val="000000"/>
                          </a:solidFill>
                          <a:latin typeface="Arial"/>
                        </a:rPr>
                        <a:t>6072</a:t>
                      </a:r>
                    </a:p>
                  </a:txBody>
                  <a:tcPr marL="12700" marR="12700" marT="1270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latin typeface="Arial"/>
                        </a:rPr>
                        <a:t>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latin typeface="Arial"/>
                        </a:rPr>
                        <a:t>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444500">
                <a:tc gridSpan="4">
                  <a:txBody>
                    <a:bodyPr/>
                    <a:lstStyle/>
                    <a:p>
                      <a:pPr algn="l" fontAlgn="t"/>
                      <a:r>
                        <a:rPr lang="en-US" sz="1200" b="0" i="0" u="none" strike="noStrike" dirty="0">
                          <a:solidFill>
                            <a:srgbClr val="000000"/>
                          </a:solidFill>
                          <a:latin typeface="Arial"/>
                        </a:rPr>
                        <a:t>a. 0 cells (.0%) have expected count less than 5. The minimum expected count is 84.61.</a:t>
                      </a:r>
                    </a:p>
                  </a:txBody>
                  <a:tcPr marL="12700" marR="12700" marT="1270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le 4"/>
          <p:cNvSpPr/>
          <p:nvPr/>
        </p:nvSpPr>
        <p:spPr>
          <a:xfrm>
            <a:off x="1483783" y="3471333"/>
            <a:ext cx="6178550" cy="220133"/>
          </a:xfrm>
          <a:prstGeom prst="rect">
            <a:avLst/>
          </a:prstGeom>
          <a:noFill/>
          <a:ln w="25400" cap="flat" cmpd="sng" algn="ctr">
            <a:solidFill>
              <a:srgbClr val="FF000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939800" y="1602138"/>
            <a:ext cx="72136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smtClean="0"/>
              <a:t>The </a:t>
            </a:r>
            <a:r>
              <a:rPr lang="en-US" dirty="0" err="1" smtClean="0"/>
              <a:t>p</a:t>
            </a:r>
            <a:r>
              <a:rPr lang="en-US" dirty="0" smtClean="0"/>
              <a:t>-value (</a:t>
            </a:r>
            <a:r>
              <a:rPr lang="en-US" dirty="0" err="1" smtClean="0"/>
              <a:t>Asymp</a:t>
            </a:r>
            <a:r>
              <a:rPr lang="en-US" dirty="0" smtClean="0"/>
              <a:t>. Sig. 2-sided) is </a:t>
            </a:r>
            <a:r>
              <a:rPr lang="en-US" dirty="0" smtClean="0"/>
              <a:t>0.000 but in reality it is never zero!</a:t>
            </a:r>
          </a:p>
          <a:p>
            <a:pPr algn="ctr"/>
            <a:endParaRPr lang="en-US" dirty="0" smtClean="0"/>
          </a:p>
          <a:p>
            <a:pPr algn="ctr"/>
            <a:r>
              <a:rPr lang="en-US" dirty="0" smtClean="0"/>
              <a:t>We therefore present this value as </a:t>
            </a:r>
            <a:r>
              <a:rPr lang="en-US" i="1" dirty="0" err="1" smtClean="0"/>
              <a:t>p</a:t>
            </a:r>
            <a:r>
              <a:rPr lang="en-US" dirty="0" smtClean="0"/>
              <a:t>&lt;0.05 because this is all that matters </a:t>
            </a:r>
            <a:r>
              <a:rPr lang="en-US" dirty="0" smtClean="0"/>
              <a:t>(</a:t>
            </a:r>
            <a:r>
              <a:rPr lang="en-US" i="1" dirty="0" err="1" smtClean="0"/>
              <a:t>p</a:t>
            </a:r>
            <a:r>
              <a:rPr lang="en-US" dirty="0" smtClean="0"/>
              <a:t>&lt;0.01 is often used in the natural sciences, but you must be consistent!)</a:t>
            </a:r>
            <a:endParaRPr lang="en-US" dirty="0" smtClean="0"/>
          </a:p>
        </p:txBody>
      </p:sp>
      <p:cxnSp>
        <p:nvCxnSpPr>
          <p:cNvPr id="8" name="Elbow Connector 7"/>
          <p:cNvCxnSpPr>
            <a:stCxn id="6" idx="1"/>
            <a:endCxn id="5" idx="1"/>
          </p:cNvCxnSpPr>
          <p:nvPr/>
        </p:nvCxnSpPr>
        <p:spPr>
          <a:xfrm rot="10800000" flipH="1" flipV="1">
            <a:off x="939799" y="2202302"/>
            <a:ext cx="543983" cy="1379097"/>
          </a:xfrm>
          <a:prstGeom prst="bentConnector3">
            <a:avLst>
              <a:gd name="adj1" fmla="val -42023"/>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39800" y="5334000"/>
            <a:ext cx="72136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dirty="0" smtClean="0"/>
              <a:t>There is a statistically significant relationship between progression to Higher Education and social class (</a:t>
            </a:r>
            <a:r>
              <a:rPr lang="en-US" i="1" dirty="0" smtClean="0"/>
              <a:t>x</a:t>
            </a:r>
            <a:r>
              <a:rPr lang="en-US" baseline="30000" dirty="0" smtClean="0"/>
              <a:t>2</a:t>
            </a:r>
            <a:r>
              <a:rPr lang="en-US" dirty="0" smtClean="0"/>
              <a:t> =</a:t>
            </a:r>
            <a:r>
              <a:rPr lang="en-US" dirty="0" smtClean="0"/>
              <a:t> 1915.39, 10 </a:t>
            </a:r>
            <a:r>
              <a:rPr lang="en-US" dirty="0" err="1" smtClean="0"/>
              <a:t>df</a:t>
            </a:r>
            <a:r>
              <a:rPr lang="en-US" dirty="0" smtClean="0"/>
              <a:t>., </a:t>
            </a:r>
            <a:r>
              <a:rPr lang="en-US" dirty="0" err="1" smtClean="0"/>
              <a:t>p</a:t>
            </a:r>
            <a:r>
              <a:rPr lang="en-US" dirty="0" smtClean="0"/>
              <a:t> =&lt;0.05)</a:t>
            </a:r>
            <a:r>
              <a:rPr lang="en-US" dirty="0" smtClean="0"/>
              <a:t>, therefore we</a:t>
            </a:r>
            <a:r>
              <a:rPr lang="en-US" dirty="0" smtClean="0"/>
              <a:t> reject </a:t>
            </a:r>
            <a:r>
              <a:rPr lang="en-US" dirty="0" smtClean="0"/>
              <a:t>the null </a:t>
            </a:r>
            <a:r>
              <a:rPr lang="en-US" dirty="0" smtClean="0"/>
              <a:t>hypothesis… [</a:t>
            </a:r>
            <a:r>
              <a:rPr lang="en-US" dirty="0" smtClean="0"/>
              <a:t>describe the relationship from the </a:t>
            </a:r>
            <a:r>
              <a:rPr lang="en-US" dirty="0" err="1" smtClean="0"/>
              <a:t>crosstabulation</a:t>
            </a:r>
            <a:r>
              <a:rPr lang="en-US" dirty="0" smtClean="0"/>
              <a:t>]</a:t>
            </a:r>
            <a:endParaRPr lang="en-US" dirty="0"/>
          </a:p>
        </p:txBody>
      </p:sp>
      <p:sp>
        <p:nvSpPr>
          <p:cNvPr id="10" name="Rectangle 9"/>
          <p:cNvSpPr/>
          <p:nvPr/>
        </p:nvSpPr>
        <p:spPr>
          <a:xfrm>
            <a:off x="4184649" y="5664200"/>
            <a:ext cx="1284817"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469466" y="5664200"/>
            <a:ext cx="635001"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104467" y="5664200"/>
            <a:ext cx="986366"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4416424" y="3420533"/>
            <a:ext cx="821267"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5376333" y="3420533"/>
            <a:ext cx="821267"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6841066" y="3420532"/>
            <a:ext cx="749301" cy="321733"/>
          </a:xfrm>
          <a:prstGeom prst="rect">
            <a:avLst/>
          </a:prstGeom>
          <a:noFill/>
          <a:ln w="25400" cap="flat" cmpd="sng" algn="ctr">
            <a:solidFill>
              <a:srgbClr val="34FF1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Elbow Connector 16"/>
          <p:cNvCxnSpPr>
            <a:stCxn id="10" idx="0"/>
            <a:endCxn id="13" idx="2"/>
          </p:cNvCxnSpPr>
          <p:nvPr/>
        </p:nvCxnSpPr>
        <p:spPr>
          <a:xfrm rot="5400000" flipH="1" flipV="1">
            <a:off x="3866091" y="4703233"/>
            <a:ext cx="1921934" cy="1588"/>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Elbow Connector 18"/>
          <p:cNvCxnSpPr>
            <a:stCxn id="11" idx="0"/>
            <a:endCxn id="14" idx="2"/>
          </p:cNvCxnSpPr>
          <p:nvPr/>
        </p:nvCxnSpPr>
        <p:spPr>
          <a:xfrm rot="5400000" flipH="1" flipV="1">
            <a:off x="4826000" y="4703233"/>
            <a:ext cx="1921934" cy="1588"/>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Elbow Connector 20"/>
          <p:cNvCxnSpPr>
            <a:stCxn id="12" idx="0"/>
            <a:endCxn id="15" idx="2"/>
          </p:cNvCxnSpPr>
          <p:nvPr/>
        </p:nvCxnSpPr>
        <p:spPr>
          <a:xfrm rot="5400000" flipH="1" flipV="1">
            <a:off x="5945716" y="4394200"/>
            <a:ext cx="1921935" cy="618067"/>
          </a:xfrm>
          <a:prstGeom prst="bentConnector3">
            <a:avLst>
              <a:gd name="adj1" fmla="val 60573"/>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dissolv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dissolve">
                                      <p:cBhvr>
                                        <p:cTn id="25" dur="500"/>
                                        <p:tgtEl>
                                          <p:spTgt spid="10"/>
                                        </p:tgtEl>
                                      </p:cBhvr>
                                    </p:animEffect>
                                  </p:childTnLst>
                                </p:cTn>
                              </p:par>
                            </p:childTnLst>
                          </p:cTn>
                        </p:par>
                        <p:par>
                          <p:cTn id="26" fill="hold">
                            <p:stCondLst>
                              <p:cond delay="500"/>
                            </p:stCondLst>
                            <p:childTnLst>
                              <p:par>
                                <p:cTn id="27" presetID="9" presetClass="entr" presetSubtype="0" fill="hold"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dissolve">
                                      <p:cBhvr>
                                        <p:cTn id="29" dur="500"/>
                                        <p:tgtEl>
                                          <p:spTgt spid="17"/>
                                        </p:tgtEl>
                                      </p:cBhvr>
                                    </p:animEffect>
                                  </p:childTnLst>
                                </p:cTn>
                              </p:par>
                            </p:childTnLst>
                          </p:cTn>
                        </p:par>
                        <p:par>
                          <p:cTn id="30" fill="hold">
                            <p:stCondLst>
                              <p:cond delay="1000"/>
                            </p:stCondLst>
                            <p:childTnLst>
                              <p:par>
                                <p:cTn id="31" presetID="9"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dissolve">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dissolve">
                                      <p:cBhvr>
                                        <p:cTn id="38" dur="500"/>
                                        <p:tgtEl>
                                          <p:spTgt spid="11"/>
                                        </p:tgtEl>
                                      </p:cBhvr>
                                    </p:animEffect>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par>
                          <p:cTn id="43" fill="hold">
                            <p:stCondLst>
                              <p:cond delay="1000"/>
                            </p:stCondLst>
                            <p:childTnLst>
                              <p:par>
                                <p:cTn id="44" presetID="9"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dissolve">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dissolve">
                                      <p:cBhvr>
                                        <p:cTn id="51" dur="500"/>
                                        <p:tgtEl>
                                          <p:spTgt spid="12"/>
                                        </p:tgtEl>
                                      </p:cBhvr>
                                    </p:animEffect>
                                  </p:childTnLst>
                                </p:cTn>
                              </p:par>
                            </p:childTnLst>
                          </p:cTn>
                        </p:par>
                        <p:par>
                          <p:cTn id="52" fill="hold">
                            <p:stCondLst>
                              <p:cond delay="500"/>
                            </p:stCondLst>
                            <p:childTnLst>
                              <p:par>
                                <p:cTn id="53" presetID="9" presetClass="entr" presetSubtype="0" fill="hold"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dissolve">
                                      <p:cBhvr>
                                        <p:cTn id="55" dur="500"/>
                                        <p:tgtEl>
                                          <p:spTgt spid="21"/>
                                        </p:tgtEl>
                                      </p:cBhvr>
                                    </p:animEffect>
                                  </p:childTnLst>
                                </p:cTn>
                              </p:par>
                            </p:childTnLst>
                          </p:cTn>
                        </p:par>
                        <p:par>
                          <p:cTn id="56" fill="hold">
                            <p:stCondLst>
                              <p:cond delay="1000"/>
                            </p:stCondLst>
                            <p:childTnLst>
                              <p:par>
                                <p:cTn id="57" presetID="9"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dissolve">
                                      <p:cBhvr>
                                        <p:cTn id="5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P spid="11" grpId="0" animBg="1"/>
      <p:bldP spid="12" grpId="0" animBg="1"/>
      <p:bldP spid="13" grpId="0" animBg="1"/>
      <p:bldP spid="14" grpId="0" animBg="1"/>
      <p:bldP spid="15"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Chi-Square Test For Independence VIII</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vital not just to report the statistic, but to discuss the nature of the relationship</a:t>
            </a:r>
          </a:p>
          <a:p>
            <a:endParaRPr lang="en-US" dirty="0" smtClean="0"/>
          </a:p>
          <a:p>
            <a:r>
              <a:rPr lang="en-US" dirty="0" smtClean="0"/>
              <a:t>Use the percentage values in the </a:t>
            </a:r>
            <a:r>
              <a:rPr lang="en-US" dirty="0" err="1" smtClean="0"/>
              <a:t>crosstabulation</a:t>
            </a:r>
            <a:r>
              <a:rPr lang="en-US" dirty="0" smtClean="0"/>
              <a:t> to do this</a:t>
            </a:r>
          </a:p>
          <a:p>
            <a:endParaRPr lang="en-US" dirty="0" smtClean="0"/>
          </a:p>
          <a:p>
            <a:r>
              <a:rPr lang="en-US" dirty="0" smtClean="0"/>
              <a:t>Whether you want row or column percentages depends on what you want to know – think carefully!</a:t>
            </a:r>
          </a:p>
          <a:p>
            <a:endParaRPr lang="en-US" dirty="0" smtClean="0"/>
          </a:p>
          <a:p>
            <a:r>
              <a:rPr lang="en-US" dirty="0" smtClean="0"/>
              <a:t>Check that all cells in the </a:t>
            </a:r>
            <a:r>
              <a:rPr lang="en-US" dirty="0" err="1" smtClean="0"/>
              <a:t>crosstabulation</a:t>
            </a:r>
            <a:r>
              <a:rPr lang="en-US" dirty="0" smtClean="0"/>
              <a:t> have values in excess of 5</a:t>
            </a:r>
          </a:p>
          <a:p>
            <a:endParaRPr lang="en-US" dirty="0" smtClean="0"/>
          </a:p>
          <a:p>
            <a:r>
              <a:rPr lang="en-US" dirty="0" smtClean="0"/>
              <a:t>Is the ‘Asymptotic Significance (2-sided)’, or </a:t>
            </a:r>
            <a:r>
              <a:rPr lang="en-US" i="1" dirty="0" err="1" smtClean="0"/>
              <a:t>p</a:t>
            </a:r>
            <a:r>
              <a:rPr lang="en-US" i="1" dirty="0" smtClean="0"/>
              <a:t>-value</a:t>
            </a:r>
            <a:r>
              <a:rPr lang="en-US" dirty="0" smtClean="0"/>
              <a:t>, equal to or less than 0.05? i.e. is it significant?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Summary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Hypotheses hel</a:t>
            </a:r>
            <a:r>
              <a:rPr lang="en-US" dirty="0" smtClean="0"/>
              <a:t>p us to answer the research question by dissecting it into manageable parts</a:t>
            </a:r>
          </a:p>
          <a:p>
            <a:endParaRPr lang="en-US" dirty="0" smtClean="0"/>
          </a:p>
          <a:p>
            <a:r>
              <a:rPr lang="en-US" dirty="0" smtClean="0"/>
              <a:t>Hypotheses must be testable (falsifiable) and relate to the variables in your dataset</a:t>
            </a:r>
          </a:p>
          <a:p>
            <a:endParaRPr lang="en-US" dirty="0" smtClean="0"/>
          </a:p>
          <a:p>
            <a:r>
              <a:rPr lang="en-US" dirty="0" smtClean="0"/>
              <a:t>Different levels of measurement require different statistical tests to check for significance</a:t>
            </a:r>
          </a:p>
          <a:p>
            <a:endParaRPr lang="en-US" dirty="0" smtClean="0"/>
          </a:p>
          <a:p>
            <a:r>
              <a:rPr lang="en-US" dirty="0" smtClean="0"/>
              <a:t>For two categorical variables (including nominal and ordinal) we can use </a:t>
            </a:r>
            <a:r>
              <a:rPr lang="en-US" i="1" dirty="0" err="1" smtClean="0"/>
              <a:t>crosstabulations</a:t>
            </a:r>
            <a:r>
              <a:rPr lang="en-US" i="1" dirty="0" smtClean="0"/>
              <a:t> </a:t>
            </a:r>
            <a:r>
              <a:rPr lang="en-US" dirty="0" smtClean="0"/>
              <a:t>and the </a:t>
            </a:r>
            <a:r>
              <a:rPr lang="en-US" i="1" dirty="0" smtClean="0"/>
              <a:t>chi-square test for independence</a:t>
            </a:r>
            <a:r>
              <a:rPr lang="en-US" dirty="0" smtClean="0"/>
              <a:t> to test hypotheses and describe statistical relationships</a:t>
            </a:r>
            <a:endParaRPr lang="en-US"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Last Week – A Recap</a:t>
            </a:r>
          </a:p>
          <a:p>
            <a:pPr>
              <a:buNone/>
            </a:pPr>
            <a:endParaRPr lang="en-US" dirty="0" smtClean="0"/>
          </a:p>
          <a:p>
            <a:r>
              <a:rPr lang="en-US" dirty="0" smtClean="0"/>
              <a:t>Formulating Hypotheses</a:t>
            </a:r>
          </a:p>
          <a:p>
            <a:endParaRPr lang="en-US" dirty="0" smtClean="0"/>
          </a:p>
          <a:p>
            <a:r>
              <a:rPr lang="en-US" dirty="0" smtClean="0"/>
              <a:t>Social Capital Dataset</a:t>
            </a:r>
          </a:p>
          <a:p>
            <a:endParaRPr lang="en-US" dirty="0" smtClean="0"/>
          </a:p>
          <a:p>
            <a:r>
              <a:rPr lang="en-US" dirty="0" smtClean="0"/>
              <a:t>Chi-Square Test For Independence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Last Week – A Recap</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Levels of measurement</a:t>
            </a:r>
          </a:p>
          <a:p>
            <a:endParaRPr lang="en-US" dirty="0" smtClean="0"/>
          </a:p>
          <a:p>
            <a:r>
              <a:rPr lang="en-US" dirty="0" smtClean="0"/>
              <a:t>Central tendency (a heuristic)</a:t>
            </a:r>
          </a:p>
          <a:p>
            <a:endParaRPr lang="en-US" dirty="0" smtClean="0"/>
          </a:p>
          <a:p>
            <a:r>
              <a:rPr lang="en-US" dirty="0" smtClean="0"/>
              <a:t>Dispersion (a critical tool)</a:t>
            </a:r>
          </a:p>
          <a:p>
            <a:endParaRPr lang="en-US" dirty="0" smtClean="0"/>
          </a:p>
          <a:p>
            <a:r>
              <a:rPr lang="en-US" dirty="0" smtClean="0"/>
              <a:t>But these are only ‘</a:t>
            </a:r>
            <a:r>
              <a:rPr lang="en-US" dirty="0" err="1" smtClean="0"/>
              <a:t>descriptives</a:t>
            </a:r>
            <a:r>
              <a:rPr lang="en-US" dirty="0" smtClean="0"/>
              <a:t>’ of single variables</a:t>
            </a:r>
          </a:p>
          <a:p>
            <a:endParaRPr lang="en-US" dirty="0" smtClean="0"/>
          </a:p>
          <a:p>
            <a:r>
              <a:rPr lang="en-US" dirty="0" smtClean="0"/>
              <a:t>H</a:t>
            </a:r>
            <a:r>
              <a:rPr lang="en-US" dirty="0" smtClean="0"/>
              <a:t>ow do we test for relationships between variables?...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Formulating Hypotheses I</a:t>
            </a:r>
            <a:endParaRPr lang="en-US" dirty="0"/>
          </a:p>
        </p:txBody>
      </p:sp>
      <p:sp>
        <p:nvSpPr>
          <p:cNvPr id="4" name="TextBox 3"/>
          <p:cNvSpPr txBox="1"/>
          <p:nvPr/>
        </p:nvSpPr>
        <p:spPr>
          <a:xfrm>
            <a:off x="1022644" y="2471128"/>
            <a:ext cx="7100774"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400" i="1" dirty="0" smtClean="0"/>
              <a:t>“An untested assertion about the relationship between two or more variables. The validity of such an assertion is assessed by examining the extent to which it is, or is not, supported by data generated by empirical enquiry.”</a:t>
            </a:r>
            <a:endParaRPr lang="en-US" sz="2400" i="1" dirty="0"/>
          </a:p>
        </p:txBody>
      </p:sp>
      <p:sp>
        <p:nvSpPr>
          <p:cNvPr id="5" name="TextBox 4"/>
          <p:cNvSpPr txBox="1"/>
          <p:nvPr/>
        </p:nvSpPr>
        <p:spPr>
          <a:xfrm>
            <a:off x="5154453" y="4277112"/>
            <a:ext cx="2968965" cy="369332"/>
          </a:xfrm>
          <a:prstGeom prst="rect">
            <a:avLst/>
          </a:prstGeom>
          <a:noFill/>
        </p:spPr>
        <p:txBody>
          <a:bodyPr wrap="square" rtlCol="0">
            <a:spAutoFit/>
          </a:bodyPr>
          <a:lstStyle/>
          <a:p>
            <a:pPr algn="r"/>
            <a:r>
              <a:rPr lang="en-US" dirty="0" smtClean="0"/>
              <a:t>Source: </a:t>
            </a:r>
            <a:r>
              <a:rPr lang="en-US" dirty="0" err="1" smtClean="0"/>
              <a:t>Jupp</a:t>
            </a:r>
            <a:r>
              <a:rPr lang="en-US" dirty="0" smtClean="0"/>
              <a:t> 2006:137</a:t>
            </a:r>
            <a:endParaRPr lang="en-US" dirty="0"/>
          </a:p>
        </p:txBody>
      </p:sp>
      <p:sp>
        <p:nvSpPr>
          <p:cNvPr id="6" name="TextBox 5"/>
          <p:cNvSpPr txBox="1"/>
          <p:nvPr/>
        </p:nvSpPr>
        <p:spPr>
          <a:xfrm>
            <a:off x="2865875" y="5190295"/>
            <a:ext cx="3274109"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2400" dirty="0" smtClean="0"/>
              <a:t>So what does this actually mean?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Formulating Hypotheses II</a:t>
            </a:r>
            <a:endParaRPr lang="en-US" dirty="0"/>
          </a:p>
        </p:txBody>
      </p:sp>
      <p:sp>
        <p:nvSpPr>
          <p:cNvPr id="3" name="Content Placeholder 2"/>
          <p:cNvSpPr>
            <a:spLocks noGrp="1"/>
          </p:cNvSpPr>
          <p:nvPr>
            <p:ph idx="1"/>
          </p:nvPr>
        </p:nvSpPr>
        <p:spPr>
          <a:xfrm>
            <a:off x="457200" y="1600202"/>
            <a:ext cx="8229600" cy="2234423"/>
          </a:xfrm>
        </p:spPr>
        <p:txBody>
          <a:bodyPr>
            <a:normAutofit fontScale="77500" lnSpcReduction="20000"/>
          </a:bodyPr>
          <a:lstStyle/>
          <a:p>
            <a:r>
              <a:rPr lang="en-US" dirty="0" smtClean="0"/>
              <a:t>Related to the ‘Research Question’ (RQ)</a:t>
            </a:r>
          </a:p>
          <a:p>
            <a:endParaRPr lang="en-US" dirty="0" smtClean="0"/>
          </a:p>
          <a:p>
            <a:r>
              <a:rPr lang="en-US" dirty="0" smtClean="0"/>
              <a:t>But the RQ itself does not offer an approach to researching a phenomena, it only ‘identifies’ it</a:t>
            </a:r>
          </a:p>
          <a:p>
            <a:endParaRPr lang="en-US" dirty="0" smtClean="0"/>
          </a:p>
          <a:p>
            <a:r>
              <a:rPr lang="en-US" dirty="0" smtClean="0"/>
              <a:t>Hypotheses allow dissection of larger questions</a:t>
            </a:r>
          </a:p>
          <a:p>
            <a:endParaRPr lang="en-US" dirty="0" smtClean="0"/>
          </a:p>
          <a:p>
            <a:pPr>
              <a:buNone/>
            </a:pPr>
            <a:endParaRPr lang="en-US" dirty="0"/>
          </a:p>
        </p:txBody>
      </p:sp>
      <p:sp>
        <p:nvSpPr>
          <p:cNvPr id="4" name="TextBox 3"/>
          <p:cNvSpPr txBox="1"/>
          <p:nvPr/>
        </p:nvSpPr>
        <p:spPr>
          <a:xfrm>
            <a:off x="457200" y="4012806"/>
            <a:ext cx="82296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b="1" dirty="0" smtClean="0"/>
              <a:t>Research Question:	</a:t>
            </a:r>
            <a:r>
              <a:rPr lang="en-US" i="1" dirty="0" smtClean="0"/>
              <a:t>Why do students not progress to Higher Education?</a:t>
            </a:r>
            <a:endParaRPr lang="en-US" i="1" dirty="0"/>
          </a:p>
        </p:txBody>
      </p:sp>
      <p:sp>
        <p:nvSpPr>
          <p:cNvPr id="5" name="TextBox 4"/>
          <p:cNvSpPr txBox="1"/>
          <p:nvPr/>
        </p:nvSpPr>
        <p:spPr>
          <a:xfrm>
            <a:off x="457200" y="4680772"/>
            <a:ext cx="822960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smtClean="0"/>
              <a:t>Hypothesis 1 (H</a:t>
            </a:r>
            <a:r>
              <a:rPr lang="en-US" b="1" baseline="-25000" dirty="0" smtClean="0"/>
              <a:t>1</a:t>
            </a:r>
            <a:r>
              <a:rPr lang="en-US" b="1" dirty="0" smtClean="0"/>
              <a:t>):</a:t>
            </a:r>
            <a:r>
              <a:rPr lang="en-US" dirty="0" smtClean="0"/>
              <a:t>	</a:t>
            </a:r>
            <a:r>
              <a:rPr lang="en-US" i="1" dirty="0" smtClean="0"/>
              <a:t>Participation in Higher Education is related to social class</a:t>
            </a:r>
          </a:p>
          <a:p>
            <a:r>
              <a:rPr lang="en-US" b="1" dirty="0" smtClean="0"/>
              <a:t>Hypothesis 2 (H</a:t>
            </a:r>
            <a:r>
              <a:rPr lang="en-US" b="1" baseline="-25000" dirty="0" smtClean="0"/>
              <a:t>2</a:t>
            </a:r>
            <a:r>
              <a:rPr lang="en-US" b="1" dirty="0" smtClean="0"/>
              <a:t>):</a:t>
            </a:r>
            <a:r>
              <a:rPr lang="en-US" dirty="0" smtClean="0"/>
              <a:t>	</a:t>
            </a:r>
            <a:r>
              <a:rPr lang="en-US" i="1" dirty="0" smtClean="0"/>
              <a:t>Female students are more likely to go into Higher Education</a:t>
            </a:r>
          </a:p>
          <a:p>
            <a:r>
              <a:rPr lang="en-US" b="1" dirty="0" smtClean="0"/>
              <a:t>Hypothesis 3 (H</a:t>
            </a:r>
            <a:r>
              <a:rPr lang="en-US" b="1" baseline="-25000" dirty="0" smtClean="0"/>
              <a:t>3</a:t>
            </a:r>
            <a:r>
              <a:rPr lang="en-US" b="1" dirty="0" smtClean="0"/>
              <a:t>):	</a:t>
            </a:r>
            <a:r>
              <a:rPr lang="en-US" i="1" dirty="0" smtClean="0"/>
              <a:t>Lack of parental involvement in Higher Education reduces the 					likelihood of student progression to Higher Education</a:t>
            </a:r>
            <a:endParaRPr lang="en-US" b="1" dirty="0"/>
          </a:p>
        </p:txBody>
      </p:sp>
      <p:sp>
        <p:nvSpPr>
          <p:cNvPr id="6" name="TextBox 5"/>
          <p:cNvSpPr txBox="1"/>
          <p:nvPr/>
        </p:nvSpPr>
        <p:spPr>
          <a:xfrm>
            <a:off x="457200" y="6099171"/>
            <a:ext cx="8229600"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dirty="0" smtClean="0"/>
              <a:t>But these are useless unless we have the necessary VARIABLES to test them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Formulating Hypotheses III</a:t>
            </a:r>
            <a:endParaRPr lang="en-US" dirty="0"/>
          </a:p>
        </p:txBody>
      </p:sp>
      <p:sp>
        <p:nvSpPr>
          <p:cNvPr id="3" name="Content Placeholder 2"/>
          <p:cNvSpPr>
            <a:spLocks noGrp="1"/>
          </p:cNvSpPr>
          <p:nvPr>
            <p:ph idx="1"/>
          </p:nvPr>
        </p:nvSpPr>
        <p:spPr>
          <a:xfrm>
            <a:off x="457200" y="1600200"/>
            <a:ext cx="8229600" cy="4873307"/>
          </a:xfrm>
        </p:spPr>
        <p:txBody>
          <a:bodyPr>
            <a:normAutofit fontScale="77500" lnSpcReduction="20000"/>
          </a:bodyPr>
          <a:lstStyle/>
          <a:p>
            <a:r>
              <a:rPr lang="en-US" dirty="0" smtClean="0"/>
              <a:t>In Social Science we use the ‘Scientific Method’</a:t>
            </a:r>
            <a:r>
              <a:rPr lang="en-US" dirty="0" smtClean="0"/>
              <a:t>:</a:t>
            </a:r>
          </a:p>
          <a:p>
            <a:pPr>
              <a:buNone/>
            </a:pPr>
            <a:endParaRPr lang="en-US" dirty="0" smtClean="0"/>
          </a:p>
          <a:p>
            <a:pPr lvl="1"/>
            <a:r>
              <a:rPr lang="en-US" dirty="0" smtClean="0"/>
              <a:t>Formulate </a:t>
            </a:r>
            <a:r>
              <a:rPr lang="en-US" dirty="0" smtClean="0"/>
              <a:t>hypotheses and identify variables</a:t>
            </a:r>
          </a:p>
          <a:p>
            <a:pPr lvl="1"/>
            <a:r>
              <a:rPr lang="en-US" dirty="0" smtClean="0"/>
              <a:t>Collect</a:t>
            </a:r>
            <a:r>
              <a:rPr lang="en-US" dirty="0" smtClean="0"/>
              <a:t> relevant data</a:t>
            </a:r>
            <a:endParaRPr lang="en-US" dirty="0" smtClean="0"/>
          </a:p>
          <a:p>
            <a:pPr lvl="1"/>
            <a:r>
              <a:rPr lang="en-US" dirty="0" smtClean="0"/>
              <a:t>Test hypotheses</a:t>
            </a:r>
          </a:p>
          <a:p>
            <a:pPr lvl="1"/>
            <a:r>
              <a:rPr lang="en-US" dirty="0" smtClean="0"/>
              <a:t>Interpret results</a:t>
            </a:r>
          </a:p>
          <a:p>
            <a:endParaRPr lang="en-US" dirty="0" smtClean="0"/>
          </a:p>
          <a:p>
            <a:r>
              <a:rPr lang="en-US" dirty="0" smtClean="0"/>
              <a:t>To formulate a hypothesis</a:t>
            </a:r>
            <a:r>
              <a:rPr lang="en-US" dirty="0" smtClean="0"/>
              <a:t>:</a:t>
            </a:r>
          </a:p>
          <a:p>
            <a:pPr>
              <a:buNone/>
            </a:pPr>
            <a:endParaRPr lang="en-US" dirty="0" smtClean="0"/>
          </a:p>
          <a:p>
            <a:pPr lvl="1"/>
            <a:r>
              <a:rPr lang="en-US" dirty="0" smtClean="0"/>
              <a:t>Reasonable justification for relationship</a:t>
            </a:r>
          </a:p>
          <a:p>
            <a:pPr lvl="1"/>
            <a:r>
              <a:rPr lang="en-US" dirty="0" smtClean="0"/>
              <a:t>Past research or observation</a:t>
            </a:r>
          </a:p>
          <a:p>
            <a:pPr lvl="1"/>
            <a:r>
              <a:rPr lang="en-US" dirty="0" smtClean="0"/>
              <a:t>Must be disprovable (Popper’s Falsification Theory</a:t>
            </a:r>
            <a:r>
              <a:rPr lang="en-US" dirty="0" smtClean="0"/>
              <a:t>)</a:t>
            </a:r>
          </a:p>
          <a:p>
            <a:pPr lvl="1"/>
            <a:r>
              <a:rPr lang="en-US" dirty="0" smtClean="0"/>
              <a:t>Disprovable hypotheses are “not even wrong”</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Formulating Hypotheses </a:t>
            </a:r>
            <a:r>
              <a:rPr lang="en-US" dirty="0" smtClean="0"/>
              <a:t>IV</a:t>
            </a:r>
            <a:endParaRPr lang="en-US" dirty="0"/>
          </a:p>
        </p:txBody>
      </p:sp>
      <p:sp>
        <p:nvSpPr>
          <p:cNvPr id="4" name="TextBox 3"/>
          <p:cNvSpPr txBox="1"/>
          <p:nvPr/>
        </p:nvSpPr>
        <p:spPr>
          <a:xfrm>
            <a:off x="2410333" y="5895330"/>
            <a:ext cx="4353325" cy="461665"/>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400" dirty="0" smtClean="0"/>
              <a:t>So how </a:t>
            </a:r>
            <a:r>
              <a:rPr lang="en-US" sz="2400" dirty="0" smtClean="0"/>
              <a:t>do we test hypotheses</a:t>
            </a:r>
            <a:r>
              <a:rPr lang="en-US" sz="2400" dirty="0" smtClean="0"/>
              <a:t>?...</a:t>
            </a:r>
            <a:endParaRPr lang="en-US" sz="2400" dirty="0"/>
          </a:p>
        </p:txBody>
      </p:sp>
      <p:sp>
        <p:nvSpPr>
          <p:cNvPr id="5" name="TextBox 4"/>
          <p:cNvSpPr txBox="1"/>
          <p:nvPr/>
        </p:nvSpPr>
        <p:spPr>
          <a:xfrm>
            <a:off x="457200" y="1822478"/>
            <a:ext cx="82296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smtClean="0"/>
              <a:t>H</a:t>
            </a:r>
            <a:r>
              <a:rPr lang="en-US" baseline="-25000" dirty="0" smtClean="0"/>
              <a:t>0</a:t>
            </a:r>
            <a:r>
              <a:rPr lang="en-US" dirty="0" smtClean="0"/>
              <a:t> = </a:t>
            </a:r>
            <a:r>
              <a:rPr lang="en-US" u="sng" dirty="0" smtClean="0"/>
              <a:t>The Null Hypothesis</a:t>
            </a:r>
          </a:p>
          <a:p>
            <a:pPr>
              <a:buNone/>
            </a:pPr>
            <a:endParaRPr lang="en-US" u="sng" dirty="0" smtClean="0"/>
          </a:p>
          <a:p>
            <a:pPr lvl="1"/>
            <a:r>
              <a:rPr lang="en-US" dirty="0" smtClean="0"/>
              <a:t>- No </a:t>
            </a:r>
            <a:r>
              <a:rPr lang="en-US" dirty="0" smtClean="0"/>
              <a:t>relationship exists between two variables</a:t>
            </a:r>
            <a:endParaRPr lang="en-US" dirty="0" smtClean="0"/>
          </a:p>
          <a:p>
            <a:pPr lvl="1"/>
            <a:r>
              <a:rPr lang="en-US" dirty="0" smtClean="0"/>
              <a:t>- e.g</a:t>
            </a:r>
            <a:r>
              <a:rPr lang="en-US" dirty="0" smtClean="0"/>
              <a:t>. </a:t>
            </a:r>
            <a:r>
              <a:rPr lang="en-US" i="1" dirty="0" smtClean="0"/>
              <a:t>there is no relationship</a:t>
            </a:r>
            <a:r>
              <a:rPr lang="en-US" i="1" dirty="0" smtClean="0"/>
              <a:t> Higher Education progression and social class</a:t>
            </a:r>
            <a:endParaRPr lang="en-US" i="1" dirty="0" smtClean="0"/>
          </a:p>
        </p:txBody>
      </p:sp>
      <p:sp>
        <p:nvSpPr>
          <p:cNvPr id="6" name="TextBox 5"/>
          <p:cNvSpPr txBox="1"/>
          <p:nvPr/>
        </p:nvSpPr>
        <p:spPr>
          <a:xfrm>
            <a:off x="457200" y="3595476"/>
            <a:ext cx="8229600" cy="175432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dirty="0" smtClean="0"/>
              <a:t>H</a:t>
            </a:r>
            <a:r>
              <a:rPr lang="en-US" baseline="-25000" dirty="0" smtClean="0"/>
              <a:t>1</a:t>
            </a:r>
            <a:r>
              <a:rPr lang="en-US" dirty="0" smtClean="0"/>
              <a:t> = </a:t>
            </a:r>
            <a:r>
              <a:rPr lang="en-US" u="sng" dirty="0" smtClean="0"/>
              <a:t>The Alternative Hypothesis</a:t>
            </a:r>
          </a:p>
          <a:p>
            <a:pPr>
              <a:buNone/>
            </a:pPr>
            <a:endParaRPr lang="en-US" u="sng" dirty="0" smtClean="0"/>
          </a:p>
          <a:p>
            <a:pPr lvl="1"/>
            <a:r>
              <a:rPr lang="en-US" dirty="0" smtClean="0"/>
              <a:t>- Some </a:t>
            </a:r>
            <a:r>
              <a:rPr lang="en-US" dirty="0" smtClean="0"/>
              <a:t>relationship exists between two variables</a:t>
            </a:r>
            <a:endParaRPr lang="en-US" dirty="0" smtClean="0"/>
          </a:p>
          <a:p>
            <a:pPr lvl="1">
              <a:buFontTx/>
              <a:buChar char="-"/>
            </a:pPr>
            <a:r>
              <a:rPr lang="en-US" dirty="0" smtClean="0"/>
              <a:t> e.g</a:t>
            </a:r>
            <a:r>
              <a:rPr lang="en-US" dirty="0" smtClean="0"/>
              <a:t>. </a:t>
            </a:r>
            <a:r>
              <a:rPr lang="en-US" i="1" dirty="0" smtClean="0"/>
              <a:t>there is a relationship between</a:t>
            </a:r>
            <a:r>
              <a:rPr lang="en-US" i="1" dirty="0" smtClean="0"/>
              <a:t> Higher Education and social class</a:t>
            </a:r>
          </a:p>
          <a:p>
            <a:pPr lvl="1">
              <a:buFontTx/>
              <a:buChar char="-"/>
            </a:pPr>
            <a:r>
              <a:rPr lang="en-US" dirty="0" smtClean="0"/>
              <a:t> Do not be afraid to specify the relationship with further hypotheses</a:t>
            </a:r>
          </a:p>
          <a:p>
            <a:pPr lvl="1">
              <a:buFontTx/>
              <a:buChar char="-"/>
            </a:pPr>
            <a:r>
              <a:rPr lang="en-US" dirty="0" smtClean="0"/>
              <a:t> It does not matter if you are wrong (in fact, that’s kind of the point)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GB" dirty="0"/>
              <a:t>Social</a:t>
            </a:r>
            <a:r>
              <a:rPr lang="en-GB" dirty="0" smtClean="0"/>
              <a:t> </a:t>
            </a:r>
            <a:r>
              <a:rPr lang="en-GB" dirty="0" smtClean="0"/>
              <a:t>C</a:t>
            </a:r>
            <a:r>
              <a:rPr lang="en-GB" dirty="0" smtClean="0"/>
              <a:t>apital </a:t>
            </a:r>
            <a:r>
              <a:rPr lang="en-GB" dirty="0" smtClean="0"/>
              <a:t>D</a:t>
            </a:r>
            <a:r>
              <a:rPr lang="en-GB" dirty="0" smtClean="0"/>
              <a:t>ataset</a:t>
            </a:r>
            <a:endParaRPr lang="en-GB" dirty="0"/>
          </a:p>
        </p:txBody>
      </p:sp>
      <p:sp>
        <p:nvSpPr>
          <p:cNvPr id="177155" name="Rectangle 3"/>
          <p:cNvSpPr>
            <a:spLocks noGrp="1" noChangeArrowheads="1"/>
          </p:cNvSpPr>
          <p:nvPr>
            <p:ph type="body" idx="1"/>
          </p:nvPr>
        </p:nvSpPr>
        <p:spPr/>
        <p:txBody>
          <a:bodyPr>
            <a:normAutofit fontScale="92500" lnSpcReduction="10000"/>
          </a:bodyPr>
          <a:lstStyle/>
          <a:p>
            <a:pPr>
              <a:lnSpc>
                <a:spcPct val="80000"/>
              </a:lnSpc>
            </a:pPr>
            <a:r>
              <a:rPr lang="en-GB" sz="2600" dirty="0" smtClean="0"/>
              <a:t>This is the dataset you will be using in seminars</a:t>
            </a:r>
          </a:p>
          <a:p>
            <a:pPr>
              <a:lnSpc>
                <a:spcPct val="80000"/>
              </a:lnSpc>
            </a:pPr>
            <a:endParaRPr lang="en-GB" sz="2600" dirty="0" smtClean="0"/>
          </a:p>
          <a:p>
            <a:pPr>
              <a:lnSpc>
                <a:spcPct val="80000"/>
              </a:lnSpc>
            </a:pPr>
            <a:r>
              <a:rPr lang="en-GB" sz="2600" dirty="0" smtClean="0"/>
              <a:t>Few </a:t>
            </a:r>
            <a:r>
              <a:rPr lang="en-GB" sz="2600" dirty="0"/>
              <a:t>scale variables</a:t>
            </a:r>
            <a:endParaRPr lang="en-GB" sz="2600" dirty="0" smtClean="0"/>
          </a:p>
          <a:p>
            <a:pPr lvl="1">
              <a:lnSpc>
                <a:spcPct val="80000"/>
              </a:lnSpc>
            </a:pPr>
            <a:r>
              <a:rPr lang="en-GB" sz="2400" dirty="0" smtClean="0"/>
              <a:t>Most variables in the dataset are categorical</a:t>
            </a:r>
          </a:p>
          <a:p>
            <a:pPr lvl="1">
              <a:lnSpc>
                <a:spcPct val="80000"/>
              </a:lnSpc>
            </a:pPr>
            <a:r>
              <a:rPr lang="en-GB" sz="2400" dirty="0" smtClean="0"/>
              <a:t>The level of measurement is important!</a:t>
            </a:r>
          </a:p>
          <a:p>
            <a:pPr lvl="1">
              <a:lnSpc>
                <a:spcPct val="80000"/>
              </a:lnSpc>
            </a:pPr>
            <a:r>
              <a:rPr lang="en-GB" sz="2400" dirty="0" smtClean="0"/>
              <a:t>This is typical of most datasets</a:t>
            </a:r>
            <a:endParaRPr lang="en-GB" sz="2400" dirty="0" smtClean="0"/>
          </a:p>
          <a:p>
            <a:pPr>
              <a:lnSpc>
                <a:spcPct val="80000"/>
              </a:lnSpc>
            </a:pPr>
            <a:endParaRPr lang="en-GB" sz="2600" dirty="0" smtClean="0"/>
          </a:p>
          <a:p>
            <a:pPr>
              <a:lnSpc>
                <a:spcPct val="80000"/>
              </a:lnSpc>
            </a:pPr>
            <a:r>
              <a:rPr lang="en-GB" sz="2600" dirty="0" smtClean="0"/>
              <a:t>Scale </a:t>
            </a:r>
            <a:r>
              <a:rPr lang="en-GB" sz="2600" dirty="0"/>
              <a:t>variables are</a:t>
            </a:r>
          </a:p>
          <a:p>
            <a:pPr lvl="1">
              <a:lnSpc>
                <a:spcPct val="80000"/>
              </a:lnSpc>
            </a:pPr>
            <a:r>
              <a:rPr lang="en-GB" sz="2400" dirty="0"/>
              <a:t>Age (not grouped)</a:t>
            </a:r>
          </a:p>
          <a:p>
            <a:pPr lvl="1">
              <a:lnSpc>
                <a:spcPct val="80000"/>
              </a:lnSpc>
            </a:pPr>
            <a:r>
              <a:rPr lang="en-GB" sz="2400" dirty="0"/>
              <a:t>Years lived in area (not grouped)</a:t>
            </a:r>
            <a:endParaRPr lang="en-GB" sz="2400" dirty="0" smtClean="0"/>
          </a:p>
          <a:p>
            <a:pPr>
              <a:lnSpc>
                <a:spcPct val="80000"/>
              </a:lnSpc>
            </a:pPr>
            <a:endParaRPr lang="en-GB" sz="2600" dirty="0" smtClean="0"/>
          </a:p>
          <a:p>
            <a:pPr>
              <a:lnSpc>
                <a:spcPct val="80000"/>
              </a:lnSpc>
            </a:pPr>
            <a:r>
              <a:rPr lang="en-GB" sz="2600" dirty="0" smtClean="0"/>
              <a:t>Weighting </a:t>
            </a:r>
            <a:r>
              <a:rPr lang="en-GB" sz="2600" dirty="0"/>
              <a:t>variable</a:t>
            </a:r>
            <a:endParaRPr lang="en-GB" sz="2600" dirty="0" smtClean="0"/>
          </a:p>
          <a:p>
            <a:pPr lvl="1">
              <a:lnSpc>
                <a:spcPct val="80000"/>
              </a:lnSpc>
            </a:pPr>
            <a:r>
              <a:rPr lang="en-GB" sz="2400" dirty="0" smtClean="0"/>
              <a:t>Used to over-represent particular groups </a:t>
            </a:r>
            <a:r>
              <a:rPr lang="en-GB" sz="2400" dirty="0" smtClean="0"/>
              <a:t>in the sample that are more frequent in the population</a:t>
            </a:r>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Chi-Square Test For Independence I</a:t>
            </a:r>
            <a:endParaRPr lang="en-US" dirty="0"/>
          </a:p>
        </p:txBody>
      </p:sp>
      <p:sp>
        <p:nvSpPr>
          <p:cNvPr id="4" name="Content Placeholder 2"/>
          <p:cNvSpPr>
            <a:spLocks noGrp="1"/>
          </p:cNvSpPr>
          <p:nvPr>
            <p:ph idx="1"/>
          </p:nvPr>
        </p:nvSpPr>
        <p:spPr>
          <a:xfrm>
            <a:off x="457200" y="1600200"/>
            <a:ext cx="8229600" cy="4525963"/>
          </a:xfrm>
        </p:spPr>
        <p:txBody>
          <a:bodyPr>
            <a:normAutofit fontScale="77500" lnSpcReduction="20000"/>
          </a:bodyPr>
          <a:lstStyle/>
          <a:p>
            <a:r>
              <a:rPr lang="en-US" dirty="0" smtClean="0"/>
              <a:t>One of many statistical tests that we can use to evaluate and thus reject or accept hypotheses</a:t>
            </a:r>
          </a:p>
          <a:p>
            <a:endParaRPr lang="en-US" dirty="0" smtClean="0"/>
          </a:p>
          <a:p>
            <a:r>
              <a:rPr lang="en-US" dirty="0" smtClean="0"/>
              <a:t>Can </a:t>
            </a:r>
            <a:r>
              <a:rPr lang="en-US" dirty="0" smtClean="0"/>
              <a:t>be used to establish whether there are </a:t>
            </a:r>
            <a:r>
              <a:rPr lang="en-US" u="sng" dirty="0" smtClean="0"/>
              <a:t>statistically significant relationships</a:t>
            </a:r>
            <a:r>
              <a:rPr lang="en-US" dirty="0" smtClean="0"/>
              <a:t> between two categorical variables (nominal/ordinal)</a:t>
            </a:r>
          </a:p>
          <a:p>
            <a:endParaRPr lang="en-US" dirty="0" smtClean="0"/>
          </a:p>
          <a:p>
            <a:r>
              <a:rPr lang="en-US" dirty="0" smtClean="0"/>
              <a:t>e.g. </a:t>
            </a:r>
            <a:r>
              <a:rPr lang="en-US" dirty="0" smtClean="0"/>
              <a:t> Is there a statistically significant relationship between progression to Higher Education and social class?</a:t>
            </a:r>
          </a:p>
          <a:p>
            <a:endParaRPr lang="en-US" dirty="0" smtClean="0"/>
          </a:p>
          <a:p>
            <a:r>
              <a:rPr lang="en-US" dirty="0" smtClean="0"/>
              <a:t>In other words, is</a:t>
            </a:r>
            <a:r>
              <a:rPr lang="en-US" dirty="0" smtClean="0"/>
              <a:t> progression to Higher Education INDEPENDENT </a:t>
            </a:r>
            <a:r>
              <a:rPr lang="en-US" dirty="0" smtClean="0"/>
              <a:t>of</a:t>
            </a:r>
            <a:r>
              <a:rPr lang="en-US" dirty="0" smtClean="0"/>
              <a:t> social class </a:t>
            </a:r>
            <a:r>
              <a:rPr lang="en-US" dirty="0" smtClean="0"/>
              <a:t>or not?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TotalTime>
  <Words>1611</Words>
  <Application>Microsoft Macintosh PowerPoint</Application>
  <PresentationFormat>On-screen Show (4:3)</PresentationFormat>
  <Paragraphs>316</Paragraphs>
  <Slides>17</Slides>
  <Notes>0</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Office Theme</vt:lpstr>
      <vt:lpstr>Analysing and Reporting Quantitative Data – Part II</vt:lpstr>
      <vt:lpstr>Introduction</vt:lpstr>
      <vt:lpstr>Last Week – A Recap</vt:lpstr>
      <vt:lpstr>Formulating Hypotheses I</vt:lpstr>
      <vt:lpstr>Formulating Hypotheses II</vt:lpstr>
      <vt:lpstr>Formulating Hypotheses III</vt:lpstr>
      <vt:lpstr>Formulating Hypotheses IV</vt:lpstr>
      <vt:lpstr>Social Capital Dataset</vt:lpstr>
      <vt:lpstr>Chi-Square Test For Independence I</vt:lpstr>
      <vt:lpstr>Chi-Square Test For Independence II</vt:lpstr>
      <vt:lpstr>Chi-Square Test For Independence III</vt:lpstr>
      <vt:lpstr>Chi-Square Test For Independence IV</vt:lpstr>
      <vt:lpstr>Chi-Square Test For Independence V</vt:lpstr>
      <vt:lpstr>Chi-Square Test For Independence VI</vt:lpstr>
      <vt:lpstr>Chi-Square Test For Independence VII</vt:lpstr>
      <vt:lpstr>Chi-Square Test For Independence VIII</vt:lpstr>
      <vt:lpstr>Summary</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Analysing and Reporting Quantitative Data – Part II</dc:title>
  <dc:creator>Luke Sloan</dc:creator>
  <cp:lastModifiedBy>Luke Sloan</cp:lastModifiedBy>
  <cp:revision>27</cp:revision>
  <dcterms:created xsi:type="dcterms:W3CDTF">2011-02-14T09:42:15Z</dcterms:created>
  <dcterms:modified xsi:type="dcterms:W3CDTF">2011-02-14T12:49:55Z</dcterms:modified>
</cp:coreProperties>
</file>