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73" r:id="rId13"/>
    <p:sldId id="275" r:id="rId14"/>
    <p:sldId id="274" r:id="rId15"/>
    <p:sldId id="271" r:id="rId16"/>
    <p:sldId id="268" r:id="rId17"/>
    <p:sldId id="278" r:id="rId18"/>
    <p:sldId id="269" r:id="rId19"/>
    <p:sldId id="276" r:id="rId20"/>
    <p:sldId id="277" r:id="rId21"/>
    <p:sldId id="272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125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35BF-5D70-AB43-8F1D-175B6D3FED31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77AA1-B476-8345-B4CE-907A1026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35BF-5D70-AB43-8F1D-175B6D3FED31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77AA1-B476-8345-B4CE-907A1026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35BF-5D70-AB43-8F1D-175B6D3FED31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77AA1-B476-8345-B4CE-907A1026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35BF-5D70-AB43-8F1D-175B6D3FED31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77AA1-B476-8345-B4CE-907A1026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35BF-5D70-AB43-8F1D-175B6D3FED31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77AA1-B476-8345-B4CE-907A1026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35BF-5D70-AB43-8F1D-175B6D3FED31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77AA1-B476-8345-B4CE-907A1026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35BF-5D70-AB43-8F1D-175B6D3FED31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77AA1-B476-8345-B4CE-907A1026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35BF-5D70-AB43-8F1D-175B6D3FED31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77AA1-B476-8345-B4CE-907A1026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35BF-5D70-AB43-8F1D-175B6D3FED31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77AA1-B476-8345-B4CE-907A1026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35BF-5D70-AB43-8F1D-175B6D3FED31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77AA1-B476-8345-B4CE-907A1026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35BF-5D70-AB43-8F1D-175B6D3FED31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77AA1-B476-8345-B4CE-907A1026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B35BF-5D70-AB43-8F1D-175B6D3FED31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77AA1-B476-8345-B4CE-907A1026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loanLS@cardiff.ac.uk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Logistic Regression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599"/>
            <a:ext cx="6400800" cy="270086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SIT095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Collection and Analysis of Quantitative Data II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Week 7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Luke Sloan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Intro To Logistic Regression 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logarithmic transformation allows us to express a non-linear relationship in a linear way</a:t>
            </a:r>
          </a:p>
          <a:p>
            <a:endParaRPr lang="en-US" dirty="0" smtClean="0"/>
          </a:p>
          <a:p>
            <a:r>
              <a:rPr lang="en-US" dirty="0" smtClean="0"/>
              <a:t>Thus the logistic regression equation expresses the linear regression equation using a logarithmic term (referred to as </a:t>
            </a:r>
            <a:r>
              <a:rPr lang="en-US" i="1" dirty="0" err="1" smtClean="0"/>
              <a:t>logit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This overcomes the problem of linearity and avoids violating this assumption</a:t>
            </a:r>
          </a:p>
          <a:p>
            <a:endParaRPr lang="en-US" dirty="0" smtClean="0"/>
          </a:p>
          <a:p>
            <a:r>
              <a:rPr lang="en-US" dirty="0" smtClean="0"/>
              <a:t>Residuals can now be normally distributed (requires dependent to take more and two values!)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Intro To Logistics Regression VI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1194" y="1602304"/>
            <a:ext cx="341047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Linear Probability Model: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1194" y="2099733"/>
            <a:ext cx="341047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PROB(Male</a:t>
            </a:r>
            <a:r>
              <a:rPr lang="en-US" dirty="0" smtClean="0"/>
              <a:t>) = a + </a:t>
            </a:r>
            <a:r>
              <a:rPr lang="en-US" dirty="0" err="1" smtClean="0"/>
              <a:t>b</a:t>
            </a:r>
            <a:r>
              <a:rPr lang="en-US" dirty="0" smtClean="0"/>
              <a:t> ‘Income’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-410893" y="4449013"/>
            <a:ext cx="242146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99840" y="5660541"/>
            <a:ext cx="281939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88466" y="1544135"/>
            <a:ext cx="3412065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Logistic Probability Model: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88466" y="2099733"/>
            <a:ext cx="3412065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PROB(Male</a:t>
            </a:r>
            <a:r>
              <a:rPr lang="en-US" dirty="0" smtClean="0"/>
              <a:t>) = </a:t>
            </a:r>
            <a:r>
              <a:rPr lang="en-GB" dirty="0" smtClean="0"/>
              <a:t>1/(1 + </a:t>
            </a:r>
            <a:r>
              <a:rPr lang="en-GB" dirty="0" err="1" smtClean="0"/>
              <a:t>e</a:t>
            </a:r>
            <a:r>
              <a:rPr lang="en-GB" baseline="30000" dirty="0" smtClean="0"/>
              <a:t>- (a + </a:t>
            </a:r>
            <a:r>
              <a:rPr lang="en-GB" baseline="30000" dirty="0" err="1" smtClean="0"/>
              <a:t>b</a:t>
            </a:r>
            <a:r>
              <a:rPr lang="en-GB" dirty="0" smtClean="0"/>
              <a:t> </a:t>
            </a:r>
            <a:r>
              <a:rPr lang="en-GB" baseline="30000" dirty="0" smtClean="0"/>
              <a:t>‘Income’)</a:t>
            </a:r>
            <a:r>
              <a:rPr lang="en-GB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4834" y="2869741"/>
            <a:ext cx="137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Prob</a:t>
            </a:r>
            <a:r>
              <a:rPr lang="en-US" dirty="0" smtClean="0"/>
              <a:t> (Male)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19239" y="5464207"/>
            <a:ext cx="87286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Income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8112" y="3647075"/>
            <a:ext cx="54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112" y="5475875"/>
            <a:ext cx="54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6500" y="4490539"/>
            <a:ext cx="54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069980" y="380051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122369" y="380051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173169" y="380051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223969" y="380051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274769" y="380051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325569" y="380051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376369" y="380051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908178" y="380051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958978" y="380051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318811" y="380051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609322" y="5601275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661711" y="5601275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712511" y="5601275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763311" y="5601275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14111" y="5601275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864911" y="5601275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915711" y="5601275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679578" y="5601275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573745" y="560286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624545" y="560286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145245" y="560286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094445" y="560286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198569" y="560286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500845" y="380051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 rot="5400000" flipH="1" flipV="1">
            <a:off x="4067179" y="4348997"/>
            <a:ext cx="242146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277912" y="5560525"/>
            <a:ext cx="281939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591317" y="2769725"/>
            <a:ext cx="137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Prob</a:t>
            </a:r>
            <a:r>
              <a:rPr lang="en-US" dirty="0" smtClean="0"/>
              <a:t> (Male)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097311" y="5364191"/>
            <a:ext cx="87286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Income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006184" y="3547059"/>
            <a:ext cx="54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006184" y="5375859"/>
            <a:ext cx="54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804572" y="4390523"/>
            <a:ext cx="54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5548052" y="370050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600441" y="370050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51241" y="370050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02041" y="370050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752841" y="370050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803641" y="370050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854441" y="370050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386250" y="370050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437050" y="370050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796883" y="370050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087394" y="550125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139783" y="550125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7190583" y="550125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241383" y="550125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292183" y="550125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342983" y="550125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393783" y="550125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157650" y="5501259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051817" y="5502847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102617" y="5502847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623317" y="5502847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6572517" y="5502847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676641" y="5502847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978917" y="3700503"/>
            <a:ext cx="50800" cy="592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/>
          <p:cNvCxnSpPr/>
          <p:nvPr/>
        </p:nvCxnSpPr>
        <p:spPr>
          <a:xfrm rot="5400000">
            <a:off x="2071947" y="4120085"/>
            <a:ext cx="5035563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28112" y="3251213"/>
            <a:ext cx="2783944" cy="262466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/>
          <p:nvPr/>
        </p:nvCxnSpPr>
        <p:spPr>
          <a:xfrm>
            <a:off x="5278707" y="3700503"/>
            <a:ext cx="2605349" cy="1858434"/>
          </a:xfrm>
          <a:prstGeom prst="curvedConnector3">
            <a:avLst>
              <a:gd name="adj1" fmla="val 50325"/>
            </a:avLst>
          </a:prstGeom>
          <a:ln>
            <a:solidFill>
              <a:srgbClr val="E46C0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61194" y="5992330"/>
            <a:ext cx="341047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Probability can exceed 1 or be less than 0 (</a:t>
            </a:r>
            <a:r>
              <a:rPr lang="en-US" dirty="0" err="1" smtClean="0"/>
              <a:t>i.e.unbounded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091644" y="5992330"/>
            <a:ext cx="3410477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Logarithmic transformation bounds probability between 0 - 1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47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81" grpId="0" animBg="1"/>
      <p:bldP spid="8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Intro To Logistic Regression VII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2813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transform this logistic curve into a straight line (so we have linearity):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2579469"/>
            <a:ext cx="3953933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PROB(Male</a:t>
            </a:r>
            <a:r>
              <a:rPr lang="en-US" sz="2000" dirty="0" smtClean="0"/>
              <a:t>) = </a:t>
            </a:r>
            <a:r>
              <a:rPr lang="en-GB" sz="2000" dirty="0" smtClean="0"/>
              <a:t>1/(1 + </a:t>
            </a:r>
            <a:r>
              <a:rPr lang="en-GB" sz="2000" dirty="0" err="1" smtClean="0"/>
              <a:t>e</a:t>
            </a:r>
            <a:r>
              <a:rPr lang="en-GB" sz="2000" baseline="30000" dirty="0" smtClean="0"/>
              <a:t>- (a + </a:t>
            </a:r>
            <a:r>
              <a:rPr lang="en-GB" sz="2000" baseline="30000" dirty="0" err="1" smtClean="0"/>
              <a:t>b</a:t>
            </a:r>
            <a:r>
              <a:rPr lang="en-GB" sz="2000" dirty="0" smtClean="0"/>
              <a:t> </a:t>
            </a:r>
            <a:r>
              <a:rPr lang="en-GB" sz="2000" baseline="30000" dirty="0" smtClean="0"/>
              <a:t>‘Income’)</a:t>
            </a:r>
            <a:r>
              <a:rPr lang="en-GB" sz="2000" dirty="0" smtClean="0"/>
              <a:t>)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732868" y="2579469"/>
            <a:ext cx="3953932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LOGIT(Male</a:t>
            </a:r>
            <a:r>
              <a:rPr lang="en-US" sz="2000" dirty="0" smtClean="0"/>
              <a:t>) = </a:t>
            </a:r>
            <a:r>
              <a:rPr lang="en-GB" sz="2000" dirty="0" smtClean="0"/>
              <a:t>a + </a:t>
            </a:r>
            <a:r>
              <a:rPr lang="en-GB" sz="2000" dirty="0" err="1" smtClean="0"/>
              <a:t>b</a:t>
            </a:r>
            <a:r>
              <a:rPr lang="en-GB" sz="2000" dirty="0" smtClean="0"/>
              <a:t> ‘Income’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732868" y="3366869"/>
            <a:ext cx="3953932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is the equation for a straight line!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199" y="3366869"/>
            <a:ext cx="395393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is the equation for the curve!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2"/>
            <a:endCxn id="8" idx="0"/>
          </p:cNvCxnSpPr>
          <p:nvPr/>
        </p:nvCxnSpPr>
        <p:spPr>
          <a:xfrm rot="5400000">
            <a:off x="2240521" y="3173224"/>
            <a:ext cx="38729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7" idx="0"/>
          </p:cNvCxnSpPr>
          <p:nvPr/>
        </p:nvCxnSpPr>
        <p:spPr>
          <a:xfrm rot="5400000">
            <a:off x="6516189" y="3173224"/>
            <a:ext cx="3872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" y="4080470"/>
            <a:ext cx="8229601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But both of these are complicated to interpret (mental gymnastics required!) so we talk about interpreting the effect of the independent variables in terms of ‘odds’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5" idx="3"/>
            <a:endCxn id="6" idx="1"/>
          </p:cNvCxnSpPr>
          <p:nvPr/>
        </p:nvCxnSpPr>
        <p:spPr>
          <a:xfrm>
            <a:off x="4411132" y="2779524"/>
            <a:ext cx="32173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2"/>
          </p:cNvCxnSpPr>
          <p:nvPr/>
        </p:nvCxnSpPr>
        <p:spPr>
          <a:xfrm rot="5400000">
            <a:off x="2261634" y="3907938"/>
            <a:ext cx="344269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2"/>
          </p:cNvCxnSpPr>
          <p:nvPr/>
        </p:nvCxnSpPr>
        <p:spPr>
          <a:xfrm rot="16200000" flipH="1">
            <a:off x="6538097" y="3907938"/>
            <a:ext cx="344269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56404" y="5101272"/>
            <a:ext cx="395393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ODDS(Male</a:t>
            </a:r>
            <a:r>
              <a:rPr lang="en-US" dirty="0" smtClean="0"/>
              <a:t>) = </a:t>
            </a:r>
            <a:r>
              <a:rPr lang="en-US" dirty="0" err="1" smtClean="0"/>
              <a:t>exp(a</a:t>
            </a:r>
            <a:r>
              <a:rPr lang="en-US" dirty="0" smtClean="0"/>
              <a:t> + </a:t>
            </a:r>
            <a:r>
              <a:rPr lang="en-US" dirty="0" err="1" smtClean="0"/>
              <a:t>b</a:t>
            </a:r>
            <a:r>
              <a:rPr lang="en-US" dirty="0" smtClean="0"/>
              <a:t> ‘Income’)</a:t>
            </a:r>
          </a:p>
          <a:p>
            <a:pPr algn="ctr"/>
            <a:r>
              <a:rPr lang="en-US" dirty="0"/>
              <a:t>o</a:t>
            </a:r>
            <a:r>
              <a:rPr lang="en-US" dirty="0" smtClean="0"/>
              <a:t>r…</a:t>
            </a:r>
          </a:p>
          <a:p>
            <a:pPr algn="ctr"/>
            <a:r>
              <a:rPr lang="en-US" dirty="0" err="1" smtClean="0"/>
              <a:t>ODDS(Male</a:t>
            </a:r>
            <a:r>
              <a:rPr lang="en-US" dirty="0" smtClean="0"/>
              <a:t>) = </a:t>
            </a:r>
            <a:r>
              <a:rPr lang="en-US" dirty="0" err="1" smtClean="0"/>
              <a:t>exp(a</a:t>
            </a:r>
            <a:r>
              <a:rPr lang="en-US" dirty="0" smtClean="0"/>
              <a:t>) exp (</a:t>
            </a:r>
            <a:r>
              <a:rPr lang="en-US" dirty="0" err="1" smtClean="0"/>
              <a:t>b</a:t>
            </a:r>
            <a:r>
              <a:rPr lang="en-US" dirty="0" smtClean="0"/>
              <a:t> ‘Income’)</a:t>
            </a:r>
          </a:p>
          <a:p>
            <a:pPr algn="ctr"/>
            <a:r>
              <a:rPr lang="en-US" dirty="0"/>
              <a:t>o</a:t>
            </a:r>
            <a:r>
              <a:rPr lang="en-US" dirty="0" smtClean="0"/>
              <a:t>r…</a:t>
            </a:r>
          </a:p>
          <a:p>
            <a:pPr algn="ctr"/>
            <a:r>
              <a:rPr lang="en-US" dirty="0" err="1" smtClean="0"/>
              <a:t>ODDS(Male</a:t>
            </a:r>
            <a:r>
              <a:rPr lang="en-US" dirty="0" smtClean="0"/>
              <a:t>) = </a:t>
            </a:r>
            <a:r>
              <a:rPr lang="en-US" dirty="0" err="1" smtClean="0"/>
              <a:t>exp(a</a:t>
            </a:r>
            <a:r>
              <a:rPr lang="en-US" dirty="0" smtClean="0"/>
              <a:t>) </a:t>
            </a:r>
            <a:r>
              <a:rPr lang="en-US" dirty="0" err="1" smtClean="0"/>
              <a:t>exp(b)</a:t>
            </a:r>
            <a:r>
              <a:rPr lang="en-US" baseline="30000" dirty="0" err="1" smtClean="0"/>
              <a:t>’Income</a:t>
            </a:r>
            <a:r>
              <a:rPr lang="en-US" baseline="30000" dirty="0" smtClean="0"/>
              <a:t>’</a:t>
            </a:r>
            <a:endParaRPr lang="en-US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4732073" y="5101272"/>
            <a:ext cx="3953933" cy="14773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Because the constant (‘a’) does not change, ‘</a:t>
            </a:r>
            <a:r>
              <a:rPr lang="en-US" dirty="0" err="1" smtClean="0"/>
              <a:t>exp(b</a:t>
            </a:r>
            <a:r>
              <a:rPr lang="en-US" dirty="0" smtClean="0"/>
              <a:t>)’ tells us the effect of the independent variable on the odds ratio (‘</a:t>
            </a:r>
            <a:r>
              <a:rPr lang="en-US" dirty="0" err="1" smtClean="0"/>
              <a:t>ODDS(Male</a:t>
            </a:r>
            <a:r>
              <a:rPr lang="en-US" dirty="0" smtClean="0"/>
              <a:t>)’)</a:t>
            </a:r>
            <a:endParaRPr lang="en-US" dirty="0"/>
          </a:p>
        </p:txBody>
      </p:sp>
      <p:cxnSp>
        <p:nvCxnSpPr>
          <p:cNvPr id="37" name="Elbow Connector 36"/>
          <p:cNvCxnSpPr>
            <a:stCxn id="13" idx="2"/>
            <a:endCxn id="34" idx="0"/>
          </p:cNvCxnSpPr>
          <p:nvPr/>
        </p:nvCxnSpPr>
        <p:spPr>
          <a:xfrm rot="5400000">
            <a:off x="3315451" y="3844721"/>
            <a:ext cx="374471" cy="213863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4" idx="3"/>
            <a:endCxn id="35" idx="1"/>
          </p:cNvCxnSpPr>
          <p:nvPr/>
        </p:nvCxnSpPr>
        <p:spPr>
          <a:xfrm>
            <a:off x="4410336" y="5839936"/>
            <a:ext cx="32173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34" grpId="0" animBg="1"/>
      <p:bldP spid="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Intro To Logistic Regression VIII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152121"/>
            <a:ext cx="3960000" cy="1439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2000" dirty="0" smtClean="0"/>
              <a:t>Probability:</a:t>
            </a:r>
          </a:p>
          <a:p>
            <a:pPr algn="ctr"/>
            <a:r>
              <a:rPr lang="en-GB" sz="2000" dirty="0" smtClean="0"/>
              <a:t>The chance or likelihood of a specific event of outcome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56403" y="5304937"/>
            <a:ext cx="3960000" cy="1439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2000" dirty="0" err="1" smtClean="0"/>
              <a:t>Logit</a:t>
            </a:r>
            <a:r>
              <a:rPr lang="en-GB" sz="2000" dirty="0" smtClean="0"/>
              <a:t>:</a:t>
            </a:r>
          </a:p>
          <a:p>
            <a:pPr algn="ctr"/>
            <a:r>
              <a:rPr lang="en-GB" sz="2000" dirty="0" smtClean="0"/>
              <a:t>The natural log of the odds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4012" y="3722934"/>
            <a:ext cx="3960000" cy="1439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Odds:</a:t>
            </a:r>
          </a:p>
          <a:p>
            <a:pPr algn="ctr"/>
            <a:r>
              <a:rPr lang="en-US" dirty="0" smtClean="0"/>
              <a:t>The ratio of the probability that a particular event will occur to the probability that it will not occur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33663" y="2150533"/>
            <a:ext cx="3960000" cy="144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Probability of rain tomorrow:</a:t>
            </a:r>
          </a:p>
          <a:p>
            <a:pPr algn="ctr"/>
            <a:r>
              <a:rPr lang="en-US" dirty="0" smtClean="0"/>
              <a:t>20/31 </a:t>
            </a:r>
            <a:r>
              <a:rPr lang="en-US" u="sng" dirty="0" smtClean="0"/>
              <a:t>or</a:t>
            </a:r>
            <a:r>
              <a:rPr lang="en-US" dirty="0" smtClean="0"/>
              <a:t> 2/3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39730" y="3722933"/>
            <a:ext cx="3953933" cy="144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Odds of rain tomorrow:</a:t>
            </a:r>
          </a:p>
          <a:p>
            <a:pPr algn="ctr"/>
            <a:r>
              <a:rPr lang="en-US" dirty="0" smtClean="0"/>
              <a:t>(Prob</a:t>
            </a:r>
            <a:r>
              <a:rPr lang="en-US" dirty="0"/>
              <a:t>.</a:t>
            </a:r>
            <a:r>
              <a:rPr lang="en-US" dirty="0" smtClean="0"/>
              <a:t> of rain) / (Prob. no rain)</a:t>
            </a:r>
          </a:p>
          <a:p>
            <a:pPr algn="ctr"/>
            <a:r>
              <a:rPr lang="en-US" u="sng" dirty="0" smtClean="0"/>
              <a:t>or</a:t>
            </a:r>
            <a:r>
              <a:rPr lang="en-US" dirty="0" smtClean="0"/>
              <a:t> (2/3) / (1/3) </a:t>
            </a:r>
            <a:r>
              <a:rPr lang="en-US" u="sng" dirty="0" smtClean="0"/>
              <a:t>or</a:t>
            </a:r>
            <a:r>
              <a:rPr lang="en-US" dirty="0" smtClean="0"/>
              <a:t> 0.6 / 0.3</a:t>
            </a:r>
          </a:p>
          <a:p>
            <a:pPr algn="ctr"/>
            <a:r>
              <a:rPr lang="en-US" u="sng" dirty="0" smtClean="0"/>
              <a:t>or</a:t>
            </a:r>
            <a:r>
              <a:rPr lang="en-US" dirty="0" smtClean="0"/>
              <a:t> 2:1 </a:t>
            </a:r>
            <a:r>
              <a:rPr lang="en-US" u="sng" dirty="0" smtClean="0"/>
              <a:t>or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625600"/>
            <a:ext cx="822880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EXAMPLE: There are 20 rainy days in March (out of 31 possible days)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39731" y="5304937"/>
            <a:ext cx="3960000" cy="14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/>
              <a:t>Logit</a:t>
            </a:r>
            <a:r>
              <a:rPr lang="en-US" dirty="0" smtClean="0"/>
              <a:t> of rain tomorrow:</a:t>
            </a:r>
          </a:p>
          <a:p>
            <a:pPr algn="ctr"/>
            <a:r>
              <a:rPr lang="en-US" dirty="0" err="1" smtClean="0"/>
              <a:t>LN(ODDS(rain</a:t>
            </a:r>
            <a:r>
              <a:rPr lang="en-US" dirty="0" smtClean="0"/>
              <a:t>)) </a:t>
            </a:r>
            <a:r>
              <a:rPr lang="en-US" u="sng" dirty="0" smtClean="0"/>
              <a:t>or</a:t>
            </a:r>
            <a:r>
              <a:rPr lang="en-US" dirty="0" smtClean="0"/>
              <a:t> LN(2) </a:t>
            </a:r>
            <a:r>
              <a:rPr lang="en-US" u="sng" dirty="0" smtClean="0"/>
              <a:t>or</a:t>
            </a:r>
            <a:r>
              <a:rPr lang="en-US" dirty="0" smtClean="0"/>
              <a:t> 0.69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4" idx="3"/>
            <a:endCxn id="7" idx="1"/>
          </p:cNvCxnSpPr>
          <p:nvPr/>
        </p:nvCxnSpPr>
        <p:spPr>
          <a:xfrm flipV="1">
            <a:off x="4417200" y="2870533"/>
            <a:ext cx="31646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8" idx="1"/>
          </p:cNvCxnSpPr>
          <p:nvPr/>
        </p:nvCxnSpPr>
        <p:spPr>
          <a:xfrm flipV="1">
            <a:off x="4414012" y="4442933"/>
            <a:ext cx="32571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10" idx="1"/>
          </p:cNvCxnSpPr>
          <p:nvPr/>
        </p:nvCxnSpPr>
        <p:spPr>
          <a:xfrm>
            <a:off x="4416403" y="6024937"/>
            <a:ext cx="3233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Intro To Logistic Regression 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Now we know what the technique is, how it can be useful and what it can tell us</a:t>
            </a:r>
          </a:p>
          <a:p>
            <a:endParaRPr lang="en-US" dirty="0" smtClean="0"/>
          </a:p>
          <a:p>
            <a:r>
              <a:rPr lang="en-US" dirty="0" smtClean="0"/>
              <a:t>Running the model in SPSS and interpreting coefficients next week</a:t>
            </a:r>
          </a:p>
          <a:p>
            <a:endParaRPr lang="en-US" dirty="0" smtClean="0"/>
          </a:p>
          <a:p>
            <a:r>
              <a:rPr lang="en-US" dirty="0" smtClean="0"/>
              <a:t>Multinomial logistic regression is very similar</a:t>
            </a:r>
          </a:p>
          <a:p>
            <a:endParaRPr lang="en-US" dirty="0" smtClean="0"/>
          </a:p>
          <a:p>
            <a:r>
              <a:rPr lang="en-US" dirty="0" smtClean="0"/>
              <a:t>Don’t worry if you haven’t followed the equations!</a:t>
            </a:r>
          </a:p>
          <a:p>
            <a:endParaRPr lang="en-US" dirty="0" smtClean="0"/>
          </a:p>
          <a:p>
            <a:r>
              <a:rPr lang="en-US" dirty="0" smtClean="0"/>
              <a:t>Rest of today – model design and assumptions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9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84867"/>
                <a:gridCol w="3801533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Assumption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Recommendation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Sample Size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Sample should be large enough to populate categorical predictors. Limited</a:t>
                      </a:r>
                      <a:r>
                        <a:rPr lang="en-US" sz="1600" baseline="0" dirty="0" smtClean="0"/>
                        <a:t> cases in each category may result in failure to converge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</a:t>
                      </a:r>
                      <a:r>
                        <a:rPr lang="en-US" sz="1600" baseline="0" dirty="0" smtClean="0"/>
                        <a:t> crosstabs at variable selection stage to identify low populated cells, may result in recoding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Outliers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Cases that are strongly incorrectly predicted may have been poorly explained by the model and misclassified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cases through classification</a:t>
                      </a:r>
                      <a:r>
                        <a:rPr lang="en-US" sz="1600" baseline="0" dirty="0" smtClean="0"/>
                        <a:t> table and residuals – use probability threshold scores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Independence of Errors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Cases of data should not be related i.e. one respondent per dataset, not repeated measures - </a:t>
                      </a:r>
                      <a:r>
                        <a:rPr lang="en-US" sz="1600" dirty="0" err="1" smtClean="0"/>
                        <a:t>overdispersion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Easy to avoid if the data collection has been conducted</a:t>
                      </a:r>
                      <a:r>
                        <a:rPr lang="en-US" sz="1600" baseline="0" dirty="0" smtClean="0"/>
                        <a:t> properly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Multicollinearity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Independent variables are highly inter-correlated (continuous) or strongly related to each other (categorical)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 </a:t>
                      </a:r>
                      <a:r>
                        <a:rPr lang="en-US" sz="1600" dirty="0" err="1" smtClean="0"/>
                        <a:t>collinearity</a:t>
                      </a:r>
                      <a:r>
                        <a:rPr lang="en-US" sz="1600" baseline="0" dirty="0" smtClean="0"/>
                        <a:t> diagnostics in linear regression model and test high tolerance values using chi-square or correlation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6272199"/>
            <a:ext cx="792480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Does </a:t>
            </a:r>
            <a:r>
              <a:rPr lang="en-US" u="sng" dirty="0" smtClean="0"/>
              <a:t>not</a:t>
            </a:r>
            <a:r>
              <a:rPr lang="en-US" dirty="0" smtClean="0"/>
              <a:t> assume normal distribution of predictor variables – very useful!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Choosing Model Variables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Choosing the variables for your model is not guess work!</a:t>
            </a:r>
          </a:p>
          <a:p>
            <a:endParaRPr lang="en-US" dirty="0" smtClean="0"/>
          </a:p>
          <a:p>
            <a:r>
              <a:rPr lang="en-US" dirty="0" smtClean="0"/>
              <a:t>You need to form hypotheses about which independents might be related to the dependent and why</a:t>
            </a:r>
          </a:p>
          <a:p>
            <a:endParaRPr lang="en-US" dirty="0" smtClean="0"/>
          </a:p>
          <a:p>
            <a:r>
              <a:rPr lang="en-US" dirty="0" smtClean="0"/>
              <a:t>Perform hypothesis tests (chi-square, </a:t>
            </a:r>
            <a:r>
              <a:rPr lang="en-US" dirty="0" err="1" smtClean="0"/>
              <a:t>t</a:t>
            </a:r>
            <a:r>
              <a:rPr lang="en-US" dirty="0" smtClean="0"/>
              <a:t>-tests etc) to ensure that there is a relationship</a:t>
            </a:r>
          </a:p>
          <a:p>
            <a:endParaRPr lang="en-US" dirty="0" smtClean="0"/>
          </a:p>
          <a:p>
            <a:r>
              <a:rPr lang="en-US" dirty="0" smtClean="0"/>
              <a:t>Understand that </a:t>
            </a:r>
            <a:r>
              <a:rPr lang="en-US" i="1" dirty="0" err="1" smtClean="0"/>
              <a:t>p</a:t>
            </a:r>
            <a:r>
              <a:rPr lang="en-US" i="1" dirty="0" smtClean="0"/>
              <a:t>-values </a:t>
            </a:r>
            <a:r>
              <a:rPr lang="en-US" dirty="0" smtClean="0"/>
              <a:t>of around 0.05 may be accepted – there is no hard and fast rule</a:t>
            </a:r>
          </a:p>
          <a:p>
            <a:endParaRPr lang="en-US" dirty="0" smtClean="0"/>
          </a:p>
          <a:p>
            <a:r>
              <a:rPr lang="en-US" dirty="0" smtClean="0"/>
              <a:t>Cell counts for crosstabs must not drop below 5 as this may result in model computation problems (e.g. if independent perfectly explains dependent)</a:t>
            </a:r>
          </a:p>
          <a:p>
            <a:endParaRPr lang="en-US" dirty="0" smtClean="0"/>
          </a:p>
          <a:p>
            <a:r>
              <a:rPr lang="en-US" dirty="0" smtClean="0"/>
              <a:t>Use this opportunity to check for outliers and to identify categorical variables that may need recoding (collapsing to increase cell counts) – start with frequencies</a:t>
            </a:r>
          </a:p>
          <a:p>
            <a:endParaRPr lang="en-US" dirty="0" smtClean="0"/>
          </a:p>
          <a:p>
            <a:r>
              <a:rPr lang="en-US" dirty="0" smtClean="0"/>
              <a:t>These problems are much easier to deal with </a:t>
            </a:r>
            <a:r>
              <a:rPr lang="en-US" u="sng" dirty="0" smtClean="0"/>
              <a:t>before</a:t>
            </a:r>
            <a:r>
              <a:rPr lang="en-US" dirty="0" smtClean="0"/>
              <a:t> running a model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Choosing Model Variables II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7535" y="1896533"/>
            <a:ext cx="717126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Logistic Regression will exclude any cases where one or more of the independent variable values is missing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7535" y="3119735"/>
            <a:ext cx="7171266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When choosing variables you must look carefully at the amount of missing data – 50% missing data from one independent variable will exclude 50% of sample from analysis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07534" y="4377267"/>
            <a:ext cx="7171265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effect can accumulate to unacceptable levels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07535" y="5096933"/>
            <a:ext cx="7171266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EXAMPLE: In my PhD thesis I designed a multinomial logistic regression model with 22 original variables which excluded 90.56% of cases due to missing data. After excluding 7 of the worst offenders the percentage of included cases rose to 75.01%. This is a big deal!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Multicollinearity</a:t>
            </a:r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Multicollinearity</a:t>
            </a:r>
            <a:r>
              <a:rPr lang="en-US" dirty="0" smtClean="0"/>
              <a:t> is particularly problematic for logistic regression models</a:t>
            </a:r>
          </a:p>
          <a:p>
            <a:endParaRPr lang="en-US" dirty="0" smtClean="0"/>
          </a:p>
          <a:p>
            <a:r>
              <a:rPr lang="en-US" dirty="0" smtClean="0"/>
              <a:t>It occurs when one or more independent variables are related to each other (i.e. not independent!)</a:t>
            </a:r>
          </a:p>
          <a:p>
            <a:endParaRPr lang="en-US" dirty="0" smtClean="0"/>
          </a:p>
          <a:p>
            <a:r>
              <a:rPr lang="en-US" dirty="0" smtClean="0"/>
              <a:t>It tends to reduce or negate the influential effect of either predictor and can also have cumulating effects on the rest of the model</a:t>
            </a:r>
          </a:p>
          <a:p>
            <a:endParaRPr lang="en-US" dirty="0" smtClean="0"/>
          </a:p>
          <a:p>
            <a:r>
              <a:rPr lang="en-US" dirty="0" smtClean="0"/>
              <a:t>It must be prevented at all costs and is more common than you might think – income, education, social class, age, house ownership, political party affiliation…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Multicollinearity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To test for </a:t>
            </a:r>
            <a:r>
              <a:rPr lang="en-US" dirty="0" err="1" smtClean="0"/>
              <a:t>multicollinearity</a:t>
            </a:r>
            <a:r>
              <a:rPr lang="en-US" dirty="0" smtClean="0"/>
              <a:t> you need to use the ‘</a:t>
            </a:r>
            <a:r>
              <a:rPr lang="en-US" dirty="0" err="1" smtClean="0"/>
              <a:t>collinearity</a:t>
            </a:r>
            <a:r>
              <a:rPr lang="en-US" dirty="0" smtClean="0"/>
              <a:t> diagnostics’ available under ‘Linear’ regression in SPSS</a:t>
            </a:r>
          </a:p>
          <a:p>
            <a:endParaRPr lang="en-US" dirty="0" smtClean="0"/>
          </a:p>
          <a:p>
            <a:r>
              <a:rPr lang="en-US" dirty="0" err="1" smtClean="0"/>
              <a:t>Eigenvalues</a:t>
            </a:r>
            <a:r>
              <a:rPr lang="en-US" dirty="0" smtClean="0"/>
              <a:t> – smaller values mean that the model is likely to be less affected by changes to the measured variables</a:t>
            </a:r>
          </a:p>
          <a:p>
            <a:endParaRPr lang="en-US" dirty="0" smtClean="0"/>
          </a:p>
          <a:p>
            <a:r>
              <a:rPr lang="en-US" dirty="0" smtClean="0"/>
              <a:t>Condition Index – the square root of the ration of the largest </a:t>
            </a:r>
            <a:r>
              <a:rPr lang="en-US" dirty="0" err="1" smtClean="0"/>
              <a:t>Eigenvalue</a:t>
            </a:r>
            <a:r>
              <a:rPr lang="en-US" dirty="0" smtClean="0"/>
              <a:t> to the </a:t>
            </a:r>
            <a:r>
              <a:rPr lang="en-US" dirty="0" err="1" smtClean="0"/>
              <a:t>Eigenvalue</a:t>
            </a:r>
            <a:r>
              <a:rPr lang="en-US" dirty="0" smtClean="0"/>
              <a:t> of interest, disproportionately large values are indicative of </a:t>
            </a:r>
            <a:r>
              <a:rPr lang="en-US" dirty="0" err="1" smtClean="0"/>
              <a:t>collinearity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Variance Proportions – show % of variance of regression coefficient associated with relevant (small) </a:t>
            </a:r>
            <a:r>
              <a:rPr lang="en-US" dirty="0" err="1" smtClean="0"/>
              <a:t>Eigenvalue</a:t>
            </a:r>
            <a:r>
              <a:rPr lang="en-US" dirty="0" smtClean="0"/>
              <a:t>, more than two high values on the same dimension may be indicative of </a:t>
            </a:r>
            <a:r>
              <a:rPr lang="en-US" dirty="0" err="1" smtClean="0"/>
              <a:t>collinearity</a:t>
            </a:r>
            <a:r>
              <a:rPr lang="en-US" dirty="0" smtClean="0"/>
              <a:t> (I use =&gt;0.30)</a:t>
            </a:r>
          </a:p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 err="1" smtClean="0"/>
              <a:t>Eigenvalues</a:t>
            </a:r>
            <a:r>
              <a:rPr lang="en-US" dirty="0" smtClean="0"/>
              <a:t> shrink towards the bottom of the table </a:t>
            </a:r>
            <a:r>
              <a:rPr lang="en-US" dirty="0" err="1" smtClean="0"/>
              <a:t>collineairty</a:t>
            </a:r>
            <a:r>
              <a:rPr lang="en-US" dirty="0" smtClean="0"/>
              <a:t> tends to appear around the bottom, but similar </a:t>
            </a:r>
            <a:r>
              <a:rPr lang="en-US" dirty="0" err="1" smtClean="0"/>
              <a:t>Eigenvalues</a:t>
            </a:r>
            <a:r>
              <a:rPr lang="en-US" dirty="0" smtClean="0"/>
              <a:t> will prevent this</a:t>
            </a:r>
          </a:p>
          <a:p>
            <a:endParaRPr lang="en-US" dirty="0" smtClean="0"/>
          </a:p>
          <a:p>
            <a:r>
              <a:rPr lang="en-US" dirty="0" smtClean="0"/>
              <a:t>Use as a diagnostic test – investigate further with chi-square, </a:t>
            </a:r>
            <a:r>
              <a:rPr lang="en-US" dirty="0" err="1" smtClean="0"/>
              <a:t>t</a:t>
            </a:r>
            <a:r>
              <a:rPr lang="en-US" dirty="0" smtClean="0"/>
              <a:t>-tests or correlation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Name: Dr Luke Sloan</a:t>
            </a:r>
          </a:p>
          <a:p>
            <a:r>
              <a:rPr lang="en-US" dirty="0" smtClean="0"/>
              <a:t>Office: 0.56 </a:t>
            </a:r>
            <a:r>
              <a:rPr lang="en-US" dirty="0" err="1" smtClean="0"/>
              <a:t>Glamorgan</a:t>
            </a:r>
            <a:endParaRPr lang="en-US" dirty="0" smtClean="0"/>
          </a:p>
          <a:p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SloanLS@cardiff.ac.uk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see me: </a:t>
            </a:r>
            <a:r>
              <a:rPr lang="en-US" u="sng" dirty="0" smtClean="0">
                <a:solidFill>
                  <a:srgbClr val="FF0000"/>
                </a:solidFill>
              </a:rPr>
              <a:t>please email first</a:t>
            </a:r>
          </a:p>
          <a:p>
            <a:endParaRPr lang="en-US" dirty="0" smtClean="0"/>
          </a:p>
          <a:p>
            <a:r>
              <a:rPr lang="en-US" dirty="0" smtClean="0"/>
              <a:t>Note: Monday and Tuesdays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Multicollinearity</a:t>
            </a:r>
            <a:r>
              <a:rPr lang="en-US" dirty="0" smtClean="0"/>
              <a:t> III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3992" y="1540933"/>
          <a:ext cx="8585203" cy="5142254"/>
        </p:xfrm>
        <a:graphic>
          <a:graphicData uri="http://schemas.openxmlformats.org/drawingml/2006/table">
            <a:tbl>
              <a:tblPr/>
              <a:tblGrid>
                <a:gridCol w="444426"/>
                <a:gridCol w="444426"/>
                <a:gridCol w="465588"/>
                <a:gridCol w="416208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  <a:gridCol w="296285"/>
              </a:tblGrid>
              <a:tr h="228259">
                <a:tc gridSpan="27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Arial Bold"/>
                        </a:rPr>
                        <a:t>Collinearity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 Bold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Arial Bold"/>
                        </a:rPr>
                        <a:t>Diagnostics</a:t>
                      </a:r>
                      <a:r>
                        <a:rPr lang="en-US" sz="1400" b="1" i="0" u="none" strike="noStrike" baseline="30000" dirty="0" err="1">
                          <a:solidFill>
                            <a:srgbClr val="000000"/>
                          </a:solidFill>
                          <a:latin typeface="Arial Bold"/>
                        </a:rPr>
                        <a:t>a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5097" marR="5097" marT="5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4842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Model</a:t>
                      </a:r>
                    </a:p>
                  </a:txBody>
                  <a:tcPr marL="5097" marR="5097" marT="50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Dimension</a:t>
                      </a:r>
                    </a:p>
                  </a:txBody>
                  <a:tcPr marL="5097" marR="5097" marT="509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Eigenvalue</a:t>
                      </a:r>
                    </a:p>
                  </a:txBody>
                  <a:tcPr marL="5097" marR="5097" marT="50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Condition Index</a:t>
                      </a:r>
                    </a:p>
                  </a:txBody>
                  <a:tcPr marL="5097" marR="5097" marT="50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Variance Proportions</a:t>
                      </a:r>
                    </a:p>
                  </a:txBody>
                  <a:tcPr marL="5097" marR="5097" marT="50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45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(Constant)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ethnicity, 2cat (derived)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Highest educational qualification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Previously stood as a Parliamentary candidate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professional association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charitable organisation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local party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 a local pressure group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Trade unions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Local pressure group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Community Groups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Personal Friends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Business Associates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Employers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Party Members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Party Agents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More people seeking selection than seats?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Did you apply for more than one seat in 2006 ?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STAND3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PAPER3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LikelyC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Reputation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local public body</a:t>
                      </a:r>
                    </a:p>
                  </a:txBody>
                  <a:tcPr marL="5097" marR="5097" marT="5097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842">
                <a:tc rowSpan="23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12.915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1.000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1.427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3.008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.07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.09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1.207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3.271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.943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3.701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.80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.844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3.911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.56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.21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.729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4.210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.47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.25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.651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4.454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.39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.41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.636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4.505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.08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.60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.09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.578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4.725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.74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.548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4.856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.57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.496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5.103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.68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.25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.438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5.433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.09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.78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.417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5.563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.45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.71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.279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6.804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.57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.185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8.361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.87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.176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8.570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.08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.31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.139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9.626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.33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.21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.09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.18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.118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10.443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.51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.094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11.707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.30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.26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.09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.070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13.588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.51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.25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.40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.051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15.843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.33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.21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.06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.28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.07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.050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16.111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.08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.61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.09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.008</a:t>
                      </a:r>
                    </a:p>
                  </a:txBody>
                  <a:tcPr marL="5097" marR="5097" marT="50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40.929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.94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.83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.02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.03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.00</a:t>
                      </a:r>
                    </a:p>
                  </a:txBody>
                  <a:tcPr marL="5097" marR="5097" marT="509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27">
                <a:tc gridSpan="27">
                  <a:txBody>
                    <a:bodyPr/>
                    <a:lstStyle/>
                    <a:p>
                      <a:pPr algn="l" fontAlgn="t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a. Dependent Variable: USE THIS VAR</a:t>
                      </a:r>
                    </a:p>
                  </a:txBody>
                  <a:tcPr marL="5097" marR="5097" marT="509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Coding and Dummy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Recoding categorical predictors into binaries</a:t>
            </a:r>
          </a:p>
          <a:p>
            <a:endParaRPr lang="en-US" dirty="0" smtClean="0"/>
          </a:p>
          <a:p>
            <a:r>
              <a:rPr lang="en-US" dirty="0" smtClean="0"/>
              <a:t>Sex is a binary (1=male, 0=female recode)</a:t>
            </a:r>
          </a:p>
          <a:p>
            <a:endParaRPr lang="en-US" dirty="0" smtClean="0"/>
          </a:p>
          <a:p>
            <a:r>
              <a:rPr lang="en-US" dirty="0" smtClean="0"/>
              <a:t>E.g. Live in ‘city’, ‘rural’, ‘suburban’ area all in single variable needs recode into dummy variables: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‘City’ yes/no (1/0)</a:t>
            </a:r>
          </a:p>
          <a:p>
            <a:pPr lvl="1"/>
            <a:r>
              <a:rPr lang="en-US" dirty="0" smtClean="0"/>
              <a:t>‘Rural’ yes/no (1/0)</a:t>
            </a:r>
          </a:p>
          <a:p>
            <a:pPr lvl="1"/>
            <a:r>
              <a:rPr lang="en-US" dirty="0" smtClean="0"/>
              <a:t>‘Suburban’ yes/no (1/0)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This allows us to make statements such as “those who lived in a city were less likely to feel safe” and “those who lived in a rural area were more likely to feel safe”</a:t>
            </a:r>
          </a:p>
          <a:p>
            <a:endParaRPr lang="en-US" dirty="0" smtClean="0"/>
          </a:p>
          <a:p>
            <a:r>
              <a:rPr lang="en-US" dirty="0" smtClean="0"/>
              <a:t>Also important for ordinal variables (e.g. highest qualification) as respondents with a degree will also have A-Levels and </a:t>
            </a:r>
            <a:r>
              <a:rPr lang="en-US" dirty="0" err="1" smtClean="0"/>
              <a:t>GCSEs</a:t>
            </a:r>
            <a:r>
              <a:rPr lang="en-US" dirty="0" smtClean="0"/>
              <a:t> – this is an assumption in a categorical variable with several responses and needs to be made explicit for logistic regression</a:t>
            </a:r>
          </a:p>
          <a:p>
            <a:endParaRPr lang="en-US" dirty="0" smtClean="0"/>
          </a:p>
          <a:p>
            <a:r>
              <a:rPr lang="en-US" dirty="0" smtClean="0"/>
              <a:t>Generally speaking, all categorical variables should be recoded into dummies – SPSS will do this for you but you need to be aware that it is happening (I’ll show you next week)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Workshop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Investigate the LFS dataset</a:t>
            </a:r>
          </a:p>
          <a:p>
            <a:endParaRPr lang="en-US" dirty="0" smtClean="0"/>
          </a:p>
          <a:p>
            <a:r>
              <a:rPr lang="en-US" dirty="0" smtClean="0"/>
              <a:t>Select variables for a binary logistic model</a:t>
            </a:r>
          </a:p>
          <a:p>
            <a:endParaRPr lang="en-US" dirty="0" smtClean="0"/>
          </a:p>
          <a:p>
            <a:r>
              <a:rPr lang="en-US" dirty="0" smtClean="0"/>
              <a:t>Use the workshop slides on the portal to help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Multiple (Linear) Regression – Recap</a:t>
            </a:r>
          </a:p>
          <a:p>
            <a:endParaRPr lang="en-US" dirty="0" smtClean="0"/>
          </a:p>
          <a:p>
            <a:r>
              <a:rPr lang="en-US" dirty="0" smtClean="0"/>
              <a:t>Intro To Logistic Regression</a:t>
            </a:r>
          </a:p>
          <a:p>
            <a:endParaRPr lang="en-US" dirty="0" smtClean="0"/>
          </a:p>
          <a:p>
            <a:r>
              <a:rPr lang="en-US" dirty="0" smtClean="0"/>
              <a:t>Assumptions</a:t>
            </a:r>
          </a:p>
          <a:p>
            <a:endParaRPr lang="en-US" dirty="0" smtClean="0"/>
          </a:p>
          <a:p>
            <a:r>
              <a:rPr lang="en-US" dirty="0" smtClean="0"/>
              <a:t>Choosing Model Variables</a:t>
            </a:r>
          </a:p>
          <a:p>
            <a:endParaRPr lang="en-US" dirty="0" smtClean="0"/>
          </a:p>
          <a:p>
            <a:r>
              <a:rPr lang="en-US" dirty="0" err="1" smtClean="0"/>
              <a:t>Multicolinearity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Coding and Dummy Variables</a:t>
            </a:r>
          </a:p>
          <a:p>
            <a:endParaRPr lang="en-US" dirty="0" smtClean="0"/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Multiple (Linear) Regression -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Used to model the relationship between categorical or continuous independent variables and a </a:t>
            </a:r>
            <a:r>
              <a:rPr lang="en-US" u="sng" dirty="0" smtClean="0"/>
              <a:t>continuous dependent variable</a:t>
            </a:r>
          </a:p>
          <a:p>
            <a:endParaRPr lang="en-US" u="sng" dirty="0" smtClean="0"/>
          </a:p>
          <a:p>
            <a:r>
              <a:rPr lang="en-US" dirty="0" smtClean="0"/>
              <a:t>Assumes that this relationship is </a:t>
            </a:r>
            <a:r>
              <a:rPr lang="en-US" u="sng" dirty="0" smtClean="0"/>
              <a:t>linear</a:t>
            </a:r>
          </a:p>
          <a:p>
            <a:endParaRPr lang="en-US" u="sng" dirty="0" smtClean="0"/>
          </a:p>
          <a:p>
            <a:r>
              <a:rPr lang="en-US" dirty="0" smtClean="0"/>
              <a:t>Tells us what effect a one-unit increase in </a:t>
            </a:r>
            <a:r>
              <a:rPr lang="en-US" i="1" dirty="0" err="1" smtClean="0"/>
              <a:t>x</a:t>
            </a:r>
            <a:r>
              <a:rPr lang="en-US" dirty="0" smtClean="0"/>
              <a:t> will have on </a:t>
            </a:r>
            <a:r>
              <a:rPr lang="en-US" i="1" dirty="0" err="1" smtClean="0"/>
              <a:t>y</a:t>
            </a:r>
            <a:r>
              <a:rPr lang="en-US" i="1" dirty="0" smtClean="0"/>
              <a:t> </a:t>
            </a:r>
            <a:r>
              <a:rPr lang="en-US" dirty="0" smtClean="0"/>
              <a:t>using the coefficient (‘B’)</a:t>
            </a:r>
          </a:p>
          <a:p>
            <a:endParaRPr lang="en-US" dirty="0" smtClean="0"/>
          </a:p>
          <a:p>
            <a:r>
              <a:rPr lang="en-US" dirty="0" smtClean="0"/>
              <a:t>What if we have a categorical dependent?...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Multiple (Linear) Regression – Recap II</a:t>
            </a:r>
            <a:endParaRPr lang="en-US" dirty="0"/>
          </a:p>
        </p:txBody>
      </p:sp>
      <p:pic>
        <p:nvPicPr>
          <p:cNvPr id="5" name="Picture 4" descr="Continuous Linear Model Scatterplot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0800" y="1896534"/>
            <a:ext cx="4547945" cy="3930409"/>
          </a:xfrm>
          <a:prstGeom prst="rect">
            <a:avLst/>
          </a:prstGeom>
        </p:spPr>
      </p:pic>
      <p:pic>
        <p:nvPicPr>
          <p:cNvPr id="6" name="Picture 5" descr="Categorical Logistic Model Scatterplot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7147" y="1884035"/>
            <a:ext cx="4562408" cy="39429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7867" y="5839444"/>
            <a:ext cx="409074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With a continuous dependent variable we can observe whether linearity exists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30619" y="5839444"/>
            <a:ext cx="4090745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With a categorical dependent variable linearity cannot exist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97164" y="3234267"/>
            <a:ext cx="2844800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Linear regression uses the mean value – this is useless for categorical data!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Intro To Logistic Regression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686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Logistic regression allows us to predict the </a:t>
            </a:r>
            <a:r>
              <a:rPr lang="en-US" u="sng" dirty="0" smtClean="0"/>
              <a:t>probability</a:t>
            </a:r>
            <a:r>
              <a:rPr lang="en-US" dirty="0" smtClean="0"/>
              <a:t> of </a:t>
            </a:r>
            <a:r>
              <a:rPr lang="en-US" i="1" dirty="0" err="1" smtClean="0"/>
              <a:t>y</a:t>
            </a:r>
            <a:r>
              <a:rPr lang="en-US" dirty="0" smtClean="0"/>
              <a:t> having a given value based on information from categorical and continuous independent variables</a:t>
            </a:r>
          </a:p>
          <a:p>
            <a:endParaRPr lang="en-US" dirty="0" smtClean="0"/>
          </a:p>
          <a:p>
            <a:r>
              <a:rPr lang="en-US" dirty="0" smtClean="0"/>
              <a:t>Binary logistic model – when categorical dependent has only two response categories (e.g. male/female)</a:t>
            </a:r>
          </a:p>
          <a:p>
            <a:endParaRPr lang="en-US" dirty="0" smtClean="0"/>
          </a:p>
          <a:p>
            <a:r>
              <a:rPr lang="en-US" dirty="0" smtClean="0"/>
              <a:t>Multinomial logistic model – when categorical dependent has more than two response categories (e.g. Lab/Con/LD/Green…)</a:t>
            </a:r>
          </a:p>
          <a:p>
            <a:endParaRPr lang="en-US" dirty="0" smtClean="0"/>
          </a:p>
          <a:p>
            <a:r>
              <a:rPr lang="en-US" dirty="0" smtClean="0"/>
              <a:t>Allows us to calculate how a change in </a:t>
            </a:r>
            <a:r>
              <a:rPr lang="en-US" i="1" dirty="0" err="1" smtClean="0"/>
              <a:t>x</a:t>
            </a:r>
            <a:r>
              <a:rPr lang="en-US" dirty="0" smtClean="0"/>
              <a:t> affects </a:t>
            </a:r>
            <a:r>
              <a:rPr lang="en-US" u="sng" dirty="0" smtClean="0"/>
              <a:t>the odds</a:t>
            </a:r>
            <a:r>
              <a:rPr lang="en-US" dirty="0" smtClean="0"/>
              <a:t> of </a:t>
            </a:r>
            <a:r>
              <a:rPr lang="en-US" i="1" dirty="0" err="1" smtClean="0"/>
              <a:t>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e.g. respondents who played games consoles were more likely to be male than female (odds increase of 4</a:t>
            </a:r>
            <a:r>
              <a:rPr lang="en-US" dirty="0" smtClean="0"/>
              <a:t>)… or… the odds </a:t>
            </a:r>
            <a:r>
              <a:rPr lang="en-US" dirty="0" smtClean="0"/>
              <a:t>playing a games console were 4 times higher for males than for females</a:t>
            </a:r>
          </a:p>
          <a:p>
            <a:endParaRPr lang="en-US" dirty="0" smtClean="0"/>
          </a:p>
          <a:p>
            <a:r>
              <a:rPr lang="en-US" dirty="0" smtClean="0"/>
              <a:t>This is not the same as ‘likelihood’!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Intro To Logistic Regression II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534067"/>
            <a:ext cx="62230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Examples of Applied </a:t>
            </a:r>
            <a:r>
              <a:rPr lang="en-US" sz="2000" b="1" dirty="0"/>
              <a:t>L</a:t>
            </a:r>
            <a:r>
              <a:rPr lang="en-US" sz="2000" b="1" dirty="0" smtClean="0"/>
              <a:t>ogistic </a:t>
            </a:r>
            <a:r>
              <a:rPr lang="en-US" sz="2000" b="1" dirty="0"/>
              <a:t>R</a:t>
            </a:r>
            <a:r>
              <a:rPr lang="en-US" sz="2000" b="1" dirty="0" smtClean="0"/>
              <a:t>egression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28333" y="2155335"/>
            <a:ext cx="2667000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Dependent: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42465" y="2123069"/>
            <a:ext cx="3344335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Predictors: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2155335"/>
            <a:ext cx="1515533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Model Type: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2705669"/>
            <a:ext cx="1515533" cy="22172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lang="en-US" dirty="0" smtClean="0"/>
              <a:t>Binary Logistic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28333" y="2705669"/>
            <a:ext cx="2667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Sex:</a:t>
            </a:r>
          </a:p>
          <a:p>
            <a:pPr algn="ctr"/>
            <a:r>
              <a:rPr lang="en-US" dirty="0" smtClean="0"/>
              <a:t>Male/Female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42465" y="2705669"/>
            <a:ext cx="334433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Height, games </a:t>
            </a:r>
            <a:r>
              <a:rPr lang="en-US" dirty="0"/>
              <a:t>c</a:t>
            </a:r>
            <a:r>
              <a:rPr lang="en-US" dirty="0" smtClean="0"/>
              <a:t>onsole </a:t>
            </a:r>
            <a:r>
              <a:rPr lang="en-US" dirty="0"/>
              <a:t>o</a:t>
            </a:r>
            <a:r>
              <a:rPr lang="en-US" dirty="0" smtClean="0"/>
              <a:t>wnership, </a:t>
            </a:r>
            <a:r>
              <a:rPr lang="en-US" dirty="0" err="1"/>
              <a:t>f</a:t>
            </a:r>
            <a:r>
              <a:rPr lang="en-US" dirty="0" err="1" smtClean="0"/>
              <a:t>avourite</a:t>
            </a:r>
            <a:r>
              <a:rPr lang="en-US" dirty="0" smtClean="0"/>
              <a:t> </a:t>
            </a:r>
            <a:r>
              <a:rPr lang="en-US" dirty="0" err="1" smtClean="0"/>
              <a:t>colour</a:t>
            </a:r>
            <a:r>
              <a:rPr lang="en-US" dirty="0" smtClean="0"/>
              <a:t> etc…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28333" y="3497704"/>
            <a:ext cx="2667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Cancer:</a:t>
            </a:r>
          </a:p>
          <a:p>
            <a:pPr algn="ctr"/>
            <a:r>
              <a:rPr lang="en-US" dirty="0" smtClean="0"/>
              <a:t>Malignant/Not Malignant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28333" y="4276637"/>
            <a:ext cx="2667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Ethnicity:</a:t>
            </a:r>
          </a:p>
          <a:p>
            <a:pPr algn="ctr"/>
            <a:r>
              <a:rPr lang="en-US" dirty="0" smtClean="0"/>
              <a:t>White/Non-White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42465" y="3497704"/>
            <a:ext cx="334433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Chemical presence, size, aggression, drug resistance etc…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42465" y="4276637"/>
            <a:ext cx="334433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Income, highest qualification, occupation, religion etc…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5098534"/>
            <a:ext cx="1515533" cy="14450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Multinomial Logistic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28333" y="5098534"/>
            <a:ext cx="2667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Party Affiliation:</a:t>
            </a:r>
          </a:p>
          <a:p>
            <a:pPr algn="ctr"/>
            <a:r>
              <a:rPr lang="en-US" dirty="0" smtClean="0"/>
              <a:t>Lab/Con/LD/Green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328333" y="5897265"/>
            <a:ext cx="2667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Ethnicity:</a:t>
            </a:r>
          </a:p>
          <a:p>
            <a:pPr algn="ctr"/>
            <a:r>
              <a:rPr lang="en-US" dirty="0" smtClean="0"/>
              <a:t>White/Black/Asian/Other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342465" y="5098534"/>
            <a:ext cx="334433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Occupation, income, social class, house-ownership etc…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42465" y="5897265"/>
            <a:ext cx="334433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Income, highest qualification, occupation, religion etc…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10" idx="3"/>
            <a:endCxn id="11" idx="1"/>
          </p:cNvCxnSpPr>
          <p:nvPr/>
        </p:nvCxnSpPr>
        <p:spPr>
          <a:xfrm>
            <a:off x="4995333" y="3028835"/>
            <a:ext cx="347132" cy="158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14" idx="1"/>
          </p:cNvCxnSpPr>
          <p:nvPr/>
        </p:nvCxnSpPr>
        <p:spPr>
          <a:xfrm>
            <a:off x="4995333" y="3820870"/>
            <a:ext cx="347132" cy="158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3"/>
            <a:endCxn id="15" idx="1"/>
          </p:cNvCxnSpPr>
          <p:nvPr/>
        </p:nvCxnSpPr>
        <p:spPr>
          <a:xfrm>
            <a:off x="4995333" y="4599803"/>
            <a:ext cx="347132" cy="158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7" idx="3"/>
            <a:endCxn id="19" idx="1"/>
          </p:cNvCxnSpPr>
          <p:nvPr/>
        </p:nvCxnSpPr>
        <p:spPr>
          <a:xfrm>
            <a:off x="4995333" y="5421700"/>
            <a:ext cx="347132" cy="158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8" idx="3"/>
            <a:endCxn id="20" idx="1"/>
          </p:cNvCxnSpPr>
          <p:nvPr/>
        </p:nvCxnSpPr>
        <p:spPr>
          <a:xfrm>
            <a:off x="4995333" y="6220431"/>
            <a:ext cx="347132" cy="158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9" idx="3"/>
            <a:endCxn id="10" idx="1"/>
          </p:cNvCxnSpPr>
          <p:nvPr/>
        </p:nvCxnSpPr>
        <p:spPr>
          <a:xfrm flipV="1">
            <a:off x="1972733" y="3028835"/>
            <a:ext cx="355600" cy="785484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9" idx="3"/>
            <a:endCxn id="13" idx="1"/>
          </p:cNvCxnSpPr>
          <p:nvPr/>
        </p:nvCxnSpPr>
        <p:spPr>
          <a:xfrm>
            <a:off x="1972733" y="3814319"/>
            <a:ext cx="355600" cy="785484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9" idx="3"/>
            <a:endCxn id="12" idx="1"/>
          </p:cNvCxnSpPr>
          <p:nvPr/>
        </p:nvCxnSpPr>
        <p:spPr>
          <a:xfrm>
            <a:off x="1972733" y="3814319"/>
            <a:ext cx="355600" cy="6551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16" idx="3"/>
            <a:endCxn id="17" idx="1"/>
          </p:cNvCxnSpPr>
          <p:nvPr/>
        </p:nvCxnSpPr>
        <p:spPr>
          <a:xfrm flipV="1">
            <a:off x="1972733" y="5421700"/>
            <a:ext cx="355600" cy="399365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16" idx="3"/>
            <a:endCxn id="18" idx="1"/>
          </p:cNvCxnSpPr>
          <p:nvPr/>
        </p:nvCxnSpPr>
        <p:spPr>
          <a:xfrm>
            <a:off x="1972733" y="5821065"/>
            <a:ext cx="355600" cy="399366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Intro To Logistic Regression III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54304" y="1544765"/>
            <a:ext cx="242465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3600" b="1" dirty="0" err="1" smtClean="0"/>
              <a:t>y</a:t>
            </a:r>
            <a:r>
              <a:rPr lang="en-GB" sz="3600" b="1" dirty="0" smtClean="0"/>
              <a:t> = a + </a:t>
            </a:r>
            <a:r>
              <a:rPr lang="en-GB" sz="3600" b="1" dirty="0" err="1" smtClean="0"/>
              <a:t>b</a:t>
            </a:r>
            <a:r>
              <a:rPr lang="en-GB" sz="1500" b="1" dirty="0" smtClean="0"/>
              <a:t> </a:t>
            </a:r>
            <a:r>
              <a:rPr lang="en-GB" sz="3600" b="1" dirty="0" err="1" smtClean="0"/>
              <a:t>x</a:t>
            </a:r>
            <a:endParaRPr lang="en-GB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83256" y="2911114"/>
            <a:ext cx="2159996" cy="252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‘</a:t>
            </a:r>
            <a:r>
              <a:rPr lang="en-US" dirty="0" err="1" smtClean="0"/>
              <a:t>y</a:t>
            </a:r>
            <a:r>
              <a:rPr lang="en-US" dirty="0" smtClean="0"/>
              <a:t>’ represents the dependent variable (what we are trying to predict) e.g. income </a:t>
            </a:r>
            <a:r>
              <a:rPr lang="en-US" u="sng" dirty="0" smtClean="0"/>
              <a:t>or sex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43252" y="2911114"/>
            <a:ext cx="2159996" cy="252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‘a’ represents the intercept (where the regression line crosses the vertical ‘</a:t>
            </a:r>
            <a:r>
              <a:rPr lang="en-US" dirty="0" err="1" smtClean="0"/>
              <a:t>y</a:t>
            </a:r>
            <a:r>
              <a:rPr lang="en-US" dirty="0" smtClean="0"/>
              <a:t>’ axis) aka the constant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03248" y="2911115"/>
            <a:ext cx="2159996" cy="252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‘b’ represents the slope of the line (the association between ‘</a:t>
            </a:r>
            <a:r>
              <a:rPr lang="en-US" dirty="0" err="1" smtClean="0"/>
              <a:t>y</a:t>
            </a:r>
            <a:r>
              <a:rPr lang="en-US" dirty="0" smtClean="0"/>
              <a:t>’ &amp; ‘</a:t>
            </a:r>
            <a:r>
              <a:rPr lang="en-US" dirty="0" err="1" smtClean="0"/>
              <a:t>x</a:t>
            </a:r>
            <a:r>
              <a:rPr lang="en-US" dirty="0" smtClean="0"/>
              <a:t>’) e.g. how income or sex changes in relation to education </a:t>
            </a:r>
            <a:r>
              <a:rPr lang="en-US" u="sng" dirty="0" smtClean="0"/>
              <a:t>or console ownership</a:t>
            </a:r>
            <a:endParaRPr lang="en-US" u="sng" dirty="0"/>
          </a:p>
        </p:txBody>
      </p:sp>
      <p:sp>
        <p:nvSpPr>
          <p:cNvPr id="9" name="TextBox 8"/>
          <p:cNvSpPr txBox="1">
            <a:spLocks/>
          </p:cNvSpPr>
          <p:nvPr/>
        </p:nvSpPr>
        <p:spPr>
          <a:xfrm>
            <a:off x="6763244" y="2911115"/>
            <a:ext cx="2136889" cy="252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‘x’ represents the independent variable (what we are using to predict ‘</a:t>
            </a:r>
            <a:r>
              <a:rPr lang="en-US" dirty="0" err="1" smtClean="0"/>
              <a:t>y</a:t>
            </a:r>
            <a:r>
              <a:rPr lang="en-US" dirty="0" smtClean="0"/>
              <a:t>’) e.g. years in education </a:t>
            </a:r>
            <a:r>
              <a:rPr lang="en-US" u="sng" dirty="0" smtClean="0"/>
              <a:t>or console ownership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26602" y="1737041"/>
            <a:ext cx="381000" cy="45405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86338" y="1737041"/>
            <a:ext cx="381000" cy="45405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973156" y="1737041"/>
            <a:ext cx="381000" cy="45405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54156" y="1737041"/>
            <a:ext cx="381000" cy="45405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Elbow Connector 13"/>
          <p:cNvCxnSpPr>
            <a:stCxn id="10" idx="2"/>
            <a:endCxn id="6" idx="0"/>
          </p:cNvCxnSpPr>
          <p:nvPr/>
        </p:nvCxnSpPr>
        <p:spPr>
          <a:xfrm rot="5400000">
            <a:off x="2280169" y="1274181"/>
            <a:ext cx="720018" cy="2553848"/>
          </a:xfrm>
          <a:prstGeom prst="bentConnector3">
            <a:avLst>
              <a:gd name="adj1" fmla="val 2413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11" idx="2"/>
            <a:endCxn id="7" idx="0"/>
          </p:cNvCxnSpPr>
          <p:nvPr/>
        </p:nvCxnSpPr>
        <p:spPr>
          <a:xfrm rot="5400000">
            <a:off x="3690035" y="2024311"/>
            <a:ext cx="720018" cy="1053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2" idx="2"/>
            <a:endCxn id="8" idx="0"/>
          </p:cNvCxnSpPr>
          <p:nvPr/>
        </p:nvCxnSpPr>
        <p:spPr>
          <a:xfrm rot="16200000" flipH="1">
            <a:off x="5063442" y="2291310"/>
            <a:ext cx="720019" cy="5195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hape 21"/>
          <p:cNvCxnSpPr>
            <a:stCxn id="13" idx="2"/>
            <a:endCxn id="9" idx="0"/>
          </p:cNvCxnSpPr>
          <p:nvPr/>
        </p:nvCxnSpPr>
        <p:spPr>
          <a:xfrm rot="16200000" flipH="1">
            <a:off x="6328163" y="1407588"/>
            <a:ext cx="720019" cy="2287033"/>
          </a:xfrm>
          <a:prstGeom prst="bentConnector3">
            <a:avLst>
              <a:gd name="adj1" fmla="val 2883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74874" y="5889794"/>
            <a:ext cx="4317453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3600" b="1" dirty="0" err="1" smtClean="0"/>
              <a:t>P(y</a:t>
            </a:r>
            <a:r>
              <a:rPr lang="en-GB" sz="3600" b="1" dirty="0" smtClean="0"/>
              <a:t>) = 1/(1 + </a:t>
            </a:r>
            <a:r>
              <a:rPr lang="en-GB" sz="3600" b="1" dirty="0" err="1" smtClean="0"/>
              <a:t>e</a:t>
            </a:r>
            <a:r>
              <a:rPr lang="en-GB" sz="3600" b="1" baseline="30000" dirty="0" smtClean="0"/>
              <a:t>- (a + </a:t>
            </a:r>
            <a:r>
              <a:rPr lang="en-GB" sz="3600" b="1" baseline="30000" dirty="0" err="1" smtClean="0"/>
              <a:t>bx</a:t>
            </a:r>
            <a:r>
              <a:rPr lang="en-GB" sz="3600" b="1" baseline="30000" dirty="0" smtClean="0"/>
              <a:t>)</a:t>
            </a:r>
            <a:r>
              <a:rPr lang="en-GB" sz="3600" b="1" dirty="0" smtClean="0"/>
              <a:t>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001433" y="6028125"/>
            <a:ext cx="381000" cy="45405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497959" y="5953497"/>
            <a:ext cx="381000" cy="45405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995946" y="5953497"/>
            <a:ext cx="373104" cy="45405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hape 24"/>
          <p:cNvCxnSpPr>
            <a:stCxn id="6" idx="2"/>
            <a:endCxn id="21" idx="0"/>
          </p:cNvCxnSpPr>
          <p:nvPr/>
        </p:nvCxnSpPr>
        <p:spPr>
          <a:xfrm rot="16200000" flipH="1">
            <a:off x="1979088" y="4815279"/>
            <a:ext cx="597011" cy="182867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7" idx="2"/>
            <a:endCxn id="22" idx="0"/>
          </p:cNvCxnSpPr>
          <p:nvPr/>
        </p:nvCxnSpPr>
        <p:spPr>
          <a:xfrm rot="16200000" flipH="1">
            <a:off x="4344663" y="4609700"/>
            <a:ext cx="522383" cy="216520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8" idx="2"/>
            <a:endCxn id="23" idx="0"/>
          </p:cNvCxnSpPr>
          <p:nvPr/>
        </p:nvCxnSpPr>
        <p:spPr>
          <a:xfrm rot="16200000" flipH="1">
            <a:off x="5671681" y="5442680"/>
            <a:ext cx="522382" cy="499252"/>
          </a:xfrm>
          <a:prstGeom prst="bentConnector3">
            <a:avLst>
              <a:gd name="adj1" fmla="val 3055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9" idx="2"/>
            <a:endCxn id="23" idx="0"/>
          </p:cNvCxnSpPr>
          <p:nvPr/>
        </p:nvCxnSpPr>
        <p:spPr>
          <a:xfrm rot="5400000">
            <a:off x="6745903" y="4867711"/>
            <a:ext cx="522382" cy="1649191"/>
          </a:xfrm>
          <a:prstGeom prst="bentConnector3">
            <a:avLst>
              <a:gd name="adj1" fmla="val 3055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83256" y="6070486"/>
            <a:ext cx="139314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7135117" y="5889794"/>
            <a:ext cx="1765015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Logarithmic Transformation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2620433" y="6028124"/>
            <a:ext cx="381000" cy="45405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070475" y="6028124"/>
            <a:ext cx="383033" cy="45405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818466" y="6028125"/>
            <a:ext cx="1204384" cy="45405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Elbow Connector 80"/>
          <p:cNvCxnSpPr>
            <a:stCxn id="75" idx="3"/>
            <a:endCxn id="77" idx="1"/>
          </p:cNvCxnSpPr>
          <p:nvPr/>
        </p:nvCxnSpPr>
        <p:spPr>
          <a:xfrm>
            <a:off x="1676400" y="6255152"/>
            <a:ext cx="944033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75" idx="2"/>
            <a:endCxn id="79" idx="2"/>
          </p:cNvCxnSpPr>
          <p:nvPr/>
        </p:nvCxnSpPr>
        <p:spPr>
          <a:xfrm rot="16200000" flipH="1">
            <a:off x="2679062" y="4740584"/>
            <a:ext cx="42362" cy="3440830"/>
          </a:xfrm>
          <a:prstGeom prst="bentConnector3">
            <a:avLst>
              <a:gd name="adj1" fmla="val 639635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76" idx="2"/>
            <a:endCxn id="78" idx="2"/>
          </p:cNvCxnSpPr>
          <p:nvPr/>
        </p:nvCxnSpPr>
        <p:spPr>
          <a:xfrm rot="5400000" flipH="1">
            <a:off x="6612836" y="5131336"/>
            <a:ext cx="53946" cy="2755633"/>
          </a:xfrm>
          <a:prstGeom prst="bentConnector3">
            <a:avLst>
              <a:gd name="adj1" fmla="val -42375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8" grpId="0" animBg="1"/>
      <p:bldP spid="21" grpId="0" animBg="1"/>
      <p:bldP spid="22" grpId="0" animBg="1"/>
      <p:bldP spid="23" grpId="0" animBg="1"/>
      <p:bldP spid="75" grpId="0" animBg="1"/>
      <p:bldP spid="76" grpId="0" animBg="1"/>
      <p:bldP spid="77" grpId="0" animBg="1"/>
      <p:bldP spid="78" grpId="0" animBg="1"/>
      <p:bldP spid="7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Intro To Logistic Regression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293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Probability is the mathematical likelihood of a given event occurring i.e. probability of being male or female based on predictor variables</a:t>
            </a:r>
          </a:p>
          <a:p>
            <a:endParaRPr lang="en-US" dirty="0" smtClean="0"/>
          </a:p>
          <a:p>
            <a:r>
              <a:rPr lang="en-US" dirty="0" smtClean="0"/>
              <a:t>Resulting value of the logistic regression equation (in this form) gives a value between 0 and 1</a:t>
            </a:r>
          </a:p>
          <a:p>
            <a:endParaRPr lang="en-US" dirty="0" smtClean="0"/>
          </a:p>
          <a:p>
            <a:r>
              <a:rPr lang="en-US" dirty="0" smtClean="0"/>
              <a:t>A value close to 0 means that </a:t>
            </a:r>
            <a:r>
              <a:rPr lang="en-US" i="1" dirty="0" err="1" smtClean="0"/>
              <a:t>y</a:t>
            </a:r>
            <a:r>
              <a:rPr lang="en-US" dirty="0" smtClean="0"/>
              <a:t> is very unlikely to have occurred</a:t>
            </a:r>
          </a:p>
          <a:p>
            <a:endParaRPr lang="en-US" dirty="0" smtClean="0"/>
          </a:p>
          <a:p>
            <a:r>
              <a:rPr lang="en-US" dirty="0" smtClean="0"/>
              <a:t>A value close to 1 means that </a:t>
            </a:r>
            <a:r>
              <a:rPr lang="en-US" i="1" dirty="0" err="1" smtClean="0"/>
              <a:t>y</a:t>
            </a:r>
            <a:r>
              <a:rPr lang="en-US" dirty="0" smtClean="0"/>
              <a:t> is very likely to have occurred</a:t>
            </a:r>
          </a:p>
          <a:p>
            <a:endParaRPr lang="en-US" dirty="0" smtClean="0"/>
          </a:p>
          <a:p>
            <a:r>
              <a:rPr lang="en-US" dirty="0" smtClean="0"/>
              <a:t>In our example, the outcome might be that the respondent is male</a:t>
            </a:r>
          </a:p>
          <a:p>
            <a:endParaRPr lang="en-US" dirty="0" smtClean="0"/>
          </a:p>
          <a:p>
            <a:r>
              <a:rPr lang="en-US" dirty="0" smtClean="0"/>
              <a:t>Just as in multiple linear regression, the independent variables are given coefficients</a:t>
            </a:r>
          </a:p>
          <a:p>
            <a:endParaRPr lang="en-US" dirty="0" smtClean="0"/>
          </a:p>
          <a:p>
            <a:r>
              <a:rPr lang="en-US" dirty="0" smtClean="0"/>
              <a:t>These coefficients are interpreted as </a:t>
            </a:r>
            <a:r>
              <a:rPr lang="en-US" u="sng" dirty="0" smtClean="0"/>
              <a:t>odds</a:t>
            </a:r>
            <a:r>
              <a:rPr lang="en-US" dirty="0" smtClean="0"/>
              <a:t> rather than </a:t>
            </a:r>
            <a:r>
              <a:rPr lang="en-US" u="sng" dirty="0" smtClean="0"/>
              <a:t>unit</a:t>
            </a:r>
            <a:r>
              <a:rPr lang="en-US" dirty="0" smtClean="0"/>
              <a:t> increases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3285</Words>
  <Application>Microsoft Macintosh PowerPoint</Application>
  <PresentationFormat>On-screen Show (4:3)</PresentationFormat>
  <Paragraphs>873</Paragraphs>
  <Slides>22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Logistic Regression I</vt:lpstr>
      <vt:lpstr>About Me</vt:lpstr>
      <vt:lpstr>Introduction</vt:lpstr>
      <vt:lpstr>Multiple (Linear) Regression - Recap</vt:lpstr>
      <vt:lpstr>Multiple (Linear) Regression – Recap II</vt:lpstr>
      <vt:lpstr>Intro To Logistic Regression I</vt:lpstr>
      <vt:lpstr>Intro To Logistic Regression II</vt:lpstr>
      <vt:lpstr>Intro To Logistic Regression III</vt:lpstr>
      <vt:lpstr>Intro To Logistic Regression IV</vt:lpstr>
      <vt:lpstr>Intro To Logistic Regression V</vt:lpstr>
      <vt:lpstr>Intro To Logistics Regression VI</vt:lpstr>
      <vt:lpstr>Intro To Logistic Regression VII</vt:lpstr>
      <vt:lpstr>Intro To Logistic Regression VIII</vt:lpstr>
      <vt:lpstr>Intro To Logistic Regression IX</vt:lpstr>
      <vt:lpstr>Assumptions</vt:lpstr>
      <vt:lpstr>Choosing Model Variables I</vt:lpstr>
      <vt:lpstr>Choosing Model Variables II</vt:lpstr>
      <vt:lpstr>Multicollinearity I</vt:lpstr>
      <vt:lpstr>Multicollinearity II</vt:lpstr>
      <vt:lpstr>Multicollinearity III</vt:lpstr>
      <vt:lpstr>Coding and Dummy Variables</vt:lpstr>
      <vt:lpstr>Workshop Task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 I</dc:title>
  <dc:creator>Luke Sloan</dc:creator>
  <cp:lastModifiedBy>Luke Sloan</cp:lastModifiedBy>
  <cp:revision>55</cp:revision>
  <dcterms:created xsi:type="dcterms:W3CDTF">2011-03-04T15:43:04Z</dcterms:created>
  <dcterms:modified xsi:type="dcterms:W3CDTF">2011-03-04T15:45:15Z</dcterms:modified>
</cp:coreProperties>
</file>