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9"/>
  </p:notesMasterIdLst>
  <p:sldIdLst>
    <p:sldId id="257" r:id="rId2"/>
    <p:sldId id="294" r:id="rId3"/>
    <p:sldId id="291" r:id="rId4"/>
    <p:sldId id="277" r:id="rId5"/>
    <p:sldId id="293" r:id="rId6"/>
    <p:sldId id="288" r:id="rId7"/>
    <p:sldId id="290" r:id="rId8"/>
    <p:sldId id="292" r:id="rId9"/>
    <p:sldId id="278" r:id="rId10"/>
    <p:sldId id="261" r:id="rId11"/>
    <p:sldId id="279" r:id="rId12"/>
    <p:sldId id="280" r:id="rId13"/>
    <p:sldId id="301" r:id="rId14"/>
    <p:sldId id="298" r:id="rId15"/>
    <p:sldId id="299" r:id="rId16"/>
    <p:sldId id="300" r:id="rId17"/>
    <p:sldId id="28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3086F-4E05-4C48-98B0-DEE56168AE27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AE59C-F315-462F-9388-12FD3BCA1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AU" dirty="0" smtClean="0"/>
              <a:t> </a:t>
            </a:r>
            <a:r>
              <a:rPr lang="en-GB" sz="1200" dirty="0" smtClean="0"/>
              <a:t>Frank, 2007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 Becker, 2004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 Frank, 2007</a:t>
            </a:r>
          </a:p>
          <a:p>
            <a:pPr>
              <a:buFont typeface="Arial" pitchFamily="34" charset="0"/>
              <a:buChar char="•"/>
            </a:pPr>
            <a:r>
              <a:rPr lang="en-GB" sz="1200" dirty="0" smtClean="0"/>
              <a:t> Frank, 2006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AE59C-F315-462F-9388-12FD3BCA15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AU" dirty="0" smtClean="0"/>
              <a:t> </a:t>
            </a:r>
            <a:r>
              <a:rPr lang="en-GB" sz="1200" dirty="0" smtClean="0"/>
              <a:t>Becker, 2001, 2003; Becker and Watts, 1996, 2001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AE59C-F315-462F-9388-12FD3BCA15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dirty="0" smtClean="0"/>
              <a:t>Figures vary considerably across universities</a:t>
            </a:r>
          </a:p>
          <a:p>
            <a:r>
              <a:rPr lang="en-GB" sz="1200" dirty="0" smtClean="0"/>
              <a:t>USA: 2% of students who take an introductory economics subject major in economics</a:t>
            </a:r>
          </a:p>
          <a:p>
            <a:r>
              <a:rPr lang="en-GB" sz="1200" dirty="0" smtClean="0"/>
              <a:t>UK: 60-70% - old </a:t>
            </a:r>
            <a:r>
              <a:rPr lang="en-GB" sz="1200" dirty="0" err="1" smtClean="0"/>
              <a:t>uni’s</a:t>
            </a:r>
            <a:r>
              <a:rPr lang="en-GB" sz="1200" dirty="0" smtClean="0"/>
              <a:t> which offer </a:t>
            </a:r>
            <a:r>
              <a:rPr lang="en-GB" sz="1200" dirty="0" err="1" smtClean="0"/>
              <a:t>BEc</a:t>
            </a:r>
            <a:r>
              <a:rPr lang="en-GB" sz="1200" dirty="0" smtClean="0"/>
              <a:t>/joint degree</a:t>
            </a:r>
          </a:p>
          <a:p>
            <a:r>
              <a:rPr lang="en-GB" sz="1200" dirty="0" smtClean="0"/>
              <a:t>0-20% - new/modern </a:t>
            </a:r>
            <a:r>
              <a:rPr lang="en-GB" sz="1200" dirty="0" err="1" smtClean="0"/>
              <a:t>uni’s</a:t>
            </a:r>
            <a:r>
              <a:rPr lang="en-GB" sz="1200" dirty="0" smtClean="0"/>
              <a:t> (no </a:t>
            </a:r>
            <a:r>
              <a:rPr lang="en-GB" sz="1200" dirty="0" err="1" smtClean="0"/>
              <a:t>BEc</a:t>
            </a:r>
            <a:r>
              <a:rPr lang="en-GB" sz="1200" dirty="0" smtClean="0"/>
              <a:t>)</a:t>
            </a:r>
          </a:p>
          <a:p>
            <a:r>
              <a:rPr lang="en-GB" sz="1200" dirty="0" smtClean="0"/>
              <a:t>QUT: no </a:t>
            </a:r>
            <a:r>
              <a:rPr lang="en-GB" sz="1200" dirty="0" err="1" smtClean="0"/>
              <a:t>BEc</a:t>
            </a:r>
            <a:r>
              <a:rPr lang="en-GB" sz="1200" dirty="0" smtClean="0"/>
              <a:t>: 10% - first or second major</a:t>
            </a:r>
          </a:p>
          <a:p>
            <a:r>
              <a:rPr lang="en-GB" sz="1200" dirty="0" smtClean="0"/>
              <a:t>Waikato:  “    13%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AE59C-F315-462F-9388-12FD3BCA15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E7CB9-32EF-4840-A123-3FF2DAE6B9F8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F53AC-AF8A-4507-B48D-DCE929408EA5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970C-111B-4CC7-B7F3-8F5329928029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7C4B4-ED6C-4710-82D3-EEE9C511A56D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DBF2-E900-41DE-A1D4-18AB7FF46186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67EB-FACB-4C3F-8EE6-E3353E2EF63E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E634-A427-4AA8-98B4-375B3705A664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5C9C7-273A-4637-985D-2F6C10CE70FC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6C81E-E755-4B47-9E3D-8730276095DB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BEDFA-9718-4CCB-A8CA-8382D48F3F3A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D503E-944C-422F-A364-F1B738B60B92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4DA40C-3BA4-4453-96D3-3B8BB95AD693}" type="datetime1">
              <a:rPr lang="en-US" smtClean="0"/>
              <a:pPr/>
              <a:t>9/23/2011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FD0F1A-58E2-46AE-B511-636B16DDDB9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535039"/>
            <a:ext cx="8062664" cy="1470025"/>
          </a:xfrm>
        </p:spPr>
        <p:txBody>
          <a:bodyPr>
            <a:noAutofit/>
          </a:bodyPr>
          <a:lstStyle/>
          <a:p>
            <a:pPr algn="ctr"/>
            <a:r>
              <a:rPr lang="en-AU" sz="6600" dirty="0" smtClean="0">
                <a:solidFill>
                  <a:srgbClr val="FF0000"/>
                </a:solidFill>
              </a:rPr>
              <a:t>The Economic Naturalist Writing Assignment</a:t>
            </a:r>
            <a:r>
              <a:rPr lang="en-AU" sz="6600" dirty="0" smtClean="0">
                <a:solidFill>
                  <a:srgbClr val="0070C0"/>
                </a:solidFill>
              </a:rPr>
              <a:t/>
            </a:r>
            <a:br>
              <a:rPr lang="en-AU" sz="6600" dirty="0" smtClean="0">
                <a:solidFill>
                  <a:srgbClr val="0070C0"/>
                </a:solidFill>
              </a:rPr>
            </a:br>
            <a:r>
              <a:rPr lang="en-AU" sz="3200" dirty="0" smtClean="0">
                <a:solidFill>
                  <a:srgbClr val="002060"/>
                </a:solidFill>
              </a:rPr>
              <a:t>DEE 2011</a:t>
            </a:r>
            <a:endParaRPr lang="en-AU" sz="32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293096"/>
            <a:ext cx="8208912" cy="230425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GB" sz="48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London: September 2011</a:t>
            </a:r>
          </a:p>
          <a:p>
            <a:endParaRPr lang="en-GB" sz="4800" dirty="0" smtClean="0">
              <a:solidFill>
                <a:srgbClr val="FF0000"/>
              </a:solidFill>
            </a:endParaRPr>
          </a:p>
          <a:p>
            <a:pPr algn="ctr"/>
            <a:r>
              <a:rPr lang="en-GB" sz="4800" dirty="0" smtClean="0">
                <a:solidFill>
                  <a:schemeClr val="bg1"/>
                </a:solidFill>
              </a:rPr>
              <a:t>Dr Wayne </a:t>
            </a:r>
            <a:r>
              <a:rPr lang="en-GB" sz="4800" dirty="0" err="1" smtClean="0">
                <a:solidFill>
                  <a:schemeClr val="bg1"/>
                </a:solidFill>
              </a:rPr>
              <a:t>Geerling</a:t>
            </a:r>
            <a:r>
              <a:rPr lang="en-GB" sz="4800" dirty="0" smtClean="0">
                <a:solidFill>
                  <a:schemeClr val="bg1"/>
                </a:solidFill>
              </a:rPr>
              <a:t>, School of Economics &amp; Finance, La Trobe University</a:t>
            </a:r>
            <a:endParaRPr lang="en-A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6360"/>
          </a:xfrm>
        </p:spPr>
        <p:txBody>
          <a:bodyPr/>
          <a:lstStyle/>
          <a:p>
            <a:pPr algn="ctr"/>
            <a:r>
              <a:rPr lang="en-AU" dirty="0" smtClean="0"/>
              <a:t>Economics of Everyday Life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r>
              <a:rPr lang="en-AU" sz="2800" dirty="0" smtClean="0">
                <a:latin typeface="Constantia" pitchFamily="18" charset="0"/>
                <a:cs typeface="Times New Roman" pitchFamily="18" charset="0"/>
              </a:rPr>
              <a:t>New subject in 2010</a:t>
            </a:r>
          </a:p>
          <a:p>
            <a:r>
              <a:rPr lang="en-AU" sz="2800" dirty="0" smtClean="0">
                <a:latin typeface="Constantia" pitchFamily="18" charset="0"/>
                <a:cs typeface="Times New Roman" pitchFamily="18" charset="0"/>
              </a:rPr>
              <a:t>1. Think like an Economist</a:t>
            </a:r>
          </a:p>
          <a:p>
            <a:r>
              <a:rPr lang="en-AU" sz="2800" dirty="0" smtClean="0">
                <a:latin typeface="Constantia" pitchFamily="18" charset="0"/>
                <a:cs typeface="Times New Roman" pitchFamily="18" charset="0"/>
              </a:rPr>
              <a:t>2. Explain the intuitive logic of Economics</a:t>
            </a:r>
          </a:p>
          <a:p>
            <a:r>
              <a:rPr lang="en-AU" sz="2800" dirty="0" smtClean="0">
                <a:latin typeface="Constantia" pitchFamily="18" charset="0"/>
                <a:cs typeface="Times New Roman" pitchFamily="18" charset="0"/>
              </a:rPr>
              <a:t>3. Apply economic reasoning to comprehend and solve problems in everyday life</a:t>
            </a:r>
          </a:p>
          <a:p>
            <a:r>
              <a:rPr lang="en-AU" sz="2800" dirty="0" smtClean="0">
                <a:latin typeface="Constantia" pitchFamily="18" charset="0"/>
                <a:cs typeface="Times New Roman" pitchFamily="18" charset="0"/>
              </a:rPr>
              <a:t>4. Better understand the complexities of human behaviour</a:t>
            </a:r>
          </a:p>
          <a:p>
            <a:r>
              <a:rPr lang="en-GB" sz="2800" dirty="0" smtClean="0"/>
              <a:t>Adopted Frank’s writing assignment</a:t>
            </a:r>
          </a:p>
          <a:p>
            <a:r>
              <a:rPr lang="en-GB" sz="2800" dirty="0" smtClean="0"/>
              <a:t>Submit essay proposal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Impact on Student Learning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Allows students to make real-life connections</a:t>
            </a:r>
          </a:p>
          <a:p>
            <a:r>
              <a:rPr lang="en-GB" sz="2800" dirty="0" smtClean="0"/>
              <a:t>Promotes critical thinking skills &amp; deeper learning</a:t>
            </a:r>
          </a:p>
          <a:p>
            <a:r>
              <a:rPr lang="en-GB" sz="2800" dirty="0" smtClean="0"/>
              <a:t>Lessens reliance on formalism; discourages rote learning</a:t>
            </a:r>
          </a:p>
          <a:p>
            <a:r>
              <a:rPr lang="en-GB" sz="2800" dirty="0" smtClean="0"/>
              <a:t>Consider various hypotheses rather than simple black/white dichotomies</a:t>
            </a:r>
          </a:p>
          <a:p>
            <a:r>
              <a:rPr lang="en-GB" sz="2800" dirty="0" smtClean="0"/>
              <a:t>Look for the counter-intuitive (</a:t>
            </a:r>
            <a:r>
              <a:rPr lang="en-GB" sz="2800" dirty="0" err="1" smtClean="0"/>
              <a:t>Freakonomics</a:t>
            </a:r>
            <a:r>
              <a:rPr lang="en-GB" sz="2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Examples from the Classroom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84576"/>
          </a:xfrm>
        </p:spPr>
        <p:txBody>
          <a:bodyPr>
            <a:noAutofit/>
          </a:bodyPr>
          <a:lstStyle/>
          <a:p>
            <a:r>
              <a:rPr lang="en-GB" sz="2800" dirty="0" smtClean="0"/>
              <a:t>Does McDonald’s three minute Drive-Thru Service lead to better outcomes for society? </a:t>
            </a:r>
          </a:p>
          <a:p>
            <a:r>
              <a:rPr lang="en-GB" sz="2800" b="1" dirty="0" smtClean="0"/>
              <a:t>The Market is Amoral: Should you buy the last can of coke on the shelf?</a:t>
            </a:r>
          </a:p>
          <a:p>
            <a:r>
              <a:rPr lang="en-GB" sz="2800" dirty="0" smtClean="0"/>
              <a:t>Why are designer denim shorts so expensive?</a:t>
            </a:r>
          </a:p>
          <a:p>
            <a:r>
              <a:rPr lang="en-GB" sz="2800" dirty="0" smtClean="0"/>
              <a:t>How has the contraceptive pill contributed to the split in the relationship market in Western societies?</a:t>
            </a:r>
          </a:p>
          <a:p>
            <a:r>
              <a:rPr lang="en-GB" sz="2800" dirty="0" smtClean="0"/>
              <a:t>Why are mobile phone calls more expensive than landline calls?</a:t>
            </a:r>
          </a:p>
          <a:p>
            <a:r>
              <a:rPr lang="en-GB" sz="2800" dirty="0" smtClean="0"/>
              <a:t>Why does a 600 ml bottle of coke cost so much more per litre than a 2 litre bottle? 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8424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The Market is Amoral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4752528"/>
          </a:xfrm>
        </p:spPr>
        <p:txBody>
          <a:bodyPr>
            <a:noAutofit/>
          </a:bodyPr>
          <a:lstStyle/>
          <a:p>
            <a:r>
              <a:rPr lang="en-GB" sz="2800" dirty="0" smtClean="0"/>
              <a:t>What do we mean by amoral?</a:t>
            </a:r>
          </a:p>
          <a:p>
            <a:r>
              <a:rPr lang="en-GB" sz="2800" dirty="0" smtClean="0"/>
              <a:t>Amoral NOT immoral</a:t>
            </a:r>
          </a:p>
          <a:p>
            <a:r>
              <a:rPr lang="en-GB" sz="2800" dirty="0" smtClean="0"/>
              <a:t>Scarcity: water/diamond paradox</a:t>
            </a:r>
          </a:p>
          <a:p>
            <a:r>
              <a:rPr lang="en-GB" sz="2800" dirty="0" smtClean="0"/>
              <a:t>Demand creates supply</a:t>
            </a:r>
          </a:p>
          <a:p>
            <a:r>
              <a:rPr lang="en-GB" sz="2800" dirty="0" smtClean="0"/>
              <a:t>How do markets work: who feeds Paris?</a:t>
            </a:r>
          </a:p>
          <a:p>
            <a:r>
              <a:rPr lang="en-GB" sz="2800" dirty="0" smtClean="0"/>
              <a:t>Moving on to coca cola...</a:t>
            </a:r>
          </a:p>
          <a:p>
            <a:r>
              <a:rPr lang="en-GB" sz="2800" dirty="0" smtClean="0"/>
              <a:t>MWP &gt;P </a:t>
            </a:r>
          </a:p>
          <a:p>
            <a:r>
              <a:rPr lang="en-GB" sz="2800" dirty="0" smtClean="0"/>
              <a:t>Only 1 can left. 2 people wish to purchase same can</a:t>
            </a:r>
          </a:p>
          <a:p>
            <a:r>
              <a:rPr lang="en-GB" sz="2800" dirty="0" smtClean="0"/>
              <a:t>Altruism or self-interest?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ke shelf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97591" y="1600200"/>
            <a:ext cx="6983767" cy="44958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elfish2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844824"/>
            <a:ext cx="3522662" cy="3522662"/>
          </a:xfrm>
        </p:spPr>
      </p:pic>
      <p:pic>
        <p:nvPicPr>
          <p:cNvPr id="6" name="Content Placeholder 5" descr="altruism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190187" y="2060848"/>
            <a:ext cx="4702293" cy="3117825"/>
          </a:xfrm>
        </p:spPr>
      </p:pic>
      <p:pic>
        <p:nvPicPr>
          <p:cNvPr id="7" name="Picture 6" descr="coke_ca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6372200" y="3645024"/>
            <a:ext cx="547772" cy="98794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en-AU" dirty="0" smtClean="0">
                <a:latin typeface="+mn-lt"/>
              </a:rPr>
              <a:t>Altruism</a:t>
            </a:r>
            <a:endParaRPr lang="en-AU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7FD0F1A-58E2-46AE-B511-636B16DDDB9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en-AU" sz="2800" dirty="0" smtClean="0">
                <a:cs typeface="Times New Roman" pitchFamily="18" charset="0"/>
              </a:rPr>
              <a:t>Both sacrifice for the other</a:t>
            </a:r>
          </a:p>
          <a:p>
            <a:r>
              <a:rPr lang="en-AU" sz="2800" dirty="0" smtClean="0">
                <a:cs typeface="Times New Roman" pitchFamily="18" charset="0"/>
              </a:rPr>
              <a:t>Information asymmetry: MWP?</a:t>
            </a:r>
          </a:p>
          <a:p>
            <a:r>
              <a:rPr lang="en-AU" sz="2800" dirty="0" smtClean="0">
                <a:cs typeface="Times New Roman" pitchFamily="18" charset="0"/>
              </a:rPr>
              <a:t>Signalling could overcome problem</a:t>
            </a:r>
          </a:p>
          <a:p>
            <a:r>
              <a:rPr lang="en-AU" sz="2800" dirty="0" smtClean="0">
                <a:cs typeface="Times New Roman" pitchFamily="18" charset="0"/>
              </a:rPr>
              <a:t>Danger of separating equilibrium</a:t>
            </a:r>
          </a:p>
          <a:p>
            <a:r>
              <a:rPr lang="en-AU" sz="2800" dirty="0" smtClean="0">
                <a:cs typeface="Times New Roman" pitchFamily="18" charset="0"/>
              </a:rPr>
              <a:t>Negative externality imposed on seller</a:t>
            </a:r>
          </a:p>
          <a:p>
            <a:r>
              <a:rPr lang="en-AU" sz="2800" dirty="0" smtClean="0">
                <a:cs typeface="Times New Roman" pitchFamily="18" charset="0"/>
              </a:rPr>
              <a:t>All parties lose (including 2 customers)</a:t>
            </a:r>
          </a:p>
          <a:p>
            <a:r>
              <a:rPr lang="en-AU" sz="2800" dirty="0" smtClean="0">
                <a:cs typeface="Times New Roman" pitchFamily="18" charset="0"/>
              </a:rPr>
              <a:t>Market would collapse</a:t>
            </a:r>
          </a:p>
          <a:p>
            <a:r>
              <a:rPr lang="en-AU" sz="2800" dirty="0" smtClean="0">
                <a:cs typeface="Times New Roman" pitchFamily="18" charset="0"/>
              </a:rPr>
              <a:t>Buy the coke unless...</a:t>
            </a:r>
          </a:p>
          <a:p>
            <a:r>
              <a:rPr lang="en-AU" sz="2800" dirty="0" smtClean="0">
                <a:cs typeface="Times New Roman" pitchFamily="18" charset="0"/>
              </a:rPr>
              <a:t>You get more benefit from seeing someone else get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0432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Final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824536"/>
          </a:xfrm>
        </p:spPr>
        <p:txBody>
          <a:bodyPr>
            <a:noAutofit/>
          </a:bodyPr>
          <a:lstStyle/>
          <a:p>
            <a:r>
              <a:rPr lang="en-GB" sz="2800" dirty="0" smtClean="0"/>
              <a:t>Test the hypothesis of Frank</a:t>
            </a:r>
          </a:p>
          <a:p>
            <a:r>
              <a:rPr lang="en-GB" sz="2800" dirty="0" smtClean="0"/>
              <a:t>Promotes greater student engagement &amp; comprehension of material</a:t>
            </a:r>
          </a:p>
          <a:p>
            <a:r>
              <a:rPr lang="en-GB" sz="2800" dirty="0" smtClean="0"/>
              <a:t>Encourage students to apply economics in unconventional settings</a:t>
            </a:r>
          </a:p>
          <a:p>
            <a:r>
              <a:rPr lang="en-GB" sz="2800" dirty="0" smtClean="0"/>
              <a:t>Problem-based rather than content-based learning/assessment</a:t>
            </a:r>
          </a:p>
          <a:p>
            <a:r>
              <a:rPr lang="en-GB" sz="2800" dirty="0" smtClean="0"/>
              <a:t>Supplement assessment techniques in later years: apply techniques v reproduce proofs</a:t>
            </a:r>
          </a:p>
          <a:p>
            <a:r>
              <a:rPr lang="en-GB" sz="2800" dirty="0" smtClean="0"/>
              <a:t>Develop intuitive understanding of Economics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Autofit/>
          </a:bodyPr>
          <a:lstStyle/>
          <a:p>
            <a:r>
              <a:rPr lang="en-GB" sz="2800" dirty="0" smtClean="0"/>
              <a:t>“Most students who take introductory economics seem to leave the course without really having learned even the most important basic economic principles” (Frank, 2006)</a:t>
            </a:r>
          </a:p>
          <a:p>
            <a:endParaRPr lang="en-GB" sz="2800" dirty="0" smtClean="0"/>
          </a:p>
          <a:p>
            <a:r>
              <a:rPr lang="en-GB" sz="2800" dirty="0" smtClean="0"/>
              <a:t>“When students are given tests designed to probe their knowledge of basic economics 6 months after taking the course, they do not perform significantly better than others who never took an introductory course” (Hansen, </a:t>
            </a:r>
            <a:r>
              <a:rPr lang="en-GB" sz="2800" dirty="0" err="1" smtClean="0"/>
              <a:t>Salemi</a:t>
            </a:r>
            <a:r>
              <a:rPr lang="en-GB" sz="2800" dirty="0" smtClean="0"/>
              <a:t> and Siegfried, 2002) 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6360"/>
          </a:xfrm>
        </p:spPr>
        <p:txBody>
          <a:bodyPr/>
          <a:lstStyle/>
          <a:p>
            <a:pPr algn="ctr"/>
            <a:r>
              <a:rPr lang="en-GB" dirty="0" smtClean="0"/>
              <a:t>Description of Project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Addresses a question: Why do students who take Economics at an introductory level often leave the subject without understanding even the most basic economic principles?</a:t>
            </a:r>
          </a:p>
          <a:p>
            <a:r>
              <a:rPr lang="en-GB" sz="2800" dirty="0" smtClean="0"/>
              <a:t>Evaluates an alternative pedagogical device pioneered by Robert Frank: “The Economic Naturalist Writing Assignment”</a:t>
            </a:r>
          </a:p>
          <a:p>
            <a:r>
              <a:rPr lang="en-GB" sz="2800" dirty="0" smtClean="0"/>
              <a:t>Use evidence from my own classroom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6360"/>
          </a:xfrm>
        </p:spPr>
        <p:txBody>
          <a:bodyPr/>
          <a:lstStyle/>
          <a:p>
            <a:pPr algn="ctr"/>
            <a:r>
              <a:rPr lang="en-GB" dirty="0" smtClean="0"/>
              <a:t>Wherein lies the problem?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	</a:t>
            </a:r>
            <a:r>
              <a:rPr lang="en-GB" sz="2800" dirty="0" smtClean="0"/>
              <a:t>1. Too many concepts</a:t>
            </a:r>
          </a:p>
          <a:p>
            <a:pPr>
              <a:buNone/>
            </a:pPr>
            <a:r>
              <a:rPr lang="en-GB" sz="2800" dirty="0" smtClean="0"/>
              <a:t>	2. Dismal science</a:t>
            </a:r>
          </a:p>
          <a:p>
            <a:pPr>
              <a:buNone/>
            </a:pPr>
            <a:r>
              <a:rPr lang="en-GB" sz="2800" dirty="0" smtClean="0"/>
              <a:t>	3. Design of programs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6360"/>
          </a:xfrm>
        </p:spPr>
        <p:txBody>
          <a:bodyPr/>
          <a:lstStyle/>
          <a:p>
            <a:pPr algn="ctr"/>
            <a:r>
              <a:rPr lang="en-GB" dirty="0" smtClean="0"/>
              <a:t>1. Concepts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4536"/>
          </a:xfrm>
        </p:spPr>
        <p:txBody>
          <a:bodyPr>
            <a:noAutofit/>
          </a:bodyPr>
          <a:lstStyle/>
          <a:p>
            <a:r>
              <a:rPr lang="en-GB" sz="2800" dirty="0" smtClean="0"/>
              <a:t>Most courses try to cover too many concepts</a:t>
            </a:r>
          </a:p>
          <a:p>
            <a:r>
              <a:rPr lang="en-GB" sz="2800" dirty="0" smtClean="0"/>
              <a:t>The idea that less is better in teaching economics is not new</a:t>
            </a:r>
          </a:p>
          <a:p>
            <a:r>
              <a:rPr lang="en-GB" sz="2800" dirty="0" smtClean="0"/>
              <a:t>Getting Economists to agree on a list of threshold concepts: new dilemma</a:t>
            </a:r>
          </a:p>
          <a:p>
            <a:r>
              <a:rPr lang="en-GB" sz="2800" dirty="0" smtClean="0"/>
              <a:t>Begin with a well articulated short list of principles: illustrate &amp; apply</a:t>
            </a:r>
          </a:p>
          <a:p>
            <a:r>
              <a:rPr lang="en-GB" sz="2800" dirty="0" smtClean="0"/>
              <a:t>Students practice the principle: solve/pose/answer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4408"/>
            <a:ext cx="8229600" cy="938368"/>
          </a:xfrm>
        </p:spPr>
        <p:txBody>
          <a:bodyPr/>
          <a:lstStyle/>
          <a:p>
            <a:pPr algn="ctr"/>
            <a:r>
              <a:rPr lang="en-GB" dirty="0" smtClean="0"/>
              <a:t>2. Dismal Science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Autofit/>
          </a:bodyPr>
          <a:lstStyle/>
          <a:p>
            <a:r>
              <a:rPr lang="en-GB" sz="2800" dirty="0" smtClean="0"/>
              <a:t>Perception that the science is boring, inaccurate &amp; gloomy</a:t>
            </a:r>
          </a:p>
          <a:p>
            <a:r>
              <a:rPr lang="en-GB" sz="2800" dirty="0" smtClean="0"/>
              <a:t>Slow to adopt innovative approaches to teaching</a:t>
            </a:r>
          </a:p>
          <a:p>
            <a:r>
              <a:rPr lang="en-GB" sz="2800" dirty="0" smtClean="0"/>
              <a:t>Traditionally:</a:t>
            </a:r>
          </a:p>
          <a:p>
            <a:pPr lvl="1"/>
            <a:r>
              <a:rPr lang="en-GB" sz="2600" dirty="0" smtClean="0"/>
              <a:t>Chalk &amp; talk</a:t>
            </a:r>
          </a:p>
          <a:p>
            <a:pPr lvl="1"/>
            <a:r>
              <a:rPr lang="en-GB" sz="2600" dirty="0" smtClean="0"/>
              <a:t>Teacher-centred</a:t>
            </a:r>
          </a:p>
          <a:p>
            <a:pPr lvl="1"/>
            <a:r>
              <a:rPr lang="en-GB" sz="2600" dirty="0" smtClean="0"/>
              <a:t>Passive student learning</a:t>
            </a:r>
          </a:p>
          <a:p>
            <a:r>
              <a:rPr lang="en-GB" sz="2800" dirty="0" smtClean="0"/>
              <a:t>Reinforces notion of “dismal science”</a:t>
            </a:r>
          </a:p>
          <a:p>
            <a:r>
              <a:rPr lang="en-GB" sz="2800" dirty="0" smtClean="0"/>
              <a:t>Use of technology: “PowerPoint karaoke”, “Death by PowerPoint” or “Killing me </a:t>
            </a:r>
            <a:r>
              <a:rPr lang="en-GB" sz="2800" dirty="0" err="1" smtClean="0"/>
              <a:t>Microsoftly</a:t>
            </a:r>
            <a:r>
              <a:rPr lang="en-GB" sz="2800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6416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3. Programs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9512" y="1700808"/>
            <a:ext cx="8640960" cy="4896544"/>
          </a:xfrm>
        </p:spPr>
        <p:txBody>
          <a:bodyPr>
            <a:noAutofit/>
          </a:bodyPr>
          <a:lstStyle/>
          <a:p>
            <a:r>
              <a:rPr lang="en-GB" sz="2800" dirty="0" smtClean="0"/>
              <a:t>Economics programs usually designed with graduates &amp; PhD students in mind: miniscule % of total 1</a:t>
            </a:r>
            <a:r>
              <a:rPr lang="en-GB" sz="2800" baseline="30000" dirty="0" smtClean="0"/>
              <a:t>st</a:t>
            </a:r>
            <a:r>
              <a:rPr lang="en-GB" sz="2800" dirty="0" smtClean="0"/>
              <a:t> year</a:t>
            </a:r>
          </a:p>
          <a:p>
            <a:r>
              <a:rPr lang="en-GB" sz="2800" dirty="0" smtClean="0"/>
              <a:t>Diverse structure of offerings in economics:</a:t>
            </a:r>
          </a:p>
          <a:p>
            <a:pPr lvl="1"/>
            <a:r>
              <a:rPr lang="en-GB" sz="2600" dirty="0" smtClean="0"/>
              <a:t>Single or double degree</a:t>
            </a:r>
          </a:p>
          <a:p>
            <a:pPr lvl="1"/>
            <a:r>
              <a:rPr lang="en-GB" sz="2600" dirty="0" smtClean="0"/>
              <a:t>Major in a business-related degree</a:t>
            </a:r>
          </a:p>
          <a:p>
            <a:r>
              <a:rPr lang="en-GB" sz="2800" dirty="0" smtClean="0"/>
              <a:t>Majority of students who study economics: 1 or 2 semesters </a:t>
            </a:r>
          </a:p>
          <a:p>
            <a:r>
              <a:rPr lang="en-GB" sz="2800" dirty="0" smtClean="0"/>
              <a:t>Embed threshold concepts &amp; engage students</a:t>
            </a:r>
          </a:p>
          <a:p>
            <a:r>
              <a:rPr lang="en-GB" sz="2800" dirty="0" smtClean="0"/>
              <a:t>Different way of presenting/assessing: not about different streams or content per se</a:t>
            </a:r>
          </a:p>
          <a:p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Content Placeholder 3" descr="Economic Naturalis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8330" y="127107"/>
            <a:ext cx="4317886" cy="65422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6360"/>
          </a:xfrm>
        </p:spPr>
        <p:txBody>
          <a:bodyPr/>
          <a:lstStyle/>
          <a:p>
            <a:pPr algn="ctr"/>
            <a:r>
              <a:rPr lang="en-GB" dirty="0" smtClean="0"/>
              <a:t>Economic Naturalist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8912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Analogy with biology</a:t>
            </a:r>
          </a:p>
          <a:p>
            <a:r>
              <a:rPr lang="en-GB" sz="2800" dirty="0" smtClean="0"/>
              <a:t>Students develop own question: Grandma test</a:t>
            </a:r>
          </a:p>
          <a:p>
            <a:r>
              <a:rPr lang="en-GB" sz="2800" dirty="0" smtClean="0"/>
              <a:t>Maximum of 500 words</a:t>
            </a:r>
          </a:p>
          <a:p>
            <a:r>
              <a:rPr lang="en-GB" sz="2800" dirty="0" smtClean="0"/>
              <a:t>Narrative theory of learning: storytelling</a:t>
            </a:r>
          </a:p>
          <a:p>
            <a:r>
              <a:rPr lang="en-GB" sz="2800" dirty="0" smtClean="0"/>
              <a:t>Internalise knowledge</a:t>
            </a:r>
          </a:p>
          <a:p>
            <a:r>
              <a:rPr lang="en-GB" sz="2800" dirty="0" smtClean="0"/>
              <a:t>Re-orientate introductory classes: practice Economics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F1A-58E2-46AE-B511-636B16DDDB9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316</TotalTime>
  <Words>799</Words>
  <Application>Microsoft Office PowerPoint</Application>
  <PresentationFormat>On-screen Show (4:3)</PresentationFormat>
  <Paragraphs>123</Paragraphs>
  <Slides>17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The Economic Naturalist Writing Assignment DEE 2011</vt:lpstr>
      <vt:lpstr>Slide 2</vt:lpstr>
      <vt:lpstr>Description of Project</vt:lpstr>
      <vt:lpstr>Wherein lies the problem?</vt:lpstr>
      <vt:lpstr>1. Concepts</vt:lpstr>
      <vt:lpstr>2. Dismal Science</vt:lpstr>
      <vt:lpstr>3. Programs</vt:lpstr>
      <vt:lpstr>Slide 8</vt:lpstr>
      <vt:lpstr>Economic Naturalist</vt:lpstr>
      <vt:lpstr>Economics of Everyday Life</vt:lpstr>
      <vt:lpstr>Impact on Student Learning</vt:lpstr>
      <vt:lpstr>Examples from the Classroom</vt:lpstr>
      <vt:lpstr>The Market is Amoral</vt:lpstr>
      <vt:lpstr>Slide 14</vt:lpstr>
      <vt:lpstr>Slide 15</vt:lpstr>
      <vt:lpstr>Altruism</vt:lpstr>
      <vt:lpstr>Final Remarks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 Naturalist Writing Assingment</dc:title>
  <dc:subject>Economics education</dc:subject>
  <dc:creator>Wayne Geerling</dc:creator>
  <cp:lastModifiedBy>plmlp</cp:lastModifiedBy>
  <cp:revision>57</cp:revision>
  <dcterms:created xsi:type="dcterms:W3CDTF">2011-03-31T02:58:31Z</dcterms:created>
  <dcterms:modified xsi:type="dcterms:W3CDTF">2011-09-23T11:27:52Z</dcterms:modified>
</cp:coreProperties>
</file>