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xls" ContentType="application/vnd.ms-exce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1"/>
  </p:sldMasterIdLst>
  <p:notesMasterIdLst>
    <p:notesMasterId r:id="rId13"/>
  </p:notesMasterIdLst>
  <p:handoutMasterIdLst>
    <p:handoutMasterId r:id="rId14"/>
  </p:handoutMasterIdLst>
  <p:sldIdLst>
    <p:sldId id="257" r:id="rId2"/>
    <p:sldId id="258" r:id="rId3"/>
    <p:sldId id="259" r:id="rId4"/>
    <p:sldId id="260" r:id="rId5"/>
    <p:sldId id="261" r:id="rId6"/>
    <p:sldId id="262" r:id="rId7"/>
    <p:sldId id="264" r:id="rId8"/>
    <p:sldId id="263" r:id="rId9"/>
    <p:sldId id="266" r:id="rId10"/>
    <p:sldId id="265" r:id="rId11"/>
    <p:sldId id="267" r:id="rId12"/>
  </p:sldIdLst>
  <p:sldSz cx="9144000" cy="6858000" type="screen4x3"/>
  <p:notesSz cx="6797675" cy="987425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3300"/>
    <a:srgbClr val="FFFF99"/>
    <a:srgbClr val="FFFFFF"/>
    <a:srgbClr val="FFFF00"/>
    <a:srgbClr val="003399"/>
    <a:srgbClr val="0066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49" autoAdjust="0"/>
    <p:restoredTop sz="76236" autoAdjust="0"/>
  </p:normalViewPr>
  <p:slideViewPr>
    <p:cSldViewPr>
      <p:cViewPr>
        <p:scale>
          <a:sx n="89" d="100"/>
          <a:sy n="89" d="100"/>
        </p:scale>
        <p:origin x="-798" y="7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95" d="100"/>
        <a:sy n="95" d="100"/>
      </p:scale>
      <p:origin x="0" y="366"/>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43011" name="Rectangle 3"/>
          <p:cNvSpPr>
            <a:spLocks noGrp="1" noChangeArrowheads="1"/>
          </p:cNvSpPr>
          <p:nvPr>
            <p:ph type="dt" sz="quarter" idx="1"/>
          </p:nvPr>
        </p:nvSpPr>
        <p:spPr bwMode="auto">
          <a:xfrm>
            <a:off x="3851275"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43012" name="Rectangle 4"/>
          <p:cNvSpPr>
            <a:spLocks noGrp="1" noChangeArrowheads="1"/>
          </p:cNvSpPr>
          <p:nvPr>
            <p:ph type="ftr" sz="quarter" idx="2"/>
          </p:nvPr>
        </p:nvSpPr>
        <p:spPr bwMode="auto">
          <a:xfrm>
            <a:off x="0" y="9380538"/>
            <a:ext cx="2946400" cy="49371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43013" name="Rectangle 5"/>
          <p:cNvSpPr>
            <a:spLocks noGrp="1" noChangeArrowheads="1"/>
          </p:cNvSpPr>
          <p:nvPr>
            <p:ph type="sldNum" sz="quarter" idx="3"/>
          </p:nvPr>
        </p:nvSpPr>
        <p:spPr bwMode="auto">
          <a:xfrm>
            <a:off x="3851275" y="9380538"/>
            <a:ext cx="2946400" cy="493712"/>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30B227C6-4639-4B2D-A37E-5E9762198FB4}" type="slidenum">
              <a:rPr lang="en-GB"/>
              <a:pPr>
                <a:defRPr/>
              </a:pPr>
              <a:t>‹#›</a:t>
            </a:fld>
            <a:endParaRPr lang="en-GB"/>
          </a:p>
        </p:txBody>
      </p:sp>
    </p:spTree>
    <p:extLst>
      <p:ext uri="{BB962C8B-B14F-4D97-AF65-F5344CB8AC3E}">
        <p14:creationId xmlns:p14="http://schemas.microsoft.com/office/powerpoint/2010/main" xmlns="" val="31833873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0"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atin typeface="Times New Roman" pitchFamily="18" charset="0"/>
              </a:defRPr>
            </a:lvl1pPr>
          </a:lstStyle>
          <a:p>
            <a:pPr>
              <a:defRPr/>
            </a:pPr>
            <a:endParaRPr lang="en-GB"/>
          </a:p>
        </p:txBody>
      </p:sp>
      <p:sp>
        <p:nvSpPr>
          <p:cNvPr id="46083" name="Rectangle 3"/>
          <p:cNvSpPr>
            <a:spLocks noGrp="1" noChangeArrowheads="1"/>
          </p:cNvSpPr>
          <p:nvPr>
            <p:ph type="dt" idx="1"/>
          </p:nvPr>
        </p:nvSpPr>
        <p:spPr bwMode="auto">
          <a:xfrm>
            <a:off x="3849688" y="0"/>
            <a:ext cx="2946400" cy="493713"/>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atin typeface="Times New Roman" pitchFamily="18" charset="0"/>
              </a:defRPr>
            </a:lvl1pPr>
          </a:lstStyle>
          <a:p>
            <a:pPr>
              <a:defRPr/>
            </a:pPr>
            <a:endParaRPr lang="en-GB"/>
          </a:p>
        </p:txBody>
      </p:sp>
      <p:sp>
        <p:nvSpPr>
          <p:cNvPr id="13316" name="Rectangle 4"/>
          <p:cNvSpPr>
            <a:spLocks noGrp="1" noRot="1" noChangeAspect="1" noChangeArrowheads="1" noTextEdit="1"/>
          </p:cNvSpPr>
          <p:nvPr>
            <p:ph type="sldImg" idx="2"/>
          </p:nvPr>
        </p:nvSpPr>
        <p:spPr bwMode="auto">
          <a:xfrm>
            <a:off x="930275" y="739775"/>
            <a:ext cx="4938713" cy="3703638"/>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679450" y="4689475"/>
            <a:ext cx="5438775" cy="44450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6086" name="Rectangle 6"/>
          <p:cNvSpPr>
            <a:spLocks noGrp="1" noChangeArrowheads="1"/>
          </p:cNvSpPr>
          <p:nvPr>
            <p:ph type="ftr" sz="quarter" idx="4"/>
          </p:nvPr>
        </p:nvSpPr>
        <p:spPr bwMode="auto">
          <a:xfrm>
            <a:off x="0" y="9378950"/>
            <a:ext cx="2946400" cy="4937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atin typeface="Times New Roman" pitchFamily="18" charset="0"/>
              </a:defRPr>
            </a:lvl1pPr>
          </a:lstStyle>
          <a:p>
            <a:pPr>
              <a:defRPr/>
            </a:pPr>
            <a:endParaRPr lang="en-GB"/>
          </a:p>
        </p:txBody>
      </p:sp>
      <p:sp>
        <p:nvSpPr>
          <p:cNvPr id="46087" name="Rectangle 7"/>
          <p:cNvSpPr>
            <a:spLocks noGrp="1" noChangeArrowheads="1"/>
          </p:cNvSpPr>
          <p:nvPr>
            <p:ph type="sldNum" sz="quarter" idx="5"/>
          </p:nvPr>
        </p:nvSpPr>
        <p:spPr bwMode="auto">
          <a:xfrm>
            <a:off x="3849688" y="9378950"/>
            <a:ext cx="2946400" cy="493713"/>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atin typeface="Times New Roman" pitchFamily="18" charset="0"/>
              </a:defRPr>
            </a:lvl1pPr>
          </a:lstStyle>
          <a:p>
            <a:pPr>
              <a:defRPr/>
            </a:pPr>
            <a:fld id="{8FCAE586-9849-4B6B-BB9E-AFEB2CE4B7CC}" type="slidenum">
              <a:rPr lang="en-GB"/>
              <a:pPr>
                <a:defRPr/>
              </a:pPr>
              <a:t>‹#›</a:t>
            </a:fld>
            <a:endParaRPr lang="en-GB"/>
          </a:p>
        </p:txBody>
      </p:sp>
    </p:spTree>
    <p:extLst>
      <p:ext uri="{BB962C8B-B14F-4D97-AF65-F5344CB8AC3E}">
        <p14:creationId xmlns:p14="http://schemas.microsoft.com/office/powerpoint/2010/main" xmlns="" val="3754152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miter lim="800000"/>
            <a:headEnd/>
            <a:tailEnd/>
          </a:ln>
        </p:spPr>
        <p:txBody>
          <a:bodyPr/>
          <a:lstStyle/>
          <a:p>
            <a:fld id="{61549673-E050-4BB5-A099-C738D3C9FE63}" type="slidenum">
              <a:rPr lang="en-GB" smtClean="0"/>
              <a:pPr/>
              <a:t>1</a:t>
            </a:fld>
            <a:endParaRPr lang="en-GB" smtClean="0"/>
          </a:p>
        </p:txBody>
      </p:sp>
      <p:sp>
        <p:nvSpPr>
          <p:cNvPr id="16386" name="Rectangle 2"/>
          <p:cNvSpPr>
            <a:spLocks noGrp="1" noRot="1" noChangeAspect="1" noChangeArrowheads="1" noTextEdit="1"/>
          </p:cNvSpPr>
          <p:nvPr>
            <p:ph type="sldImg"/>
          </p:nvPr>
        </p:nvSpPr>
        <p:spPr>
          <a:xfrm>
            <a:off x="930275" y="739775"/>
            <a:ext cx="4937125" cy="3703638"/>
          </a:xfrm>
          <a:ln/>
        </p:spPr>
      </p:sp>
      <p:sp>
        <p:nvSpPr>
          <p:cNvPr id="16387"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p:cNvSpPr>
          <p:nvPr>
            <p:ph type="sldImg"/>
          </p:nvPr>
        </p:nvSpPr>
        <p:spPr>
          <a:ln/>
        </p:spPr>
      </p:sp>
      <p:sp>
        <p:nvSpPr>
          <p:cNvPr id="32770" name="Notes Placeholder 2"/>
          <p:cNvSpPr>
            <a:spLocks noGrp="1"/>
          </p:cNvSpPr>
          <p:nvPr>
            <p:ph type="body" idx="1"/>
          </p:nvPr>
        </p:nvSpPr>
        <p:spPr>
          <a:noFill/>
        </p:spPr>
        <p:txBody>
          <a:bodyPr/>
          <a:lstStyle/>
          <a:p>
            <a:endParaRPr lang="en-US" smtClean="0"/>
          </a:p>
        </p:txBody>
      </p:sp>
      <p:sp>
        <p:nvSpPr>
          <p:cNvPr id="32771" name="Slide Number Placeholder 3"/>
          <p:cNvSpPr>
            <a:spLocks noGrp="1"/>
          </p:cNvSpPr>
          <p:nvPr>
            <p:ph type="sldNum" sz="quarter" idx="5"/>
          </p:nvPr>
        </p:nvSpPr>
        <p:spPr>
          <a:noFill/>
          <a:ln>
            <a:miter lim="800000"/>
            <a:headEnd/>
            <a:tailEnd/>
          </a:ln>
        </p:spPr>
        <p:txBody>
          <a:bodyPr/>
          <a:lstStyle/>
          <a:p>
            <a:fld id="{33C663EC-88A2-493B-B1A7-D4C5B388D467}" type="slidenum">
              <a:rPr lang="en-GB" smtClean="0"/>
              <a:pPr/>
              <a:t>10</a:t>
            </a:fld>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8FCAE586-9849-4B6B-BB9E-AFEB2CE4B7CC}" type="slidenum">
              <a:rPr lang="en-GB" smtClean="0"/>
              <a:pPr>
                <a:defRPr/>
              </a:pPr>
              <a:t>11</a:t>
            </a:fld>
            <a:endParaRPr lang="en-GB"/>
          </a:p>
        </p:txBody>
      </p:sp>
    </p:spTree>
    <p:extLst>
      <p:ext uri="{BB962C8B-B14F-4D97-AF65-F5344CB8AC3E}">
        <p14:creationId xmlns:p14="http://schemas.microsoft.com/office/powerpoint/2010/main" xmlns="" val="2205136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p:spPr>
        <p:txBody>
          <a:bodyPr/>
          <a:lstStyle/>
          <a:p>
            <a:endParaRPr lang="en-US" smtClean="0"/>
          </a:p>
        </p:txBody>
      </p:sp>
      <p:sp>
        <p:nvSpPr>
          <p:cNvPr id="18435" name="Slide Number Placeholder 3"/>
          <p:cNvSpPr>
            <a:spLocks noGrp="1"/>
          </p:cNvSpPr>
          <p:nvPr>
            <p:ph type="sldNum" sz="quarter" idx="5"/>
          </p:nvPr>
        </p:nvSpPr>
        <p:spPr>
          <a:noFill/>
          <a:ln>
            <a:miter lim="800000"/>
            <a:headEnd/>
            <a:tailEnd/>
          </a:ln>
        </p:spPr>
        <p:txBody>
          <a:bodyPr/>
          <a:lstStyle/>
          <a:p>
            <a:fld id="{BF11CE0B-574A-40EA-B4A5-3BC101B06A2B}" type="slidenum">
              <a:rPr lang="en-GB" smtClean="0"/>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p:spPr>
        <p:txBody>
          <a:bodyPr/>
          <a:lstStyle/>
          <a:p>
            <a:endParaRPr lang="en-US" smtClean="0"/>
          </a:p>
        </p:txBody>
      </p:sp>
      <p:sp>
        <p:nvSpPr>
          <p:cNvPr id="20483" name="Slide Number Placeholder 3"/>
          <p:cNvSpPr>
            <a:spLocks noGrp="1"/>
          </p:cNvSpPr>
          <p:nvPr>
            <p:ph type="sldNum" sz="quarter" idx="5"/>
          </p:nvPr>
        </p:nvSpPr>
        <p:spPr>
          <a:noFill/>
          <a:ln>
            <a:miter lim="800000"/>
            <a:headEnd/>
            <a:tailEnd/>
          </a:ln>
        </p:spPr>
        <p:txBody>
          <a:bodyPr/>
          <a:lstStyle/>
          <a:p>
            <a:fld id="{B073DDED-261F-4463-BC96-20337D85D689}"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ln/>
        </p:spPr>
      </p:sp>
      <p:sp>
        <p:nvSpPr>
          <p:cNvPr id="22530" name="Notes Placeholder 2"/>
          <p:cNvSpPr>
            <a:spLocks noGrp="1"/>
          </p:cNvSpPr>
          <p:nvPr>
            <p:ph type="body" idx="1"/>
          </p:nvPr>
        </p:nvSpPr>
        <p:spPr>
          <a:noFill/>
        </p:spPr>
        <p:txBody>
          <a:bodyPr/>
          <a:lstStyle/>
          <a:p>
            <a:endParaRPr lang="en-US" smtClean="0"/>
          </a:p>
        </p:txBody>
      </p:sp>
      <p:sp>
        <p:nvSpPr>
          <p:cNvPr id="22531" name="Slide Number Placeholder 3"/>
          <p:cNvSpPr>
            <a:spLocks noGrp="1"/>
          </p:cNvSpPr>
          <p:nvPr>
            <p:ph type="sldNum" sz="quarter" idx="5"/>
          </p:nvPr>
        </p:nvSpPr>
        <p:spPr>
          <a:noFill/>
          <a:ln>
            <a:miter lim="800000"/>
            <a:headEnd/>
            <a:tailEnd/>
          </a:ln>
        </p:spPr>
        <p:txBody>
          <a:bodyPr/>
          <a:lstStyle/>
          <a:p>
            <a:fld id="{27A4ADFF-B02B-40B1-9FC6-7462888B238C}"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ln/>
        </p:spPr>
      </p:sp>
      <p:sp>
        <p:nvSpPr>
          <p:cNvPr id="24578" name="Notes Placeholder 2"/>
          <p:cNvSpPr>
            <a:spLocks noGrp="1"/>
          </p:cNvSpPr>
          <p:nvPr>
            <p:ph type="body" idx="1"/>
          </p:nvPr>
        </p:nvSpPr>
        <p:spPr>
          <a:noFill/>
        </p:spPr>
        <p:txBody>
          <a:bodyPr/>
          <a:lstStyle/>
          <a:p>
            <a:endParaRPr lang="en-US" smtClean="0"/>
          </a:p>
        </p:txBody>
      </p:sp>
      <p:sp>
        <p:nvSpPr>
          <p:cNvPr id="24579" name="Slide Number Placeholder 3"/>
          <p:cNvSpPr>
            <a:spLocks noGrp="1"/>
          </p:cNvSpPr>
          <p:nvPr>
            <p:ph type="sldNum" sz="quarter" idx="5"/>
          </p:nvPr>
        </p:nvSpPr>
        <p:spPr>
          <a:noFill/>
          <a:ln>
            <a:miter lim="800000"/>
            <a:headEnd/>
            <a:tailEnd/>
          </a:ln>
        </p:spPr>
        <p:txBody>
          <a:bodyPr/>
          <a:lstStyle/>
          <a:p>
            <a:fld id="{A7A07363-1AC6-4432-A73A-47E5F4868F52}" type="slidenum">
              <a:rPr lang="en-GB" smtClean="0"/>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a:ln/>
        </p:spPr>
      </p:sp>
      <p:sp>
        <p:nvSpPr>
          <p:cNvPr id="26626" name="Notes Placeholder 2"/>
          <p:cNvSpPr>
            <a:spLocks noGrp="1"/>
          </p:cNvSpPr>
          <p:nvPr>
            <p:ph type="body" idx="1"/>
          </p:nvPr>
        </p:nvSpPr>
        <p:spPr>
          <a:noFill/>
        </p:spPr>
        <p:txBody>
          <a:bodyPr/>
          <a:lstStyle/>
          <a:p>
            <a:endParaRPr lang="en-US" smtClean="0"/>
          </a:p>
        </p:txBody>
      </p:sp>
      <p:sp>
        <p:nvSpPr>
          <p:cNvPr id="26627" name="Slide Number Placeholder 3"/>
          <p:cNvSpPr>
            <a:spLocks noGrp="1"/>
          </p:cNvSpPr>
          <p:nvPr>
            <p:ph type="sldNum" sz="quarter" idx="5"/>
          </p:nvPr>
        </p:nvSpPr>
        <p:spPr>
          <a:noFill/>
          <a:ln>
            <a:miter lim="800000"/>
            <a:headEnd/>
            <a:tailEnd/>
          </a:ln>
        </p:spPr>
        <p:txBody>
          <a:bodyPr/>
          <a:lstStyle/>
          <a:p>
            <a:fld id="{A61F06A0-4F2A-4339-9E2A-A861361575BB}" type="slidenum">
              <a:rPr lang="en-GB" smtClean="0"/>
              <a:pPr/>
              <a:t>6</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a:ln/>
        </p:spPr>
      </p:sp>
      <p:sp>
        <p:nvSpPr>
          <p:cNvPr id="30722" name="Notes Placeholder 2"/>
          <p:cNvSpPr>
            <a:spLocks noGrp="1"/>
          </p:cNvSpPr>
          <p:nvPr>
            <p:ph type="body" idx="1"/>
          </p:nvPr>
        </p:nvSpPr>
        <p:spPr>
          <a:noFill/>
        </p:spPr>
        <p:txBody>
          <a:bodyPr/>
          <a:lstStyle/>
          <a:p>
            <a:endParaRPr lang="en-US" smtClean="0"/>
          </a:p>
        </p:txBody>
      </p:sp>
      <p:sp>
        <p:nvSpPr>
          <p:cNvPr id="30723" name="Slide Number Placeholder 3"/>
          <p:cNvSpPr>
            <a:spLocks noGrp="1"/>
          </p:cNvSpPr>
          <p:nvPr>
            <p:ph type="sldNum" sz="quarter" idx="5"/>
          </p:nvPr>
        </p:nvSpPr>
        <p:spPr>
          <a:noFill/>
          <a:ln>
            <a:miter lim="800000"/>
            <a:headEnd/>
            <a:tailEnd/>
          </a:ln>
        </p:spPr>
        <p:txBody>
          <a:bodyPr/>
          <a:lstStyle/>
          <a:p>
            <a:fld id="{280AD620-42C2-4978-9F52-76299B02DD06}" type="slidenum">
              <a:rPr lang="en-GB" smtClean="0"/>
              <a:pPr/>
              <a:t>7</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a:ln/>
        </p:spPr>
      </p:sp>
      <p:sp>
        <p:nvSpPr>
          <p:cNvPr id="28674" name="Notes Placeholder 2"/>
          <p:cNvSpPr>
            <a:spLocks noGrp="1"/>
          </p:cNvSpPr>
          <p:nvPr>
            <p:ph type="body" idx="1"/>
          </p:nvPr>
        </p:nvSpPr>
        <p:spPr>
          <a:noFill/>
        </p:spPr>
        <p:txBody>
          <a:bodyPr/>
          <a:lstStyle/>
          <a:p>
            <a:endParaRPr lang="en-US" smtClean="0"/>
          </a:p>
        </p:txBody>
      </p:sp>
      <p:sp>
        <p:nvSpPr>
          <p:cNvPr id="28675" name="Slide Number Placeholder 3"/>
          <p:cNvSpPr>
            <a:spLocks noGrp="1"/>
          </p:cNvSpPr>
          <p:nvPr>
            <p:ph type="sldNum" sz="quarter" idx="5"/>
          </p:nvPr>
        </p:nvSpPr>
        <p:spPr>
          <a:noFill/>
          <a:ln>
            <a:miter lim="800000"/>
            <a:headEnd/>
            <a:tailEnd/>
          </a:ln>
        </p:spPr>
        <p:txBody>
          <a:bodyPr/>
          <a:lstStyle/>
          <a:p>
            <a:fld id="{3A2DF23B-8C3E-4F7C-8E78-43214590E161}" type="slidenum">
              <a:rPr lang="en-GB" smtClean="0"/>
              <a:pPr/>
              <a:t>8</a:t>
            </a:fld>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288711B-2979-4D41-B0FE-67453E9B5015}"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7EB76ABC-72AE-42D1-941C-163433E68CD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8A42168-4F51-45B8-B69F-22239A2DBF65}"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26C141D0-36D8-49A0-B8B3-67633EA7F701}"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527C52B-811E-4664-91F9-A5561E281DBC}"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5886297-C5BB-40EB-A25F-C9044668A3E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B6389192-08E3-4D27-99C1-2B7DE864328E}"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9DD4B511-86AC-4073-BC55-B724163F54B6}"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F0DC8C19-594C-4AAF-8E90-5D378072C306}"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8EBE05C-FEA4-4049-9A02-46681054CECF}"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F553021-B4EA-4B87-8CDB-3464DEF60C2D}"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6594"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366595"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366596"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366597"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366598"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94FC9463-0EBB-4DFF-9654-9C9EBBF34CB7}" type="slidenum">
              <a:rPr lang="en-GB"/>
              <a:pPr>
                <a:defRPr/>
              </a:pPr>
              <a:t>‹#›</a:t>
            </a:fld>
            <a:endParaRPr lang="en-GB"/>
          </a:p>
        </p:txBody>
      </p:sp>
      <p:pic>
        <p:nvPicPr>
          <p:cNvPr id="1031" name="Picture 7"/>
          <p:cNvPicPr>
            <a:picLocks noChangeAspect="1" noChangeArrowheads="1"/>
          </p:cNvPicPr>
          <p:nvPr userDrawn="1"/>
        </p:nvPicPr>
        <p:blipFill>
          <a:blip r:embed="rId13" cstate="print"/>
          <a:srcRect l="1801" b="36490"/>
          <a:stretch>
            <a:fillRect/>
          </a:stretch>
        </p:blipFill>
        <p:spPr bwMode="auto">
          <a:xfrm>
            <a:off x="6705600" y="6053138"/>
            <a:ext cx="2095500" cy="688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9" r:id="rId1"/>
    <p:sldLayoutId id="2147483668" r:id="rId2"/>
    <p:sldLayoutId id="2147483667" r:id="rId3"/>
    <p:sldLayoutId id="2147483666" r:id="rId4"/>
    <p:sldLayoutId id="2147483665" r:id="rId5"/>
    <p:sldLayoutId id="2147483664" r:id="rId6"/>
    <p:sldLayoutId id="2147483663" r:id="rId7"/>
    <p:sldLayoutId id="2147483662" r:id="rId8"/>
    <p:sldLayoutId id="2147483661" r:id="rId9"/>
    <p:sldLayoutId id="2147483660" r:id="rId10"/>
    <p:sldLayoutId id="2147483659" r:id="rId11"/>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66594"/>
                                        </p:tgtEl>
                                        <p:attrNameLst>
                                          <p:attrName>style.visibility</p:attrName>
                                        </p:attrNameLst>
                                      </p:cBhvr>
                                      <p:to>
                                        <p:strVal val="visible"/>
                                      </p:to>
                                    </p:set>
                                    <p:animEffect transition="in" filter="fade">
                                      <p:cBhvr>
                                        <p:cTn id="7" dur="2000"/>
                                        <p:tgtEl>
                                          <p:spTgt spid="3665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66595">
                                            <p:txEl>
                                              <p:pRg st="0" end="0"/>
                                            </p:txEl>
                                          </p:spTgt>
                                        </p:tgtEl>
                                        <p:attrNameLst>
                                          <p:attrName>style.visibility</p:attrName>
                                        </p:attrNameLst>
                                      </p:cBhvr>
                                      <p:to>
                                        <p:strVal val="visible"/>
                                      </p:to>
                                    </p:set>
                                    <p:animEffect transition="in" filter="fade">
                                      <p:cBhvr>
                                        <p:cTn id="12" dur="2000"/>
                                        <p:tgtEl>
                                          <p:spTgt spid="366595">
                                            <p:txEl>
                                              <p:pRg st="0" end="0"/>
                                            </p:txEl>
                                          </p:spTgt>
                                        </p:tgtEl>
                                      </p:cBhvr>
                                    </p:animEffect>
                                  </p:childTnLst>
                                  <p:subTnLst>
                                    <p:animClr clrSpc="rgb" dir="cw">
                                      <p:cBhvr override="childStyle">
                                        <p:cTn dur="1" fill="hold" display="0" masterRel="nextClick" afterEffect="1"/>
                                        <p:tgtEl>
                                          <p:spTgt spid="366595">
                                            <p:txEl>
                                              <p:pRg st="0" end="0"/>
                                            </p:txEl>
                                          </p:spTgt>
                                        </p:tgtEl>
                                        <p:attrNameLst>
                                          <p:attrName>ppt_c</p:attrName>
                                        </p:attrNameLst>
                                      </p:cBhvr>
                                      <p:to>
                                        <a:schemeClr val="bg2"/>
                                      </p:to>
                                    </p:animClr>
                                  </p:subTnLst>
                                </p:cTn>
                              </p:par>
                              <p:par>
                                <p:cTn id="13" presetID="10" presetClass="entr" presetSubtype="0" fill="hold" grpId="0" nodeType="withEffect">
                                  <p:stCondLst>
                                    <p:cond delay="0"/>
                                  </p:stCondLst>
                                  <p:childTnLst>
                                    <p:set>
                                      <p:cBhvr>
                                        <p:cTn id="14" dur="1" fill="hold">
                                          <p:stCondLst>
                                            <p:cond delay="0"/>
                                          </p:stCondLst>
                                        </p:cTn>
                                        <p:tgtEl>
                                          <p:spTgt spid="366595">
                                            <p:txEl>
                                              <p:pRg st="1" end="1"/>
                                            </p:txEl>
                                          </p:spTgt>
                                        </p:tgtEl>
                                        <p:attrNameLst>
                                          <p:attrName>style.visibility</p:attrName>
                                        </p:attrNameLst>
                                      </p:cBhvr>
                                      <p:to>
                                        <p:strVal val="visible"/>
                                      </p:to>
                                    </p:set>
                                    <p:animEffect transition="in" filter="fade">
                                      <p:cBhvr>
                                        <p:cTn id="15" dur="2000"/>
                                        <p:tgtEl>
                                          <p:spTgt spid="366595">
                                            <p:txEl>
                                              <p:pRg st="1" end="1"/>
                                            </p:txEl>
                                          </p:spTgt>
                                        </p:tgtEl>
                                      </p:cBhvr>
                                    </p:animEffect>
                                  </p:childTnLst>
                                  <p:subTnLst>
                                    <p:animClr clrSpc="rgb" dir="cw">
                                      <p:cBhvr override="childStyle">
                                        <p:cTn dur="1" fill="hold" display="0" masterRel="nextClick" afterEffect="1"/>
                                        <p:tgtEl>
                                          <p:spTgt spid="366595">
                                            <p:txEl>
                                              <p:pRg st="1" end="1"/>
                                            </p:txEl>
                                          </p:spTgt>
                                        </p:tgtEl>
                                        <p:attrNameLst>
                                          <p:attrName>ppt_c</p:attrName>
                                        </p:attrNameLst>
                                      </p:cBhvr>
                                      <p:to>
                                        <a:schemeClr val="bg2"/>
                                      </p:to>
                                    </p:animClr>
                                  </p:subTnLst>
                                </p:cTn>
                              </p:par>
                              <p:par>
                                <p:cTn id="16" presetID="10" presetClass="entr" presetSubtype="0" fill="hold" grpId="0" nodeType="withEffect">
                                  <p:stCondLst>
                                    <p:cond delay="0"/>
                                  </p:stCondLst>
                                  <p:childTnLst>
                                    <p:set>
                                      <p:cBhvr>
                                        <p:cTn id="17" dur="1" fill="hold">
                                          <p:stCondLst>
                                            <p:cond delay="0"/>
                                          </p:stCondLst>
                                        </p:cTn>
                                        <p:tgtEl>
                                          <p:spTgt spid="366595">
                                            <p:txEl>
                                              <p:pRg st="2" end="2"/>
                                            </p:txEl>
                                          </p:spTgt>
                                        </p:tgtEl>
                                        <p:attrNameLst>
                                          <p:attrName>style.visibility</p:attrName>
                                        </p:attrNameLst>
                                      </p:cBhvr>
                                      <p:to>
                                        <p:strVal val="visible"/>
                                      </p:to>
                                    </p:set>
                                    <p:animEffect transition="in" filter="fade">
                                      <p:cBhvr>
                                        <p:cTn id="18" dur="2000"/>
                                        <p:tgtEl>
                                          <p:spTgt spid="366595">
                                            <p:txEl>
                                              <p:pRg st="2" end="2"/>
                                            </p:txEl>
                                          </p:spTgt>
                                        </p:tgtEl>
                                      </p:cBhvr>
                                    </p:animEffect>
                                  </p:childTnLst>
                                  <p:subTnLst>
                                    <p:animClr clrSpc="rgb" dir="cw">
                                      <p:cBhvr override="childStyle">
                                        <p:cTn dur="1" fill="hold" display="0" masterRel="nextClick" afterEffect="1"/>
                                        <p:tgtEl>
                                          <p:spTgt spid="366595">
                                            <p:txEl>
                                              <p:pRg st="2" end="2"/>
                                            </p:txEl>
                                          </p:spTgt>
                                        </p:tgtEl>
                                        <p:attrNameLst>
                                          <p:attrName>ppt_c</p:attrName>
                                        </p:attrNameLst>
                                      </p:cBhvr>
                                      <p:to>
                                        <a:schemeClr val="bg2"/>
                                      </p:to>
                                    </p:animClr>
                                  </p:subTnLst>
                                </p:cTn>
                              </p:par>
                              <p:par>
                                <p:cTn id="19" presetID="10" presetClass="entr" presetSubtype="0" fill="hold" grpId="0" nodeType="withEffect">
                                  <p:stCondLst>
                                    <p:cond delay="0"/>
                                  </p:stCondLst>
                                  <p:childTnLst>
                                    <p:set>
                                      <p:cBhvr>
                                        <p:cTn id="20" dur="1" fill="hold">
                                          <p:stCondLst>
                                            <p:cond delay="0"/>
                                          </p:stCondLst>
                                        </p:cTn>
                                        <p:tgtEl>
                                          <p:spTgt spid="366595">
                                            <p:txEl>
                                              <p:pRg st="3" end="3"/>
                                            </p:txEl>
                                          </p:spTgt>
                                        </p:tgtEl>
                                        <p:attrNameLst>
                                          <p:attrName>style.visibility</p:attrName>
                                        </p:attrNameLst>
                                      </p:cBhvr>
                                      <p:to>
                                        <p:strVal val="visible"/>
                                      </p:to>
                                    </p:set>
                                    <p:animEffect transition="in" filter="fade">
                                      <p:cBhvr>
                                        <p:cTn id="21" dur="2000"/>
                                        <p:tgtEl>
                                          <p:spTgt spid="366595">
                                            <p:txEl>
                                              <p:pRg st="3" end="3"/>
                                            </p:txEl>
                                          </p:spTgt>
                                        </p:tgtEl>
                                      </p:cBhvr>
                                    </p:animEffect>
                                  </p:childTnLst>
                                  <p:subTnLst>
                                    <p:animClr clrSpc="rgb" dir="cw">
                                      <p:cBhvr override="childStyle">
                                        <p:cTn dur="1" fill="hold" display="0" masterRel="nextClick" afterEffect="1"/>
                                        <p:tgtEl>
                                          <p:spTgt spid="366595">
                                            <p:txEl>
                                              <p:pRg st="3" end="3"/>
                                            </p:txEl>
                                          </p:spTgt>
                                        </p:tgtEl>
                                        <p:attrNameLst>
                                          <p:attrName>ppt_c</p:attrName>
                                        </p:attrNameLst>
                                      </p:cBhvr>
                                      <p:to>
                                        <a:schemeClr val="bg2"/>
                                      </p:to>
                                    </p:animClr>
                                  </p:subTnLst>
                                </p:cTn>
                              </p:par>
                              <p:par>
                                <p:cTn id="22" presetID="10" presetClass="entr" presetSubtype="0" fill="hold" grpId="0" nodeType="withEffect">
                                  <p:stCondLst>
                                    <p:cond delay="0"/>
                                  </p:stCondLst>
                                  <p:childTnLst>
                                    <p:set>
                                      <p:cBhvr>
                                        <p:cTn id="23" dur="1" fill="hold">
                                          <p:stCondLst>
                                            <p:cond delay="0"/>
                                          </p:stCondLst>
                                        </p:cTn>
                                        <p:tgtEl>
                                          <p:spTgt spid="366595">
                                            <p:txEl>
                                              <p:pRg st="4" end="4"/>
                                            </p:txEl>
                                          </p:spTgt>
                                        </p:tgtEl>
                                        <p:attrNameLst>
                                          <p:attrName>style.visibility</p:attrName>
                                        </p:attrNameLst>
                                      </p:cBhvr>
                                      <p:to>
                                        <p:strVal val="visible"/>
                                      </p:to>
                                    </p:set>
                                    <p:animEffect transition="in" filter="fade">
                                      <p:cBhvr>
                                        <p:cTn id="24" dur="2000"/>
                                        <p:tgtEl>
                                          <p:spTgt spid="366595">
                                            <p:txEl>
                                              <p:pRg st="4" end="4"/>
                                            </p:txEl>
                                          </p:spTgt>
                                        </p:tgtEl>
                                      </p:cBhvr>
                                    </p:animEffect>
                                  </p:childTnLst>
                                  <p:subTnLst>
                                    <p:animClr clrSpc="rgb" dir="cw">
                                      <p:cBhvr override="childStyle">
                                        <p:cTn dur="1" fill="hold" display="0" masterRel="nextClick" afterEffect="1"/>
                                        <p:tgtEl>
                                          <p:spTgt spid="366595">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6594" grpId="0"/>
      <p:bldP spid="366595" grpId="0" build="p">
        <p:tmplLst>
          <p:tmpl lvl="1">
            <p:tnLst>
              <p:par>
                <p:cTn presetID="10" presetClass="entr" presetSubtype="0" fill="hold" nodeType="clickEffect">
                  <p:stCondLst>
                    <p:cond delay="0"/>
                  </p:stCondLst>
                  <p:childTnLst>
                    <p:set>
                      <p:cBhvr>
                        <p:cTn dur="1" fill="hold">
                          <p:stCondLst>
                            <p:cond delay="0"/>
                          </p:stCondLst>
                        </p:cTn>
                        <p:tgtEl>
                          <p:spTgt spid="366595"/>
                        </p:tgtEl>
                        <p:attrNameLst>
                          <p:attrName>style.visibility</p:attrName>
                        </p:attrNameLst>
                      </p:cBhvr>
                      <p:to>
                        <p:strVal val="visible"/>
                      </p:to>
                    </p:set>
                    <p:animEffect transition="in" filter="fade">
                      <p:cBhvr>
                        <p:cTn dur="2000"/>
                        <p:tgtEl>
                          <p:spTgt spid="366595"/>
                        </p:tgtEl>
                      </p:cBhvr>
                    </p:animEffect>
                  </p:childTnLst>
                  <p:subTnLst>
                    <p:animClr clrSpc="rgb" dir="cw">
                      <p:cBhvr override="childStyle">
                        <p:cTn dur="1" fill="hold" display="0" masterRel="nextClick" afterEffect="1"/>
                        <p:tgtEl>
                          <p:spTgt spid="366595"/>
                        </p:tgtEl>
                        <p:attrNameLst>
                          <p:attrName>ppt_c</p:attrName>
                        </p:attrNameLst>
                      </p:cBhvr>
                      <p:to>
                        <a:schemeClr val="bg2"/>
                      </p:to>
                    </p:animClr>
                  </p:subTnLst>
                </p:cTn>
              </p:par>
            </p:tnLst>
          </p:tmpl>
          <p:tmpl lvl="2">
            <p:tnLst>
              <p:par>
                <p:cTn presetID="10" presetClass="entr" presetSubtype="0" fill="hold" nodeType="withEffect">
                  <p:stCondLst>
                    <p:cond delay="0"/>
                  </p:stCondLst>
                  <p:childTnLst>
                    <p:set>
                      <p:cBhvr>
                        <p:cTn dur="1" fill="hold">
                          <p:stCondLst>
                            <p:cond delay="0"/>
                          </p:stCondLst>
                        </p:cTn>
                        <p:tgtEl>
                          <p:spTgt spid="366595"/>
                        </p:tgtEl>
                        <p:attrNameLst>
                          <p:attrName>style.visibility</p:attrName>
                        </p:attrNameLst>
                      </p:cBhvr>
                      <p:to>
                        <p:strVal val="visible"/>
                      </p:to>
                    </p:set>
                    <p:animEffect transition="in" filter="fade">
                      <p:cBhvr>
                        <p:cTn dur="2000"/>
                        <p:tgtEl>
                          <p:spTgt spid="366595"/>
                        </p:tgtEl>
                      </p:cBhvr>
                    </p:animEffect>
                  </p:childTnLst>
                  <p:subTnLst>
                    <p:animClr clrSpc="rgb" dir="cw">
                      <p:cBhvr override="childStyle">
                        <p:cTn dur="1" fill="hold" display="0" masterRel="nextClick" afterEffect="1"/>
                        <p:tgtEl>
                          <p:spTgt spid="366595"/>
                        </p:tgtEl>
                        <p:attrNameLst>
                          <p:attrName>ppt_c</p:attrName>
                        </p:attrNameLst>
                      </p:cBhvr>
                      <p:to>
                        <a:schemeClr val="bg2"/>
                      </p:to>
                    </p:animClr>
                  </p:subTnLst>
                </p:cTn>
              </p:par>
            </p:tnLst>
          </p:tmpl>
          <p:tmpl lvl="3">
            <p:tnLst>
              <p:par>
                <p:cTn presetID="10" presetClass="entr" presetSubtype="0" fill="hold" nodeType="withEffect">
                  <p:stCondLst>
                    <p:cond delay="0"/>
                  </p:stCondLst>
                  <p:childTnLst>
                    <p:set>
                      <p:cBhvr>
                        <p:cTn dur="1" fill="hold">
                          <p:stCondLst>
                            <p:cond delay="0"/>
                          </p:stCondLst>
                        </p:cTn>
                        <p:tgtEl>
                          <p:spTgt spid="366595"/>
                        </p:tgtEl>
                        <p:attrNameLst>
                          <p:attrName>style.visibility</p:attrName>
                        </p:attrNameLst>
                      </p:cBhvr>
                      <p:to>
                        <p:strVal val="visible"/>
                      </p:to>
                    </p:set>
                    <p:animEffect transition="in" filter="fade">
                      <p:cBhvr>
                        <p:cTn dur="2000"/>
                        <p:tgtEl>
                          <p:spTgt spid="366595"/>
                        </p:tgtEl>
                      </p:cBhvr>
                    </p:animEffect>
                  </p:childTnLst>
                  <p:subTnLst>
                    <p:animClr clrSpc="rgb" dir="cw">
                      <p:cBhvr override="childStyle">
                        <p:cTn dur="1" fill="hold" display="0" masterRel="nextClick" afterEffect="1"/>
                        <p:tgtEl>
                          <p:spTgt spid="366595"/>
                        </p:tgtEl>
                        <p:attrNameLst>
                          <p:attrName>ppt_c</p:attrName>
                        </p:attrNameLst>
                      </p:cBhvr>
                      <p:to>
                        <a:schemeClr val="bg2"/>
                      </p:to>
                    </p:animClr>
                  </p:subTnLst>
                </p:cTn>
              </p:par>
            </p:tnLst>
          </p:tmpl>
          <p:tmpl lvl="4">
            <p:tnLst>
              <p:par>
                <p:cTn presetID="10" presetClass="entr" presetSubtype="0" fill="hold" nodeType="withEffect">
                  <p:stCondLst>
                    <p:cond delay="0"/>
                  </p:stCondLst>
                  <p:childTnLst>
                    <p:set>
                      <p:cBhvr>
                        <p:cTn dur="1" fill="hold">
                          <p:stCondLst>
                            <p:cond delay="0"/>
                          </p:stCondLst>
                        </p:cTn>
                        <p:tgtEl>
                          <p:spTgt spid="366595"/>
                        </p:tgtEl>
                        <p:attrNameLst>
                          <p:attrName>style.visibility</p:attrName>
                        </p:attrNameLst>
                      </p:cBhvr>
                      <p:to>
                        <p:strVal val="visible"/>
                      </p:to>
                    </p:set>
                    <p:animEffect transition="in" filter="fade">
                      <p:cBhvr>
                        <p:cTn dur="2000"/>
                        <p:tgtEl>
                          <p:spTgt spid="366595"/>
                        </p:tgtEl>
                      </p:cBhvr>
                    </p:animEffect>
                  </p:childTnLst>
                  <p:subTnLst>
                    <p:animClr clrSpc="rgb" dir="cw">
                      <p:cBhvr override="childStyle">
                        <p:cTn dur="1" fill="hold" display="0" masterRel="nextClick" afterEffect="1"/>
                        <p:tgtEl>
                          <p:spTgt spid="366595"/>
                        </p:tgtEl>
                        <p:attrNameLst>
                          <p:attrName>ppt_c</p:attrName>
                        </p:attrNameLst>
                      </p:cBhvr>
                      <p:to>
                        <a:schemeClr val="bg2"/>
                      </p:to>
                    </p:animClr>
                  </p:subTnLst>
                </p:cTn>
              </p:par>
            </p:tnLst>
          </p:tmpl>
          <p:tmpl lvl="5">
            <p:tnLst>
              <p:par>
                <p:cTn presetID="10" presetClass="entr" presetSubtype="0" fill="hold" nodeType="withEffect">
                  <p:stCondLst>
                    <p:cond delay="0"/>
                  </p:stCondLst>
                  <p:childTnLst>
                    <p:set>
                      <p:cBhvr>
                        <p:cTn dur="1" fill="hold">
                          <p:stCondLst>
                            <p:cond delay="0"/>
                          </p:stCondLst>
                        </p:cTn>
                        <p:tgtEl>
                          <p:spTgt spid="366595"/>
                        </p:tgtEl>
                        <p:attrNameLst>
                          <p:attrName>style.visibility</p:attrName>
                        </p:attrNameLst>
                      </p:cBhvr>
                      <p:to>
                        <p:strVal val="visible"/>
                      </p:to>
                    </p:set>
                    <p:animEffect transition="in" filter="fade">
                      <p:cBhvr>
                        <p:cTn dur="2000"/>
                        <p:tgtEl>
                          <p:spTgt spid="366595"/>
                        </p:tgtEl>
                      </p:cBhvr>
                    </p:animEffect>
                  </p:childTnLst>
                  <p:subTnLst>
                    <p:animClr clrSpc="rgb" dir="cw">
                      <p:cBhvr override="childStyle">
                        <p:cTn dur="1" fill="hold" display="0" masterRel="nextClick" afterEffect="1"/>
                        <p:tgtEl>
                          <p:spTgt spid="366595"/>
                        </p:tgtEl>
                        <p:attrNameLst>
                          <p:attrName>ppt_c</p:attrName>
                        </p:attrNameLst>
                      </p:cBhvr>
                      <p:to>
                        <a:schemeClr val="bg2"/>
                      </p:to>
                    </p:animClr>
                  </p:subTnLst>
                </p:cTn>
              </p:par>
            </p:tnLst>
          </p:tmpl>
        </p:tmplLst>
      </p:bldP>
    </p:bld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a.grabowska@lse.ac.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mailto:j.c.shapiro@lse.ac.uk"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freyplag.wikia.com/wiki/FreyPlag_Wiki"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Excel_97-2003_Worksheet1.xls"/></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Microsoft_Office_Excel_97-2003_Worksheet2.xls"/></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Microsoft_Office_Excel_97-2003_Worksheet3.xls"/></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395288" y="260350"/>
            <a:ext cx="8353425" cy="2305050"/>
          </a:xfrm>
        </p:spPr>
        <p:txBody>
          <a:bodyPr/>
          <a:lstStyle/>
          <a:p>
            <a:pPr eaLnBrk="1" hangingPunct="1"/>
            <a:r>
              <a:rPr lang="en-US" sz="3600" smtClean="0">
                <a:latin typeface="Arial Rounded MT Bold" pitchFamily="34" charset="0"/>
                <a:cs typeface="Times New Roman" pitchFamily="18" charset="0"/>
              </a:rPr>
              <a:t/>
            </a:r>
            <a:br>
              <a:rPr lang="en-US" sz="3600" smtClean="0">
                <a:latin typeface="Arial Rounded MT Bold" pitchFamily="34" charset="0"/>
                <a:cs typeface="Times New Roman" pitchFamily="18" charset="0"/>
              </a:rPr>
            </a:br>
            <a:r>
              <a:rPr lang="en-US" sz="3500" smtClean="0">
                <a:latin typeface="Arial Rounded MT Bold" pitchFamily="34" charset="0"/>
                <a:cs typeface="Times New Roman" pitchFamily="18" charset="0"/>
              </a:rPr>
              <a:t>Does Studying Economics Make You Selfish, Dishonest or Uncooperative?</a:t>
            </a:r>
            <a:r>
              <a:rPr lang="en-US" sz="4800" smtClean="0">
                <a:latin typeface="Arial Rounded MT Bold" pitchFamily="34" charset="0"/>
                <a:cs typeface="Times New Roman" pitchFamily="18" charset="0"/>
              </a:rPr>
              <a:t/>
            </a:r>
            <a:br>
              <a:rPr lang="en-US" sz="4800" smtClean="0">
                <a:latin typeface="Arial Rounded MT Bold" pitchFamily="34" charset="0"/>
                <a:cs typeface="Times New Roman" pitchFamily="18" charset="0"/>
              </a:rPr>
            </a:br>
            <a:endParaRPr lang="en-GB" sz="4800" smtClean="0">
              <a:latin typeface="Arial Rounded MT Bold" pitchFamily="34" charset="0"/>
              <a:cs typeface="Times New Roman" pitchFamily="18" charset="0"/>
            </a:endParaRPr>
          </a:p>
        </p:txBody>
      </p:sp>
      <p:sp>
        <p:nvSpPr>
          <p:cNvPr id="3075" name="Rectangle 3"/>
          <p:cNvSpPr>
            <a:spLocks noGrp="1" noChangeArrowheads="1"/>
          </p:cNvSpPr>
          <p:nvPr>
            <p:ph type="subTitle" idx="1"/>
          </p:nvPr>
        </p:nvSpPr>
        <p:spPr>
          <a:xfrm>
            <a:off x="827088" y="3068638"/>
            <a:ext cx="7239000" cy="720725"/>
          </a:xfrm>
        </p:spPr>
        <p:txBody>
          <a:bodyPr/>
          <a:lstStyle/>
          <a:p>
            <a:pPr eaLnBrk="1" hangingPunct="1"/>
            <a:r>
              <a:rPr lang="en-US" sz="2800" smtClean="0">
                <a:cs typeface="Times New Roman" pitchFamily="18" charset="0"/>
              </a:rPr>
              <a:t>6 September 2011</a:t>
            </a:r>
          </a:p>
        </p:txBody>
      </p:sp>
      <p:sp>
        <p:nvSpPr>
          <p:cNvPr id="15363" name="Rectangle 4"/>
          <p:cNvSpPr>
            <a:spLocks noChangeArrowheads="1"/>
          </p:cNvSpPr>
          <p:nvPr/>
        </p:nvSpPr>
        <p:spPr bwMode="auto">
          <a:xfrm>
            <a:off x="323850" y="4581525"/>
            <a:ext cx="8424863" cy="1268413"/>
          </a:xfrm>
          <a:prstGeom prst="rect">
            <a:avLst/>
          </a:prstGeom>
          <a:noFill/>
          <a:ln w="9525">
            <a:noFill/>
            <a:miter lim="800000"/>
            <a:headEnd/>
            <a:tailEnd/>
          </a:ln>
        </p:spPr>
        <p:txBody>
          <a:bodyPr/>
          <a:lstStyle/>
          <a:p>
            <a:pPr algn="ctr">
              <a:lnSpc>
                <a:spcPct val="80000"/>
              </a:lnSpc>
            </a:pPr>
            <a:r>
              <a:rPr lang="en-GB" sz="2400" dirty="0" err="1"/>
              <a:t>Kasia</a:t>
            </a:r>
            <a:r>
              <a:rPr lang="en-GB" sz="2400" dirty="0"/>
              <a:t> </a:t>
            </a:r>
            <a:r>
              <a:rPr lang="en-GB" sz="2400" dirty="0" err="1"/>
              <a:t>Grabowska</a:t>
            </a:r>
            <a:r>
              <a:rPr lang="en-GB" sz="2400" dirty="0"/>
              <a:t> and Judith Shapiro,  LSE</a:t>
            </a:r>
          </a:p>
          <a:p>
            <a:pPr algn="ctr">
              <a:lnSpc>
                <a:spcPct val="80000"/>
              </a:lnSpc>
            </a:pPr>
            <a:endParaRPr lang="en-GB" sz="2400" dirty="0"/>
          </a:p>
          <a:p>
            <a:pPr algn="ctr">
              <a:lnSpc>
                <a:spcPct val="80000"/>
              </a:lnSpc>
            </a:pPr>
            <a:r>
              <a:rPr lang="en-GB" sz="2400" dirty="0"/>
              <a:t>(</a:t>
            </a:r>
            <a:r>
              <a:rPr lang="en-GB" sz="2400" dirty="0">
                <a:hlinkClick r:id="rId3"/>
              </a:rPr>
              <a:t>k.a.grabowska@lse.ac.uk</a:t>
            </a:r>
            <a:r>
              <a:rPr lang="en-GB" sz="2400" dirty="0"/>
              <a:t>  and </a:t>
            </a:r>
            <a:r>
              <a:rPr lang="en-GB" sz="2400" dirty="0">
                <a:hlinkClick r:id="rId4"/>
              </a:rPr>
              <a:t>j.c.shapiro@lse.ac.uk</a:t>
            </a:r>
            <a:r>
              <a:rPr lang="en-GB" sz="2400" dirty="0"/>
              <a:t>)</a:t>
            </a:r>
          </a:p>
          <a:p>
            <a:pPr algn="ctr">
              <a:lnSpc>
                <a:spcPct val="80000"/>
              </a:lnSpc>
            </a:pP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mph" presetSubtype="0" grpId="0" nodeType="clickEffect">
                                  <p:stCondLst>
                                    <p:cond delay="0"/>
                                  </p:stCondLst>
                                  <p:childTnLst>
                                    <p:set>
                                      <p:cBhvr rctx="PPT">
                                        <p:cTn id="6" dur="indefinite"/>
                                        <p:tgtEl>
                                          <p:spTgt spid="3075">
                                            <p:txEl>
                                              <p:pRg st="0" end="0"/>
                                            </p:txEl>
                                          </p:spTgt>
                                        </p:tgtEl>
                                        <p:attrNameLst>
                                          <p:attrName>style.opacity</p:attrName>
                                        </p:attrNameLst>
                                      </p:cBhvr>
                                      <p:to>
                                        <p:strVal val="0.25"/>
                                      </p:to>
                                    </p:set>
                                    <p:animEffect filter="image" prLst="opacity: 0.25">
                                      <p:cBhvr rctx="IE">
                                        <p:cTn id="7" dur="indefinite"/>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mph" presetSubtype="0" grpId="1" nodeType="clickEffect">
                                  <p:stCondLst>
                                    <p:cond delay="0"/>
                                  </p:stCondLst>
                                  <p:endCondLst>
                                    <p:cond evt="onNext" delay="0">
                                      <p:tgtEl>
                                        <p:sldTgt/>
                                      </p:tgtEl>
                                    </p:cond>
                                  </p:endCondLst>
                                  <p:childTnLst>
                                    <p:set>
                                      <p:cBhvr rctx="PPT">
                                        <p:cTn id="11" dur="indefinite"/>
                                        <p:tgtEl>
                                          <p:spTgt spid="3075">
                                            <p:txEl>
                                              <p:pRg st="0" end="0"/>
                                            </p:txEl>
                                          </p:spTgt>
                                        </p:tgtEl>
                                        <p:attrNameLst>
                                          <p:attrName>style.opacity</p:attrName>
                                        </p:attrNameLst>
                                      </p:cBhvr>
                                      <p:to>
                                        <p:strVal val="1.0"/>
                                      </p:to>
                                    </p:set>
                                    <p:animEffect filter="image" prLst="opacity: 1.0">
                                      <p:cBhvr rctx="IE">
                                        <p:cTn id="12" dur="indefinite"/>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allAtOnce"/>
      <p:bldP spid="3075" grpI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r>
              <a:rPr lang="en-GB" sz="3900" smtClean="0">
                <a:latin typeface="Arial Rounded MT Bold" pitchFamily="34" charset="0"/>
              </a:rPr>
              <a:t>Implications for action?</a:t>
            </a:r>
          </a:p>
        </p:txBody>
      </p:sp>
      <p:sp>
        <p:nvSpPr>
          <p:cNvPr id="31746" name="Content Placeholder 2"/>
          <p:cNvSpPr>
            <a:spLocks noGrp="1"/>
          </p:cNvSpPr>
          <p:nvPr>
            <p:ph idx="1"/>
          </p:nvPr>
        </p:nvSpPr>
        <p:spPr/>
        <p:txBody>
          <a:bodyPr/>
          <a:lstStyle/>
          <a:p>
            <a:r>
              <a:rPr lang="en-GB" sz="2800" smtClean="0">
                <a:latin typeface="Arial Narrow" pitchFamily="34" charset="0"/>
              </a:rPr>
              <a:t>Assure presentation of maximising behaviour is sufficiently nuanced and not crowded-out by technical emphasis</a:t>
            </a:r>
          </a:p>
          <a:p>
            <a:endParaRPr lang="en-GB" sz="500" smtClean="0">
              <a:latin typeface="Arial Narrow" pitchFamily="34" charset="0"/>
            </a:endParaRPr>
          </a:p>
          <a:p>
            <a:r>
              <a:rPr lang="en-GB" sz="2800" smtClean="0">
                <a:latin typeface="Arial Narrow" pitchFamily="34" charset="0"/>
              </a:rPr>
              <a:t>Present the case for cooperation and the possibility it will occur, for example via classroom and lab games</a:t>
            </a:r>
          </a:p>
          <a:p>
            <a:endParaRPr lang="en-GB" sz="500" smtClean="0">
              <a:latin typeface="Arial Narrow" pitchFamily="34" charset="0"/>
            </a:endParaRPr>
          </a:p>
          <a:p>
            <a:r>
              <a:rPr lang="en-GB" sz="2800" smtClean="0">
                <a:latin typeface="Arial Narrow" pitchFamily="34" charset="0"/>
              </a:rPr>
              <a:t>But, collect evidence as it is not clear that the economics class/lecture is a main locus for value formation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xmlns="" val="3549281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z="3900" smtClean="0">
                <a:latin typeface="Arial Rounded MT Bold" pitchFamily="34" charset="0"/>
              </a:rPr>
              <a:t>30 years of evidence in a nutshell</a:t>
            </a:r>
          </a:p>
        </p:txBody>
      </p:sp>
      <p:sp>
        <p:nvSpPr>
          <p:cNvPr id="3" name="Content Placeholder 2"/>
          <p:cNvSpPr>
            <a:spLocks noGrp="1"/>
          </p:cNvSpPr>
          <p:nvPr>
            <p:ph idx="1"/>
          </p:nvPr>
        </p:nvSpPr>
        <p:spPr/>
        <p:txBody>
          <a:bodyPr/>
          <a:lstStyle/>
          <a:p>
            <a:pPr marL="0" indent="0">
              <a:buFontTx/>
              <a:buNone/>
            </a:pPr>
            <a:r>
              <a:rPr lang="en-GB" smtClean="0">
                <a:latin typeface="Arial Narrow" pitchFamily="34" charset="0"/>
              </a:rPr>
              <a:t>Economics students reported to differentially:</a:t>
            </a:r>
          </a:p>
          <a:p>
            <a:pPr marL="0" indent="0"/>
            <a:r>
              <a:rPr lang="en-GB" sz="2800" b="1" smtClean="0">
                <a:latin typeface="Arial Narrow" pitchFamily="34" charset="0"/>
              </a:rPr>
              <a:t>Free-ride</a:t>
            </a:r>
            <a:r>
              <a:rPr lang="en-GB" smtClean="0">
                <a:latin typeface="Arial Narrow" pitchFamily="34" charset="0"/>
              </a:rPr>
              <a:t> (</a:t>
            </a:r>
            <a:r>
              <a:rPr lang="en-GB" sz="2800" smtClean="0">
                <a:latin typeface="Arial Narrow" pitchFamily="34" charset="0"/>
              </a:rPr>
              <a:t>Marwell and Ames, 1981) </a:t>
            </a:r>
          </a:p>
          <a:p>
            <a:pPr marL="0" indent="0"/>
            <a:r>
              <a:rPr lang="en-GB" sz="2800" b="1" smtClean="0">
                <a:latin typeface="Arial Narrow" pitchFamily="34" charset="0"/>
              </a:rPr>
              <a:t>Not share </a:t>
            </a:r>
            <a:r>
              <a:rPr lang="en-GB" sz="2800" smtClean="0">
                <a:latin typeface="Arial Narrow" pitchFamily="34" charset="0"/>
              </a:rPr>
              <a:t>(ultimatum game) (Carter and Irons, 1991)</a:t>
            </a:r>
          </a:p>
          <a:p>
            <a:pPr marL="0" indent="0"/>
            <a:r>
              <a:rPr lang="en-GB" sz="2800" b="1" smtClean="0">
                <a:latin typeface="Arial Narrow" pitchFamily="34" charset="0"/>
              </a:rPr>
              <a:t>Defect</a:t>
            </a:r>
            <a:r>
              <a:rPr lang="en-GB" sz="2800" smtClean="0">
                <a:latin typeface="Arial Narrow" pitchFamily="34" charset="0"/>
              </a:rPr>
              <a:t> (prisoners’ dilemma) and </a:t>
            </a:r>
            <a:r>
              <a:rPr lang="en-GB" sz="2800" b="1" smtClean="0">
                <a:latin typeface="Arial Narrow" pitchFamily="34" charset="0"/>
              </a:rPr>
              <a:t>favour dishonesty</a:t>
            </a:r>
            <a:r>
              <a:rPr lang="en-GB" sz="2800" smtClean="0">
                <a:latin typeface="Arial Narrow" pitchFamily="34" charset="0"/>
              </a:rPr>
              <a:t> (Frank et al, 1993)</a:t>
            </a:r>
          </a:p>
          <a:p>
            <a:pPr marL="0" indent="0"/>
            <a:r>
              <a:rPr lang="en-GB" sz="2800" b="1" smtClean="0">
                <a:latin typeface="Arial Narrow" pitchFamily="34" charset="0"/>
              </a:rPr>
              <a:t>Profit maximise without a conscience </a:t>
            </a:r>
            <a:r>
              <a:rPr lang="en-GB" sz="2800" smtClean="0">
                <a:latin typeface="Arial Narrow" pitchFamily="34" charset="0"/>
              </a:rPr>
              <a:t>(Rubinstein, 2006)</a:t>
            </a:r>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endParaRPr lang="en-GB" sz="2800" smtClean="0"/>
          </a:p>
          <a:p>
            <a:pPr marL="0" indent="0"/>
            <a:r>
              <a:rPr lang="en-GB" sz="2800" smtClean="0"/>
              <a:t>Frank et al (1993) `</a:t>
            </a:r>
          </a:p>
          <a:p>
            <a:pPr marL="0" indent="0"/>
            <a:r>
              <a:rPr lang="en-GB" sz="2800" smtClean="0">
                <a:latin typeface="Arial Narrow" pitchFamily="34" charset="0"/>
              </a:rPr>
              <a:t>P</a:t>
            </a:r>
            <a:r>
              <a:rPr lang="en-GB" smtClean="0">
                <a:latin typeface="Arial Narrow" pitchFamily="34" charset="0"/>
              </a:rPr>
              <a:t>rofit maximise callously  </a:t>
            </a:r>
            <a:r>
              <a:rPr lang="en-GB" sz="2800" smtClean="0"/>
              <a:t>(Rubinstein, 2006)</a:t>
            </a:r>
          </a:p>
          <a:p>
            <a:pPr marL="0" indent="0"/>
            <a:endParaRPr lang="en-GB" sz="280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z="3900" smtClean="0">
                <a:latin typeface="Arial Rounded MT Bold" pitchFamily="34" charset="0"/>
              </a:rPr>
              <a:t>However….</a:t>
            </a:r>
          </a:p>
        </p:txBody>
      </p:sp>
      <p:sp>
        <p:nvSpPr>
          <p:cNvPr id="3" name="Content Placeholder 2"/>
          <p:cNvSpPr>
            <a:spLocks noGrp="1"/>
          </p:cNvSpPr>
          <p:nvPr>
            <p:ph idx="1"/>
          </p:nvPr>
        </p:nvSpPr>
        <p:spPr/>
        <p:txBody>
          <a:bodyPr/>
          <a:lstStyle/>
          <a:p>
            <a:r>
              <a:rPr lang="en-GB" sz="2800" smtClean="0">
                <a:latin typeface="Arial Narrow" pitchFamily="34" charset="0"/>
              </a:rPr>
              <a:t>They do not engage as much in pro-social behaviour (donation) </a:t>
            </a:r>
            <a:r>
              <a:rPr lang="en-GB" sz="2800" i="1" smtClean="0">
                <a:latin typeface="Arial Narrow" pitchFamily="34" charset="0"/>
              </a:rPr>
              <a:t>but </a:t>
            </a:r>
            <a:r>
              <a:rPr lang="en-GB" sz="2800" smtClean="0">
                <a:latin typeface="Arial Narrow" pitchFamily="34" charset="0"/>
              </a:rPr>
              <a:t> arguably  self-selection, essentially for </a:t>
            </a:r>
            <a:r>
              <a:rPr lang="en-GB" sz="2800" i="1" smtClean="0">
                <a:latin typeface="Arial Narrow" pitchFamily="34" charset="0"/>
              </a:rPr>
              <a:t>business</a:t>
            </a:r>
            <a:r>
              <a:rPr lang="en-GB" sz="2800" smtClean="0">
                <a:latin typeface="Arial Narrow" pitchFamily="34" charset="0"/>
              </a:rPr>
              <a:t> economics students (Frey and Meier, 2003,2004, 2005) </a:t>
            </a:r>
            <a:br>
              <a:rPr lang="en-GB" sz="2800" smtClean="0">
                <a:latin typeface="Arial Narrow" pitchFamily="34" charset="0"/>
              </a:rPr>
            </a:br>
            <a:r>
              <a:rPr lang="en-GB" sz="2800" smtClean="0">
                <a:latin typeface="Arial Narrow" pitchFamily="34" charset="0"/>
              </a:rPr>
              <a:t>‘</a:t>
            </a:r>
            <a:r>
              <a:rPr lang="en-GB" sz="2800" i="1" smtClean="0">
                <a:latin typeface="Arial Narrow" pitchFamily="34" charset="0"/>
              </a:rPr>
              <a:t>Rather, this natural experiment suggests that </a:t>
            </a:r>
            <a:br>
              <a:rPr lang="en-GB" sz="2800" i="1" smtClean="0">
                <a:latin typeface="Arial Narrow" pitchFamily="34" charset="0"/>
              </a:rPr>
            </a:br>
            <a:r>
              <a:rPr lang="en-GB" sz="2800" i="1" smtClean="0">
                <a:latin typeface="Arial Narrow" pitchFamily="34" charset="0"/>
              </a:rPr>
              <a:t>the particular behavior of economists can be </a:t>
            </a:r>
            <a:br>
              <a:rPr lang="en-GB" sz="2800" i="1" smtClean="0">
                <a:latin typeface="Arial Narrow" pitchFamily="34" charset="0"/>
              </a:rPr>
            </a:br>
            <a:r>
              <a:rPr lang="en-GB" sz="2800" i="1" smtClean="0">
                <a:latin typeface="Arial Narrow" pitchFamily="34" charset="0"/>
              </a:rPr>
              <a:t>explained by a selection effect’</a:t>
            </a:r>
          </a:p>
          <a:p>
            <a:r>
              <a:rPr lang="en-GB" sz="2800" smtClean="0">
                <a:latin typeface="Arial Narrow" pitchFamily="34" charset="0"/>
              </a:rPr>
              <a:t>Profoundly ironic development</a:t>
            </a:r>
            <a:endParaRPr lang="en-GB" sz="2800" smtClean="0">
              <a:latin typeface="Arial Narrow" pitchFamily="34" charset="0"/>
              <a:hlinkClick r:id="rId3"/>
            </a:endParaRPr>
          </a:p>
          <a:p>
            <a:r>
              <a:rPr lang="en-GB" sz="2800" smtClean="0">
                <a:latin typeface="Arial Narrow" pitchFamily="34" charset="0"/>
                <a:hlinkClick r:id="rId3"/>
              </a:rPr>
              <a:t>http://freyplag.wikia.com/wiki/FreyPlag_Wiki</a:t>
            </a:r>
            <a:endParaRPr lang="en-GB" sz="2800" smtClean="0">
              <a:latin typeface="Arial Narrow" pitchFamily="34" charset="0"/>
            </a:endParaRPr>
          </a:p>
          <a:p>
            <a:endParaRPr lang="en-GB" sz="2800" smtClean="0">
              <a:latin typeface="Arial Narrow" pitchFamily="34" charset="0"/>
            </a:endParaRPr>
          </a:p>
          <a:p>
            <a:endParaRPr lang="en-GB" smtClean="0"/>
          </a:p>
        </p:txBody>
      </p:sp>
      <p:pic>
        <p:nvPicPr>
          <p:cNvPr id="19459" name="Picture 1"/>
          <p:cNvPicPr>
            <a:picLocks noChangeAspect="1" noChangeArrowheads="1"/>
          </p:cNvPicPr>
          <p:nvPr/>
        </p:nvPicPr>
        <p:blipFill>
          <a:blip r:embed="rId4" cstate="print"/>
          <a:srcRect/>
          <a:stretch>
            <a:fillRect/>
          </a:stretch>
        </p:blipFill>
        <p:spPr bwMode="auto">
          <a:xfrm>
            <a:off x="6877050" y="3068638"/>
            <a:ext cx="1993900" cy="2376487"/>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GB" sz="3900" smtClean="0">
                <a:latin typeface="Arial Rounded MT Bold" pitchFamily="34" charset="0"/>
              </a:rPr>
              <a:t>Is economic theory to blame?</a:t>
            </a:r>
          </a:p>
        </p:txBody>
      </p:sp>
      <p:sp>
        <p:nvSpPr>
          <p:cNvPr id="21506" name="Content Placeholder 2"/>
          <p:cNvSpPr>
            <a:spLocks noGrp="1"/>
          </p:cNvSpPr>
          <p:nvPr>
            <p:ph idx="1"/>
          </p:nvPr>
        </p:nvSpPr>
        <p:spPr>
          <a:xfrm>
            <a:off x="395288" y="1412875"/>
            <a:ext cx="8229600" cy="4525963"/>
          </a:xfrm>
        </p:spPr>
        <p:txBody>
          <a:bodyPr/>
          <a:lstStyle/>
          <a:p>
            <a:r>
              <a:rPr lang="en-GB" sz="2800" smtClean="0">
                <a:latin typeface="Arial Narrow" pitchFamily="34" charset="0"/>
              </a:rPr>
              <a:t>Fisman et al (2009): evidence says yes (Yale Law students)</a:t>
            </a:r>
          </a:p>
          <a:p>
            <a:r>
              <a:rPr lang="en-GB" sz="2800" smtClean="0">
                <a:latin typeface="Arial Narrow" pitchFamily="34" charset="0"/>
              </a:rPr>
              <a:t>Gintis and Khurana</a:t>
            </a:r>
            <a:r>
              <a:rPr lang="en-GB" sz="2800" smtClean="0">
                <a:solidFill>
                  <a:srgbClr val="FF0000"/>
                </a:solidFill>
                <a:latin typeface="Arial Narrow" pitchFamily="34" charset="0"/>
              </a:rPr>
              <a:t>: ‘</a:t>
            </a:r>
            <a:r>
              <a:rPr lang="en-GB" sz="2800" i="1" smtClean="0">
                <a:solidFill>
                  <a:srgbClr val="FF0000"/>
                </a:solidFill>
                <a:latin typeface="Arial Narrow" pitchFamily="34" charset="0"/>
              </a:rPr>
              <a:t>A quick check of major undergraduate or graduate microeconomics textbooks will convince skeptics of the ubiquity of the Homo economicus  model: never does this model make any other assumption than that individual objectives are to maximize some combination of leisure and monetary reward.’</a:t>
            </a:r>
          </a:p>
          <a:p>
            <a:r>
              <a:rPr lang="en-GB" sz="2800" smtClean="0">
                <a:solidFill>
                  <a:schemeClr val="tx2"/>
                </a:solidFill>
                <a:latin typeface="Arial Narrow" pitchFamily="34" charset="0"/>
              </a:rPr>
              <a:t>Flatly untrue, eg Frank, Sloman and Wride, Lipsey and Crystal and virtually every current university text</a:t>
            </a:r>
          </a:p>
          <a:p>
            <a:endParaRPr lang="en-GB" sz="2800" smtClean="0">
              <a:latin typeface="Arial Narrow"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z="3900" smtClean="0">
                <a:latin typeface="Arial Rounded MT Bold" pitchFamily="34" charset="0"/>
              </a:rPr>
              <a:t>Need for further evidence…</a:t>
            </a:r>
          </a:p>
        </p:txBody>
      </p:sp>
      <p:sp>
        <p:nvSpPr>
          <p:cNvPr id="23554" name="Content Placeholder 2"/>
          <p:cNvSpPr>
            <a:spLocks noGrp="1"/>
          </p:cNvSpPr>
          <p:nvPr>
            <p:ph idx="1"/>
          </p:nvPr>
        </p:nvSpPr>
        <p:spPr/>
        <p:txBody>
          <a:bodyPr/>
          <a:lstStyle/>
          <a:p>
            <a:r>
              <a:rPr lang="en-GB" sz="2800" smtClean="0">
                <a:latin typeface="Arial Narrow" pitchFamily="34" charset="0"/>
              </a:rPr>
              <a:t>Partial and unsystematic </a:t>
            </a:r>
          </a:p>
          <a:p>
            <a:r>
              <a:rPr lang="en-GB" sz="2800" smtClean="0">
                <a:latin typeface="Arial Narrow" pitchFamily="34" charset="0"/>
              </a:rPr>
              <a:t>A-Level Economics students </a:t>
            </a:r>
          </a:p>
          <a:p>
            <a:r>
              <a:rPr lang="en-GB" sz="2800" smtClean="0">
                <a:latin typeface="Arial Narrow" pitchFamily="34" charset="0"/>
              </a:rPr>
              <a:t>LSE Visit Day April 2011 </a:t>
            </a:r>
          </a:p>
          <a:p>
            <a:r>
              <a:rPr lang="en-GB" sz="2800" smtClean="0">
                <a:latin typeface="Arial Narrow" pitchFamily="34" charset="0"/>
              </a:rPr>
              <a:t>‘Convenience sample’</a:t>
            </a:r>
          </a:p>
          <a:p>
            <a:r>
              <a:rPr lang="en-GB" sz="2800" smtClean="0">
                <a:latin typeface="Arial Narrow" pitchFamily="34" charset="0"/>
              </a:rPr>
              <a:t>All Rubinstein profit-maximising question</a:t>
            </a:r>
          </a:p>
          <a:p>
            <a:pPr lvl="2"/>
            <a:r>
              <a:rPr lang="en-GB" i="1" smtClean="0">
                <a:latin typeface="Arial Narrow" pitchFamily="34" charset="0"/>
              </a:rPr>
              <a:t>Lacks ‘rich choice scenario’ (Fisman et al, 2009)</a:t>
            </a:r>
          </a:p>
          <a:p>
            <a:r>
              <a:rPr lang="en-GB" sz="2800" smtClean="0">
                <a:latin typeface="Arial Narrow" pitchFamily="34" charset="0"/>
              </a:rPr>
              <a:t>Compare with ‘Golden Balls’</a:t>
            </a:r>
          </a:p>
          <a:p>
            <a:r>
              <a:rPr lang="en-GB" sz="2800" smtClean="0">
                <a:latin typeface="Arial Narrow" pitchFamily="34" charset="0"/>
              </a:rPr>
              <a:t>Possibility of accumulating evidence through Network teaching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le 1"/>
          <p:cNvSpPr>
            <a:spLocks noGrp="1"/>
          </p:cNvSpPr>
          <p:nvPr>
            <p:ph type="title"/>
          </p:nvPr>
        </p:nvSpPr>
        <p:spPr/>
        <p:txBody>
          <a:bodyPr/>
          <a:lstStyle/>
          <a:p>
            <a:r>
              <a:rPr lang="en-GB" sz="3900" smtClean="0">
                <a:latin typeface="Arial Rounded MT Bold" pitchFamily="34" charset="0"/>
              </a:rPr>
              <a:t>A-level Students</a:t>
            </a:r>
          </a:p>
        </p:txBody>
      </p:sp>
      <p:graphicFrame>
        <p:nvGraphicFramePr>
          <p:cNvPr id="25608" name="Object 8"/>
          <p:cNvGraphicFramePr>
            <a:graphicFrameLocks noChangeAspect="1"/>
          </p:cNvGraphicFramePr>
          <p:nvPr/>
        </p:nvGraphicFramePr>
        <p:xfrm>
          <a:off x="1187450" y="1412875"/>
          <a:ext cx="6337300" cy="4360863"/>
        </p:xfrm>
        <a:graphic>
          <a:graphicData uri="http://schemas.openxmlformats.org/presentationml/2006/ole">
            <p:oleObj spid="_x0000_s25610" name="Chart" r:id="rId4" imgW="3695700" imgH="2543175" progId="Excel.Sheet.8">
              <p:embed/>
            </p:oleObj>
          </a:graphicData>
        </a:graphic>
      </p:graphicFrame>
      <p:sp>
        <p:nvSpPr>
          <p:cNvPr id="25609" name="Text Box 9"/>
          <p:cNvSpPr txBox="1">
            <a:spLocks noChangeArrowheads="1"/>
          </p:cNvSpPr>
          <p:nvPr/>
        </p:nvSpPr>
        <p:spPr bwMode="auto">
          <a:xfrm>
            <a:off x="611188" y="5734050"/>
            <a:ext cx="5832475" cy="822325"/>
          </a:xfrm>
          <a:prstGeom prst="rect">
            <a:avLst/>
          </a:prstGeom>
          <a:noFill/>
          <a:ln w="9525">
            <a:noFill/>
            <a:miter lim="800000"/>
            <a:headEnd/>
            <a:tailEnd/>
          </a:ln>
          <a:effectLst/>
        </p:spPr>
        <p:txBody>
          <a:bodyPr>
            <a:spAutoFit/>
          </a:bodyPr>
          <a:lstStyle/>
          <a:p>
            <a:pPr>
              <a:spcBef>
                <a:spcPct val="50000"/>
              </a:spcBef>
            </a:pPr>
            <a:r>
              <a:rPr lang="en-GB" sz="2400" b="1" u="sng">
                <a:latin typeface="Arial Narrow" pitchFamily="34" charset="0"/>
              </a:rPr>
              <a:t>However</a:t>
            </a:r>
            <a:r>
              <a:rPr lang="en-GB" sz="2400">
                <a:latin typeface="Arial Narrow" pitchFamily="34" charset="0"/>
              </a:rPr>
              <a:t>…‘</a:t>
            </a:r>
            <a:r>
              <a:rPr lang="en-GB" sz="2400" i="1">
                <a:latin typeface="Arial Narrow" pitchFamily="34" charset="0"/>
              </a:rPr>
              <a:t>Is that the right answer?(…)we might not do so in the real life though…</a:t>
            </a:r>
            <a:r>
              <a:rPr lang="en-GB" sz="2400">
                <a:latin typeface="Arial Narrow" pitchFamily="34" charset="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250825" y="274638"/>
            <a:ext cx="8569325" cy="1143000"/>
          </a:xfrm>
        </p:spPr>
        <p:txBody>
          <a:bodyPr/>
          <a:lstStyle/>
          <a:p>
            <a:r>
              <a:rPr lang="en-GB" sz="3800" b="1" smtClean="0">
                <a:latin typeface="Arial Rounded MT Bold" pitchFamily="34" charset="0"/>
              </a:rPr>
              <a:t>LSE BSc Economics Visit Day 2011</a:t>
            </a:r>
          </a:p>
        </p:txBody>
      </p:sp>
      <p:sp>
        <p:nvSpPr>
          <p:cNvPr id="29698" name="Content Placeholder 2"/>
          <p:cNvSpPr>
            <a:spLocks noGrp="1"/>
          </p:cNvSpPr>
          <p:nvPr>
            <p:ph idx="1"/>
          </p:nvPr>
        </p:nvSpPr>
        <p:spPr>
          <a:xfrm>
            <a:off x="179388" y="1600200"/>
            <a:ext cx="8507412" cy="4565650"/>
          </a:xfrm>
        </p:spPr>
        <p:txBody>
          <a:bodyPr/>
          <a:lstStyle/>
          <a:p>
            <a:endParaRPr lang="en-GB" smtClean="0"/>
          </a:p>
          <a:p>
            <a:endParaRPr lang="en-GB" smtClean="0"/>
          </a:p>
          <a:p>
            <a:endParaRPr lang="en-GB" smtClean="0"/>
          </a:p>
          <a:p>
            <a:endParaRPr lang="en-GB" smtClean="0"/>
          </a:p>
          <a:p>
            <a:endParaRPr lang="en-GB" smtClean="0"/>
          </a:p>
          <a:p>
            <a:endParaRPr lang="en-GB" smtClean="0"/>
          </a:p>
          <a:p>
            <a:endParaRPr lang="en-GB" sz="1500" smtClean="0"/>
          </a:p>
          <a:p>
            <a:pPr>
              <a:buFontTx/>
              <a:buNone/>
            </a:pPr>
            <a:r>
              <a:rPr lang="en-GB" sz="2800" u="sng" smtClean="0">
                <a:latin typeface="Arial Narrow" pitchFamily="34" charset="0"/>
              </a:rPr>
              <a:t>Note</a:t>
            </a:r>
            <a:r>
              <a:rPr lang="en-GB" sz="2800" smtClean="0">
                <a:latin typeface="Arial Narrow" pitchFamily="34" charset="0"/>
              </a:rPr>
              <a:t>: way of presenting questions DOES matter</a:t>
            </a:r>
          </a:p>
        </p:txBody>
      </p:sp>
      <p:graphicFrame>
        <p:nvGraphicFramePr>
          <p:cNvPr id="29700" name="Object 4"/>
          <p:cNvGraphicFramePr>
            <a:graphicFrameLocks noChangeAspect="1"/>
          </p:cNvGraphicFramePr>
          <p:nvPr/>
        </p:nvGraphicFramePr>
        <p:xfrm>
          <a:off x="900113" y="1268413"/>
          <a:ext cx="7272337" cy="4256087"/>
        </p:xfrm>
        <a:graphic>
          <a:graphicData uri="http://schemas.openxmlformats.org/presentationml/2006/ole">
            <p:oleObj spid="_x0000_s29702" name="Chart" r:id="rId4" imgW="3695700" imgH="2162175" progId="Excel.Sheet.8">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650" name="Content Placeholder 2"/>
          <p:cNvGraphicFramePr>
            <a:graphicFrameLocks noGrp="1"/>
          </p:cNvGraphicFramePr>
          <p:nvPr>
            <p:ph idx="1"/>
          </p:nvPr>
        </p:nvGraphicFramePr>
        <p:xfrm>
          <a:off x="827088" y="1196975"/>
          <a:ext cx="7440612" cy="4824413"/>
        </p:xfrm>
        <a:graphic>
          <a:graphicData uri="http://schemas.openxmlformats.org/presentationml/2006/ole">
            <p:oleObj spid="_x0000_s27652" name="Chart" r:id="rId4" imgW="3695700" imgH="2543175" progId="Excel.Sheet.8">
              <p:embed/>
            </p:oleObj>
          </a:graphicData>
        </a:graphic>
      </p:graphicFrame>
      <p:sp>
        <p:nvSpPr>
          <p:cNvPr id="27649" name="Title 1"/>
          <p:cNvSpPr>
            <a:spLocks noGrp="1"/>
          </p:cNvSpPr>
          <p:nvPr>
            <p:ph type="title"/>
          </p:nvPr>
        </p:nvSpPr>
        <p:spPr/>
        <p:txBody>
          <a:bodyPr/>
          <a:lstStyle/>
          <a:p>
            <a:r>
              <a:rPr lang="en-GB" sz="3900" smtClean="0">
                <a:latin typeface="Arial Rounded MT Bold" pitchFamily="34" charset="0"/>
              </a:rPr>
              <a:t>Convenience sample</a:t>
            </a:r>
          </a:p>
        </p:txBody>
      </p:sp>
      <p:sp>
        <p:nvSpPr>
          <p:cNvPr id="27652" name="Text Box 4"/>
          <p:cNvSpPr txBox="1">
            <a:spLocks noChangeArrowheads="1"/>
          </p:cNvSpPr>
          <p:nvPr/>
        </p:nvSpPr>
        <p:spPr bwMode="auto">
          <a:xfrm>
            <a:off x="0" y="6092825"/>
            <a:ext cx="7129463" cy="457200"/>
          </a:xfrm>
          <a:prstGeom prst="rect">
            <a:avLst/>
          </a:prstGeom>
          <a:noFill/>
          <a:ln w="9525">
            <a:noFill/>
            <a:miter lim="800000"/>
            <a:headEnd/>
            <a:tailEnd/>
          </a:ln>
          <a:effectLst/>
        </p:spPr>
        <p:txBody>
          <a:bodyPr>
            <a:spAutoFit/>
          </a:bodyPr>
          <a:lstStyle/>
          <a:p>
            <a:pPr>
              <a:spcBef>
                <a:spcPct val="50000"/>
              </a:spcBef>
            </a:pPr>
            <a:r>
              <a:rPr lang="en-GB" sz="2400">
                <a:latin typeface="Arial Narrow" pitchFamily="34" charset="0"/>
              </a:rPr>
              <a:t>‘The question is a little ambiguous. Is this a trick question?’</a:t>
            </a:r>
            <a:r>
              <a:rPr lang="en-GB" sz="2400"/>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idx="1"/>
          </p:nvPr>
        </p:nvSpPr>
        <p:spPr>
          <a:xfrm>
            <a:off x="395288" y="765175"/>
            <a:ext cx="8435975" cy="5792788"/>
          </a:xfrm>
        </p:spPr>
        <p:txBody>
          <a:bodyPr/>
          <a:lstStyle/>
          <a:p>
            <a:r>
              <a:rPr lang="en-GB" sz="2800" i="1" smtClean="0">
                <a:latin typeface="Arial Narrow" pitchFamily="34" charset="0"/>
              </a:rPr>
              <a:t>‘I would lay off the finance department, don’t know how many they are, but I always found them quite irritating’</a:t>
            </a:r>
          </a:p>
          <a:p>
            <a:endParaRPr lang="en-GB" sz="500" i="1" smtClean="0">
              <a:latin typeface="Arial Narrow" pitchFamily="34" charset="0"/>
            </a:endParaRPr>
          </a:p>
          <a:p>
            <a:r>
              <a:rPr lang="en-GB" sz="2800" i="1" smtClean="0">
                <a:latin typeface="Arial Narrow" pitchFamily="34" charset="0"/>
              </a:rPr>
              <a:t>‘Some say "don't lay people off if you can afford to keep them". Remember that this is asking your clients to donate charity money to your employees. Literally. You have to be really careful not to overdo it, because competition will drive you out of business and you'll have to lay everyone off!’</a:t>
            </a:r>
          </a:p>
          <a:p>
            <a:endParaRPr lang="en-GB" sz="500" i="1" smtClean="0">
              <a:latin typeface="Arial Narrow" pitchFamily="34" charset="0"/>
            </a:endParaRPr>
          </a:p>
          <a:p>
            <a:r>
              <a:rPr lang="en-GB" sz="2800" i="1" smtClean="0">
                <a:latin typeface="Arial Narrow" pitchFamily="34" charset="0"/>
              </a:rPr>
              <a:t>‘Lower salaries would be a "Solomonic solution“’ </a:t>
            </a:r>
          </a:p>
          <a:p>
            <a:r>
              <a:rPr lang="en-GB" sz="2800" i="1" smtClean="0">
                <a:latin typeface="Arial Narrow" pitchFamily="34" charset="0"/>
              </a:rPr>
              <a:t>‘You continue to employ 100 but first you check: whether it’s possible to renegotiate salaries and what is the forecast during downturn. </a:t>
            </a:r>
            <a:r>
              <a:rPr lang="en-GB" sz="2800" smtClean="0">
                <a:latin typeface="Arial Narrow" pitchFamily="34" charset="0"/>
              </a:rPr>
              <a:t>What about impact on the brand of the company? </a:t>
            </a:r>
            <a:endParaRPr lang="en-GB" sz="2800" i="1" smtClean="0">
              <a:latin typeface="Arial Narrow" pitchFamily="34" charset="0"/>
            </a:endParaRPr>
          </a:p>
        </p:txBody>
      </p:sp>
    </p:spTree>
  </p:cSld>
  <p:clrMapOvr>
    <a:masterClrMapping/>
  </p:clrMapOvr>
</p:sld>
</file>

<file path=ppt/theme/theme1.xml><?xml version="1.0" encoding="utf-8"?>
<a:theme xmlns:a="http://schemas.openxmlformats.org/drawingml/2006/main" name="1_Default Design">
  <a:themeElements>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18014</TotalTime>
  <Words>508</Words>
  <Application>Microsoft Office PowerPoint</Application>
  <PresentationFormat>On-screen Show (4:3)</PresentationFormat>
  <Paragraphs>182</Paragraphs>
  <Slides>11</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1_Default Design</vt:lpstr>
      <vt:lpstr>Chart</vt:lpstr>
      <vt:lpstr> Does Studying Economics Make You Selfish, Dishonest or Uncooperative? </vt:lpstr>
      <vt:lpstr>30 years of evidence in a nutshell</vt:lpstr>
      <vt:lpstr>However….</vt:lpstr>
      <vt:lpstr>Is economic theory to blame?</vt:lpstr>
      <vt:lpstr>Need for further evidence…</vt:lpstr>
      <vt:lpstr>A-level Students</vt:lpstr>
      <vt:lpstr>LSE BSc Economics Visit Day 2011</vt:lpstr>
      <vt:lpstr>Convenience sample</vt:lpstr>
      <vt:lpstr>Slide 9</vt:lpstr>
      <vt:lpstr>Implications for action?</vt:lpstr>
      <vt:lpstr>Slide 11</vt:lpstr>
    </vt:vector>
  </TitlesOfParts>
  <Company>LSE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Does Economics make you Selfish, Dishonest or Uncooperative?</dc:title>
  <dc:subject>Economics education</dc:subject>
  <dc:creator>Kasia Grabowska and Judith Shapiro</dc:creator>
  <cp:lastModifiedBy>plmlp</cp:lastModifiedBy>
  <cp:revision>183</cp:revision>
  <cp:lastPrinted>2011-09-06T08:05:32Z</cp:lastPrinted>
  <dcterms:created xsi:type="dcterms:W3CDTF">2005-09-28T11:37:12Z</dcterms:created>
  <dcterms:modified xsi:type="dcterms:W3CDTF">2011-09-23T11:28:29Z</dcterms:modified>
</cp:coreProperties>
</file>