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63" r:id="rId2"/>
    <p:sldId id="264" r:id="rId3"/>
    <p:sldId id="265" r:id="rId4"/>
    <p:sldId id="266" r:id="rId5"/>
    <p:sldId id="267" r:id="rId6"/>
    <p:sldId id="284" r:id="rId7"/>
    <p:sldId id="260" r:id="rId8"/>
    <p:sldId id="257" r:id="rId9"/>
    <p:sldId id="258" r:id="rId10"/>
    <p:sldId id="259" r:id="rId11"/>
    <p:sldId id="262" r:id="rId12"/>
    <p:sldId id="261" r:id="rId13"/>
    <p:sldId id="283"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97" autoAdjust="0"/>
  </p:normalViewPr>
  <p:slideViewPr>
    <p:cSldViewPr>
      <p:cViewPr varScale="1">
        <p:scale>
          <a:sx n="77" d="100"/>
          <a:sy n="77" d="100"/>
        </p:scale>
        <p:origin x="-95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F0754-0B99-45C8-B827-9CAC0B0E6910}" type="datetimeFigureOut">
              <a:rPr lang="en-GB" smtClean="0"/>
              <a:pPr/>
              <a:t>23/09/2011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40531-2697-456C-8BCA-6B6F1CBE63B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www.clas.uconn.edu/" TargetMode="External"/><Relationship Id="rId3" Type="http://schemas.openxmlformats.org/officeDocument/2006/relationships/hyperlink" Target="http://repec.org/docs/RePEcIntro.html" TargetMode="External"/><Relationship Id="rId7" Type="http://schemas.openxmlformats.org/officeDocument/2006/relationships/hyperlink" Target="http://www.econ.uconn.edu/"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ideas.repec.org/email.html" TargetMode="External"/><Relationship Id="rId11" Type="http://schemas.openxmlformats.org/officeDocument/2006/relationships/hyperlink" Target="http://repec.org/" TargetMode="External"/><Relationship Id="rId5" Type="http://schemas.openxmlformats.org/officeDocument/2006/relationships/hyperlink" Target="http://ideas.repec.org/credits.html" TargetMode="External"/><Relationship Id="rId10" Type="http://schemas.openxmlformats.org/officeDocument/2006/relationships/hyperlink" Target="http://www.economicdynamics.org/" TargetMode="External"/><Relationship Id="rId4" Type="http://schemas.openxmlformats.org/officeDocument/2006/relationships/hyperlink" Target="http://repec.org/docs/RePEC_co.html" TargetMode="External"/><Relationship Id="rId9" Type="http://schemas.openxmlformats.org/officeDocument/2006/relationships/hyperlink" Target="http://www.uconn.edu/"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economicsnetwork.ac.uk/cheer/ch20/johnson.pdf"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economicsnetwork.ac.uk/showcase/ayres_blogs" TargetMode="External"/><Relationship Id="rId5" Type="http://schemas.openxmlformats.org/officeDocument/2006/relationships/hyperlink" Target="http://www.economicsnetwork.ac.uk/cheer/ch20/judge.pdf" TargetMode="External"/><Relationship Id="rId4" Type="http://schemas.openxmlformats.org/officeDocument/2006/relationships/hyperlink" Target="http://www.economicsnetwork.ac.uk/cheer/ch20/rosser.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r>
              <a:rPr lang="en-AU" dirty="0" smtClean="0"/>
              <a:t>One of two mainstream print journals in Economics education (other: JEE); not to be confused with Education Economics and Economics of Education Review.</a:t>
            </a:r>
          </a:p>
          <a:p>
            <a:r>
              <a:rPr lang="en-AU" dirty="0" smtClean="0"/>
              <a:t>IREE has produced 12 issues since 2003 – two per year.</a:t>
            </a:r>
          </a:p>
          <a:p>
            <a:r>
              <a:rPr lang="en-AU" dirty="0" smtClean="0"/>
              <a:t>I have been a co-editor for the past 6 years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4E97F792-A290-4CB4-83D3-BE84DBCD7C83}" type="slidenum">
              <a:rPr lang="en-AU" smtClean="0"/>
              <a:pPr/>
              <a:t>2</a:t>
            </a:fld>
            <a:endParaRPr lang="en-AU"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w="9525"/>
        </p:spPr>
        <p:txBody>
          <a:bodyPr/>
          <a:lstStyle/>
          <a:p>
            <a:pPr eaLnBrk="1" hangingPunct="1"/>
            <a:r>
              <a:rPr lang="en-AU" dirty="0" smtClean="0"/>
              <a:t>How do economics students learn? There is increasing interest in experiential learning through classroom games and experiments. (Two of the top 10 </a:t>
            </a:r>
            <a:r>
              <a:rPr lang="en-AU" dirty="0" err="1" smtClean="0"/>
              <a:t>dowloaded</a:t>
            </a:r>
            <a:r>
              <a:rPr lang="en-AU" dirty="0" smtClean="0"/>
              <a:t> articles in IREE on this topic.)</a:t>
            </a:r>
          </a:p>
          <a:p>
            <a:pPr eaLnBrk="1" hangingPunct="1"/>
            <a:r>
              <a:rPr lang="en-AU" dirty="0" smtClean="0"/>
              <a:t>What economics should be taught? Authors and readers continue to want to pursue this area. This is fine – but papers must be well-motivated. Is there a gap in present content? Where is the evidence? We do not want highly technical papers exploring some weakness in a theory.</a:t>
            </a:r>
          </a:p>
          <a:p>
            <a:pPr eaLnBrk="1" hangingPunct="1"/>
            <a:r>
              <a:rPr lang="en-AU" dirty="0" smtClean="0"/>
              <a:t>Constraints in improving economics? Institutional constraints to do with resources provided by universities; backgrounds of students – cultural diversity; problems with learning resources such as textbooks.</a:t>
            </a:r>
          </a:p>
          <a:p>
            <a:pPr eaLnBrk="1" hangingPunct="1"/>
            <a:r>
              <a:rPr lang="en-AU" dirty="0" smtClean="0"/>
              <a:t>How can current practice be improved? Innovations; new assessment methods.</a:t>
            </a:r>
          </a:p>
          <a:p>
            <a:pPr eaLnBrk="1" hangingPunct="1"/>
            <a:r>
              <a:rPr lang="en-AU" dirty="0" smtClean="0"/>
              <a:t>Other countries? We’ve published a couple of interesting articles on new approaches from the U.S. e.g. dual enrolment of high school students in university courses;</a:t>
            </a:r>
          </a:p>
          <a:p>
            <a:pPr eaLnBrk="1" hangingPunct="1"/>
            <a:r>
              <a:rPr lang="en-AU" dirty="0" smtClean="0"/>
              <a:t>Better use of electronic learning technologies? We published a paper on computer simulations in the classroom. And one on real-time lectures recorded on video and streamed over the Internet.</a:t>
            </a:r>
          </a:p>
          <a:p>
            <a:pPr eaLnBrk="1" hangingPunct="1"/>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4A90C24-25D5-42F1-8910-77828D661B2B}" type="slidenum">
              <a:rPr lang="en-AU" smtClean="0"/>
              <a:pPr/>
              <a:t>3</a:t>
            </a:fld>
            <a:endParaRPr lang="en-AU"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pPr eaLnBrk="1" hangingPunct="1"/>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681476DD-422D-4449-B3DD-1AA091559DB3}" type="slidenum">
              <a:rPr lang="en-AU" smtClean="0"/>
              <a:pPr/>
              <a:t>4</a:t>
            </a:fld>
            <a:endParaRPr lang="en-AU"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p:spPr>
        <p:txBody>
          <a:bodyPr/>
          <a:lstStyle/>
          <a:p>
            <a:pPr eaLnBrk="1" hangingPunct="1"/>
            <a:r>
              <a:rPr lang="en-AU" dirty="0" err="1" smtClean="0">
                <a:hlinkClick r:id="rId3"/>
              </a:rPr>
              <a:t>RePEc</a:t>
            </a:r>
            <a:r>
              <a:rPr lang="en-AU" dirty="0" smtClean="0"/>
              <a:t> (Research Papers in Economics) is a collaborative effort of hundreds of volunteers in </a:t>
            </a:r>
            <a:r>
              <a:rPr lang="en-AU" dirty="0" smtClean="0">
                <a:hlinkClick r:id="rId4"/>
              </a:rPr>
              <a:t>68 countries</a:t>
            </a:r>
            <a:r>
              <a:rPr lang="en-AU" dirty="0" smtClean="0"/>
              <a:t> to enhance the dissemination of research in economics. The heart of the project is a decentralized database of working papers, journal articles and software components. All </a:t>
            </a:r>
            <a:r>
              <a:rPr lang="en-AU" dirty="0" err="1" smtClean="0"/>
              <a:t>RePEc</a:t>
            </a:r>
            <a:r>
              <a:rPr lang="en-AU" dirty="0" smtClean="0"/>
              <a:t> material is freely available. </a:t>
            </a:r>
          </a:p>
          <a:p>
            <a:pPr eaLnBrk="1" hangingPunct="1"/>
            <a:r>
              <a:rPr lang="en-AU" dirty="0" smtClean="0"/>
              <a:t>IDEAS is run with considerable help </a:t>
            </a:r>
            <a:r>
              <a:rPr lang="en-AU" dirty="0" smtClean="0">
                <a:hlinkClick r:id="rId5"/>
              </a:rPr>
              <a:t>from others</a:t>
            </a:r>
            <a:r>
              <a:rPr lang="en-AU" dirty="0" smtClean="0"/>
              <a:t> by </a:t>
            </a:r>
            <a:r>
              <a:rPr lang="en-AU" dirty="0" smtClean="0">
                <a:hlinkClick r:id="rId6"/>
              </a:rPr>
              <a:t>Christian Zimmermann</a:t>
            </a:r>
            <a:r>
              <a:rPr lang="en-AU" dirty="0" smtClean="0"/>
              <a:t> at the </a:t>
            </a:r>
            <a:r>
              <a:rPr lang="en-AU" dirty="0" smtClean="0">
                <a:hlinkClick r:id="rId7"/>
              </a:rPr>
              <a:t>Department of Economics</a:t>
            </a:r>
            <a:r>
              <a:rPr lang="en-AU" dirty="0" smtClean="0"/>
              <a:t>, </a:t>
            </a:r>
            <a:r>
              <a:rPr lang="en-AU" dirty="0" smtClean="0">
                <a:hlinkClick r:id="rId8"/>
              </a:rPr>
              <a:t>College of Liberal Arts and Sciences</a:t>
            </a:r>
            <a:r>
              <a:rPr lang="en-AU" dirty="0" smtClean="0"/>
              <a:t> of the </a:t>
            </a:r>
            <a:r>
              <a:rPr lang="en-AU" dirty="0" smtClean="0">
                <a:hlinkClick r:id="rId9"/>
              </a:rPr>
              <a:t>University of Connecticut</a:t>
            </a:r>
            <a:r>
              <a:rPr lang="en-AU" dirty="0" smtClean="0"/>
              <a:t>. IDEAS runs on a server sponsored by the </a:t>
            </a:r>
            <a:r>
              <a:rPr lang="en-AU" dirty="0" smtClean="0">
                <a:hlinkClick r:id="rId10"/>
              </a:rPr>
              <a:t>Society for Economic Dynamics</a:t>
            </a:r>
            <a:r>
              <a:rPr lang="en-AU" dirty="0" smtClean="0"/>
              <a:t> and hosted by the College of Liberal Arts and Sciences, University of Connecticut. IDEAS uses the </a:t>
            </a:r>
            <a:r>
              <a:rPr lang="en-AU" dirty="0" err="1" smtClean="0"/>
              <a:t>RePEc</a:t>
            </a:r>
            <a:r>
              <a:rPr lang="en-AU" dirty="0" smtClean="0"/>
              <a:t> database. </a:t>
            </a:r>
            <a:r>
              <a:rPr lang="en-AU" dirty="0" err="1" smtClean="0">
                <a:hlinkClick r:id="rId11"/>
              </a:rPr>
              <a:t>RePEc</a:t>
            </a:r>
            <a:r>
              <a:rPr lang="en-AU" dirty="0" smtClean="0"/>
              <a:t> stands for "Research Papers in Economics" and is an internal name for a group working on the provision of electronic working papers.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8A5EE744-B7F7-4A0F-A6DE-5CBEA2722B4E}" type="slidenum">
              <a:rPr lang="en-AU" smtClean="0"/>
              <a:pPr/>
              <a:t>5</a:t>
            </a:fld>
            <a:endParaRPr lang="en-AU"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p:spPr>
        <p:txBody>
          <a:bodyPr/>
          <a:lstStyle/>
          <a:p>
            <a:pPr eaLnBrk="1" hangingPunct="1"/>
            <a:r>
              <a:rPr lang="en-AU" dirty="0" err="1" smtClean="0"/>
              <a:t>Ormerod’s</a:t>
            </a:r>
            <a:r>
              <a:rPr lang="en-AU" dirty="0" smtClean="0"/>
              <a:t> paper is about how economics has become too dogmatic (blindly teaching rules that have been shown to be rare in practice: P=MC; consumers are rational; constant returns to scale). He argues we need to be more willing to modify our theory in light of new facts. Need to observe history. Need to teach about institutions. Even more true since the GFC !</a:t>
            </a:r>
          </a:p>
          <a:p>
            <a:pPr eaLnBrk="1" hangingPunct="1"/>
            <a:r>
              <a:rPr lang="en-AU" dirty="0" smtClean="0"/>
              <a:t>David </a:t>
            </a:r>
            <a:r>
              <a:rPr lang="en-AU" dirty="0" err="1" smtClean="0"/>
              <a:t>Collander</a:t>
            </a:r>
            <a:r>
              <a:rPr lang="en-AU" dirty="0" smtClean="0"/>
              <a:t> warns us not to forget the importance of content; and advises us not to become too obsessed with new ways of delivery using new technology and so on. “Thus, I spend much of my time thinking about what I call ‘content’ issues of teaching: Does the AD curve say what we want it to say (Colander, 1995)? Is our treatment of sunk costs and fixed costs consistent (Colander, 2004)? How do we relate the models we teach to policy issues (Colander, 2000a)? What is the appropriate degree of uncertainty about policy to convey to students in the models we teach (Colander, 2000b, 2003a)? In short, for me, the key teaching issues are: what is the content of what we are teaching; what role does that content serve; and should the content be changed? “</a:t>
            </a:r>
          </a:p>
          <a:p>
            <a:pPr eaLnBrk="1" hangingPunct="1"/>
            <a:endParaRPr lang="en-AU" dirty="0" smtClean="0"/>
          </a:p>
          <a:p>
            <a:pPr eaLnBrk="1" hangingPunct="1"/>
            <a:endParaRPr lang="en-AU"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4A90C24-25D5-42F1-8910-77828D661B2B}" type="slidenum">
              <a:rPr lang="en-AU" smtClean="0"/>
              <a:pPr/>
              <a:t>6</a:t>
            </a:fld>
            <a:endParaRPr lang="en-AU"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pPr eaLnBrk="1" hangingPunct="1"/>
            <a:endParaRPr lang="en-AU" dirty="0" smtClean="0"/>
          </a:p>
          <a:p>
            <a:pPr eaLnBrk="1" hangingPunct="1"/>
            <a:r>
              <a:rPr lang="en-AU" dirty="0" smtClean="0"/>
              <a:t>Re empirics: Pay attention</a:t>
            </a:r>
            <a:r>
              <a:rPr lang="en-AU" baseline="0" dirty="0" smtClean="0"/>
              <a:t> to sample size; if you are relying on a control group emphasise any limitations; make sure you are using the right econometric tests; don’t claim too much</a:t>
            </a:r>
            <a:endParaRPr lang="en-AU" dirty="0" smtClean="0"/>
          </a:p>
          <a:p>
            <a:pPr eaLnBrk="1" hangingPunct="1"/>
            <a:r>
              <a:rPr lang="en-AU" dirty="0" smtClean="0"/>
              <a:t>Examples</a:t>
            </a:r>
            <a:r>
              <a:rPr lang="en-AU" baseline="0" dirty="0" smtClean="0"/>
              <a:t> of topics published in the journal “Education Economics” and “Economics of Education Review”</a:t>
            </a:r>
          </a:p>
          <a:p>
            <a:pPr eaLnBrk="1" hangingPunct="1">
              <a:buFont typeface="Arial" pitchFamily="34" charset="0"/>
              <a:buChar char="•"/>
            </a:pPr>
            <a:r>
              <a:rPr lang="en-AU" baseline="0" dirty="0" smtClean="0"/>
              <a:t> class sizes</a:t>
            </a:r>
          </a:p>
          <a:p>
            <a:pPr eaLnBrk="1" hangingPunct="1">
              <a:buFont typeface="Arial" pitchFamily="34" charset="0"/>
              <a:buChar char="•"/>
            </a:pPr>
            <a:r>
              <a:rPr lang="en-AU" baseline="0" dirty="0" smtClean="0"/>
              <a:t> university policies</a:t>
            </a:r>
          </a:p>
          <a:p>
            <a:pPr eaLnBrk="1" hangingPunct="1">
              <a:buFont typeface="Arial" pitchFamily="34" charset="0"/>
              <a:buChar char="•"/>
            </a:pPr>
            <a:r>
              <a:rPr lang="en-AU" baseline="0" dirty="0" smtClean="0"/>
              <a:t> returns to investment in education</a:t>
            </a:r>
          </a:p>
          <a:p>
            <a:pPr eaLnBrk="1" hangingPunct="1">
              <a:buFont typeface="Arial" pitchFamily="34" charset="0"/>
              <a:buChar char="•"/>
            </a:pPr>
            <a:r>
              <a:rPr lang="en-AU" baseline="0" dirty="0" smtClean="0"/>
              <a:t> Performance of universities</a:t>
            </a:r>
          </a:p>
          <a:p>
            <a:pPr eaLnBrk="1" hangingPunct="1">
              <a:buFont typeface="Arial" pitchFamily="34" charset="0"/>
              <a:buChar char="•"/>
            </a:pPr>
            <a:r>
              <a:rPr lang="en-AU" baseline="0" dirty="0" smtClean="0"/>
              <a:t> production function analysis of learning</a:t>
            </a:r>
            <a:endParaRPr lang="en-AU"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kern="1200" baseline="0" dirty="0" smtClean="0">
                <a:solidFill>
                  <a:schemeClr val="tx1"/>
                </a:solidFill>
                <a:latin typeface="+mn-lt"/>
                <a:ea typeface="+mn-ea"/>
                <a:cs typeface="+mn-cs"/>
              </a:rPr>
              <a:t>The first of two articles in this field refers to a well‐known business problem: the travelling salesman</a:t>
            </a:r>
          </a:p>
          <a:p>
            <a:r>
              <a:rPr lang="en-GB" sz="1200" kern="1200" baseline="0" dirty="0" smtClean="0">
                <a:solidFill>
                  <a:schemeClr val="tx1"/>
                </a:solidFill>
                <a:latin typeface="+mn-lt"/>
                <a:ea typeface="+mn-ea"/>
                <a:cs typeface="+mn-cs"/>
              </a:rPr>
              <a:t>problem (TSP). A salesman needs to visit all his customers located in different cities in his region, and he</a:t>
            </a:r>
          </a:p>
          <a:p>
            <a:r>
              <a:rPr lang="en-GB" sz="1200" kern="1200" baseline="0" dirty="0" smtClean="0">
                <a:solidFill>
                  <a:schemeClr val="tx1"/>
                </a:solidFill>
                <a:latin typeface="+mn-lt"/>
                <a:ea typeface="+mn-ea"/>
                <a:cs typeface="+mn-cs"/>
              </a:rPr>
              <a:t>would like to find the cheapest route that assure all cities have been visited. Unfortunately the TSP is</a:t>
            </a:r>
          </a:p>
          <a:p>
            <a:r>
              <a:rPr lang="en-GB" sz="1200" kern="1200" baseline="0" dirty="0" smtClean="0">
                <a:solidFill>
                  <a:schemeClr val="tx1"/>
                </a:solidFill>
                <a:latin typeface="+mn-lt"/>
                <a:ea typeface="+mn-ea"/>
                <a:cs typeface="+mn-cs"/>
              </a:rPr>
              <a:t>not easy to formulate, and relatively hard to solve. Our paper by Rasmussen shows how innovative use</a:t>
            </a:r>
          </a:p>
          <a:p>
            <a:r>
              <a:rPr lang="en-GB" sz="1200" kern="1200" baseline="0" dirty="0" smtClean="0">
                <a:solidFill>
                  <a:schemeClr val="tx1"/>
                </a:solidFill>
                <a:latin typeface="+mn-lt"/>
                <a:ea typeface="+mn-ea"/>
                <a:cs typeface="+mn-cs"/>
              </a:rPr>
              <a:t>of spreadsheets can render TSP that were previously regarded as ‘big’ easily solvable. The paper details</a:t>
            </a:r>
          </a:p>
          <a:p>
            <a:r>
              <a:rPr lang="en-GB" sz="1200" kern="1200" baseline="0" dirty="0" smtClean="0">
                <a:solidFill>
                  <a:schemeClr val="tx1"/>
                </a:solidFill>
                <a:latin typeface="+mn-lt"/>
                <a:ea typeface="+mn-ea"/>
                <a:cs typeface="+mn-cs"/>
              </a:rPr>
              <a:t>how the flexibility of spreadsheets can be used in solving many real world variants of the TSP, and</a:t>
            </a:r>
          </a:p>
          <a:p>
            <a:r>
              <a:rPr lang="en-GB" sz="1200" kern="1200" baseline="0" dirty="0" smtClean="0">
                <a:solidFill>
                  <a:schemeClr val="tx1"/>
                </a:solidFill>
                <a:latin typeface="+mn-lt"/>
                <a:ea typeface="+mn-ea"/>
                <a:cs typeface="+mn-cs"/>
              </a:rPr>
              <a:t>discusses important issues in the careful formulation of TSP solutions using spreadsheets.</a:t>
            </a:r>
          </a:p>
          <a:p>
            <a:r>
              <a:rPr lang="en-GB" sz="1200" kern="1200" baseline="0" dirty="0" smtClean="0">
                <a:solidFill>
                  <a:schemeClr val="tx1"/>
                </a:solidFill>
                <a:latin typeface="+mn-lt"/>
                <a:ea typeface="+mn-ea"/>
                <a:cs typeface="+mn-cs"/>
              </a:rPr>
              <a:t>Finally, we look at a further innovative use of spreadsheets to illustrate Hannah and Kay’s concentration</a:t>
            </a:r>
          </a:p>
          <a:p>
            <a:r>
              <a:rPr lang="en-GB" sz="1200" kern="1200" baseline="0" dirty="0" smtClean="0">
                <a:solidFill>
                  <a:schemeClr val="tx1"/>
                </a:solidFill>
                <a:latin typeface="+mn-lt"/>
                <a:ea typeface="+mn-ea"/>
                <a:cs typeface="+mn-cs"/>
              </a:rPr>
              <a:t>axiom. Most courses in industrial economics and industrial organisation cover the measurement of</a:t>
            </a:r>
          </a:p>
          <a:p>
            <a:r>
              <a:rPr lang="en-GB" sz="1200" kern="1200" baseline="0" dirty="0" smtClean="0">
                <a:solidFill>
                  <a:schemeClr val="tx1"/>
                </a:solidFill>
                <a:latin typeface="+mn-lt"/>
                <a:ea typeface="+mn-ea"/>
                <a:cs typeface="+mn-cs"/>
              </a:rPr>
              <a:t>industry concentration. The classic paper of Hannah and Kay (1977) details a set of desirable criteria</a:t>
            </a:r>
          </a:p>
          <a:p>
            <a:r>
              <a:rPr lang="en-GB" sz="1200" kern="1200" baseline="0" dirty="0" smtClean="0">
                <a:solidFill>
                  <a:schemeClr val="tx1"/>
                </a:solidFill>
                <a:latin typeface="+mn-lt"/>
                <a:ea typeface="+mn-ea"/>
                <a:cs typeface="+mn-cs"/>
              </a:rPr>
              <a:t>against which any of the numerous concentration measures may be judged. The paper by Latreille and</a:t>
            </a:r>
          </a:p>
          <a:p>
            <a:r>
              <a:rPr lang="en-GB" sz="1200" kern="1200" baseline="0" dirty="0" err="1" smtClean="0">
                <a:solidFill>
                  <a:schemeClr val="tx1"/>
                </a:solidFill>
                <a:latin typeface="+mn-lt"/>
                <a:ea typeface="+mn-ea"/>
                <a:cs typeface="+mn-cs"/>
              </a:rPr>
              <a:t>Mackley</a:t>
            </a:r>
            <a:r>
              <a:rPr lang="en-GB" sz="1200" kern="1200" baseline="0" dirty="0" smtClean="0">
                <a:solidFill>
                  <a:schemeClr val="tx1"/>
                </a:solidFill>
                <a:latin typeface="+mn-lt"/>
                <a:ea typeface="+mn-ea"/>
                <a:cs typeface="+mn-cs"/>
              </a:rPr>
              <a:t> shows how these criteria can be illustrated for students, for several of the most popular</a:t>
            </a:r>
          </a:p>
          <a:p>
            <a:r>
              <a:rPr lang="en-GB" sz="1200" kern="1200" baseline="0" dirty="0" smtClean="0">
                <a:solidFill>
                  <a:schemeClr val="tx1"/>
                </a:solidFill>
                <a:latin typeface="+mn-lt"/>
                <a:ea typeface="+mn-ea"/>
                <a:cs typeface="+mn-cs"/>
              </a:rPr>
              <a:t>measures, using an Excel spreadsheet designed to give them an improved understanding of some of the</a:t>
            </a:r>
          </a:p>
          <a:p>
            <a:r>
              <a:rPr lang="en-GB" sz="1200" kern="1200" baseline="0" dirty="0" smtClean="0">
                <a:solidFill>
                  <a:schemeClr val="tx1"/>
                </a:solidFill>
                <a:latin typeface="+mn-lt"/>
                <a:ea typeface="+mn-ea"/>
                <a:cs typeface="+mn-cs"/>
              </a:rPr>
              <a:t>strengths and limitations of a range of the commonly used statistical measures and hence their value in</a:t>
            </a:r>
          </a:p>
          <a:p>
            <a:r>
              <a:rPr lang="en-GB" sz="1200" kern="1200" baseline="0" dirty="0" smtClean="0">
                <a:solidFill>
                  <a:schemeClr val="tx1"/>
                </a:solidFill>
                <a:latin typeface="+mn-lt"/>
                <a:ea typeface="+mn-ea"/>
                <a:cs typeface="+mn-cs"/>
              </a:rPr>
              <a:t>underpinning policy and regulation.</a:t>
            </a:r>
            <a:endParaRPr lang="en-GB" dirty="0"/>
          </a:p>
        </p:txBody>
      </p:sp>
      <p:sp>
        <p:nvSpPr>
          <p:cNvPr id="4" name="Slide Number Placeholder 3"/>
          <p:cNvSpPr>
            <a:spLocks noGrp="1"/>
          </p:cNvSpPr>
          <p:nvPr>
            <p:ph type="sldNum" sz="quarter" idx="10"/>
          </p:nvPr>
        </p:nvSpPr>
        <p:spPr/>
        <p:txBody>
          <a:bodyPr/>
          <a:lstStyle/>
          <a:p>
            <a:fld id="{FC040531-2697-456C-8BCA-6B6F1CBE63B7}"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this issue we have four interesting papers. </a:t>
            </a:r>
            <a:r>
              <a:rPr lang="en-GB" dirty="0" smtClean="0">
                <a:hlinkClick r:id="rId3"/>
              </a:rPr>
              <a:t>In the first</a:t>
            </a:r>
            <a:r>
              <a:rPr lang="en-GB" dirty="0" smtClean="0"/>
              <a:t>, Marianne Johnson and Denise Robson examine whether the use of personal response systems in lectures really does enhance students' engagement with the material presented in lectures and improve students' performance in subsequent assessments. </a:t>
            </a:r>
            <a:r>
              <a:rPr lang="en-GB" dirty="0" smtClean="0">
                <a:hlinkClick r:id="rId4"/>
              </a:rPr>
              <a:t>The second paper</a:t>
            </a:r>
            <a:r>
              <a:rPr lang="en-GB" dirty="0" smtClean="0"/>
              <a:t>, by Mike Rosser, describes a neat use of Excel to create individualised numerical assignments for students using the students' ID numbers to create randomised questions. I'm sure this will prove tremendously useful to teachers in a whole variety of different contexts. Given the widespread concerns over plagiarism, it is perhaps timely that </a:t>
            </a:r>
            <a:r>
              <a:rPr lang="en-GB" dirty="0" smtClean="0">
                <a:hlinkClick r:id="rId5"/>
              </a:rPr>
              <a:t>our third paper</a:t>
            </a:r>
            <a:r>
              <a:rPr lang="en-GB" dirty="0" smtClean="0"/>
              <a:t>, by Guy Judge, presents a case study of the experience of one department that has used </a:t>
            </a:r>
            <a:r>
              <a:rPr lang="en-GB" dirty="0" err="1" smtClean="0"/>
              <a:t>Turnitin</a:t>
            </a:r>
            <a:r>
              <a:rPr lang="en-GB" dirty="0" smtClean="0"/>
              <a:t> software for plagiarism detection and education.</a:t>
            </a:r>
          </a:p>
          <a:p>
            <a:r>
              <a:rPr lang="en-GB" dirty="0" smtClean="0">
                <a:hlinkClick r:id="rId6"/>
              </a:rPr>
              <a:t>The final paper</a:t>
            </a:r>
            <a:r>
              <a:rPr lang="en-GB" dirty="0" smtClean="0"/>
              <a:t>, by Ayres and Sachania. responds to the growing interest in using various facets of social networking software to enhance student engagement, by explaining how blogs may be used to support economics teaching and research.</a:t>
            </a:r>
          </a:p>
          <a:p>
            <a:endParaRPr lang="en-GB" dirty="0"/>
          </a:p>
        </p:txBody>
      </p:sp>
      <p:sp>
        <p:nvSpPr>
          <p:cNvPr id="4" name="Slide Number Placeholder 3"/>
          <p:cNvSpPr>
            <a:spLocks noGrp="1"/>
          </p:cNvSpPr>
          <p:nvPr>
            <p:ph type="sldNum" sz="quarter" idx="10"/>
          </p:nvPr>
        </p:nvSpPr>
        <p:spPr/>
        <p:txBody>
          <a:bodyPr/>
          <a:lstStyle/>
          <a:p>
            <a:fld id="{FC040531-2697-456C-8BCA-6B6F1CBE63B7}"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AB54CD1E-7F73-4292-AFCF-AC53AEFC7C61}" type="slidenum">
              <a:rPr lang="en-AU" smtClean="0"/>
              <a:pPr/>
              <a:t>13</a:t>
            </a:fld>
            <a:endParaRPr lang="en-AU"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pPr eaLnBrk="1" hangingPunct="1"/>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66050" cy="6032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23850" y="1484313"/>
            <a:ext cx="8686800" cy="5181600"/>
          </a:xfrm>
        </p:spPr>
        <p:txBody>
          <a:bodyPr/>
          <a:lstStyle/>
          <a:p>
            <a:pPr lvl="0"/>
            <a:endParaRPr lang="en-GB"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80FDC9F-9F58-45CC-8984-69426480AFB6}" type="slidenum">
              <a:rPr lang="en-US"/>
              <a:pPr>
                <a:defRPr/>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9C4DB-95ED-495C-A383-0C560427DB57}" type="datetimeFigureOut">
              <a:rPr lang="en-GB" smtClean="0"/>
              <a:pPr/>
              <a:t>23/09/2011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53EA26-3472-4171-89D9-31B561DA4FE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9C4DB-95ED-495C-A383-0C560427DB57}" type="datetimeFigureOut">
              <a:rPr lang="en-GB" smtClean="0"/>
              <a:pPr/>
              <a:t>23/09/2011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3EA26-3472-4171-89D9-31B561DA4FE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deas.repec.org/s/che/chepap.html" TargetMode="External"/><Relationship Id="rId2" Type="http://schemas.openxmlformats.org/officeDocument/2006/relationships/hyperlink" Target="http://repec.org/"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econpapers.repec.org/article/chechepa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economicsnetwork.ac.uk/cheer/submit.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conomicsnetwork.ac.uk/iree/v10n1/rasmusse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economicsnetwork.ac.uk/iree/v10n1/latreille_mackley.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economicsnetwork.ac.uk/cheer/ch20/johnso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economicsnetwork.ac.uk/showcase/ayres_blogs" TargetMode="External"/><Relationship Id="rId5" Type="http://schemas.openxmlformats.org/officeDocument/2006/relationships/hyperlink" Target="http://www.economicsnetwork.ac.uk/cheer/ch20/judge.pdf" TargetMode="External"/><Relationship Id="rId4" Type="http://schemas.openxmlformats.org/officeDocument/2006/relationships/hyperlink" Target="http://www.economicsnetwork.ac.uk/cheer/ch20/rosser.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33" name="Rectangle 33"/>
          <p:cNvSpPr>
            <a:spLocks noGrp="1" noChangeArrowheads="1"/>
          </p:cNvSpPr>
          <p:nvPr>
            <p:ph type="ctrTitle" idx="4294967295"/>
          </p:nvPr>
        </p:nvSpPr>
        <p:spPr>
          <a:xfrm>
            <a:off x="685800" y="2130425"/>
            <a:ext cx="7772400" cy="866775"/>
          </a:xfrm>
          <a:solidFill>
            <a:srgbClr val="FFFF99">
              <a:alpha val="50195"/>
            </a:srgbClr>
          </a:solidFill>
          <a:ln/>
        </p:spPr>
        <p:txBody>
          <a:bodyPr/>
          <a:lstStyle/>
          <a:p>
            <a:pPr algn="ctr"/>
            <a:r>
              <a:rPr lang="en-AU" dirty="0" smtClean="0"/>
              <a:t>Presentation to DEE_11</a:t>
            </a:r>
          </a:p>
        </p:txBody>
      </p:sp>
      <p:sp>
        <p:nvSpPr>
          <p:cNvPr id="768034" name="Rectangle 34"/>
          <p:cNvSpPr>
            <a:spLocks noGrp="1" noChangeArrowheads="1"/>
          </p:cNvSpPr>
          <p:nvPr>
            <p:ph type="subTitle" idx="4294967295"/>
          </p:nvPr>
        </p:nvSpPr>
        <p:spPr>
          <a:xfrm>
            <a:off x="1371600" y="3886200"/>
            <a:ext cx="6400800" cy="1752600"/>
          </a:xfrm>
        </p:spPr>
        <p:txBody>
          <a:bodyPr/>
          <a:lstStyle/>
          <a:p>
            <a:pPr marL="0" indent="0" algn="ctr">
              <a:lnSpc>
                <a:spcPct val="90000"/>
              </a:lnSpc>
              <a:buFontTx/>
              <a:buNone/>
            </a:pPr>
            <a:r>
              <a:rPr lang="en-AU" sz="2000" dirty="0" smtClean="0"/>
              <a:t>Ross Guest</a:t>
            </a:r>
          </a:p>
          <a:p>
            <a:pPr marL="0" indent="0" algn="ctr">
              <a:lnSpc>
                <a:spcPct val="90000"/>
              </a:lnSpc>
              <a:buFontTx/>
              <a:buNone/>
            </a:pPr>
            <a:r>
              <a:rPr lang="en-AU" sz="2000" dirty="0" smtClean="0"/>
              <a:t>David </a:t>
            </a:r>
            <a:r>
              <a:rPr lang="en-AU" sz="2000" dirty="0" err="1" smtClean="0"/>
              <a:t>McCausland</a:t>
            </a:r>
            <a:endParaRPr lang="en-AU" sz="2000" dirty="0" smtClean="0"/>
          </a:p>
          <a:p>
            <a:pPr marL="0" indent="0" algn="ctr">
              <a:lnSpc>
                <a:spcPct val="90000"/>
              </a:lnSpc>
              <a:buFontTx/>
              <a:buNone/>
            </a:pPr>
            <a:r>
              <a:rPr lang="en-AU" sz="2000" dirty="0" smtClean="0"/>
              <a:t>Co Editors, International Review of Economics Education</a:t>
            </a:r>
          </a:p>
          <a:p>
            <a:pPr marL="0" indent="0" algn="ctr">
              <a:lnSpc>
                <a:spcPct val="90000"/>
              </a:lnSpc>
              <a:buFontTx/>
              <a:buNone/>
            </a:pPr>
            <a:endParaRPr lang="en-AU" sz="2000" dirty="0" smtClean="0"/>
          </a:p>
          <a:p>
            <a:pPr marL="0" indent="0" algn="ctr">
              <a:lnSpc>
                <a:spcPct val="90000"/>
              </a:lnSpc>
              <a:buFontTx/>
              <a:buNone/>
            </a:pPr>
            <a:r>
              <a:rPr lang="en-AU" sz="2000" dirty="0" smtClean="0"/>
              <a:t>(Other Co-Editors are Peter Davies and Bill </a:t>
            </a:r>
            <a:r>
              <a:rPr lang="en-AU" sz="2000" dirty="0" err="1" smtClean="0"/>
              <a:t>Bosshardt</a:t>
            </a:r>
            <a:r>
              <a:rPr lang="en-AU" sz="2000" dirty="0" smtClean="0"/>
              <a:t>)</a:t>
            </a:r>
          </a:p>
        </p:txBody>
      </p:sp>
      <p:sp>
        <p:nvSpPr>
          <p:cNvPr id="16387" name="Rectangle 35" descr="White marble"/>
          <p:cNvSpPr>
            <a:spLocks noChangeArrowheads="1"/>
          </p:cNvSpPr>
          <p:nvPr/>
        </p:nvSpPr>
        <p:spPr bwMode="auto">
          <a:xfrm>
            <a:off x="1076325" y="333375"/>
            <a:ext cx="7326313" cy="519113"/>
          </a:xfrm>
          <a:prstGeom prst="rect">
            <a:avLst/>
          </a:prstGeom>
          <a:noFill/>
          <a:ln w="25400" cap="sq">
            <a:noFill/>
            <a:miter lim="800000"/>
            <a:headEnd/>
            <a:tailEnd/>
          </a:ln>
        </p:spPr>
        <p:txBody>
          <a:bodyPr wrap="none">
            <a:spAutoFit/>
          </a:bodyPr>
          <a:lstStyle/>
          <a:p>
            <a:pPr algn="ctr" eaLnBrk="0" hangingPunct="0"/>
            <a:r>
              <a:rPr kumimoji="1" lang="en-AU" sz="2800">
                <a:solidFill>
                  <a:srgbClr val="003399"/>
                </a:solidFill>
              </a:rPr>
              <a:t>Preparing papers on economics education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Archive Issues</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19: Optimal control theory in Excel Solver, Real Business Cycles in Excel, Binomial Option Trees in </a:t>
            </a:r>
            <a:r>
              <a:rPr lang="en-GB" dirty="0" err="1" smtClean="0"/>
              <a:t>MathCad</a:t>
            </a:r>
            <a:r>
              <a:rPr lang="en-GB" dirty="0" smtClean="0"/>
              <a:t>, dynamic </a:t>
            </a:r>
            <a:r>
              <a:rPr lang="en-GB" dirty="0" err="1" smtClean="0"/>
              <a:t>Cournot</a:t>
            </a:r>
            <a:r>
              <a:rPr lang="en-GB" dirty="0" smtClean="0"/>
              <a:t> model, comparative advantage learning software Volume 18</a:t>
            </a:r>
            <a:br>
              <a:rPr lang="en-GB" dirty="0" smtClean="0"/>
            </a:br>
            <a:endParaRPr lang="en-GB" dirty="0" smtClean="0"/>
          </a:p>
          <a:p>
            <a:r>
              <a:rPr lang="en-GB" dirty="0" smtClean="0"/>
              <a:t>18: Exhaustible resource problems, Learning styles in eLearning, Modelling path dependence, Modelling excise taxes, Simulating a customs union, Simulations for intermediate macro Volume 17</a:t>
            </a:r>
            <a:br>
              <a:rPr lang="en-GB" dirty="0" smtClean="0"/>
            </a:br>
            <a:endParaRPr lang="en-GB" dirty="0" smtClean="0"/>
          </a:p>
          <a:p>
            <a:r>
              <a:rPr lang="en-GB" dirty="0" smtClean="0"/>
              <a:t>17: Trade Wars in Excel, Cellular Automata in Excel, Explanatory Variables in Risk Simulation, Call Centre Simulation, Illustrating Economics with Computer-Generated Stories Volume 16</a:t>
            </a:r>
            <a:br>
              <a:rPr lang="en-GB" dirty="0" smtClean="0"/>
            </a:br>
            <a:endParaRPr lang="en-GB" dirty="0" smtClean="0"/>
          </a:p>
          <a:p>
            <a:r>
              <a:rPr lang="en-GB" dirty="0" smtClean="0"/>
              <a:t>16: Game Show for Economics Principles, Estimating a Plane, Distance Learning with </a:t>
            </a:r>
            <a:r>
              <a:rPr lang="en-GB" dirty="0" err="1" smtClean="0"/>
              <a:t>WebCT</a:t>
            </a:r>
            <a:r>
              <a:rPr lang="en-GB" dirty="0" smtClean="0"/>
              <a:t>, Exhaustible Resource Models in GAMS, Models in JavaScript, Gauss 4.0 Review Volume 15</a:t>
            </a:r>
            <a:br>
              <a:rPr lang="en-GB" dirty="0" smtClean="0"/>
            </a:br>
            <a:endParaRPr lang="en-GB" dirty="0" smtClean="0"/>
          </a:p>
          <a:p>
            <a:r>
              <a:rPr lang="en-GB" dirty="0" smtClean="0"/>
              <a:t>15: Taylor-</a:t>
            </a:r>
            <a:r>
              <a:rPr lang="en-GB" dirty="0" err="1" smtClean="0"/>
              <a:t>Romer</a:t>
            </a:r>
            <a:r>
              <a:rPr lang="en-GB" dirty="0" smtClean="0"/>
              <a:t> model in a spreadsheet, Numerical optimal control in continuous time, Spreadsheets on the web, Courseware for Business Economics Volume 14</a:t>
            </a:r>
            <a:br>
              <a:rPr lang="en-GB" dirty="0" smtClean="0"/>
            </a:br>
            <a:endParaRPr lang="en-GB" dirty="0" smtClean="0"/>
          </a:p>
          <a:p>
            <a:r>
              <a:rPr lang="en-GB" dirty="0" smtClean="0"/>
              <a:t>14: Excel worksheets in principles courses, A New Keynesian model with spreadsheets, Ramsey growth model using </a:t>
            </a:r>
            <a:r>
              <a:rPr lang="en-GB" dirty="0" err="1" smtClean="0"/>
              <a:t>Mathcad</a:t>
            </a:r>
            <a:r>
              <a:rPr lang="en-GB" dirty="0" smtClean="0"/>
              <a:t>, Financial concepts in the complex plane follow-up, </a:t>
            </a:r>
            <a:r>
              <a:rPr lang="en-GB" dirty="0" err="1" smtClean="0"/>
              <a:t>EViews</a:t>
            </a:r>
            <a:r>
              <a:rPr lang="en-GB" dirty="0" smtClean="0"/>
              <a:t> 4.0 Review</a:t>
            </a:r>
          </a:p>
          <a:p>
            <a:r>
              <a:rPr lang="en-GB" dirty="0" smtClean="0"/>
              <a:t> 13: Financial concepts in the complex plane, Risk simulation model on a spreadsheet, Acronyms demystified, Internet Economist, STAMP 6.0 Review</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Downloads</a:t>
            </a:r>
            <a:endParaRPr lang="en-GB" dirty="0"/>
          </a:p>
        </p:txBody>
      </p:sp>
      <p:sp>
        <p:nvSpPr>
          <p:cNvPr id="3" name="Content Placeholder 2"/>
          <p:cNvSpPr>
            <a:spLocks noGrp="1"/>
          </p:cNvSpPr>
          <p:nvPr>
            <p:ph idx="1"/>
          </p:nvPr>
        </p:nvSpPr>
        <p:spPr/>
        <p:txBody>
          <a:bodyPr/>
          <a:lstStyle/>
          <a:p>
            <a:r>
              <a:rPr lang="en-GB" dirty="0" smtClean="0"/>
              <a:t>CHEER papers are listed in the </a:t>
            </a:r>
            <a:r>
              <a:rPr lang="en-GB" dirty="0" err="1" smtClean="0">
                <a:hlinkClick r:id="rId2"/>
              </a:rPr>
              <a:t>RePEc</a:t>
            </a:r>
            <a:r>
              <a:rPr lang="en-GB" dirty="0" smtClean="0">
                <a:hlinkClick r:id="rId2"/>
              </a:rPr>
              <a:t> (Research Papers in Economics)</a:t>
            </a:r>
            <a:r>
              <a:rPr lang="en-GB" dirty="0" smtClean="0"/>
              <a:t> database. This means they are listed on many online services for economists, for example:</a:t>
            </a:r>
          </a:p>
          <a:p>
            <a:pPr lvl="1"/>
            <a:r>
              <a:rPr lang="en-GB" dirty="0" smtClean="0">
                <a:hlinkClick r:id="rId3"/>
              </a:rPr>
              <a:t>CHEER via the IDEAS service</a:t>
            </a:r>
            <a:endParaRPr lang="en-GB" dirty="0" smtClean="0"/>
          </a:p>
          <a:p>
            <a:pPr lvl="1"/>
            <a:r>
              <a:rPr lang="en-GB" dirty="0" smtClean="0">
                <a:hlinkClick r:id="rId4"/>
              </a:rPr>
              <a:t>CHEER via </a:t>
            </a:r>
            <a:r>
              <a:rPr lang="en-GB" dirty="0" err="1" smtClean="0">
                <a:hlinkClick r:id="rId4"/>
              </a:rPr>
              <a:t>Econpapers</a:t>
            </a:r>
            <a:endParaRPr lang="en-GB" dirty="0" smtClean="0"/>
          </a:p>
          <a:p>
            <a:r>
              <a:rPr lang="en-GB" dirty="0" smtClean="0"/>
              <a:t>Downloads</a:t>
            </a:r>
          </a:p>
          <a:p>
            <a:endParaRPr lang="en-GB" dirty="0"/>
          </a:p>
        </p:txBody>
      </p:sp>
      <p:pic>
        <p:nvPicPr>
          <p:cNvPr id="4" name="Picture 3" descr="cheer access.jpg"/>
          <p:cNvPicPr>
            <a:picLocks noChangeAspect="1"/>
          </p:cNvPicPr>
          <p:nvPr/>
        </p:nvPicPr>
        <p:blipFill>
          <a:blip r:embed="rId5" cstate="print"/>
          <a:stretch>
            <a:fillRect/>
          </a:stretch>
        </p:blipFill>
        <p:spPr>
          <a:xfrm>
            <a:off x="0" y="5157192"/>
            <a:ext cx="9144000" cy="87030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submit</a:t>
            </a:r>
            <a:endParaRPr lang="en-GB" dirty="0"/>
          </a:p>
        </p:txBody>
      </p:sp>
      <p:sp>
        <p:nvSpPr>
          <p:cNvPr id="3" name="Content Placeholder 2"/>
          <p:cNvSpPr>
            <a:spLocks noGrp="1"/>
          </p:cNvSpPr>
          <p:nvPr>
            <p:ph idx="1"/>
          </p:nvPr>
        </p:nvSpPr>
        <p:spPr/>
        <p:txBody>
          <a:bodyPr/>
          <a:lstStyle/>
          <a:p>
            <a:r>
              <a:rPr lang="en-GB" dirty="0" smtClean="0"/>
              <a:t>Through our web interface: </a:t>
            </a:r>
            <a:r>
              <a:rPr lang="en-GB" sz="2400" dirty="0" smtClean="0">
                <a:hlinkClick r:id="rId2"/>
              </a:rPr>
              <a:t>http://www.economicsnetwork.ac.uk/cheer/submit.htm</a:t>
            </a:r>
            <a:endParaRPr lang="en-GB" sz="2400" dirty="0" smtClean="0"/>
          </a:p>
          <a:p>
            <a:r>
              <a:rPr lang="en-GB" sz="2400" dirty="0" smtClean="0"/>
              <a:t>Topics of interest (not an exclusive list)</a:t>
            </a:r>
          </a:p>
          <a:p>
            <a:pPr lvl="1"/>
            <a:r>
              <a:rPr lang="en-GB" sz="2000" i="1" dirty="0" smtClean="0"/>
              <a:t>innovative assessment and feedback</a:t>
            </a:r>
          </a:p>
          <a:p>
            <a:pPr lvl="1"/>
            <a:r>
              <a:rPr lang="en-GB" sz="2000" i="1" dirty="0" smtClean="0"/>
              <a:t>using technology to enhance learning experiences</a:t>
            </a:r>
            <a:r>
              <a:rPr lang="en-GB" sz="2000" dirty="0" smtClean="0"/>
              <a:t> </a:t>
            </a:r>
          </a:p>
          <a:p>
            <a:pPr lvl="1"/>
            <a:r>
              <a:rPr lang="en-GB" sz="2000" i="1" dirty="0" smtClean="0"/>
              <a:t>innovative use of media</a:t>
            </a:r>
          </a:p>
          <a:p>
            <a:pPr lvl="1"/>
            <a:r>
              <a:rPr lang="en-GB" sz="2000" i="1" dirty="0" smtClean="0"/>
              <a:t>employing innovative software to enhance teaching: quantitative, simulation, experimental, games ...</a:t>
            </a:r>
          </a:p>
          <a:p>
            <a:pPr lvl="1"/>
            <a:r>
              <a:rPr lang="en-GB" sz="2000" i="1" dirty="0" smtClean="0"/>
              <a:t>evaluation of learning outcomes</a:t>
            </a:r>
          </a:p>
          <a:p>
            <a:pPr lvl="1"/>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p:txBody>
          <a:bodyPr/>
          <a:lstStyle/>
          <a:p>
            <a:pPr algn="ctr"/>
            <a:r>
              <a:rPr lang="en-AU" dirty="0" smtClean="0"/>
              <a:t>Hope to see you published in IREE !</a:t>
            </a:r>
          </a:p>
        </p:txBody>
      </p:sp>
      <p:sp>
        <p:nvSpPr>
          <p:cNvPr id="40962" name="Rectangle 4"/>
          <p:cNvSpPr>
            <a:spLocks noGrp="1" noChangeArrowheads="1"/>
          </p:cNvSpPr>
          <p:nvPr>
            <p:ph type="body" idx="1"/>
          </p:nvPr>
        </p:nvSpPr>
        <p:spPr/>
        <p:txBody>
          <a:bodyPr/>
          <a:lstStyle/>
          <a:p>
            <a:pPr>
              <a:buFontTx/>
              <a:buNone/>
            </a:pPr>
            <a:endParaRPr lang="en-AU" smtClean="0"/>
          </a:p>
        </p:txBody>
      </p:sp>
      <p:pic>
        <p:nvPicPr>
          <p:cNvPr id="40963" name="Picture 5" descr="yellowthing"/>
          <p:cNvPicPr>
            <a:picLocks noChangeAspect="1" noChangeArrowheads="1"/>
          </p:cNvPicPr>
          <p:nvPr/>
        </p:nvPicPr>
        <p:blipFill>
          <a:blip r:embed="rId3" cstate="print"/>
          <a:srcRect/>
          <a:stretch>
            <a:fillRect/>
          </a:stretch>
        </p:blipFill>
        <p:spPr bwMode="auto">
          <a:xfrm>
            <a:off x="3924300" y="2205038"/>
            <a:ext cx="1393825" cy="14319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815106"/>
                                        </p:tgtEl>
                                        <p:attrNameLst>
                                          <p:attrName>style.visibility</p:attrName>
                                        </p:attrNameLst>
                                      </p:cBhvr>
                                      <p:to>
                                        <p:strVal val="visible"/>
                                      </p:to>
                                    </p:set>
                                    <p:anim calcmode="lin" valueType="num">
                                      <p:cBhvr additive="base">
                                        <p:cTn id="7" dur="500" fill="hold"/>
                                        <p:tgtEl>
                                          <p:spTgt spid="815106"/>
                                        </p:tgtEl>
                                        <p:attrNameLst>
                                          <p:attrName>ppt_x</p:attrName>
                                        </p:attrNameLst>
                                      </p:cBhvr>
                                      <p:tavLst>
                                        <p:tav tm="0">
                                          <p:val>
                                            <p:strVal val="0-#ppt_w/2"/>
                                          </p:val>
                                        </p:tav>
                                        <p:tav tm="100000">
                                          <p:val>
                                            <p:strVal val="#ppt_x"/>
                                          </p:val>
                                        </p:tav>
                                      </p:tavLst>
                                    </p:anim>
                                    <p:anim calcmode="lin" valueType="num">
                                      <p:cBhvr additive="base">
                                        <p:cTn id="8" dur="500" fill="hold"/>
                                        <p:tgtEl>
                                          <p:spTgt spid="8151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6"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algn="ctr"/>
            <a:r>
              <a:rPr lang="en-AU" smtClean="0"/>
              <a:t>What is IREE looking for ?</a:t>
            </a:r>
          </a:p>
        </p:txBody>
      </p:sp>
      <p:sp>
        <p:nvSpPr>
          <p:cNvPr id="17410" name="Rectangle 3"/>
          <p:cNvSpPr>
            <a:spLocks noGrp="1" noChangeArrowheads="1"/>
          </p:cNvSpPr>
          <p:nvPr>
            <p:ph type="body" idx="1"/>
          </p:nvPr>
        </p:nvSpPr>
        <p:spPr>
          <a:xfrm>
            <a:off x="0" y="1125538"/>
            <a:ext cx="9251950" cy="5400675"/>
          </a:xfrm>
        </p:spPr>
        <p:txBody>
          <a:bodyPr>
            <a:normAutofit fontScale="85000" lnSpcReduction="20000"/>
          </a:bodyPr>
          <a:lstStyle/>
          <a:p>
            <a:pPr>
              <a:lnSpc>
                <a:spcPct val="150000"/>
              </a:lnSpc>
            </a:pPr>
            <a:r>
              <a:rPr lang="en-AU" dirty="0" smtClean="0"/>
              <a:t>How do economics students learn? </a:t>
            </a:r>
          </a:p>
          <a:p>
            <a:pPr>
              <a:lnSpc>
                <a:spcPct val="150000"/>
              </a:lnSpc>
            </a:pPr>
            <a:r>
              <a:rPr lang="en-AU" dirty="0" smtClean="0"/>
              <a:t>What economics should be taught? </a:t>
            </a:r>
          </a:p>
          <a:p>
            <a:pPr>
              <a:lnSpc>
                <a:spcPct val="150000"/>
              </a:lnSpc>
            </a:pPr>
            <a:r>
              <a:rPr lang="en-AU" dirty="0" smtClean="0"/>
              <a:t>Constraints in improving economics teaching and learning? </a:t>
            </a:r>
          </a:p>
          <a:p>
            <a:pPr>
              <a:lnSpc>
                <a:spcPct val="150000"/>
              </a:lnSpc>
            </a:pPr>
            <a:r>
              <a:rPr lang="en-AU" dirty="0" smtClean="0"/>
              <a:t>How can current practice be improved?</a:t>
            </a:r>
          </a:p>
          <a:p>
            <a:pPr lvl="3">
              <a:lnSpc>
                <a:spcPct val="150000"/>
              </a:lnSpc>
            </a:pPr>
            <a:r>
              <a:rPr lang="en-AU" dirty="0" smtClean="0"/>
              <a:t>Including assessment of learning. </a:t>
            </a:r>
          </a:p>
          <a:p>
            <a:pPr>
              <a:lnSpc>
                <a:spcPct val="150000"/>
              </a:lnSpc>
            </a:pPr>
            <a:r>
              <a:rPr lang="en-AU" dirty="0" smtClean="0"/>
              <a:t>What can we learn from other countries? </a:t>
            </a:r>
          </a:p>
          <a:p>
            <a:pPr>
              <a:lnSpc>
                <a:spcPct val="150000"/>
              </a:lnSpc>
            </a:pPr>
            <a:r>
              <a:rPr lang="en-AU" dirty="0" smtClean="0"/>
              <a:t>How can we make better use of electronic learning technologies?  </a:t>
            </a:r>
            <a:r>
              <a:rPr lang="en-AU" b="1" dirty="0" smtClean="0">
                <a:solidFill>
                  <a:schemeClr val="tx2"/>
                </a:solidFill>
              </a:rPr>
              <a:t>IREE now incorporates papers that would formerly have appeared in CHEER.</a:t>
            </a:r>
          </a:p>
          <a:p>
            <a:pPr>
              <a:lnSpc>
                <a:spcPct val="200000"/>
              </a:lnSpc>
            </a:pPr>
            <a:endParaRPr lang="en-AU" dirty="0" smtClean="0"/>
          </a:p>
          <a:p>
            <a:pPr lvl="3">
              <a:lnSpc>
                <a:spcPct val="200000"/>
              </a:lnSpc>
            </a:pPr>
            <a:endParaRPr lang="en-AU" dirty="0" smtClean="0"/>
          </a:p>
          <a:p>
            <a:pPr lvl="3">
              <a:lnSpc>
                <a:spcPct val="200000"/>
              </a:lnSpc>
            </a:pPr>
            <a:endParaRPr lang="en-AU"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wipe(up)">
                                      <p:cBhvr>
                                        <p:cTn id="7" dur="5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7410">
                                            <p:txEl>
                                              <p:pRg st="1" end="1"/>
                                            </p:txEl>
                                          </p:spTgt>
                                        </p:tgtEl>
                                        <p:attrNameLst>
                                          <p:attrName>style.visibility</p:attrName>
                                        </p:attrNameLst>
                                      </p:cBhvr>
                                      <p:to>
                                        <p:strVal val="visible"/>
                                      </p:to>
                                    </p:set>
                                    <p:animEffect transition="in" filter="wipe(up)">
                                      <p:cBhvr>
                                        <p:cTn id="12" dur="500"/>
                                        <p:tgtEl>
                                          <p:spTgt spid="17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7410">
                                            <p:txEl>
                                              <p:pRg st="2" end="2"/>
                                            </p:txEl>
                                          </p:spTgt>
                                        </p:tgtEl>
                                        <p:attrNameLst>
                                          <p:attrName>style.visibility</p:attrName>
                                        </p:attrNameLst>
                                      </p:cBhvr>
                                      <p:to>
                                        <p:strVal val="visible"/>
                                      </p:to>
                                    </p:set>
                                    <p:animEffect transition="in" filter="wipe(up)">
                                      <p:cBhvr>
                                        <p:cTn id="17" dur="500"/>
                                        <p:tgtEl>
                                          <p:spTgt spid="174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7410">
                                            <p:txEl>
                                              <p:pRg st="3" end="3"/>
                                            </p:txEl>
                                          </p:spTgt>
                                        </p:tgtEl>
                                        <p:attrNameLst>
                                          <p:attrName>style.visibility</p:attrName>
                                        </p:attrNameLst>
                                      </p:cBhvr>
                                      <p:to>
                                        <p:strVal val="visible"/>
                                      </p:to>
                                    </p:set>
                                    <p:animEffect transition="in" filter="wipe(up)">
                                      <p:cBhvr>
                                        <p:cTn id="22" dur="500"/>
                                        <p:tgtEl>
                                          <p:spTgt spid="17410">
                                            <p:txEl>
                                              <p:pRg st="3" end="3"/>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17410">
                                            <p:txEl>
                                              <p:pRg st="4" end="4"/>
                                            </p:txEl>
                                          </p:spTgt>
                                        </p:tgtEl>
                                        <p:attrNameLst>
                                          <p:attrName>style.visibility</p:attrName>
                                        </p:attrNameLst>
                                      </p:cBhvr>
                                      <p:to>
                                        <p:strVal val="visible"/>
                                      </p:to>
                                    </p:set>
                                    <p:animEffect transition="in" filter="wipe(up)">
                                      <p:cBhvr>
                                        <p:cTn id="25" dur="500"/>
                                        <p:tgtEl>
                                          <p:spTgt spid="17410">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7410">
                                            <p:txEl>
                                              <p:pRg st="5" end="5"/>
                                            </p:txEl>
                                          </p:spTgt>
                                        </p:tgtEl>
                                        <p:attrNameLst>
                                          <p:attrName>style.visibility</p:attrName>
                                        </p:attrNameLst>
                                      </p:cBhvr>
                                      <p:to>
                                        <p:strVal val="visible"/>
                                      </p:to>
                                    </p:set>
                                    <p:animEffect transition="in" filter="wipe(up)">
                                      <p:cBhvr>
                                        <p:cTn id="30" dur="500"/>
                                        <p:tgtEl>
                                          <p:spTgt spid="17410">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17410">
                                            <p:txEl>
                                              <p:pRg st="6" end="6"/>
                                            </p:txEl>
                                          </p:spTgt>
                                        </p:tgtEl>
                                        <p:attrNameLst>
                                          <p:attrName>style.visibility</p:attrName>
                                        </p:attrNameLst>
                                      </p:cBhvr>
                                      <p:to>
                                        <p:strVal val="visible"/>
                                      </p:to>
                                    </p:set>
                                    <p:animEffect transition="in" filter="wipe(up)">
                                      <p:cBhvr>
                                        <p:cTn id="35" dur="500"/>
                                        <p:tgtEl>
                                          <p:spTgt spid="174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lstStyle/>
          <a:p>
            <a:pPr algn="ctr"/>
            <a:r>
              <a:rPr lang="en-AU" dirty="0" smtClean="0"/>
              <a:t>IREE has two main sections</a:t>
            </a:r>
          </a:p>
        </p:txBody>
      </p:sp>
      <p:sp>
        <p:nvSpPr>
          <p:cNvPr id="782339" name="Rectangle 3"/>
          <p:cNvSpPr>
            <a:spLocks noGrp="1" noChangeArrowheads="1"/>
          </p:cNvSpPr>
          <p:nvPr>
            <p:ph type="body" idx="1"/>
          </p:nvPr>
        </p:nvSpPr>
        <p:spPr>
          <a:xfrm>
            <a:off x="0" y="1052513"/>
            <a:ext cx="9251950" cy="5181600"/>
          </a:xfrm>
        </p:spPr>
        <p:txBody>
          <a:bodyPr/>
          <a:lstStyle/>
          <a:p>
            <a:pPr>
              <a:lnSpc>
                <a:spcPct val="150000"/>
              </a:lnSpc>
              <a:buFontTx/>
              <a:buNone/>
            </a:pPr>
            <a:r>
              <a:rPr lang="en-AU" dirty="0" smtClean="0"/>
              <a:t>1.		Research in Economics Education</a:t>
            </a:r>
          </a:p>
          <a:p>
            <a:pPr lvl="2">
              <a:lnSpc>
                <a:spcPct val="150000"/>
              </a:lnSpc>
            </a:pPr>
            <a:r>
              <a:rPr lang="en-AU" dirty="0" smtClean="0"/>
              <a:t>Papers typically between 4000-6000 words.</a:t>
            </a:r>
          </a:p>
          <a:p>
            <a:pPr lvl="2">
              <a:lnSpc>
                <a:spcPct val="150000"/>
              </a:lnSpc>
              <a:buFontTx/>
              <a:buNone/>
            </a:pPr>
            <a:endParaRPr lang="en-AU" dirty="0" smtClean="0"/>
          </a:p>
          <a:p>
            <a:pPr>
              <a:lnSpc>
                <a:spcPct val="150000"/>
              </a:lnSpc>
              <a:buFontTx/>
              <a:buNone/>
            </a:pPr>
            <a:r>
              <a:rPr lang="en-AU" dirty="0" smtClean="0"/>
              <a:t>2.		Practice in Economics Education</a:t>
            </a:r>
          </a:p>
          <a:p>
            <a:pPr lvl="2">
              <a:lnSpc>
                <a:spcPct val="150000"/>
              </a:lnSpc>
            </a:pPr>
            <a:r>
              <a:rPr lang="en-AU" dirty="0" smtClean="0"/>
              <a:t>Shorter articles - examples of good practice re learning, teaching and assessment.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82338"/>
                                        </p:tgtEl>
                                        <p:attrNameLst>
                                          <p:attrName>style.visibility</p:attrName>
                                        </p:attrNameLst>
                                      </p:cBhvr>
                                      <p:to>
                                        <p:strVal val="visible"/>
                                      </p:to>
                                    </p:set>
                                    <p:anim calcmode="lin" valueType="num">
                                      <p:cBhvr additive="base">
                                        <p:cTn id="7" dur="500" fill="hold"/>
                                        <p:tgtEl>
                                          <p:spTgt spid="782338"/>
                                        </p:tgtEl>
                                        <p:attrNameLst>
                                          <p:attrName>ppt_x</p:attrName>
                                        </p:attrNameLst>
                                      </p:cBhvr>
                                      <p:tavLst>
                                        <p:tav tm="0">
                                          <p:val>
                                            <p:strVal val="0-#ppt_w/2"/>
                                          </p:val>
                                        </p:tav>
                                        <p:tav tm="100000">
                                          <p:val>
                                            <p:strVal val="#ppt_x"/>
                                          </p:val>
                                        </p:tav>
                                      </p:tavLst>
                                    </p:anim>
                                    <p:anim calcmode="lin" valueType="num">
                                      <p:cBhvr additive="base">
                                        <p:cTn id="8" dur="500" fill="hold"/>
                                        <p:tgtEl>
                                          <p:spTgt spid="7823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82339">
                                            <p:txEl>
                                              <p:pRg st="0" end="0"/>
                                            </p:txEl>
                                          </p:spTgt>
                                        </p:tgtEl>
                                        <p:attrNameLst>
                                          <p:attrName>style.visibility</p:attrName>
                                        </p:attrNameLst>
                                      </p:cBhvr>
                                      <p:to>
                                        <p:strVal val="visible"/>
                                      </p:to>
                                    </p:set>
                                    <p:animEffect transition="in" filter="wipe(up)">
                                      <p:cBhvr>
                                        <p:cTn id="13" dur="500"/>
                                        <p:tgtEl>
                                          <p:spTgt spid="7823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82339">
                                            <p:txEl>
                                              <p:pRg st="1" end="1"/>
                                            </p:txEl>
                                          </p:spTgt>
                                        </p:tgtEl>
                                        <p:attrNameLst>
                                          <p:attrName>style.visibility</p:attrName>
                                        </p:attrNameLst>
                                      </p:cBhvr>
                                      <p:to>
                                        <p:strVal val="visible"/>
                                      </p:to>
                                    </p:set>
                                    <p:animEffect transition="in" filter="wipe(up)">
                                      <p:cBhvr>
                                        <p:cTn id="18" dur="500"/>
                                        <p:tgtEl>
                                          <p:spTgt spid="78233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782339">
                                            <p:txEl>
                                              <p:pRg st="3" end="3"/>
                                            </p:txEl>
                                          </p:spTgt>
                                        </p:tgtEl>
                                        <p:attrNameLst>
                                          <p:attrName>style.visibility</p:attrName>
                                        </p:attrNameLst>
                                      </p:cBhvr>
                                      <p:to>
                                        <p:strVal val="visible"/>
                                      </p:to>
                                    </p:set>
                                    <p:animEffect transition="in" filter="wipe(up)">
                                      <p:cBhvr>
                                        <p:cTn id="23" dur="500"/>
                                        <p:tgtEl>
                                          <p:spTgt spid="7823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782339">
                                            <p:txEl>
                                              <p:pRg st="4" end="4"/>
                                            </p:txEl>
                                          </p:spTgt>
                                        </p:tgtEl>
                                        <p:attrNameLst>
                                          <p:attrName>style.visibility</p:attrName>
                                        </p:attrNameLst>
                                      </p:cBhvr>
                                      <p:to>
                                        <p:strVal val="visible"/>
                                      </p:to>
                                    </p:set>
                                    <p:animEffect transition="in" filter="wipe(up)">
                                      <p:cBhvr>
                                        <p:cTn id="28" dur="500"/>
                                        <p:tgtEl>
                                          <p:spTgt spid="782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8" grpId="0" animBg="1" autoUpdateAnimBg="0"/>
      <p:bldP spid="782339"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a:lstStyle/>
          <a:p>
            <a:pPr algn="ctr"/>
            <a:r>
              <a:rPr lang="en-AU" dirty="0" smtClean="0"/>
              <a:t>IREE is well recognised</a:t>
            </a:r>
          </a:p>
        </p:txBody>
      </p:sp>
      <p:sp>
        <p:nvSpPr>
          <p:cNvPr id="761863" name="Text Box 7" descr="White marble"/>
          <p:cNvSpPr txBox="1">
            <a:spLocks noChangeArrowheads="1"/>
          </p:cNvSpPr>
          <p:nvPr/>
        </p:nvSpPr>
        <p:spPr bwMode="auto">
          <a:xfrm>
            <a:off x="201613" y="6092825"/>
            <a:ext cx="8942387" cy="457200"/>
          </a:xfrm>
          <a:prstGeom prst="rect">
            <a:avLst/>
          </a:prstGeom>
          <a:noFill/>
          <a:ln w="25400" cap="sq">
            <a:noFill/>
            <a:miter lim="800000"/>
            <a:headEnd/>
            <a:tailEnd/>
          </a:ln>
        </p:spPr>
        <p:txBody>
          <a:bodyPr wrap="none">
            <a:spAutoFit/>
          </a:bodyPr>
          <a:lstStyle/>
          <a:p>
            <a:pPr algn="ctr" eaLnBrk="0" hangingPunct="0"/>
            <a:r>
              <a:rPr lang="en-AU"/>
              <a:t>(NB: this </a:t>
            </a:r>
            <a:r>
              <a:rPr lang="en-AU" i="1"/>
              <a:t>only</a:t>
            </a:r>
            <a:r>
              <a:rPr lang="en-AU"/>
              <a:t> includes hits </a:t>
            </a:r>
            <a:r>
              <a:rPr lang="en-AU" i="1"/>
              <a:t>via</a:t>
            </a:r>
            <a:r>
              <a:rPr lang="en-AU"/>
              <a:t> the RePEc/IDEAS service) </a:t>
            </a:r>
          </a:p>
        </p:txBody>
      </p:sp>
      <p:pic>
        <p:nvPicPr>
          <p:cNvPr id="9218" name="Picture 2" descr="Access Statistics"/>
          <p:cNvPicPr>
            <a:picLocks noChangeAspect="1" noChangeArrowheads="1"/>
          </p:cNvPicPr>
          <p:nvPr/>
        </p:nvPicPr>
        <p:blipFill>
          <a:blip r:embed="rId3" cstate="print"/>
          <a:srcRect/>
          <a:stretch>
            <a:fillRect/>
          </a:stretch>
        </p:blipFill>
        <p:spPr bwMode="auto">
          <a:xfrm>
            <a:off x="1071538" y="1285860"/>
            <a:ext cx="6215106" cy="466133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61858"/>
                                        </p:tgtEl>
                                        <p:attrNameLst>
                                          <p:attrName>style.visibility</p:attrName>
                                        </p:attrNameLst>
                                      </p:cBhvr>
                                      <p:to>
                                        <p:strVal val="visible"/>
                                      </p:to>
                                    </p:set>
                                    <p:anim calcmode="lin" valueType="num">
                                      <p:cBhvr additive="base">
                                        <p:cTn id="7" dur="500" fill="hold"/>
                                        <p:tgtEl>
                                          <p:spTgt spid="761858"/>
                                        </p:tgtEl>
                                        <p:attrNameLst>
                                          <p:attrName>ppt_x</p:attrName>
                                        </p:attrNameLst>
                                      </p:cBhvr>
                                      <p:tavLst>
                                        <p:tav tm="0">
                                          <p:val>
                                            <p:strVal val="0-#ppt_w/2"/>
                                          </p:val>
                                        </p:tav>
                                        <p:tav tm="100000">
                                          <p:val>
                                            <p:strVal val="#ppt_x"/>
                                          </p:val>
                                        </p:tav>
                                      </p:tavLst>
                                    </p:anim>
                                    <p:anim calcmode="lin" valueType="num">
                                      <p:cBhvr additive="base">
                                        <p:cTn id="8" dur="500" fill="hold"/>
                                        <p:tgtEl>
                                          <p:spTgt spid="761858"/>
                                        </p:tgtEl>
                                        <p:attrNameLst>
                                          <p:attrName>ppt_y</p:attrName>
                                        </p:attrNameLst>
                                      </p:cBhvr>
                                      <p:tavLst>
                                        <p:tav tm="0">
                                          <p:val>
                                            <p:strVal val="#ppt_y"/>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761863"/>
                                        </p:tgtEl>
                                        <p:attrNameLst>
                                          <p:attrName>style.visibility</p:attrName>
                                        </p:attrNameLst>
                                      </p:cBhvr>
                                      <p:to>
                                        <p:strVal val="visible"/>
                                      </p:to>
                                    </p:set>
                                    <p:animEffect transition="in" filter="wipe(up)">
                                      <p:cBhvr>
                                        <p:cTn id="11" dur="500"/>
                                        <p:tgtEl>
                                          <p:spTgt spid="761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1858" grpId="0" animBg="1" autoUpdateAnimBg="0"/>
      <p:bldP spid="761863"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398"/>
          <p:cNvSpPr>
            <a:spLocks noGrp="1" noChangeArrowheads="1"/>
          </p:cNvSpPr>
          <p:nvPr>
            <p:ph type="title"/>
          </p:nvPr>
        </p:nvSpPr>
        <p:spPr>
          <a:xfrm>
            <a:off x="857224" y="0"/>
            <a:ext cx="7766050" cy="603250"/>
          </a:xfrm>
        </p:spPr>
        <p:txBody>
          <a:bodyPr>
            <a:normAutofit fontScale="90000"/>
          </a:bodyPr>
          <a:lstStyle/>
          <a:p>
            <a:pPr algn="ctr"/>
            <a:r>
              <a:rPr lang="en-AU" dirty="0" smtClean="0"/>
              <a:t>‘Top 10 list’ by downloads</a:t>
            </a:r>
          </a:p>
        </p:txBody>
      </p:sp>
      <p:pic>
        <p:nvPicPr>
          <p:cNvPr id="12" name="Picture 11"/>
          <p:cNvPicPr/>
          <p:nvPr/>
        </p:nvPicPr>
        <p:blipFill>
          <a:blip r:embed="rId3" cstate="print"/>
          <a:srcRect/>
          <a:stretch>
            <a:fillRect/>
          </a:stretch>
        </p:blipFill>
        <p:spPr bwMode="auto">
          <a:xfrm>
            <a:off x="714348" y="500042"/>
            <a:ext cx="5759450" cy="5154379"/>
          </a:xfrm>
          <a:prstGeom prst="rect">
            <a:avLst/>
          </a:prstGeom>
          <a:noFill/>
          <a:ln w="9525">
            <a:noFill/>
            <a:miter lim="800000"/>
            <a:headEnd/>
            <a:tailEnd/>
          </a:ln>
        </p:spPr>
      </p:pic>
      <p:sp>
        <p:nvSpPr>
          <p:cNvPr id="13" name="Text Box 409" descr="White marble"/>
          <p:cNvSpPr txBox="1">
            <a:spLocks noChangeArrowheads="1"/>
          </p:cNvSpPr>
          <p:nvPr/>
        </p:nvSpPr>
        <p:spPr bwMode="auto">
          <a:xfrm>
            <a:off x="571472" y="5380672"/>
            <a:ext cx="8008937" cy="1477328"/>
          </a:xfrm>
          <a:prstGeom prst="rect">
            <a:avLst/>
          </a:prstGeom>
          <a:noFill/>
          <a:ln w="38100" cap="sq">
            <a:solidFill>
              <a:schemeClr val="tx1"/>
            </a:solidFill>
            <a:miter lim="800000"/>
            <a:headEnd/>
            <a:tailEnd/>
          </a:ln>
        </p:spPr>
        <p:txBody>
          <a:bodyPr wrap="square">
            <a:spAutoFit/>
          </a:bodyPr>
          <a:lstStyle/>
          <a:p>
            <a:pPr eaLnBrk="0" hangingPunct="0"/>
            <a:r>
              <a:rPr lang="en-AU" dirty="0" smtClean="0"/>
              <a:t>We see:</a:t>
            </a:r>
            <a:endParaRPr lang="en-AU" dirty="0"/>
          </a:p>
          <a:p>
            <a:pPr eaLnBrk="0" hangingPunct="0">
              <a:buFontTx/>
              <a:buChar char="•"/>
            </a:pPr>
            <a:r>
              <a:rPr lang="en-AU" dirty="0"/>
              <a:t> </a:t>
            </a:r>
            <a:r>
              <a:rPr lang="en-AU" dirty="0" smtClean="0"/>
              <a:t>innovative </a:t>
            </a:r>
            <a:r>
              <a:rPr lang="en-AU" i="1" u="sng" dirty="0" smtClean="0"/>
              <a:t>ways to teach certain topics</a:t>
            </a:r>
            <a:endParaRPr lang="en-AU" i="1" u="sng" dirty="0"/>
          </a:p>
          <a:p>
            <a:pPr lvl="1" eaLnBrk="0" hangingPunct="0">
              <a:buFontTx/>
              <a:buChar char="•"/>
            </a:pPr>
            <a:r>
              <a:rPr lang="en-AU" dirty="0"/>
              <a:t> </a:t>
            </a:r>
            <a:r>
              <a:rPr lang="en-AU" dirty="0" smtClean="0"/>
              <a:t>informed </a:t>
            </a:r>
            <a:r>
              <a:rPr lang="en-AU" dirty="0"/>
              <a:t>by understanding how students learn</a:t>
            </a:r>
          </a:p>
          <a:p>
            <a:pPr eaLnBrk="0" hangingPunct="0">
              <a:buFontTx/>
              <a:buChar char="•"/>
            </a:pPr>
            <a:r>
              <a:rPr lang="en-AU" dirty="0"/>
              <a:t> reflections on </a:t>
            </a:r>
            <a:r>
              <a:rPr lang="en-AU" i="1" u="sng" dirty="0" smtClean="0"/>
              <a:t>how to facilitate better student learning</a:t>
            </a:r>
            <a:endParaRPr lang="en-AU" dirty="0"/>
          </a:p>
          <a:p>
            <a:pPr eaLnBrk="0" hangingPunct="0">
              <a:buFontTx/>
              <a:buChar char="•"/>
            </a:pPr>
            <a:r>
              <a:rPr lang="en-AU" dirty="0"/>
              <a:t> </a:t>
            </a:r>
            <a:r>
              <a:rPr lang="en-AU" dirty="0" smtClean="0"/>
              <a:t>studies of </a:t>
            </a:r>
            <a:r>
              <a:rPr lang="en-AU" i="1" u="sng" dirty="0" smtClean="0"/>
              <a:t>assessment</a:t>
            </a:r>
            <a:r>
              <a:rPr lang="en-AU" dirty="0" smtClean="0"/>
              <a:t> of students (and student assessments of us !)</a:t>
            </a:r>
            <a:endParaRPr lang="en-AU" dirty="0"/>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a:xfrm>
            <a:off x="571472" y="0"/>
            <a:ext cx="8229600" cy="1143000"/>
          </a:xfrm>
        </p:spPr>
        <p:txBody>
          <a:bodyPr/>
          <a:lstStyle/>
          <a:p>
            <a:pPr algn="ctr"/>
            <a:r>
              <a:rPr lang="en-AU" dirty="0" smtClean="0"/>
              <a:t>Tips for getting published in IREE</a:t>
            </a:r>
          </a:p>
        </p:txBody>
      </p:sp>
      <p:sp>
        <p:nvSpPr>
          <p:cNvPr id="782339" name="Rectangle 3"/>
          <p:cNvSpPr>
            <a:spLocks noGrp="1" noChangeArrowheads="1"/>
          </p:cNvSpPr>
          <p:nvPr>
            <p:ph type="body" idx="1"/>
          </p:nvPr>
        </p:nvSpPr>
        <p:spPr>
          <a:xfrm>
            <a:off x="0" y="1000108"/>
            <a:ext cx="9251950" cy="5181600"/>
          </a:xfrm>
        </p:spPr>
        <p:txBody>
          <a:bodyPr>
            <a:noAutofit/>
          </a:bodyPr>
          <a:lstStyle/>
          <a:p>
            <a:r>
              <a:rPr lang="en-AU" sz="2400" dirty="0" smtClean="0"/>
              <a:t>demonstrate the evidence-based issue or problem in learning and teaching of economics</a:t>
            </a:r>
          </a:p>
          <a:p>
            <a:pPr lvl="2"/>
            <a:r>
              <a:rPr lang="en-AU" sz="1600" dirty="0" smtClean="0"/>
              <a:t> connect with the literature and establish the contribution</a:t>
            </a:r>
            <a:endParaRPr lang="en-AU" sz="2400" dirty="0" smtClean="0"/>
          </a:p>
          <a:p>
            <a:r>
              <a:rPr lang="en-AU" sz="2400" dirty="0" smtClean="0"/>
              <a:t>  demonstrate wide appeal: 1</a:t>
            </a:r>
            <a:r>
              <a:rPr lang="en-AU" sz="2400" baseline="30000" dirty="0" smtClean="0"/>
              <a:t>st</a:t>
            </a:r>
            <a:r>
              <a:rPr lang="en-AU" sz="2400" dirty="0" smtClean="0"/>
              <a:t> year or undergrad issues have wider appeal than post-grad</a:t>
            </a:r>
          </a:p>
          <a:p>
            <a:r>
              <a:rPr lang="en-AU" sz="2400" dirty="0" smtClean="0"/>
              <a:t>make sure it’s about economics education (not education economics)</a:t>
            </a:r>
          </a:p>
          <a:p>
            <a:pPr lvl="2"/>
            <a:r>
              <a:rPr lang="en-AU" sz="1600" dirty="0" smtClean="0"/>
              <a:t> </a:t>
            </a:r>
            <a:r>
              <a:rPr lang="en-AU" sz="1600" u="sng" dirty="0" smtClean="0"/>
              <a:t>what</a:t>
            </a:r>
            <a:r>
              <a:rPr lang="en-AU" sz="1600" dirty="0" smtClean="0"/>
              <a:t> students should learn in economics</a:t>
            </a:r>
          </a:p>
          <a:p>
            <a:pPr lvl="2"/>
            <a:r>
              <a:rPr lang="en-AU" sz="1600" dirty="0" smtClean="0"/>
              <a:t> </a:t>
            </a:r>
            <a:r>
              <a:rPr lang="en-AU" sz="1600" u="sng" dirty="0" smtClean="0"/>
              <a:t>how</a:t>
            </a:r>
            <a:r>
              <a:rPr lang="en-AU" sz="1600" dirty="0" smtClean="0"/>
              <a:t> they learn economics and how learning can be improved, </a:t>
            </a:r>
          </a:p>
          <a:p>
            <a:pPr lvl="2"/>
            <a:r>
              <a:rPr lang="en-AU" sz="1600" dirty="0" smtClean="0"/>
              <a:t>how their learning of economics should be </a:t>
            </a:r>
            <a:r>
              <a:rPr lang="en-AU" sz="1600" u="sng" dirty="0" smtClean="0"/>
              <a:t>assessed</a:t>
            </a:r>
          </a:p>
          <a:p>
            <a:r>
              <a:rPr lang="en-AU" sz="2400" dirty="0" smtClean="0"/>
              <a:t> make sure any empirics are sound</a:t>
            </a:r>
          </a:p>
          <a:p>
            <a:pPr lvl="2"/>
            <a:r>
              <a:rPr lang="en-AU" sz="1600" dirty="0" smtClean="0"/>
              <a:t> pay attention to sample size</a:t>
            </a:r>
          </a:p>
          <a:p>
            <a:pPr lvl="2"/>
            <a:r>
              <a:rPr lang="en-AU" sz="1600" dirty="0" smtClean="0"/>
              <a:t>if there  a control group, state any limitations</a:t>
            </a:r>
          </a:p>
          <a:p>
            <a:pPr lvl="2"/>
            <a:r>
              <a:rPr lang="en-AU" sz="1600" dirty="0" smtClean="0"/>
              <a:t> use the right econometric tests</a:t>
            </a:r>
          </a:p>
          <a:p>
            <a:pPr lvl="2"/>
            <a:r>
              <a:rPr lang="en-AU" sz="1600" dirty="0" smtClean="0"/>
              <a:t> don’t claim too much: e.g. if </a:t>
            </a:r>
            <a:r>
              <a:rPr lang="en-AU" sz="1600" i="1" dirty="0" smtClean="0"/>
              <a:t>p</a:t>
            </a:r>
            <a:r>
              <a:rPr lang="en-AU" sz="1600" dirty="0" smtClean="0"/>
              <a:t> values &gt; 0.1 don’t make strident claims</a:t>
            </a:r>
            <a:endParaRPr lang="en-AU" sz="2400" dirty="0" smtClean="0"/>
          </a:p>
          <a:p>
            <a:r>
              <a:rPr lang="en-AU" sz="2400" dirty="0" smtClean="0"/>
              <a:t>write well !  and proof-read carefully</a:t>
            </a:r>
          </a:p>
          <a:p>
            <a:pPr>
              <a:buNone/>
            </a:pPr>
            <a:endParaRPr lang="en-AU"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82338"/>
                                        </p:tgtEl>
                                        <p:attrNameLst>
                                          <p:attrName>style.visibility</p:attrName>
                                        </p:attrNameLst>
                                      </p:cBhvr>
                                      <p:to>
                                        <p:strVal val="visible"/>
                                      </p:to>
                                    </p:set>
                                    <p:anim calcmode="lin" valueType="num">
                                      <p:cBhvr additive="base">
                                        <p:cTn id="7" dur="500" fill="hold"/>
                                        <p:tgtEl>
                                          <p:spTgt spid="782338"/>
                                        </p:tgtEl>
                                        <p:attrNameLst>
                                          <p:attrName>ppt_x</p:attrName>
                                        </p:attrNameLst>
                                      </p:cBhvr>
                                      <p:tavLst>
                                        <p:tav tm="0">
                                          <p:val>
                                            <p:strVal val="0-#ppt_w/2"/>
                                          </p:val>
                                        </p:tav>
                                        <p:tav tm="100000">
                                          <p:val>
                                            <p:strVal val="#ppt_x"/>
                                          </p:val>
                                        </p:tav>
                                      </p:tavLst>
                                    </p:anim>
                                    <p:anim calcmode="lin" valueType="num">
                                      <p:cBhvr additive="base">
                                        <p:cTn id="8" dur="500" fill="hold"/>
                                        <p:tgtEl>
                                          <p:spTgt spid="7823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82339">
                                            <p:txEl>
                                              <p:pRg st="0" end="0"/>
                                            </p:txEl>
                                          </p:spTgt>
                                        </p:tgtEl>
                                        <p:attrNameLst>
                                          <p:attrName>style.visibility</p:attrName>
                                        </p:attrNameLst>
                                      </p:cBhvr>
                                      <p:to>
                                        <p:strVal val="visible"/>
                                      </p:to>
                                    </p:set>
                                    <p:animEffect transition="in" filter="wipe(up)">
                                      <p:cBhvr>
                                        <p:cTn id="13" dur="500"/>
                                        <p:tgtEl>
                                          <p:spTgt spid="782339">
                                            <p:txEl>
                                              <p:pRg st="0" end="0"/>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782339">
                                            <p:txEl>
                                              <p:pRg st="1" end="1"/>
                                            </p:txEl>
                                          </p:spTgt>
                                        </p:tgtEl>
                                        <p:attrNameLst>
                                          <p:attrName>style.visibility</p:attrName>
                                        </p:attrNameLst>
                                      </p:cBhvr>
                                      <p:to>
                                        <p:strVal val="visible"/>
                                      </p:to>
                                    </p:set>
                                    <p:animEffect transition="in" filter="wipe(up)">
                                      <p:cBhvr>
                                        <p:cTn id="16" dur="500"/>
                                        <p:tgtEl>
                                          <p:spTgt spid="7823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82339">
                                            <p:txEl>
                                              <p:pRg st="2" end="2"/>
                                            </p:txEl>
                                          </p:spTgt>
                                        </p:tgtEl>
                                        <p:attrNameLst>
                                          <p:attrName>style.visibility</p:attrName>
                                        </p:attrNameLst>
                                      </p:cBhvr>
                                      <p:to>
                                        <p:strVal val="visible"/>
                                      </p:to>
                                    </p:set>
                                    <p:animEffect transition="in" filter="wipe(up)">
                                      <p:cBhvr>
                                        <p:cTn id="21" dur="500"/>
                                        <p:tgtEl>
                                          <p:spTgt spid="78233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782339">
                                            <p:txEl>
                                              <p:pRg st="3" end="3"/>
                                            </p:txEl>
                                          </p:spTgt>
                                        </p:tgtEl>
                                        <p:attrNameLst>
                                          <p:attrName>style.visibility</p:attrName>
                                        </p:attrNameLst>
                                      </p:cBhvr>
                                      <p:to>
                                        <p:strVal val="visible"/>
                                      </p:to>
                                    </p:set>
                                    <p:animEffect transition="in" filter="wipe(up)">
                                      <p:cBhvr>
                                        <p:cTn id="26" dur="500"/>
                                        <p:tgtEl>
                                          <p:spTgt spid="782339">
                                            <p:txEl>
                                              <p:pRg st="3" end="3"/>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782339">
                                            <p:txEl>
                                              <p:pRg st="4" end="4"/>
                                            </p:txEl>
                                          </p:spTgt>
                                        </p:tgtEl>
                                        <p:attrNameLst>
                                          <p:attrName>style.visibility</p:attrName>
                                        </p:attrNameLst>
                                      </p:cBhvr>
                                      <p:to>
                                        <p:strVal val="visible"/>
                                      </p:to>
                                    </p:set>
                                    <p:animEffect transition="in" filter="wipe(up)">
                                      <p:cBhvr>
                                        <p:cTn id="29" dur="500"/>
                                        <p:tgtEl>
                                          <p:spTgt spid="782339">
                                            <p:txEl>
                                              <p:pRg st="4" end="4"/>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782339">
                                            <p:txEl>
                                              <p:pRg st="5" end="5"/>
                                            </p:txEl>
                                          </p:spTgt>
                                        </p:tgtEl>
                                        <p:attrNameLst>
                                          <p:attrName>style.visibility</p:attrName>
                                        </p:attrNameLst>
                                      </p:cBhvr>
                                      <p:to>
                                        <p:strVal val="visible"/>
                                      </p:to>
                                    </p:set>
                                    <p:animEffect transition="in" filter="wipe(up)">
                                      <p:cBhvr>
                                        <p:cTn id="32" dur="500"/>
                                        <p:tgtEl>
                                          <p:spTgt spid="782339">
                                            <p:txEl>
                                              <p:pRg st="5" end="5"/>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782339">
                                            <p:txEl>
                                              <p:pRg st="6" end="6"/>
                                            </p:txEl>
                                          </p:spTgt>
                                        </p:tgtEl>
                                        <p:attrNameLst>
                                          <p:attrName>style.visibility</p:attrName>
                                        </p:attrNameLst>
                                      </p:cBhvr>
                                      <p:to>
                                        <p:strVal val="visible"/>
                                      </p:to>
                                    </p:set>
                                    <p:animEffect transition="in" filter="wipe(up)">
                                      <p:cBhvr>
                                        <p:cTn id="35" dur="500"/>
                                        <p:tgtEl>
                                          <p:spTgt spid="78233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782339">
                                            <p:txEl>
                                              <p:pRg st="7" end="7"/>
                                            </p:txEl>
                                          </p:spTgt>
                                        </p:tgtEl>
                                        <p:attrNameLst>
                                          <p:attrName>style.visibility</p:attrName>
                                        </p:attrNameLst>
                                      </p:cBhvr>
                                      <p:to>
                                        <p:strVal val="visible"/>
                                      </p:to>
                                    </p:set>
                                    <p:animEffect transition="in" filter="wipe(up)">
                                      <p:cBhvr>
                                        <p:cTn id="40" dur="500"/>
                                        <p:tgtEl>
                                          <p:spTgt spid="782339">
                                            <p:txEl>
                                              <p:pRg st="7" end="7"/>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782339">
                                            <p:txEl>
                                              <p:pRg st="8" end="8"/>
                                            </p:txEl>
                                          </p:spTgt>
                                        </p:tgtEl>
                                        <p:attrNameLst>
                                          <p:attrName>style.visibility</p:attrName>
                                        </p:attrNameLst>
                                      </p:cBhvr>
                                      <p:to>
                                        <p:strVal val="visible"/>
                                      </p:to>
                                    </p:set>
                                    <p:animEffect transition="in" filter="wipe(up)">
                                      <p:cBhvr>
                                        <p:cTn id="43" dur="500"/>
                                        <p:tgtEl>
                                          <p:spTgt spid="782339">
                                            <p:txEl>
                                              <p:pRg st="8" end="8"/>
                                            </p:txEl>
                                          </p:spTgt>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782339">
                                            <p:txEl>
                                              <p:pRg st="9" end="9"/>
                                            </p:txEl>
                                          </p:spTgt>
                                        </p:tgtEl>
                                        <p:attrNameLst>
                                          <p:attrName>style.visibility</p:attrName>
                                        </p:attrNameLst>
                                      </p:cBhvr>
                                      <p:to>
                                        <p:strVal val="visible"/>
                                      </p:to>
                                    </p:set>
                                    <p:animEffect transition="in" filter="wipe(up)">
                                      <p:cBhvr>
                                        <p:cTn id="46" dur="500"/>
                                        <p:tgtEl>
                                          <p:spTgt spid="782339">
                                            <p:txEl>
                                              <p:pRg st="9" end="9"/>
                                            </p:txEl>
                                          </p:spTgt>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782339">
                                            <p:txEl>
                                              <p:pRg st="10" end="10"/>
                                            </p:txEl>
                                          </p:spTgt>
                                        </p:tgtEl>
                                        <p:attrNameLst>
                                          <p:attrName>style.visibility</p:attrName>
                                        </p:attrNameLst>
                                      </p:cBhvr>
                                      <p:to>
                                        <p:strVal val="visible"/>
                                      </p:to>
                                    </p:set>
                                    <p:animEffect transition="in" filter="wipe(up)">
                                      <p:cBhvr>
                                        <p:cTn id="49" dur="500"/>
                                        <p:tgtEl>
                                          <p:spTgt spid="782339">
                                            <p:txEl>
                                              <p:pRg st="10" end="10"/>
                                            </p:txEl>
                                          </p:spTgt>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782339">
                                            <p:txEl>
                                              <p:pRg st="11" end="11"/>
                                            </p:txEl>
                                          </p:spTgt>
                                        </p:tgtEl>
                                        <p:attrNameLst>
                                          <p:attrName>style.visibility</p:attrName>
                                        </p:attrNameLst>
                                      </p:cBhvr>
                                      <p:to>
                                        <p:strVal val="visible"/>
                                      </p:to>
                                    </p:set>
                                    <p:animEffect transition="in" filter="wipe(up)">
                                      <p:cBhvr>
                                        <p:cTn id="52" dur="500"/>
                                        <p:tgtEl>
                                          <p:spTgt spid="78233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782339">
                                            <p:txEl>
                                              <p:pRg st="12" end="12"/>
                                            </p:txEl>
                                          </p:spTgt>
                                        </p:tgtEl>
                                        <p:attrNameLst>
                                          <p:attrName>style.visibility</p:attrName>
                                        </p:attrNameLst>
                                      </p:cBhvr>
                                      <p:to>
                                        <p:strVal val="visible"/>
                                      </p:to>
                                    </p:set>
                                    <p:animEffect transition="in" filter="wipe(up)">
                                      <p:cBhvr>
                                        <p:cTn id="57" dur="500"/>
                                        <p:tgtEl>
                                          <p:spTgt spid="78233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8" grpId="0" animBg="1" autoUpdateAnimBg="0"/>
      <p:bldP spid="782339" grpId="0" uiExpand="1"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Articles on electronic technology in </a:t>
            </a:r>
            <a:br>
              <a:rPr lang="en-GB" dirty="0" smtClean="0"/>
            </a:br>
            <a:r>
              <a:rPr lang="en-GB" dirty="0" smtClean="0"/>
              <a:t>economics education</a:t>
            </a:r>
            <a:endParaRPr lang="en-GB" dirty="0"/>
          </a:p>
        </p:txBody>
      </p:sp>
      <p:sp>
        <p:nvSpPr>
          <p:cNvPr id="3" name="Content Placeholder 2"/>
          <p:cNvSpPr>
            <a:spLocks noGrp="1"/>
          </p:cNvSpPr>
          <p:nvPr>
            <p:ph idx="1"/>
          </p:nvPr>
        </p:nvSpPr>
        <p:spPr>
          <a:xfrm>
            <a:off x="500034" y="1857364"/>
            <a:ext cx="8229600" cy="4525963"/>
          </a:xfrm>
        </p:spPr>
        <p:txBody>
          <a:bodyPr>
            <a:normAutofit fontScale="77500" lnSpcReduction="20000"/>
          </a:bodyPr>
          <a:lstStyle/>
          <a:p>
            <a:r>
              <a:rPr lang="en-AU" dirty="0" smtClean="0"/>
              <a:t>We are delighted to announce that issues of IREE now incorporate articles that would have otherwise appeared in CHEER (Computers in Higher Education Economics Review). </a:t>
            </a:r>
          </a:p>
          <a:p>
            <a:endParaRPr lang="en-AU" dirty="0" smtClean="0"/>
          </a:p>
          <a:p>
            <a:r>
              <a:rPr lang="en-AU" dirty="0" smtClean="0"/>
              <a:t>We continue </a:t>
            </a:r>
            <a:r>
              <a:rPr lang="en-AU" dirty="0" err="1" smtClean="0"/>
              <a:t>CHEER’s</a:t>
            </a:r>
            <a:r>
              <a:rPr lang="en-AU" dirty="0" smtClean="0"/>
              <a:t> longstanding contribution to the development of innovative practice in the use of ICT in economics education. </a:t>
            </a:r>
          </a:p>
          <a:p>
            <a:pPr>
              <a:buNone/>
            </a:pPr>
            <a:endParaRPr lang="en-AU" dirty="0" smtClean="0"/>
          </a:p>
          <a:p>
            <a:r>
              <a:rPr lang="en-AU" dirty="0" smtClean="0"/>
              <a:t>Including articles in this field in IREE will provide a unified reference for readers and help to build connections between ICT and other innovations in economics education.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Issue</a:t>
            </a:r>
            <a:endParaRPr lang="en-GB" dirty="0"/>
          </a:p>
        </p:txBody>
      </p:sp>
      <p:sp>
        <p:nvSpPr>
          <p:cNvPr id="3" name="Content Placeholder 2"/>
          <p:cNvSpPr>
            <a:spLocks noGrp="1"/>
          </p:cNvSpPr>
          <p:nvPr>
            <p:ph idx="1"/>
          </p:nvPr>
        </p:nvSpPr>
        <p:spPr/>
        <p:txBody>
          <a:bodyPr>
            <a:normAutofit/>
          </a:bodyPr>
          <a:lstStyle/>
          <a:p>
            <a:r>
              <a:rPr lang="en-GB" b="1" dirty="0" smtClean="0"/>
              <a:t>IREE Volume 10 Issue 1, 2011</a:t>
            </a:r>
          </a:p>
          <a:p>
            <a:pPr lvl="1"/>
            <a:r>
              <a:rPr lang="en-GB" dirty="0" smtClean="0">
                <a:hlinkClick r:id="rId3"/>
              </a:rPr>
              <a:t>Travelling Salesman Problem in Spreadsheets - a Short Guided Tour</a:t>
            </a:r>
            <a:r>
              <a:rPr lang="en-GB" dirty="0" smtClean="0"/>
              <a:t/>
            </a:r>
            <a:br>
              <a:rPr lang="en-GB" dirty="0" smtClean="0"/>
            </a:br>
            <a:r>
              <a:rPr lang="en-GB" dirty="0" smtClean="0"/>
              <a:t>Rasmus Rasmussen</a:t>
            </a:r>
          </a:p>
          <a:p>
            <a:pPr lvl="1"/>
            <a:r>
              <a:rPr lang="en-GB" dirty="0" smtClean="0">
                <a:hlinkClick r:id="rId4"/>
              </a:rPr>
              <a:t>Using Excel to Illustrate Hannah and Kay's Concentration Axioms</a:t>
            </a:r>
            <a:r>
              <a:rPr lang="en-GB" dirty="0" smtClean="0"/>
              <a:t/>
            </a:r>
            <a:br>
              <a:rPr lang="en-GB" dirty="0" smtClean="0"/>
            </a:br>
            <a:r>
              <a:rPr lang="en-GB" dirty="0" smtClean="0"/>
              <a:t>Paul Latreille and James </a:t>
            </a:r>
            <a:r>
              <a:rPr lang="en-GB" dirty="0" err="1" smtClean="0"/>
              <a:t>Mackley</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Previous Issue</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Volume 20</a:t>
            </a:r>
          </a:p>
          <a:p>
            <a:pPr lvl="1"/>
            <a:r>
              <a:rPr lang="en-GB" dirty="0" smtClean="0">
                <a:hlinkClick r:id="rId3"/>
              </a:rPr>
              <a:t>Clickers, Student Engagement and Performance in an Introductory Economics Course: a Cautionary Tale</a:t>
            </a:r>
            <a:r>
              <a:rPr lang="en-GB" dirty="0" smtClean="0"/>
              <a:t/>
            </a:r>
            <a:br>
              <a:rPr lang="en-GB" dirty="0" smtClean="0"/>
            </a:br>
            <a:r>
              <a:rPr lang="en-GB" i="1" dirty="0" smtClean="0"/>
              <a:t>Marianne Johnson and Denise Robson</a:t>
            </a:r>
            <a:endParaRPr lang="en-GB" dirty="0" smtClean="0"/>
          </a:p>
          <a:p>
            <a:pPr lvl="1"/>
            <a:r>
              <a:rPr lang="en-GB" dirty="0" smtClean="0">
                <a:hlinkClick r:id="rId4"/>
              </a:rPr>
              <a:t>Using Excel to Individualise Basic Mathematics Assignments</a:t>
            </a:r>
            <a:r>
              <a:rPr lang="en-GB" dirty="0" smtClean="0"/>
              <a:t/>
            </a:r>
            <a:br>
              <a:rPr lang="en-GB" dirty="0" smtClean="0"/>
            </a:br>
            <a:r>
              <a:rPr lang="en-GB" i="1" dirty="0" smtClean="0"/>
              <a:t>Mike Rosser</a:t>
            </a:r>
            <a:endParaRPr lang="en-GB" dirty="0" smtClean="0"/>
          </a:p>
          <a:p>
            <a:pPr lvl="1"/>
            <a:r>
              <a:rPr lang="en-GB" dirty="0" smtClean="0">
                <a:hlinkClick r:id="rId5"/>
              </a:rPr>
              <a:t>Plagiarism: Bringing Economics and Education Together (With a Little Help from IT)</a:t>
            </a:r>
            <a:r>
              <a:rPr lang="en-GB" dirty="0" smtClean="0"/>
              <a:t/>
            </a:r>
            <a:br>
              <a:rPr lang="en-GB" dirty="0" smtClean="0"/>
            </a:br>
            <a:r>
              <a:rPr lang="en-GB" i="1" dirty="0" smtClean="0"/>
              <a:t>Guy Judge</a:t>
            </a:r>
            <a:endParaRPr lang="en-GB" dirty="0" smtClean="0"/>
          </a:p>
          <a:p>
            <a:pPr lvl="1"/>
            <a:r>
              <a:rPr lang="en-GB" dirty="0" smtClean="0">
                <a:hlinkClick r:id="rId6"/>
              </a:rPr>
              <a:t>Guide: Using Blogs in Economics</a:t>
            </a:r>
            <a:r>
              <a:rPr lang="en-GB" dirty="0" smtClean="0"/>
              <a:t/>
            </a:r>
            <a:br>
              <a:rPr lang="en-GB" dirty="0" smtClean="0"/>
            </a:br>
            <a:r>
              <a:rPr lang="en-GB" i="1" dirty="0" smtClean="0"/>
              <a:t>Paul Ayres and Bhagesh Sachania</a:t>
            </a:r>
            <a:endParaRPr lang="en-GB" dirty="0" smtClean="0"/>
          </a:p>
          <a:p>
            <a:endParaRPr lang="en-GB"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uters in Higher Education Economics Review (CHEER)&amp;#x0D;&amp;#x0A;&amp;quot;&quot;/&gt;&lt;property id=&quot;20307&quot; value=&quot;256&quot;/&gt;&lt;/object&gt;&lt;object type=&quot;3&quot; unique_id=&quot;10005&quot;&gt;&lt;property id=&quot;20148&quot; value=&quot;5&quot;/&gt;&lt;property id=&quot;20300&quot; value=&quot;Slide 3 - &amp;quot;Current Issue&amp;quot;&quot;/&gt;&lt;property id=&quot;20307&quot; value=&quot;257&quot;/&gt;&lt;/object&gt;&lt;object type=&quot;3&quot; unique_id=&quot;10006&quot;&gt;&lt;property id=&quot;20148&quot; value=&quot;5&quot;/&gt;&lt;property id=&quot;20300&quot; value=&quot;Slide 4 - &amp;quot;Previous Issue&amp;quot;&quot;/&gt;&lt;property id=&quot;20307&quot; value=&quot;258&quot;/&gt;&lt;/object&gt;&lt;object type=&quot;3&quot; unique_id=&quot;10052&quot;&gt;&lt;property id=&quot;20148&quot; value=&quot;5&quot;/&gt;&lt;property id=&quot;20300&quot; value=&quot;Slide 2 - &amp;quot;About CHEER&amp;quot;&quot;/&gt;&lt;property id=&quot;20307&quot; value=&quot;260&quot;/&gt;&lt;/object&gt;&lt;object type=&quot;3&quot; unique_id=&quot;10053&quot;&gt;&lt;property id=&quot;20148&quot; value=&quot;5&quot;/&gt;&lt;property id=&quot;20300&quot; value=&quot;Slide 5 - &amp;quot;Archive Issues&amp;quot;&quot;/&gt;&lt;property id=&quot;20307&quot; value=&quot;259&quot;/&gt;&lt;/object&gt;&lt;object type=&quot;3&quot; unique_id=&quot;10054&quot;&gt;&lt;property id=&quot;20148&quot; value=&quot;5&quot;/&gt;&lt;property id=&quot;20300&quot; value=&quot;Slide 7 - &amp;quot;How to submit&amp;quot;&quot;/&gt;&lt;property id=&quot;20307&quot; value=&quot;261&quot;/&gt;&lt;/object&gt;&lt;object type=&quot;3&quot; unique_id=&quot;10063&quot;&gt;&lt;property id=&quot;20148&quot; value=&quot;5&quot;/&gt;&lt;property id=&quot;20300&quot; value=&quot;Slide 6 - &amp;quot;Downloads&amp;quot;&quot;/&gt;&lt;property id=&quot;20307&quot; value=&quot;262&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3028</TotalTime>
  <Words>1679</Words>
  <Application>Microsoft Office PowerPoint</Application>
  <PresentationFormat>On-screen Show (4:3)</PresentationFormat>
  <Paragraphs>128</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Presentation to DEE_11</vt:lpstr>
      <vt:lpstr>What is IREE looking for ?</vt:lpstr>
      <vt:lpstr>IREE has two main sections</vt:lpstr>
      <vt:lpstr>IREE is well recognised</vt:lpstr>
      <vt:lpstr>‘Top 10 list’ by downloads</vt:lpstr>
      <vt:lpstr>Tips for getting published in IREE</vt:lpstr>
      <vt:lpstr>Articles on electronic technology in  economics education</vt:lpstr>
      <vt:lpstr>Current Issue</vt:lpstr>
      <vt:lpstr>Previous Issue</vt:lpstr>
      <vt:lpstr>Archive Issues</vt:lpstr>
      <vt:lpstr>Downloads</vt:lpstr>
      <vt:lpstr>How to submit</vt:lpstr>
      <vt:lpstr>Hope to see you published in IREE !</vt:lpstr>
    </vt:vector>
  </TitlesOfParts>
  <Company>University of Aberdeen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papers on economics education Economics Review (CHEER)</dc:title>
  <dc:subject>academic publishing</dc:subject>
  <dc:creator>Ross Guest and David McCausland</dc:creator>
  <cp:lastModifiedBy>plmlp</cp:lastModifiedBy>
  <cp:revision>28</cp:revision>
  <dcterms:created xsi:type="dcterms:W3CDTF">2011-08-17T10:48:14Z</dcterms:created>
  <dcterms:modified xsi:type="dcterms:W3CDTF">2011-09-23T11:29:43Z</dcterms:modified>
</cp:coreProperties>
</file>