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11F0A6-B5B5-45AB-AFE5-D9D80CF894E8}" type="datetimeFigureOut">
              <a:rPr lang="en-NZ" smtClean="0"/>
              <a:pPr/>
              <a:t>23/09/2011</a:t>
            </a:fld>
            <a:endParaRPr lang="en-N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4BD7E6-2112-4C77-936F-335305681B43}" type="slidenum">
              <a:rPr lang="en-NZ" smtClean="0"/>
              <a:pPr/>
              <a:t>‹#›</a:t>
            </a:fld>
            <a:endParaRPr lang="en-NZ"/>
          </a:p>
        </p:txBody>
      </p:sp>
    </p:spTree>
    <p:extLst>
      <p:ext uri="{BB962C8B-B14F-4D97-AF65-F5344CB8AC3E}">
        <p14:creationId xmlns="" xmlns:p14="http://schemas.microsoft.com/office/powerpoint/2010/main" val="27123860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19" name="Footer Placeholder 18"/>
          <p:cNvSpPr>
            <a:spLocks noGrp="1"/>
          </p:cNvSpPr>
          <p:nvPr>
            <p:ph type="ftr" sz="quarter" idx="11"/>
          </p:nvPr>
        </p:nvSpPr>
        <p:spPr/>
        <p:txBody>
          <a:bodyPr/>
          <a:lstStyle/>
          <a:p>
            <a:endParaRPr lang="en-NZ"/>
          </a:p>
        </p:txBody>
      </p:sp>
      <p:sp>
        <p:nvSpPr>
          <p:cNvPr id="27" name="Slide Number Placeholder 26"/>
          <p:cNvSpPr>
            <a:spLocks noGrp="1"/>
          </p:cNvSpPr>
          <p:nvPr>
            <p:ph type="sldNum" sz="quarter" idx="12"/>
          </p:nvPr>
        </p:nvSpPr>
        <p:spPr/>
        <p:txBody>
          <a:bodyPr/>
          <a:lstStyle/>
          <a:p>
            <a:fld id="{7FA8762E-26A9-4D79-9E2B-C17087A66ABD}" type="slidenum">
              <a:rPr lang="en-NZ" smtClean="0"/>
              <a:pPr/>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A8762E-26A9-4D79-9E2B-C17087A66ABD}" type="slidenum">
              <a:rPr lang="en-NZ" smtClean="0"/>
              <a:pPr/>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FA8762E-26A9-4D79-9E2B-C17087A66ABD}"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8C969E-829F-45A7-A312-235A80B325C7}" type="datetimeFigureOut">
              <a:rPr lang="en-NZ" smtClean="0"/>
              <a:pPr/>
              <a:t>23/09/2011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a:xfrm>
            <a:off x="8077200" y="6356350"/>
            <a:ext cx="609600" cy="365125"/>
          </a:xfrm>
        </p:spPr>
        <p:txBody>
          <a:bodyPr/>
          <a:lstStyle/>
          <a:p>
            <a:fld id="{7FA8762E-26A9-4D79-9E2B-C17087A66ABD}" type="slidenum">
              <a:rPr lang="en-NZ" smtClean="0"/>
              <a:pPr/>
              <a:t>‹#›</a:t>
            </a:fld>
            <a:endParaRPr lang="en-N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8C969E-829F-45A7-A312-235A80B325C7}" type="datetimeFigureOut">
              <a:rPr lang="en-NZ" smtClean="0"/>
              <a:pPr/>
              <a:t>23/09/2011</a:t>
            </a:fld>
            <a:endParaRPr lang="en-N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N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A8762E-26A9-4D79-9E2B-C17087A66ABD}" type="slidenum">
              <a:rPr lang="en-NZ" smtClean="0"/>
              <a:pPr/>
              <a:t>‹#›</a:t>
            </a:fld>
            <a:endParaRPr lang="en-N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340768"/>
            <a:ext cx="7772400" cy="2835747"/>
          </a:xfrm>
        </p:spPr>
        <p:txBody>
          <a:bodyPr>
            <a:normAutofit fontScale="90000"/>
          </a:bodyPr>
          <a:lstStyle/>
          <a:p>
            <a:r>
              <a:rPr lang="en-NZ" b="1" dirty="0" smtClean="0"/>
              <a:t>Curriculum Design and Assessment:</a:t>
            </a:r>
            <a:br>
              <a:rPr lang="en-NZ" b="1" dirty="0" smtClean="0"/>
            </a:br>
            <a:r>
              <a:rPr lang="en-NZ" b="1" dirty="0" smtClean="0"/>
              <a:t>An Integrated Teaching and Learning Tool</a:t>
            </a:r>
            <a:endParaRPr lang="en-NZ" dirty="0"/>
          </a:p>
        </p:txBody>
      </p:sp>
      <p:sp>
        <p:nvSpPr>
          <p:cNvPr id="3" name="Subtitle 2"/>
          <p:cNvSpPr>
            <a:spLocks noGrp="1"/>
          </p:cNvSpPr>
          <p:nvPr>
            <p:ph type="subTitle" idx="1"/>
          </p:nvPr>
        </p:nvSpPr>
        <p:spPr>
          <a:xfrm>
            <a:off x="539552" y="5085184"/>
            <a:ext cx="8305800" cy="1385380"/>
          </a:xfrm>
        </p:spPr>
        <p:txBody>
          <a:bodyPr>
            <a:normAutofit lnSpcReduction="10000"/>
          </a:bodyPr>
          <a:lstStyle/>
          <a:p>
            <a:r>
              <a:rPr lang="en-NZ" dirty="0" smtClean="0"/>
              <a:t>Mary R. Hedges</a:t>
            </a:r>
          </a:p>
          <a:p>
            <a:r>
              <a:rPr lang="en-NZ" dirty="0" smtClean="0"/>
              <a:t>The University of Auckland</a:t>
            </a:r>
          </a:p>
          <a:p>
            <a:r>
              <a:rPr lang="en-NZ" dirty="0" smtClean="0"/>
              <a:t>DEE 11 - LSE</a:t>
            </a:r>
          </a:p>
          <a:p>
            <a:endParaRPr lang="en-N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OLS - Demographics</a:t>
            </a:r>
            <a:endParaRPr lang="en-NZ" dirty="0"/>
          </a:p>
        </p:txBody>
      </p:sp>
      <p:sp>
        <p:nvSpPr>
          <p:cNvPr id="3" name="Content Placeholder 2"/>
          <p:cNvSpPr>
            <a:spLocks noGrp="1"/>
          </p:cNvSpPr>
          <p:nvPr>
            <p:ph idx="1"/>
          </p:nvPr>
        </p:nvSpPr>
        <p:spPr>
          <a:xfrm>
            <a:off x="457200" y="1905000"/>
            <a:ext cx="8219256" cy="4332312"/>
          </a:xfrm>
        </p:spPr>
        <p:txBody>
          <a:bodyPr/>
          <a:lstStyle/>
          <a:p>
            <a:r>
              <a:rPr lang="en-NZ" dirty="0" smtClean="0"/>
              <a:t>Initially tried papers taken (no.) and papers taken squared but neither were significant.</a:t>
            </a:r>
          </a:p>
          <a:p>
            <a:endParaRPr lang="en-NZ" dirty="0" smtClean="0"/>
          </a:p>
          <a:p>
            <a:r>
              <a:rPr lang="en-NZ" dirty="0" smtClean="0"/>
              <a:t>Ability (measured by cumulative GPA always strongly significant.</a:t>
            </a:r>
          </a:p>
          <a:p>
            <a:endParaRPr lang="en-NZ" dirty="0" smtClean="0"/>
          </a:p>
          <a:p>
            <a:r>
              <a:rPr lang="en-NZ" dirty="0" smtClean="0"/>
              <a:t>Being male, young and not a domestic student were all significant at 10% level only and stayed so throughout all the analysis.</a:t>
            </a:r>
            <a:endParaRPr lang="en-N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852704"/>
          </a:xfrm>
        </p:spPr>
        <p:txBody>
          <a:bodyPr/>
          <a:lstStyle/>
          <a:p>
            <a:r>
              <a:rPr lang="en-NZ" dirty="0" smtClean="0"/>
              <a:t>Quizzes &amp; Tutorials</a:t>
            </a:r>
            <a:endParaRPr lang="en-NZ" dirty="0"/>
          </a:p>
        </p:txBody>
      </p:sp>
      <p:graphicFrame>
        <p:nvGraphicFramePr>
          <p:cNvPr id="4" name="Table 3"/>
          <p:cNvGraphicFramePr>
            <a:graphicFrameLocks noGrp="1"/>
          </p:cNvGraphicFramePr>
          <p:nvPr/>
        </p:nvGraphicFramePr>
        <p:xfrm>
          <a:off x="899592" y="1596644"/>
          <a:ext cx="6624735" cy="5000707"/>
        </p:xfrm>
        <a:graphic>
          <a:graphicData uri="http://schemas.openxmlformats.org/drawingml/2006/table">
            <a:tbl>
              <a:tblPr/>
              <a:tblGrid>
                <a:gridCol w="1050960"/>
                <a:gridCol w="1050960"/>
                <a:gridCol w="956931"/>
                <a:gridCol w="1052406"/>
                <a:gridCol w="1052406"/>
                <a:gridCol w="730536"/>
                <a:gridCol w="730536"/>
              </a:tblGrid>
              <a:tr h="277278">
                <a:tc gridSpan="7">
                  <a:txBody>
                    <a:bodyPr/>
                    <a:lstStyle/>
                    <a:p>
                      <a:pPr marL="38100" marR="38100" algn="ctr">
                        <a:lnSpc>
                          <a:spcPts val="1600"/>
                        </a:lnSpc>
                        <a:spcAft>
                          <a:spcPts val="0"/>
                        </a:spcAft>
                      </a:pPr>
                      <a:r>
                        <a:rPr lang="en-NZ" sz="700" b="1" dirty="0" err="1">
                          <a:solidFill>
                            <a:srgbClr val="000000"/>
                          </a:solidFill>
                          <a:latin typeface="Arial"/>
                          <a:ea typeface="Times New Roman"/>
                          <a:cs typeface="Times New Roman"/>
                        </a:rPr>
                        <a:t>Coefficients</a:t>
                      </a:r>
                      <a:r>
                        <a:rPr lang="en-NZ" sz="700" b="1" baseline="30000" dirty="0" err="1">
                          <a:solidFill>
                            <a:srgbClr val="000000"/>
                          </a:solidFill>
                          <a:latin typeface="Arial"/>
                          <a:ea typeface="Times New Roman"/>
                          <a:cs typeface="Times New Roman"/>
                        </a:rPr>
                        <a:t>a</a:t>
                      </a:r>
                      <a:endParaRPr lang="en-NZ" sz="8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r>
              <a:tr h="554555">
                <a:tc rowSpan="2" gridSpan="2">
                  <a:txBody>
                    <a:bodyPr/>
                    <a:lstStyle/>
                    <a:p>
                      <a:pPr marL="38100" marR="38100">
                        <a:lnSpc>
                          <a:spcPts val="1600"/>
                        </a:lnSpc>
                        <a:spcAft>
                          <a:spcPts val="0"/>
                        </a:spcAft>
                      </a:pPr>
                      <a:r>
                        <a:rPr lang="en-NZ" sz="700">
                          <a:solidFill>
                            <a:srgbClr val="000000"/>
                          </a:solidFill>
                          <a:latin typeface="Arial"/>
                          <a:ea typeface="Times New Roman"/>
                          <a:cs typeface="Times New Roman"/>
                        </a:rPr>
                        <a:t>Model</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2" hMerge="1">
                  <a:txBody>
                    <a:bodyPr/>
                    <a:lstStyle/>
                    <a:p>
                      <a:endParaRPr lang="en-NZ"/>
                    </a:p>
                  </a:txBody>
                  <a:tcPr/>
                </a:tc>
                <a:tc gridSpan="2">
                  <a:txBody>
                    <a:bodyPr/>
                    <a:lstStyle/>
                    <a:p>
                      <a:pPr marL="38100" marR="38100" algn="ctr">
                        <a:lnSpc>
                          <a:spcPts val="1600"/>
                        </a:lnSpc>
                        <a:spcAft>
                          <a:spcPts val="0"/>
                        </a:spcAft>
                      </a:pPr>
                      <a:r>
                        <a:rPr lang="en-NZ" sz="700">
                          <a:solidFill>
                            <a:srgbClr val="000000"/>
                          </a:solidFill>
                          <a:latin typeface="Arial"/>
                          <a:ea typeface="Times New Roman"/>
                          <a:cs typeface="Times New Roman"/>
                        </a:rPr>
                        <a:t>Unstandardized Coefficients</a:t>
                      </a:r>
                      <a:endParaRPr lang="en-NZ" sz="8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NZ"/>
                    </a:p>
                  </a:txBody>
                  <a:tcPr/>
                </a:tc>
                <a:tc>
                  <a:txBody>
                    <a:bodyPr/>
                    <a:lstStyle/>
                    <a:p>
                      <a:pPr marL="38100" marR="38100" algn="ctr">
                        <a:lnSpc>
                          <a:spcPts val="1600"/>
                        </a:lnSpc>
                        <a:spcAft>
                          <a:spcPts val="0"/>
                        </a:spcAft>
                      </a:pPr>
                      <a:r>
                        <a:rPr lang="en-NZ" sz="700">
                          <a:solidFill>
                            <a:srgbClr val="000000"/>
                          </a:solidFill>
                          <a:latin typeface="Arial"/>
                          <a:ea typeface="Times New Roman"/>
                          <a:cs typeface="Times New Roman"/>
                        </a:rPr>
                        <a:t>Standardized Coefficients</a:t>
                      </a:r>
                      <a:endParaRPr lang="en-NZ" sz="8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ts val="1600"/>
                        </a:lnSpc>
                        <a:spcAft>
                          <a:spcPts val="0"/>
                        </a:spcAft>
                      </a:pPr>
                      <a:r>
                        <a:rPr lang="en-NZ" sz="700">
                          <a:solidFill>
                            <a:srgbClr val="000000"/>
                          </a:solidFill>
                          <a:latin typeface="Arial"/>
                          <a:ea typeface="Times New Roman"/>
                          <a:cs typeface="Times New Roman"/>
                        </a:rPr>
                        <a:t>t</a:t>
                      </a:r>
                      <a:endParaRPr lang="en-NZ" sz="8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ts val="1600"/>
                        </a:lnSpc>
                        <a:spcAft>
                          <a:spcPts val="0"/>
                        </a:spcAft>
                      </a:pPr>
                      <a:r>
                        <a:rPr lang="en-NZ" sz="700">
                          <a:solidFill>
                            <a:srgbClr val="000000"/>
                          </a:solidFill>
                          <a:latin typeface="Arial"/>
                          <a:ea typeface="Times New Roman"/>
                          <a:cs typeface="Times New Roman"/>
                        </a:rPr>
                        <a:t>Sig.</a:t>
                      </a:r>
                      <a:endParaRPr lang="en-NZ" sz="8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277278">
                <a:tc gridSpan="2" vMerge="1">
                  <a:txBody>
                    <a:bodyPr/>
                    <a:lstStyle/>
                    <a:p>
                      <a:endParaRPr lang="en-NZ"/>
                    </a:p>
                  </a:txBody>
                  <a:tcPr/>
                </a:tc>
                <a:tc hMerge="1" vMerge="1">
                  <a:txBody>
                    <a:bodyPr/>
                    <a:lstStyle/>
                    <a:p>
                      <a:endParaRPr lang="en-NZ"/>
                    </a:p>
                  </a:txBody>
                  <a:tcPr/>
                </a:tc>
                <a:tc>
                  <a:txBody>
                    <a:bodyPr/>
                    <a:lstStyle/>
                    <a:p>
                      <a:pPr marL="38100" marR="38100" algn="ctr">
                        <a:lnSpc>
                          <a:spcPts val="1600"/>
                        </a:lnSpc>
                        <a:spcAft>
                          <a:spcPts val="0"/>
                        </a:spcAft>
                      </a:pPr>
                      <a:r>
                        <a:rPr lang="en-NZ" sz="700">
                          <a:solidFill>
                            <a:srgbClr val="000000"/>
                          </a:solidFill>
                          <a:latin typeface="Arial"/>
                          <a:ea typeface="Times New Roman"/>
                          <a:cs typeface="Times New Roman"/>
                        </a:rPr>
                        <a:t>B</a:t>
                      </a:r>
                      <a:endParaRPr lang="en-NZ" sz="8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NZ" sz="700" dirty="0">
                          <a:solidFill>
                            <a:srgbClr val="000000"/>
                          </a:solidFill>
                          <a:latin typeface="Arial"/>
                          <a:ea typeface="Times New Roman"/>
                          <a:cs typeface="Times New Roman"/>
                        </a:rPr>
                        <a:t>Std. Error</a:t>
                      </a:r>
                      <a:endParaRPr lang="en-NZ" sz="800" dirty="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NZ" sz="700">
                          <a:solidFill>
                            <a:srgbClr val="000000"/>
                          </a:solidFill>
                          <a:latin typeface="Arial"/>
                          <a:ea typeface="Times New Roman"/>
                          <a:cs typeface="Times New Roman"/>
                        </a:rPr>
                        <a:t>Beta</a:t>
                      </a:r>
                      <a:endParaRPr lang="en-NZ" sz="8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NZ"/>
                    </a:p>
                  </a:txBody>
                  <a:tcPr/>
                </a:tc>
                <a:tc vMerge="1">
                  <a:txBody>
                    <a:bodyPr/>
                    <a:lstStyle/>
                    <a:p>
                      <a:endParaRPr lang="en-NZ"/>
                    </a:p>
                  </a:txBody>
                  <a:tcPr/>
                </a:tc>
              </a:tr>
              <a:tr h="286982">
                <a:tc rowSpan="13">
                  <a:txBody>
                    <a:bodyPr/>
                    <a:lstStyle/>
                    <a:p>
                      <a:pPr marL="38100" marR="38100">
                        <a:lnSpc>
                          <a:spcPts val="1600"/>
                        </a:lnSpc>
                        <a:spcAft>
                          <a:spcPts val="0"/>
                        </a:spcAft>
                      </a:pPr>
                      <a:r>
                        <a:rPr lang="en-NZ" sz="700">
                          <a:solidFill>
                            <a:srgbClr val="000000"/>
                          </a:solidFill>
                          <a:latin typeface="Arial"/>
                          <a:ea typeface="Times New Roman"/>
                          <a:cs typeface="Times New Roman"/>
                        </a:rPr>
                        <a:t>1</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(Constant)</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12.905</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4.553</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15000"/>
                        </a:lnSpc>
                        <a:spcAft>
                          <a:spcPts val="0"/>
                        </a:spcAft>
                      </a:pPr>
                      <a:endParaRPr lang="en-NZ" sz="1200">
                        <a:solidFill>
                          <a:srgbClr val="000000"/>
                        </a:solidFill>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2.834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.005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BCOM</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-.329</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.692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-.016</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-.475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.635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BBIM</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-.112</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.898</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-.004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-.125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.901</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Ability</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2.824</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.164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.610</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17.177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.000</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Papers_taken</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.367</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dirty="0">
                          <a:solidFill>
                            <a:srgbClr val="000000"/>
                          </a:solidFill>
                          <a:latin typeface="Arial"/>
                          <a:ea typeface="Times New Roman"/>
                          <a:cs typeface="Times New Roman"/>
                        </a:rPr>
                        <a:t>.868</a:t>
                      </a:r>
                      <a:endParaRPr lang="en-NZ" sz="8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.012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.423</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.672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Domestic</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-1.418</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.712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-.058</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-1.992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.047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Pakeha</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1.225</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1.647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.057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.744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.457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Mapas</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.504</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1.795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.016</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.281</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.779</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Asian</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.374</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dirty="0">
                          <a:solidFill>
                            <a:srgbClr val="000000"/>
                          </a:solidFill>
                          <a:latin typeface="Arial"/>
                          <a:ea typeface="Times New Roman"/>
                          <a:cs typeface="Times New Roman"/>
                        </a:rPr>
                        <a:t>1.626</a:t>
                      </a:r>
                      <a:endParaRPr lang="en-NZ" sz="8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.019</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.230</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.818</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Male</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1.342</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.534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.067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2.513</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.012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Age</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-.150</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.078</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-.052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-1.928</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.054</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Tut_mark</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.306</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.140</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.076</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2.185</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.029</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FF"/>
                    </a:solidFill>
                  </a:tcPr>
                </a:tc>
              </a:tr>
              <a:tr h="277278">
                <a:tc vMerge="1">
                  <a:txBody>
                    <a:bodyPr/>
                    <a:lstStyle/>
                    <a:p>
                      <a:endParaRPr lang="en-NZ"/>
                    </a:p>
                  </a:txBody>
                  <a:tcPr/>
                </a:tc>
                <a:tc>
                  <a:txBody>
                    <a:bodyPr/>
                    <a:lstStyle/>
                    <a:p>
                      <a:pPr marL="38100" marR="38100">
                        <a:lnSpc>
                          <a:spcPts val="1600"/>
                        </a:lnSpc>
                        <a:spcAft>
                          <a:spcPts val="0"/>
                        </a:spcAft>
                      </a:pPr>
                      <a:r>
                        <a:rPr lang="en-NZ" sz="700">
                          <a:solidFill>
                            <a:srgbClr val="000000"/>
                          </a:solidFill>
                          <a:latin typeface="Arial"/>
                          <a:ea typeface="Times New Roman"/>
                          <a:cs typeface="Times New Roman"/>
                        </a:rPr>
                        <a:t>Quiz_mark</a:t>
                      </a:r>
                      <a:endParaRPr lang="en-NZ" sz="8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.804</a:t>
                      </a:r>
                      <a:endParaRPr lang="en-NZ" sz="8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.162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.187</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4.952</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NZ" sz="700">
                          <a:solidFill>
                            <a:srgbClr val="000000"/>
                          </a:solidFill>
                          <a:latin typeface="Arial"/>
                          <a:ea typeface="Times New Roman"/>
                          <a:cs typeface="Times New Roman"/>
                        </a:rPr>
                        <a:t>.000</a:t>
                      </a:r>
                      <a:endParaRPr lang="en-NZ" sz="8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r h="277278">
                <a:tc gridSpan="7">
                  <a:txBody>
                    <a:bodyPr/>
                    <a:lstStyle/>
                    <a:p>
                      <a:pPr marL="38100" marR="38100">
                        <a:lnSpc>
                          <a:spcPts val="1600"/>
                        </a:lnSpc>
                        <a:spcAft>
                          <a:spcPts val="0"/>
                        </a:spcAft>
                      </a:pPr>
                      <a:r>
                        <a:rPr lang="en-NZ" sz="700" dirty="0">
                          <a:solidFill>
                            <a:srgbClr val="000000"/>
                          </a:solidFill>
                          <a:latin typeface="Arial"/>
                          <a:ea typeface="Times New Roman"/>
                          <a:cs typeface="Times New Roman"/>
                        </a:rPr>
                        <a:t>a. Dependent Variable: </a:t>
                      </a:r>
                      <a:r>
                        <a:rPr lang="en-NZ" sz="700" dirty="0" err="1">
                          <a:solidFill>
                            <a:srgbClr val="000000"/>
                          </a:solidFill>
                          <a:latin typeface="Arial"/>
                          <a:ea typeface="Times New Roman"/>
                          <a:cs typeface="Times New Roman"/>
                        </a:rPr>
                        <a:t>Exam_mark</a:t>
                      </a:r>
                      <a:endParaRPr lang="en-NZ" sz="800" dirty="0">
                        <a:solidFill>
                          <a:srgbClr val="000000"/>
                        </a:solidFill>
                        <a:latin typeface="Courier New"/>
                        <a:ea typeface="Times New Roman"/>
                        <a:cs typeface="Times New Roman"/>
                      </a:endParaRPr>
                    </a:p>
                  </a:txBody>
                  <a:tcPr marL="0" marR="0" marT="0" marB="0">
                    <a:lnL>
                      <a:noFill/>
                    </a:lnL>
                    <a:lnR>
                      <a:noFill/>
                    </a:lnR>
                    <a:lnT w="28575"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r>
            </a:tbl>
          </a:graphicData>
        </a:graphic>
      </p:graphicFrame>
      <p:sp>
        <p:nvSpPr>
          <p:cNvPr id="5" name="Rectangle 4"/>
          <p:cNvSpPr/>
          <p:nvPr/>
        </p:nvSpPr>
        <p:spPr bwMode="auto">
          <a:xfrm>
            <a:off x="1835696" y="3501008"/>
            <a:ext cx="5760640" cy="288032"/>
          </a:xfrm>
          <a:prstGeom prst="rect">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NZ" sz="1800" b="0" i="0" u="none" strike="noStrike" cap="none" normalizeH="0" baseline="0" smtClean="0">
              <a:ln>
                <a:noFill/>
              </a:ln>
              <a:solidFill>
                <a:schemeClr val="tx1"/>
              </a:solidFill>
              <a:effectLst/>
              <a:latin typeface="Tahoma" charset="0"/>
            </a:endParaRPr>
          </a:p>
        </p:txBody>
      </p:sp>
      <p:sp>
        <p:nvSpPr>
          <p:cNvPr id="6" name="Rectangle 5"/>
          <p:cNvSpPr/>
          <p:nvPr/>
        </p:nvSpPr>
        <p:spPr bwMode="auto">
          <a:xfrm>
            <a:off x="1763688" y="5733256"/>
            <a:ext cx="5760640" cy="288032"/>
          </a:xfrm>
          <a:prstGeom prst="rect">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NZ" sz="1800" b="0" i="0" u="none" strike="noStrike" cap="none" normalizeH="0" baseline="0" smtClean="0">
              <a:ln>
                <a:noFill/>
              </a:ln>
              <a:solidFill>
                <a:schemeClr val="tx1"/>
              </a:solidFill>
              <a:effectLst/>
              <a:latin typeface="Tahoma" charset="0"/>
            </a:endParaRPr>
          </a:p>
        </p:txBody>
      </p:sp>
      <p:sp>
        <p:nvSpPr>
          <p:cNvPr id="7" name="Rectangle 6"/>
          <p:cNvSpPr/>
          <p:nvPr/>
        </p:nvSpPr>
        <p:spPr bwMode="auto">
          <a:xfrm>
            <a:off x="1763688" y="6021288"/>
            <a:ext cx="5760640" cy="288032"/>
          </a:xfrm>
          <a:prstGeom prst="rect">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NZ" sz="1800" b="0" i="0" u="none" strike="noStrike" cap="none" normalizeH="0" baseline="0" smtClean="0">
              <a:ln>
                <a:noFill/>
              </a:ln>
              <a:solidFill>
                <a:schemeClr val="tx1"/>
              </a:solidFill>
              <a:effectLst/>
              <a:latin typeface="Tahoma"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Best Metric for Engagement?</a:t>
            </a:r>
            <a:endParaRPr lang="en-NZ" dirty="0"/>
          </a:p>
        </p:txBody>
      </p:sp>
      <p:sp>
        <p:nvSpPr>
          <p:cNvPr id="3" name="Content Placeholder 2"/>
          <p:cNvSpPr>
            <a:spLocks noGrp="1"/>
          </p:cNvSpPr>
          <p:nvPr>
            <p:ph idx="1"/>
          </p:nvPr>
        </p:nvSpPr>
        <p:spPr>
          <a:xfrm>
            <a:off x="457200" y="2132856"/>
            <a:ext cx="8229600" cy="4248472"/>
          </a:xfrm>
        </p:spPr>
        <p:txBody>
          <a:bodyPr/>
          <a:lstStyle/>
          <a:p>
            <a:r>
              <a:rPr lang="en-NZ" dirty="0" smtClean="0"/>
              <a:t>Results were very similar when we used the following alternative metrics:</a:t>
            </a:r>
          </a:p>
          <a:p>
            <a:pPr lvl="1"/>
            <a:r>
              <a:rPr lang="en-NZ" dirty="0" smtClean="0"/>
              <a:t># of tutorials attended</a:t>
            </a:r>
          </a:p>
          <a:p>
            <a:pPr lvl="1"/>
            <a:r>
              <a:rPr lang="en-NZ" dirty="0" smtClean="0"/>
              <a:t>Total quiz time</a:t>
            </a:r>
          </a:p>
          <a:p>
            <a:pPr lvl="1"/>
            <a:r>
              <a:rPr lang="en-NZ" dirty="0" smtClean="0"/>
              <a:t>Median quiz time</a:t>
            </a:r>
          </a:p>
          <a:p>
            <a:pPr lvl="1"/>
            <a:r>
              <a:rPr lang="en-NZ" dirty="0" err="1" smtClean="0"/>
              <a:t>Avg</a:t>
            </a:r>
            <a:r>
              <a:rPr lang="en-NZ" dirty="0" smtClean="0"/>
              <a:t> quiz time</a:t>
            </a:r>
          </a:p>
          <a:p>
            <a:pPr lvl="1"/>
            <a:r>
              <a:rPr lang="en-NZ" dirty="0" smtClean="0"/>
              <a:t># quizzes attempted</a:t>
            </a:r>
          </a:p>
          <a:p>
            <a:r>
              <a:rPr lang="en-NZ" dirty="0" smtClean="0"/>
              <a:t>Reasons for using (and not using all of them).</a:t>
            </a:r>
            <a:endParaRPr lang="en-N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Next steps...</a:t>
            </a:r>
            <a:endParaRPr lang="en-NZ" dirty="0"/>
          </a:p>
        </p:txBody>
      </p:sp>
      <p:sp>
        <p:nvSpPr>
          <p:cNvPr id="3" name="Content Placeholder 2"/>
          <p:cNvSpPr>
            <a:spLocks noGrp="1"/>
          </p:cNvSpPr>
          <p:nvPr>
            <p:ph idx="1"/>
          </p:nvPr>
        </p:nvSpPr>
        <p:spPr>
          <a:xfrm>
            <a:off x="457200" y="1916832"/>
            <a:ext cx="8219256" cy="4392488"/>
          </a:xfrm>
        </p:spPr>
        <p:txBody>
          <a:bodyPr/>
          <a:lstStyle/>
          <a:p>
            <a:r>
              <a:rPr lang="en-NZ" dirty="0" smtClean="0"/>
              <a:t>Choose best OLS metric</a:t>
            </a:r>
          </a:p>
          <a:p>
            <a:r>
              <a:rPr lang="en-NZ" dirty="0" smtClean="0"/>
              <a:t>Use in a bi-</a:t>
            </a:r>
            <a:r>
              <a:rPr lang="en-NZ" dirty="0" err="1" smtClean="0"/>
              <a:t>probit</a:t>
            </a:r>
            <a:r>
              <a:rPr lang="en-NZ" dirty="0" smtClean="0"/>
              <a:t> model</a:t>
            </a:r>
          </a:p>
          <a:p>
            <a:pPr lvl="1"/>
            <a:r>
              <a:rPr lang="en-NZ" dirty="0" smtClean="0"/>
              <a:t>Of those that did x more or less than average...</a:t>
            </a:r>
          </a:p>
          <a:p>
            <a:pPr lvl="1"/>
            <a:r>
              <a:rPr lang="en-NZ" dirty="0" smtClean="0"/>
              <a:t>Their performance in y was  above or below average of that group.</a:t>
            </a:r>
          </a:p>
          <a:p>
            <a:r>
              <a:rPr lang="en-NZ" dirty="0" smtClean="0"/>
              <a:t>Also have school ability ranking but not complete dataset and worry it will shrink our sample too much.</a:t>
            </a:r>
            <a:endParaRPr lang="en-N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Conclusions</a:t>
            </a:r>
            <a:endParaRPr lang="en-NZ" dirty="0"/>
          </a:p>
        </p:txBody>
      </p:sp>
      <p:sp>
        <p:nvSpPr>
          <p:cNvPr id="3" name="Content Placeholder 2"/>
          <p:cNvSpPr>
            <a:spLocks noGrp="1"/>
          </p:cNvSpPr>
          <p:nvPr>
            <p:ph idx="1"/>
          </p:nvPr>
        </p:nvSpPr>
        <p:spPr>
          <a:xfrm>
            <a:off x="457200" y="2060848"/>
            <a:ext cx="8229600" cy="4263752"/>
          </a:xfrm>
        </p:spPr>
        <p:txBody>
          <a:bodyPr/>
          <a:lstStyle/>
          <a:p>
            <a:r>
              <a:rPr lang="en-NZ" dirty="0" smtClean="0"/>
              <a:t>Marks for tutorials and weekly quizzes definitely:</a:t>
            </a:r>
          </a:p>
          <a:p>
            <a:pPr lvl="1"/>
            <a:r>
              <a:rPr lang="en-NZ" dirty="0" smtClean="0"/>
              <a:t>Increased engagement through the course</a:t>
            </a:r>
          </a:p>
          <a:p>
            <a:pPr lvl="1"/>
            <a:r>
              <a:rPr lang="en-NZ" dirty="0" smtClean="0"/>
              <a:t>Were significant in improving final exam performance (and therefore final grade)</a:t>
            </a:r>
          </a:p>
          <a:p>
            <a:pPr lvl="1"/>
            <a:r>
              <a:rPr lang="en-NZ" dirty="0" smtClean="0"/>
              <a:t>Even after controlling for ability.</a:t>
            </a:r>
            <a:endParaRPr lang="en-NZ" smtClean="0"/>
          </a:p>
          <a:p>
            <a:pPr lvl="1"/>
            <a:endParaRPr lang="en-NZ" dirty="0" smtClean="0"/>
          </a:p>
          <a:p>
            <a:r>
              <a:rPr lang="en-NZ" dirty="0" smtClean="0"/>
              <a:t>New assessment programme seems to be working and tweaks are now being made.</a:t>
            </a:r>
            <a:endParaRPr lang="en-N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Outline</a:t>
            </a:r>
            <a:endParaRPr lang="en-NZ" dirty="0"/>
          </a:p>
        </p:txBody>
      </p:sp>
      <p:sp>
        <p:nvSpPr>
          <p:cNvPr id="3" name="Content Placeholder 2"/>
          <p:cNvSpPr>
            <a:spLocks noGrp="1"/>
          </p:cNvSpPr>
          <p:nvPr>
            <p:ph idx="1"/>
          </p:nvPr>
        </p:nvSpPr>
        <p:spPr/>
        <p:txBody>
          <a:bodyPr/>
          <a:lstStyle/>
          <a:p>
            <a:r>
              <a:rPr lang="en-NZ" dirty="0" smtClean="0"/>
              <a:t>Background and motivation</a:t>
            </a:r>
          </a:p>
          <a:p>
            <a:r>
              <a:rPr lang="en-NZ" dirty="0" smtClean="0"/>
              <a:t>ECON 191 Course </a:t>
            </a:r>
          </a:p>
          <a:p>
            <a:r>
              <a:rPr lang="en-NZ" dirty="0" smtClean="0"/>
              <a:t>Data</a:t>
            </a:r>
          </a:p>
          <a:p>
            <a:r>
              <a:rPr lang="en-NZ" dirty="0" smtClean="0"/>
              <a:t>OLS Results</a:t>
            </a:r>
          </a:p>
          <a:p>
            <a:r>
              <a:rPr lang="en-NZ" dirty="0" smtClean="0"/>
              <a:t>Next Steps</a:t>
            </a:r>
            <a:endParaRPr lang="en-N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Background</a:t>
            </a:r>
            <a:endParaRPr lang="en-NZ" dirty="0"/>
          </a:p>
        </p:txBody>
      </p:sp>
      <p:sp>
        <p:nvSpPr>
          <p:cNvPr id="3" name="Content Placeholder 2"/>
          <p:cNvSpPr>
            <a:spLocks noGrp="1"/>
          </p:cNvSpPr>
          <p:nvPr>
            <p:ph idx="1"/>
          </p:nvPr>
        </p:nvSpPr>
        <p:spPr/>
        <p:txBody>
          <a:bodyPr/>
          <a:lstStyle/>
          <a:p>
            <a:r>
              <a:rPr lang="en-NZ" dirty="0" err="1" smtClean="0"/>
              <a:t>BCom</a:t>
            </a:r>
            <a:r>
              <a:rPr lang="en-NZ" dirty="0" smtClean="0"/>
              <a:t> &amp; </a:t>
            </a:r>
            <a:r>
              <a:rPr lang="en-NZ" dirty="0" err="1" smtClean="0"/>
              <a:t>BProp</a:t>
            </a:r>
            <a:r>
              <a:rPr lang="en-NZ" dirty="0" smtClean="0"/>
              <a:t> required full principles split</a:t>
            </a:r>
          </a:p>
          <a:p>
            <a:pPr lvl="1"/>
            <a:r>
              <a:rPr lang="en-NZ" dirty="0" smtClean="0"/>
              <a:t>1 semester Microeconomics followed by</a:t>
            </a:r>
          </a:p>
          <a:p>
            <a:pPr lvl="1"/>
            <a:r>
              <a:rPr lang="en-NZ" dirty="0" smtClean="0"/>
              <a:t>1 semester macroeconomics</a:t>
            </a:r>
          </a:p>
          <a:p>
            <a:r>
              <a:rPr lang="en-NZ" dirty="0" smtClean="0"/>
              <a:t>Degree restructured to introduce:</a:t>
            </a:r>
          </a:p>
          <a:p>
            <a:pPr lvl="1"/>
            <a:r>
              <a:rPr lang="en-NZ" dirty="0" smtClean="0"/>
              <a:t>Common core between </a:t>
            </a:r>
            <a:r>
              <a:rPr lang="en-NZ" dirty="0" err="1" smtClean="0"/>
              <a:t>BCom</a:t>
            </a:r>
            <a:r>
              <a:rPr lang="en-NZ" dirty="0" smtClean="0"/>
              <a:t>, </a:t>
            </a:r>
            <a:r>
              <a:rPr lang="en-NZ" dirty="0" err="1" smtClean="0"/>
              <a:t>BProp</a:t>
            </a:r>
            <a:r>
              <a:rPr lang="en-NZ" dirty="0" smtClean="0"/>
              <a:t> &amp; BBIM</a:t>
            </a:r>
          </a:p>
          <a:p>
            <a:pPr lvl="1"/>
            <a:r>
              <a:rPr lang="en-NZ" dirty="0" smtClean="0"/>
              <a:t>Make room for two integrated courses (B1 &amp; B2)</a:t>
            </a:r>
          </a:p>
          <a:p>
            <a:pPr lvl="1"/>
            <a:r>
              <a:rPr lang="en-NZ" dirty="0" smtClean="0"/>
              <a:t>Goal to make degree more applied.</a:t>
            </a:r>
          </a:p>
          <a:p>
            <a:r>
              <a:rPr lang="en-NZ" dirty="0" smtClean="0"/>
              <a:t>Economics reduced to one core course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 191</a:t>
            </a:r>
            <a:endParaRPr lang="en-NZ" dirty="0"/>
          </a:p>
        </p:txBody>
      </p:sp>
      <p:sp>
        <p:nvSpPr>
          <p:cNvPr id="3" name="Content Placeholder 2"/>
          <p:cNvSpPr>
            <a:spLocks noGrp="1"/>
          </p:cNvSpPr>
          <p:nvPr>
            <p:ph idx="1"/>
          </p:nvPr>
        </p:nvSpPr>
        <p:spPr/>
        <p:txBody>
          <a:bodyPr/>
          <a:lstStyle/>
          <a:p>
            <a:r>
              <a:rPr lang="en-NZ" dirty="0" smtClean="0"/>
              <a:t>Needed to meet multiple objectives</a:t>
            </a:r>
          </a:p>
          <a:p>
            <a:pPr lvl="1"/>
            <a:r>
              <a:rPr lang="en-NZ" dirty="0" smtClean="0"/>
              <a:t>Prepare for theory degree in economics</a:t>
            </a:r>
          </a:p>
          <a:p>
            <a:pPr lvl="1"/>
            <a:r>
              <a:rPr lang="en-NZ" dirty="0" smtClean="0"/>
              <a:t>Prepare students not progressing</a:t>
            </a:r>
          </a:p>
          <a:p>
            <a:pPr lvl="1"/>
            <a:r>
              <a:rPr lang="en-NZ" dirty="0" smtClean="0"/>
              <a:t>Meet ANZICA requirements</a:t>
            </a:r>
          </a:p>
          <a:p>
            <a:pPr lvl="1"/>
            <a:r>
              <a:rPr lang="en-NZ" dirty="0" smtClean="0"/>
              <a:t>Attract students to an economics major</a:t>
            </a:r>
          </a:p>
          <a:p>
            <a:r>
              <a:rPr lang="en-NZ" dirty="0" smtClean="0"/>
              <a:t>Structure settled on:</a:t>
            </a:r>
          </a:p>
          <a:p>
            <a:pPr lvl="1"/>
            <a:r>
              <a:rPr lang="en-NZ" dirty="0" smtClean="0"/>
              <a:t>8 weeks microeconomics</a:t>
            </a:r>
          </a:p>
          <a:p>
            <a:pPr lvl="1"/>
            <a:r>
              <a:rPr lang="en-NZ" dirty="0" smtClean="0"/>
              <a:t>4 weeks macroeconomics</a:t>
            </a:r>
            <a:endParaRPr lang="en-N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 191 Assessment Goals</a:t>
            </a:r>
            <a:endParaRPr lang="en-NZ" dirty="0"/>
          </a:p>
        </p:txBody>
      </p:sp>
      <p:sp>
        <p:nvSpPr>
          <p:cNvPr id="3" name="Content Placeholder 2"/>
          <p:cNvSpPr>
            <a:spLocks noGrp="1"/>
          </p:cNvSpPr>
          <p:nvPr>
            <p:ph idx="1"/>
          </p:nvPr>
        </p:nvSpPr>
        <p:spPr/>
        <p:txBody>
          <a:bodyPr>
            <a:normAutofit/>
          </a:bodyPr>
          <a:lstStyle/>
          <a:p>
            <a:r>
              <a:rPr lang="en-NZ" dirty="0" smtClean="0"/>
              <a:t>Large numbers so marking load was a concern but also ...</a:t>
            </a:r>
          </a:p>
          <a:p>
            <a:pPr lvl="1"/>
            <a:r>
              <a:rPr lang="en-NZ" dirty="0" smtClean="0"/>
              <a:t>wanted students to get early feedback on their understanding</a:t>
            </a:r>
          </a:p>
          <a:p>
            <a:pPr lvl="1"/>
            <a:r>
              <a:rPr lang="en-NZ" dirty="0" smtClean="0"/>
              <a:t>Wanted students to be able to apply theory to real world problems (not seen before)</a:t>
            </a:r>
          </a:p>
          <a:p>
            <a:pPr lvl="1"/>
            <a:r>
              <a:rPr lang="en-NZ" dirty="0" smtClean="0"/>
              <a:t>Wanted them to remember what they had learned </a:t>
            </a:r>
          </a:p>
          <a:p>
            <a:pPr lvl="2"/>
            <a:r>
              <a:rPr lang="en-NZ" dirty="0" smtClean="0"/>
              <a:t>transformational in threshold concept terms or </a:t>
            </a:r>
          </a:p>
          <a:p>
            <a:pPr lvl="2"/>
            <a:r>
              <a:rPr lang="en-NZ" dirty="0" smtClean="0"/>
              <a:t>‘less is more’ </a:t>
            </a:r>
          </a:p>
          <a:p>
            <a:endParaRPr lang="en-N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1143000"/>
          </a:xfrm>
        </p:spPr>
        <p:txBody>
          <a:bodyPr/>
          <a:lstStyle/>
          <a:p>
            <a:r>
              <a:rPr lang="en-NZ" dirty="0" smtClean="0"/>
              <a:t>Assessment Structure</a:t>
            </a:r>
            <a:endParaRPr lang="en-NZ" dirty="0"/>
          </a:p>
        </p:txBody>
      </p:sp>
      <p:sp>
        <p:nvSpPr>
          <p:cNvPr id="3" name="Content Placeholder 2"/>
          <p:cNvSpPr>
            <a:spLocks noGrp="1"/>
          </p:cNvSpPr>
          <p:nvPr>
            <p:ph idx="1"/>
          </p:nvPr>
        </p:nvSpPr>
        <p:spPr>
          <a:xfrm>
            <a:off x="395536" y="1844824"/>
            <a:ext cx="8229600" cy="4752528"/>
          </a:xfrm>
        </p:spPr>
        <p:txBody>
          <a:bodyPr>
            <a:normAutofit lnSpcReduction="10000"/>
          </a:bodyPr>
          <a:lstStyle/>
          <a:p>
            <a:r>
              <a:rPr lang="en-NZ" dirty="0" smtClean="0"/>
              <a:t>11 weekly quizzes (10 marks)</a:t>
            </a:r>
          </a:p>
          <a:p>
            <a:pPr lvl="1"/>
            <a:r>
              <a:rPr lang="en-NZ" dirty="0" smtClean="0"/>
              <a:t>Best ten counted</a:t>
            </a:r>
          </a:p>
          <a:p>
            <a:pPr lvl="1"/>
            <a:r>
              <a:rPr lang="en-NZ" dirty="0" smtClean="0"/>
              <a:t>Unlimited attempts but only the best would count</a:t>
            </a:r>
          </a:p>
          <a:p>
            <a:pPr lvl="1"/>
            <a:r>
              <a:rPr lang="en-NZ" dirty="0" smtClean="0"/>
              <a:t>Assesses key theory and basic understandings</a:t>
            </a:r>
          </a:p>
          <a:p>
            <a:r>
              <a:rPr lang="en-NZ" dirty="0" smtClean="0"/>
              <a:t>5 tutorials (10 marks)</a:t>
            </a:r>
          </a:p>
          <a:p>
            <a:pPr lvl="1"/>
            <a:r>
              <a:rPr lang="en-NZ" dirty="0" smtClean="0"/>
              <a:t>Applied theory to real world problems</a:t>
            </a:r>
          </a:p>
          <a:p>
            <a:pPr lvl="1"/>
            <a:r>
              <a:rPr lang="en-NZ" dirty="0" smtClean="0"/>
              <a:t>Stepped through process of application but...</a:t>
            </a:r>
          </a:p>
          <a:p>
            <a:pPr lvl="1"/>
            <a:r>
              <a:rPr lang="en-NZ" dirty="0" smtClean="0"/>
              <a:t>Then had to attempt another one their own and hand it in.</a:t>
            </a:r>
          </a:p>
          <a:p>
            <a:r>
              <a:rPr lang="en-NZ" dirty="0" smtClean="0"/>
              <a:t>Mid-semester test (30 marks)</a:t>
            </a:r>
          </a:p>
          <a:p>
            <a:r>
              <a:rPr lang="en-NZ" dirty="0" smtClean="0"/>
              <a:t>Final exam (50 marks)</a:t>
            </a:r>
            <a:endParaRPr lang="en-N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794352"/>
          </a:xfrm>
        </p:spPr>
        <p:txBody>
          <a:bodyPr>
            <a:normAutofit fontScale="90000"/>
          </a:bodyPr>
          <a:lstStyle/>
          <a:p>
            <a:r>
              <a:rPr lang="en-NZ" dirty="0" smtClean="0"/>
              <a:t>Early Motivation</a:t>
            </a:r>
            <a:endParaRPr lang="en-NZ" dirty="0"/>
          </a:p>
        </p:txBody>
      </p:sp>
      <p:sp>
        <p:nvSpPr>
          <p:cNvPr id="3" name="Content Placeholder 2"/>
          <p:cNvSpPr>
            <a:spLocks noGrp="1"/>
          </p:cNvSpPr>
          <p:nvPr>
            <p:ph idx="1"/>
          </p:nvPr>
        </p:nvSpPr>
        <p:spPr>
          <a:xfrm>
            <a:off x="467544" y="1601416"/>
            <a:ext cx="8229600" cy="5256584"/>
          </a:xfrm>
        </p:spPr>
        <p:txBody>
          <a:bodyPr>
            <a:normAutofit fontScale="92500" lnSpcReduction="20000"/>
          </a:bodyPr>
          <a:lstStyle/>
          <a:p>
            <a:r>
              <a:rPr lang="en-NZ" dirty="0"/>
              <a:t>The mid-semester test, after 6 completed quizzes, generated the following results:</a:t>
            </a:r>
          </a:p>
          <a:p>
            <a:pPr lvl="1"/>
            <a:r>
              <a:rPr lang="en-NZ" dirty="0"/>
              <a:t>74% pass, 22% fail and 4% DNC.  </a:t>
            </a:r>
          </a:p>
          <a:p>
            <a:r>
              <a:rPr lang="en-NZ" dirty="0" smtClean="0"/>
              <a:t>This </a:t>
            </a:r>
            <a:r>
              <a:rPr lang="en-NZ" dirty="0"/>
              <a:t>is in comparison to the same course semester 2, 2010 where the test results were:</a:t>
            </a:r>
          </a:p>
          <a:p>
            <a:pPr lvl="1"/>
            <a:r>
              <a:rPr lang="en-NZ" dirty="0"/>
              <a:t>49% pass, 48% fail and 3% DNC.  </a:t>
            </a:r>
          </a:p>
          <a:p>
            <a:r>
              <a:rPr lang="en-NZ" dirty="0"/>
              <a:t>Similarly ECON 101 has a test on the same content and the 2010 results for those papers were:</a:t>
            </a:r>
          </a:p>
          <a:p>
            <a:pPr lvl="1"/>
            <a:r>
              <a:rPr lang="en-NZ" dirty="0"/>
              <a:t>Semester 1:  51% pass, 42% fail and 6% DNC.</a:t>
            </a:r>
          </a:p>
          <a:p>
            <a:pPr lvl="1"/>
            <a:r>
              <a:rPr lang="en-NZ" dirty="0"/>
              <a:t>Semester 2:  54% pass, 40% fail and 6% DNC.</a:t>
            </a:r>
          </a:p>
          <a:p>
            <a:r>
              <a:rPr lang="en-NZ" dirty="0"/>
              <a:t>All of these courses had the same course co-ordinator who was responsible for all of these tests, they all cover the same content, and the courses were taught by the same person (though not all streams) therefore these comparison are reasonable that the only major change was the introduction of weekly quizzes</a:t>
            </a:r>
            <a:r>
              <a:rPr lang="en-NZ" dirty="0" smtClean="0"/>
              <a:t>.</a:t>
            </a:r>
            <a:endParaRPr lang="en-N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NZ" dirty="0" smtClean="0"/>
              <a:t>No </a:t>
            </a:r>
            <a:r>
              <a:rPr lang="en-NZ" dirty="0" err="1" smtClean="0"/>
              <a:t>Plussage</a:t>
            </a:r>
            <a:endParaRPr lang="en-NZ" dirty="0"/>
          </a:p>
        </p:txBody>
      </p:sp>
      <p:sp>
        <p:nvSpPr>
          <p:cNvPr id="3" name="Content Placeholder 2"/>
          <p:cNvSpPr>
            <a:spLocks noGrp="1"/>
          </p:cNvSpPr>
          <p:nvPr>
            <p:ph idx="1"/>
          </p:nvPr>
        </p:nvSpPr>
        <p:spPr>
          <a:xfrm>
            <a:off x="457200" y="1600200"/>
            <a:ext cx="8229600" cy="4925144"/>
          </a:xfrm>
        </p:spPr>
        <p:txBody>
          <a:bodyPr>
            <a:normAutofit fontScale="92500" lnSpcReduction="10000"/>
          </a:bodyPr>
          <a:lstStyle/>
          <a:p>
            <a:r>
              <a:rPr lang="en-NZ" dirty="0"/>
              <a:t>This semester had 23 students out of 594 who did not sit the test (30% weighting) and of those only one of them then sat the exam (and had applied for an </a:t>
            </a:r>
            <a:r>
              <a:rPr lang="en-NZ" dirty="0" err="1"/>
              <a:t>aegrotat</a:t>
            </a:r>
            <a:r>
              <a:rPr lang="en-NZ" dirty="0"/>
              <a:t> on medical grounds).  </a:t>
            </a:r>
            <a:endParaRPr lang="en-NZ" dirty="0" smtClean="0"/>
          </a:p>
          <a:p>
            <a:r>
              <a:rPr lang="en-NZ" dirty="0" smtClean="0"/>
              <a:t>The </a:t>
            </a:r>
            <a:r>
              <a:rPr lang="en-NZ" dirty="0"/>
              <a:t>other 22 students did not complete the bulk of the course work in this course.</a:t>
            </a:r>
          </a:p>
          <a:p>
            <a:r>
              <a:rPr lang="en-NZ" dirty="0"/>
              <a:t>As a comparison:</a:t>
            </a:r>
          </a:p>
          <a:p>
            <a:pPr lvl="1"/>
            <a:r>
              <a:rPr lang="en-NZ" dirty="0"/>
              <a:t>ECON 191, Semester 2, 2011	6/97 did not sit the test but 4 of these did sit the exam.</a:t>
            </a:r>
          </a:p>
          <a:p>
            <a:pPr lvl="1"/>
            <a:r>
              <a:rPr lang="en-NZ" dirty="0"/>
              <a:t>ECON 101, Semester 1, 2010	90/1447 did not sit the test and 31 of these did sit the exam.</a:t>
            </a:r>
          </a:p>
          <a:p>
            <a:pPr lvl="1"/>
            <a:r>
              <a:rPr lang="en-NZ" dirty="0"/>
              <a:t>ECON 101, Semester 2, 2010	39/628 did not sit the test and 20 of these did sit the exam</a:t>
            </a:r>
            <a:r>
              <a:rPr lang="en-NZ" dirty="0" smtClean="0"/>
              <a:t>.</a:t>
            </a:r>
            <a:endParaRPr lang="en-N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Analysis</a:t>
            </a:r>
            <a:endParaRPr lang="en-NZ" dirty="0"/>
          </a:p>
        </p:txBody>
      </p:sp>
      <p:sp>
        <p:nvSpPr>
          <p:cNvPr id="3" name="Content Placeholder 2"/>
          <p:cNvSpPr>
            <a:spLocks noGrp="1"/>
          </p:cNvSpPr>
          <p:nvPr>
            <p:ph idx="1"/>
          </p:nvPr>
        </p:nvSpPr>
        <p:spPr/>
        <p:txBody>
          <a:bodyPr/>
          <a:lstStyle/>
          <a:p>
            <a:r>
              <a:rPr lang="en-NZ" dirty="0" smtClean="0"/>
              <a:t>Collected data from two datasets:</a:t>
            </a:r>
          </a:p>
          <a:p>
            <a:pPr lvl="1"/>
            <a:r>
              <a:rPr lang="en-NZ" dirty="0" smtClean="0"/>
              <a:t>Course assessment data</a:t>
            </a:r>
          </a:p>
          <a:p>
            <a:pPr lvl="1"/>
            <a:r>
              <a:rPr lang="en-NZ" dirty="0" smtClean="0"/>
              <a:t>Demographic data from the registry database</a:t>
            </a:r>
          </a:p>
          <a:p>
            <a:pPr lvl="1"/>
            <a:endParaRPr lang="en-NZ" dirty="0" smtClean="0"/>
          </a:p>
          <a:p>
            <a:r>
              <a:rPr lang="en-NZ" dirty="0" smtClean="0"/>
              <a:t>Initially ran OLS regression on data in order to indentify the best metrics to use in bi-</a:t>
            </a:r>
            <a:r>
              <a:rPr lang="en-NZ" dirty="0" err="1" smtClean="0"/>
              <a:t>probit</a:t>
            </a:r>
            <a:r>
              <a:rPr lang="en-NZ" dirty="0" smtClean="0"/>
              <a:t> models later.</a:t>
            </a:r>
            <a:endParaRPr lang="en-N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950</TotalTime>
  <Words>873</Words>
  <Application>Microsoft Office PowerPoint</Application>
  <PresentationFormat>On-screen Show (4:3)</PresentationFormat>
  <Paragraphs>184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Curriculum Design and Assessment: An Integrated Teaching and Learning Tool</vt:lpstr>
      <vt:lpstr>Outline</vt:lpstr>
      <vt:lpstr>Background</vt:lpstr>
      <vt:lpstr>ECON 191</vt:lpstr>
      <vt:lpstr>ECON 191 Assessment Goals</vt:lpstr>
      <vt:lpstr>Assessment Structure</vt:lpstr>
      <vt:lpstr>Early Motivation</vt:lpstr>
      <vt:lpstr>No Plussage</vt:lpstr>
      <vt:lpstr>Analysis</vt:lpstr>
      <vt:lpstr>OLS - Demographics</vt:lpstr>
      <vt:lpstr>Quizzes &amp; Tutorials</vt:lpstr>
      <vt:lpstr>Best Metric for Engagement?</vt:lpstr>
      <vt:lpstr>Next steps...</vt:lpstr>
      <vt:lpstr>Conclusions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Design and Assessment: An Integrated Teaching and Learning Tool</dc:title>
  <dc:subject>economics education</dc:subject>
  <dc:creator>Mary R. Hedges</dc:creator>
  <cp:lastModifiedBy>plmlp</cp:lastModifiedBy>
  <cp:revision>56</cp:revision>
  <dcterms:created xsi:type="dcterms:W3CDTF">2011-08-30T21:50:10Z</dcterms:created>
  <dcterms:modified xsi:type="dcterms:W3CDTF">2011-09-23T13:00:42Z</dcterms:modified>
</cp:coreProperties>
</file>