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7"/>
  </p:notesMasterIdLst>
  <p:handoutMasterIdLst>
    <p:handoutMasterId r:id="rId18"/>
  </p:handoutMasterIdLst>
  <p:sldIdLst>
    <p:sldId id="368" r:id="rId2"/>
    <p:sldId id="418" r:id="rId3"/>
    <p:sldId id="409" r:id="rId4"/>
    <p:sldId id="411" r:id="rId5"/>
    <p:sldId id="398" r:id="rId6"/>
    <p:sldId id="378" r:id="rId7"/>
    <p:sldId id="406" r:id="rId8"/>
    <p:sldId id="407" r:id="rId9"/>
    <p:sldId id="390" r:id="rId10"/>
    <p:sldId id="420" r:id="rId11"/>
    <p:sldId id="422" r:id="rId12"/>
    <p:sldId id="421" r:id="rId13"/>
    <p:sldId id="424" r:id="rId14"/>
    <p:sldId id="405" r:id="rId15"/>
    <p:sldId id="413" r:id="rId16"/>
  </p:sldIdLst>
  <p:sldSz cx="9906000" cy="6858000" type="A4"/>
  <p:notesSz cx="7315200" cy="96012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CC"/>
    <a:srgbClr val="002FC6"/>
    <a:srgbClr val="FFFF6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4718" autoAdjust="0"/>
  </p:normalViewPr>
  <p:slideViewPr>
    <p:cSldViewPr>
      <p:cViewPr>
        <p:scale>
          <a:sx n="100" d="100"/>
          <a:sy n="100" d="100"/>
        </p:scale>
        <p:origin x="258"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defRPr>
            </a:lvl1pPr>
          </a:lstStyle>
          <a:p>
            <a:pPr>
              <a:defRPr/>
            </a:pPr>
            <a:endParaRPr lang="en-US" altLang="en-US" dirty="0"/>
          </a:p>
        </p:txBody>
      </p:sp>
      <p:sp>
        <p:nvSpPr>
          <p:cNvPr id="30723"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defRPr>
            </a:lvl1pPr>
          </a:lstStyle>
          <a:p>
            <a:pPr>
              <a:defRPr/>
            </a:pPr>
            <a:endParaRPr lang="en-US" altLang="en-US" dirty="0"/>
          </a:p>
        </p:txBody>
      </p:sp>
      <p:sp>
        <p:nvSpPr>
          <p:cNvPr id="30724"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defRPr>
            </a:lvl1pPr>
          </a:lstStyle>
          <a:p>
            <a:pPr>
              <a:defRPr/>
            </a:pPr>
            <a:endParaRPr lang="en-US" altLang="en-US" dirty="0"/>
          </a:p>
        </p:txBody>
      </p:sp>
      <p:sp>
        <p:nvSpPr>
          <p:cNvPr id="30725"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ea typeface="+mn-ea"/>
              </a:defRPr>
            </a:lvl1pPr>
          </a:lstStyle>
          <a:p>
            <a:pPr>
              <a:defRPr/>
            </a:pPr>
            <a:fld id="{F96E04DA-8F81-427E-B5D9-1AF300ED483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1026"/>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0" hangingPunct="0">
              <a:defRPr sz="1300">
                <a:latin typeface="Times New Roman" pitchFamily="18" charset="0"/>
                <a:ea typeface="+mn-ea"/>
              </a:defRPr>
            </a:lvl1pPr>
          </a:lstStyle>
          <a:p>
            <a:pPr>
              <a:defRPr/>
            </a:pPr>
            <a:endParaRPr lang="en-US" dirty="0"/>
          </a:p>
        </p:txBody>
      </p:sp>
      <p:sp>
        <p:nvSpPr>
          <p:cNvPr id="41987" name="Rectangle 1027"/>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0" hangingPunct="0">
              <a:defRPr sz="1300">
                <a:latin typeface="Times New Roman" pitchFamily="18" charset="0"/>
                <a:ea typeface="+mn-ea"/>
              </a:defRPr>
            </a:lvl1pPr>
          </a:lstStyle>
          <a:p>
            <a:pPr>
              <a:defRPr/>
            </a:pPr>
            <a:endParaRPr lang="en-US" dirty="0"/>
          </a:p>
        </p:txBody>
      </p:sp>
      <p:sp>
        <p:nvSpPr>
          <p:cNvPr id="13316" name="Rectangle 1028"/>
          <p:cNvSpPr>
            <a:spLocks noGrp="1" noRot="1" noChangeAspect="1" noChangeArrowheads="1" noTextEdit="1"/>
          </p:cNvSpPr>
          <p:nvPr>
            <p:ph type="sldImg" idx="2"/>
          </p:nvPr>
        </p:nvSpPr>
        <p:spPr bwMode="auto">
          <a:xfrm>
            <a:off x="1057275" y="720725"/>
            <a:ext cx="5200650" cy="3600450"/>
          </a:xfrm>
          <a:prstGeom prst="rect">
            <a:avLst/>
          </a:prstGeom>
          <a:noFill/>
          <a:ln w="9525">
            <a:solidFill>
              <a:srgbClr val="000000"/>
            </a:solidFill>
            <a:miter lim="800000"/>
            <a:headEnd/>
            <a:tailEnd/>
          </a:ln>
        </p:spPr>
      </p:sp>
      <p:sp>
        <p:nvSpPr>
          <p:cNvPr id="41989" name="Rectangle 1029"/>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990" name="Rectangle 1030"/>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0" hangingPunct="0">
              <a:defRPr sz="1300">
                <a:latin typeface="Times New Roman" pitchFamily="18" charset="0"/>
                <a:ea typeface="+mn-ea"/>
              </a:defRPr>
            </a:lvl1pPr>
          </a:lstStyle>
          <a:p>
            <a:pPr>
              <a:defRPr/>
            </a:pPr>
            <a:endParaRPr lang="en-US" dirty="0"/>
          </a:p>
        </p:txBody>
      </p:sp>
      <p:sp>
        <p:nvSpPr>
          <p:cNvPr id="41991" name="Rectangle 1031"/>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0" hangingPunct="0">
              <a:defRPr sz="1300">
                <a:latin typeface="Times New Roman" pitchFamily="18" charset="0"/>
                <a:ea typeface="+mn-ea"/>
              </a:defRPr>
            </a:lvl1pPr>
          </a:lstStyle>
          <a:p>
            <a:pPr>
              <a:defRPr/>
            </a:pPr>
            <a:fld id="{F1B38C35-1EC0-459D-9AE8-0ABC9F7747E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ZA" altLang="zh-CN" dirty="0" smtClean="0"/>
          </a:p>
        </p:txBody>
      </p:sp>
      <p:sp>
        <p:nvSpPr>
          <p:cNvPr id="16387" name="Slide Number Placeholder 3"/>
          <p:cNvSpPr>
            <a:spLocks noGrp="1"/>
          </p:cNvSpPr>
          <p:nvPr>
            <p:ph type="sldNum" sz="quarter" idx="5"/>
          </p:nvPr>
        </p:nvSpPr>
        <p:spPr/>
        <p:txBody>
          <a:bodyPr/>
          <a:lstStyle/>
          <a:p>
            <a:pPr>
              <a:defRPr/>
            </a:pPr>
            <a:fld id="{7ED6E3FE-B42D-43AF-B5DB-4407E2CD659E}" type="slidenum">
              <a:rPr lang="en-US" altLang="zh-CN" smtClean="0"/>
              <a:pPr>
                <a:defRPr/>
              </a:pPr>
              <a:t>1</a:t>
            </a:fld>
            <a:endParaRPr lang="en-US" altLang="zh-CN"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ZA" altLang="zh-CN" dirty="0" smtClean="0"/>
          </a:p>
        </p:txBody>
      </p:sp>
      <p:sp>
        <p:nvSpPr>
          <p:cNvPr id="28675" name="Slide Number Placeholder 3"/>
          <p:cNvSpPr>
            <a:spLocks noGrp="1"/>
          </p:cNvSpPr>
          <p:nvPr>
            <p:ph type="sldNum" sz="quarter" idx="5"/>
          </p:nvPr>
        </p:nvSpPr>
        <p:spPr/>
        <p:txBody>
          <a:bodyPr/>
          <a:lstStyle/>
          <a:p>
            <a:pPr>
              <a:defRPr/>
            </a:pPr>
            <a:fld id="{8E13333D-0571-4842-8129-E48FBAF4827F}" type="slidenum">
              <a:rPr lang="en-US" altLang="zh-CN" smtClean="0"/>
              <a:pPr>
                <a:defRPr/>
              </a:pPr>
              <a:t>11</a:t>
            </a:fld>
            <a:endParaRPr lang="en-US" altLang="zh-CN"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ZA" altLang="zh-CN" dirty="0" smtClean="0"/>
          </a:p>
        </p:txBody>
      </p:sp>
      <p:sp>
        <p:nvSpPr>
          <p:cNvPr id="28675" name="Slide Number Placeholder 3"/>
          <p:cNvSpPr>
            <a:spLocks noGrp="1"/>
          </p:cNvSpPr>
          <p:nvPr>
            <p:ph type="sldNum" sz="quarter" idx="5"/>
          </p:nvPr>
        </p:nvSpPr>
        <p:spPr/>
        <p:txBody>
          <a:bodyPr/>
          <a:lstStyle/>
          <a:p>
            <a:pPr>
              <a:defRPr/>
            </a:pPr>
            <a:fld id="{8E13333D-0571-4842-8129-E48FBAF4827F}" type="slidenum">
              <a:rPr lang="en-US" altLang="zh-CN" smtClean="0"/>
              <a:pPr>
                <a:defRPr/>
              </a:pPr>
              <a:t>12</a:t>
            </a:fld>
            <a:endParaRPr lang="en-US" altLang="zh-CN"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ZA" altLang="zh-CN" dirty="0" smtClean="0"/>
          </a:p>
        </p:txBody>
      </p:sp>
      <p:sp>
        <p:nvSpPr>
          <p:cNvPr id="28675" name="Slide Number Placeholder 3"/>
          <p:cNvSpPr>
            <a:spLocks noGrp="1"/>
          </p:cNvSpPr>
          <p:nvPr>
            <p:ph type="sldNum" sz="quarter" idx="5"/>
          </p:nvPr>
        </p:nvSpPr>
        <p:spPr/>
        <p:txBody>
          <a:bodyPr/>
          <a:lstStyle/>
          <a:p>
            <a:pPr>
              <a:defRPr/>
            </a:pPr>
            <a:fld id="{8E13333D-0571-4842-8129-E48FBAF4827F}" type="slidenum">
              <a:rPr lang="en-US" altLang="zh-CN" smtClean="0"/>
              <a:pPr>
                <a:defRPr/>
              </a:pPr>
              <a:t>13</a:t>
            </a:fld>
            <a:endParaRPr lang="en-US" altLang="zh-CN"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ZA" altLang="zh-CN" dirty="0" smtClean="0"/>
          </a:p>
        </p:txBody>
      </p:sp>
      <p:sp>
        <p:nvSpPr>
          <p:cNvPr id="26627" name="Slide Number Placeholder 3"/>
          <p:cNvSpPr>
            <a:spLocks noGrp="1"/>
          </p:cNvSpPr>
          <p:nvPr>
            <p:ph type="sldNum" sz="quarter" idx="5"/>
          </p:nvPr>
        </p:nvSpPr>
        <p:spPr/>
        <p:txBody>
          <a:bodyPr/>
          <a:lstStyle/>
          <a:p>
            <a:pPr>
              <a:defRPr/>
            </a:pPr>
            <a:fld id="{3188827C-FA2C-48EB-8B33-7002E878ABE9}" type="slidenum">
              <a:rPr lang="en-US" altLang="zh-CN" smtClean="0"/>
              <a:pPr>
                <a:defRPr/>
              </a:pPr>
              <a:t>2</a:t>
            </a:fld>
            <a:endParaRPr lang="en-US" altLang="zh-CN"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ZA" altLang="zh-CN" dirty="0" smtClean="0"/>
          </a:p>
        </p:txBody>
      </p:sp>
      <p:sp>
        <p:nvSpPr>
          <p:cNvPr id="26627" name="Slide Number Placeholder 3"/>
          <p:cNvSpPr>
            <a:spLocks noGrp="1"/>
          </p:cNvSpPr>
          <p:nvPr>
            <p:ph type="sldNum" sz="quarter" idx="5"/>
          </p:nvPr>
        </p:nvSpPr>
        <p:spPr/>
        <p:txBody>
          <a:bodyPr/>
          <a:lstStyle/>
          <a:p>
            <a:pPr>
              <a:defRPr/>
            </a:pPr>
            <a:fld id="{3188827C-FA2C-48EB-8B33-7002E878ABE9}" type="slidenum">
              <a:rPr lang="en-US" altLang="zh-CN" smtClean="0"/>
              <a:pPr>
                <a:defRPr/>
              </a:pPr>
              <a:t>3</a:t>
            </a:fld>
            <a:endParaRPr lang="en-US" altLang="zh-CN"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ZA" altLang="zh-CN" dirty="0" smtClean="0"/>
          </a:p>
        </p:txBody>
      </p:sp>
      <p:sp>
        <p:nvSpPr>
          <p:cNvPr id="26627" name="Slide Number Placeholder 3"/>
          <p:cNvSpPr>
            <a:spLocks noGrp="1"/>
          </p:cNvSpPr>
          <p:nvPr>
            <p:ph type="sldNum" sz="quarter" idx="5"/>
          </p:nvPr>
        </p:nvSpPr>
        <p:spPr/>
        <p:txBody>
          <a:bodyPr/>
          <a:lstStyle/>
          <a:p>
            <a:pPr>
              <a:defRPr/>
            </a:pPr>
            <a:fld id="{3188827C-FA2C-48EB-8B33-7002E878ABE9}" type="slidenum">
              <a:rPr lang="en-US" altLang="zh-CN" smtClean="0"/>
              <a:pPr>
                <a:defRPr/>
              </a:pPr>
              <a:t>4</a:t>
            </a:fld>
            <a:endParaRPr lang="en-US" altLang="zh-CN"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endParaRPr lang="en-ZA" altLang="zh-CN" dirty="0" smtClean="0"/>
          </a:p>
        </p:txBody>
      </p:sp>
      <p:sp>
        <p:nvSpPr>
          <p:cNvPr id="22531" name="Slide Number Placeholder 3"/>
          <p:cNvSpPr>
            <a:spLocks noGrp="1"/>
          </p:cNvSpPr>
          <p:nvPr>
            <p:ph type="sldNum" sz="quarter" idx="5"/>
          </p:nvPr>
        </p:nvSpPr>
        <p:spPr/>
        <p:txBody>
          <a:bodyPr/>
          <a:lstStyle/>
          <a:p>
            <a:pPr>
              <a:defRPr/>
            </a:pPr>
            <a:fld id="{B48D8065-8334-4108-A9FF-B3A67317C735}" type="slidenum">
              <a:rPr lang="en-US" altLang="zh-CN" smtClean="0"/>
              <a:pPr>
                <a:defRPr/>
              </a:pPr>
              <a:t>5</a:t>
            </a:fld>
            <a:endParaRPr lang="en-US" altLang="zh-CN"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ZA" altLang="zh-CN" dirty="0" smtClean="0"/>
          </a:p>
        </p:txBody>
      </p:sp>
      <p:sp>
        <p:nvSpPr>
          <p:cNvPr id="26627" name="Slide Number Placeholder 3"/>
          <p:cNvSpPr>
            <a:spLocks noGrp="1"/>
          </p:cNvSpPr>
          <p:nvPr>
            <p:ph type="sldNum" sz="quarter" idx="5"/>
          </p:nvPr>
        </p:nvSpPr>
        <p:spPr/>
        <p:txBody>
          <a:bodyPr/>
          <a:lstStyle/>
          <a:p>
            <a:pPr>
              <a:defRPr/>
            </a:pPr>
            <a:fld id="{3188827C-FA2C-48EB-8B33-7002E878ABE9}" type="slidenum">
              <a:rPr lang="en-US" altLang="zh-CN" smtClean="0"/>
              <a:pPr>
                <a:defRPr/>
              </a:pPr>
              <a:t>6</a:t>
            </a:fld>
            <a:endParaRPr lang="en-US" altLang="zh-CN"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endParaRPr lang="en-ZA" altLang="zh-CN" dirty="0" smtClean="0"/>
          </a:p>
        </p:txBody>
      </p:sp>
      <p:sp>
        <p:nvSpPr>
          <p:cNvPr id="26627" name="Slide Number Placeholder 3"/>
          <p:cNvSpPr>
            <a:spLocks noGrp="1"/>
          </p:cNvSpPr>
          <p:nvPr>
            <p:ph type="sldNum" sz="quarter" idx="5"/>
          </p:nvPr>
        </p:nvSpPr>
        <p:spPr/>
        <p:txBody>
          <a:bodyPr/>
          <a:lstStyle/>
          <a:p>
            <a:pPr>
              <a:defRPr/>
            </a:pPr>
            <a:fld id="{3188827C-FA2C-48EB-8B33-7002E878ABE9}" type="slidenum">
              <a:rPr lang="en-US" altLang="zh-CN" smtClean="0"/>
              <a:pPr>
                <a:defRPr/>
              </a:pPr>
              <a:t>7</a:t>
            </a:fld>
            <a:endParaRPr lang="en-US" altLang="zh-CN"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ZA" altLang="zh-CN" dirty="0" smtClean="0"/>
          </a:p>
        </p:txBody>
      </p:sp>
      <p:sp>
        <p:nvSpPr>
          <p:cNvPr id="28675" name="Slide Number Placeholder 3"/>
          <p:cNvSpPr>
            <a:spLocks noGrp="1"/>
          </p:cNvSpPr>
          <p:nvPr>
            <p:ph type="sldNum" sz="quarter" idx="5"/>
          </p:nvPr>
        </p:nvSpPr>
        <p:spPr/>
        <p:txBody>
          <a:bodyPr/>
          <a:lstStyle/>
          <a:p>
            <a:pPr>
              <a:defRPr/>
            </a:pPr>
            <a:fld id="{8E13333D-0571-4842-8129-E48FBAF4827F}" type="slidenum">
              <a:rPr lang="en-US" altLang="zh-CN" smtClean="0"/>
              <a:pPr>
                <a:defRPr/>
              </a:pPr>
              <a:t>9</a:t>
            </a:fld>
            <a:endParaRPr lang="en-US" altLang="zh-CN"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ZA" altLang="zh-CN" dirty="0" smtClean="0"/>
          </a:p>
        </p:txBody>
      </p:sp>
      <p:sp>
        <p:nvSpPr>
          <p:cNvPr id="28675" name="Slide Number Placeholder 3"/>
          <p:cNvSpPr>
            <a:spLocks noGrp="1"/>
          </p:cNvSpPr>
          <p:nvPr>
            <p:ph type="sldNum" sz="quarter" idx="5"/>
          </p:nvPr>
        </p:nvSpPr>
        <p:spPr/>
        <p:txBody>
          <a:bodyPr/>
          <a:lstStyle/>
          <a:p>
            <a:pPr>
              <a:defRPr/>
            </a:pPr>
            <a:fld id="{8E13333D-0571-4842-8129-E48FBAF4827F}" type="slidenum">
              <a:rPr lang="en-US" altLang="zh-CN" smtClean="0"/>
              <a:pPr>
                <a:defRPr/>
              </a:pPr>
              <a:t>10</a:t>
            </a:fld>
            <a:endParaRPr lang="en-US" altLang="zh-CN"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906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CA" sz="2400" dirty="0">
                <a:latin typeface="Times New Roman" pitchFamily="18" charset="0"/>
                <a:ea typeface="+mn-ea"/>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CA" sz="2400" dirty="0">
                <a:latin typeface="Times New Roman" pitchFamily="18" charset="0"/>
                <a:ea typeface="+mn-ea"/>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5" cy="404"/>
              </a:xfrm>
              <a:prstGeom prst="rect">
                <a:avLst/>
              </a:prstGeom>
              <a:solidFill>
                <a:schemeClr val="accent2"/>
              </a:solidFill>
              <a:ln w="9525">
                <a:noFill/>
                <a:miter lim="800000"/>
                <a:headEnd/>
                <a:tailEnd/>
              </a:ln>
            </p:spPr>
            <p:txBody>
              <a:bodyPr/>
              <a:lstStyle/>
              <a:p>
                <a:pPr>
                  <a:defRPr/>
                </a:pPr>
                <a:endParaRPr lang="en-CA" sz="2400" dirty="0">
                  <a:latin typeface="Times New Roman" pitchFamily="18" charset="0"/>
                  <a:ea typeface="+mn-ea"/>
                </a:endParaRPr>
              </a:p>
            </p:txBody>
          </p:sp>
          <p:sp>
            <p:nvSpPr>
              <p:cNvPr id="9" name="Rectangle 7"/>
              <p:cNvSpPr>
                <a:spLocks noChangeArrowheads="1"/>
              </p:cNvSpPr>
              <p:nvPr userDrawn="1"/>
            </p:nvSpPr>
            <p:spPr bwMode="auto">
              <a:xfrm>
                <a:off x="1081" y="1065"/>
                <a:ext cx="364" cy="405"/>
              </a:xfrm>
              <a:prstGeom prst="rect">
                <a:avLst/>
              </a:prstGeom>
              <a:solidFill>
                <a:schemeClr val="folHlink"/>
              </a:solidFill>
              <a:ln w="9525">
                <a:noFill/>
                <a:miter lim="800000"/>
                <a:headEnd/>
                <a:tailEnd/>
              </a:ln>
            </p:spPr>
            <p:txBody>
              <a:bodyPr/>
              <a:lstStyle/>
              <a:p>
                <a:pPr>
                  <a:defRPr/>
                </a:pPr>
                <a:endParaRPr lang="en-CA" sz="2400" dirty="0">
                  <a:latin typeface="Times New Roman" pitchFamily="18" charset="0"/>
                  <a:ea typeface="+mn-ea"/>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CA" sz="2400" dirty="0">
                  <a:latin typeface="Times New Roman" pitchFamily="18" charset="0"/>
                  <a:ea typeface="+mn-ea"/>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CA" sz="2400" dirty="0">
                  <a:latin typeface="Times New Roman" pitchFamily="18" charset="0"/>
                  <a:ea typeface="+mn-ea"/>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CA" sz="2400" dirty="0">
                  <a:latin typeface="Times New Roman" pitchFamily="18" charset="0"/>
                  <a:ea typeface="+mn-ea"/>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CA" sz="2400" dirty="0">
                  <a:latin typeface="Times New Roman" pitchFamily="18" charset="0"/>
                  <a:ea typeface="+mn-ea"/>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CA" sz="2400" dirty="0">
                  <a:latin typeface="Times New Roman" pitchFamily="18" charset="0"/>
                  <a:ea typeface="+mn-ea"/>
                </a:endParaRPr>
              </a:p>
            </p:txBody>
          </p:sp>
          <p:sp>
            <p:nvSpPr>
              <p:cNvPr id="15" name="Rectangle 13"/>
              <p:cNvSpPr>
                <a:spLocks noChangeArrowheads="1"/>
              </p:cNvSpPr>
              <p:nvPr userDrawn="1"/>
            </p:nvSpPr>
            <p:spPr bwMode="auto">
              <a:xfrm>
                <a:off x="1081" y="1464"/>
                <a:ext cx="364" cy="399"/>
              </a:xfrm>
              <a:prstGeom prst="rect">
                <a:avLst/>
              </a:prstGeom>
              <a:solidFill>
                <a:schemeClr val="accent2"/>
              </a:solidFill>
              <a:ln w="9525">
                <a:noFill/>
                <a:miter lim="800000"/>
                <a:headEnd/>
                <a:tailEnd/>
              </a:ln>
            </p:spPr>
            <p:txBody>
              <a:bodyPr/>
              <a:lstStyle/>
              <a:p>
                <a:pPr>
                  <a:defRPr/>
                </a:pPr>
                <a:endParaRPr lang="en-CA" sz="2400" dirty="0">
                  <a:latin typeface="Times New Roman" pitchFamily="18" charset="0"/>
                  <a:ea typeface="+mn-ea"/>
                </a:endParaRPr>
              </a:p>
            </p:txBody>
          </p:sp>
          <p:sp>
            <p:nvSpPr>
              <p:cNvPr id="16" name="Rectangle 14"/>
              <p:cNvSpPr>
                <a:spLocks noChangeArrowheads="1"/>
              </p:cNvSpPr>
              <p:nvPr userDrawn="1"/>
            </p:nvSpPr>
            <p:spPr bwMode="auto">
              <a:xfrm>
                <a:off x="361" y="1857"/>
                <a:ext cx="365" cy="406"/>
              </a:xfrm>
              <a:prstGeom prst="rect">
                <a:avLst/>
              </a:prstGeom>
              <a:solidFill>
                <a:schemeClr val="folHlink"/>
              </a:solidFill>
              <a:ln w="9525">
                <a:noFill/>
                <a:miter lim="800000"/>
                <a:headEnd/>
                <a:tailEnd/>
              </a:ln>
            </p:spPr>
            <p:txBody>
              <a:bodyPr/>
              <a:lstStyle/>
              <a:p>
                <a:pPr>
                  <a:defRPr/>
                </a:pPr>
                <a:endParaRPr lang="en-CA" sz="2400" dirty="0">
                  <a:latin typeface="Times New Roman" pitchFamily="18" charset="0"/>
                  <a:ea typeface="+mn-ea"/>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CA" sz="2400" dirty="0">
                  <a:latin typeface="Times New Roman" pitchFamily="18" charset="0"/>
                  <a:ea typeface="+mn-ea"/>
                </a:endParaRPr>
              </a:p>
            </p:txBody>
          </p:sp>
        </p:grpSp>
      </p:grpSp>
      <p:sp>
        <p:nvSpPr>
          <p:cNvPr id="49171" name="Rectangle 19"/>
          <p:cNvSpPr>
            <a:spLocks noGrp="1" noChangeArrowheads="1"/>
          </p:cNvSpPr>
          <p:nvPr>
            <p:ph type="ctrTitle"/>
          </p:nvPr>
        </p:nvSpPr>
        <p:spPr>
          <a:xfrm>
            <a:off x="3219450" y="1828800"/>
            <a:ext cx="6521450" cy="2209800"/>
          </a:xfrm>
        </p:spPr>
        <p:txBody>
          <a:bodyPr/>
          <a:lstStyle>
            <a:lvl1pPr>
              <a:defRPr sz="5000">
                <a:solidFill>
                  <a:srgbClr val="FFFFFF"/>
                </a:solidFill>
              </a:defRPr>
            </a:lvl1pPr>
          </a:lstStyle>
          <a:p>
            <a:r>
              <a:rPr lang="en-US"/>
              <a:t>Click to edit Master title style</a:t>
            </a:r>
          </a:p>
        </p:txBody>
      </p:sp>
      <p:sp>
        <p:nvSpPr>
          <p:cNvPr id="49172" name="Rectangle 20"/>
          <p:cNvSpPr>
            <a:spLocks noGrp="1" noChangeArrowheads="1"/>
          </p:cNvSpPr>
          <p:nvPr>
            <p:ph type="subTitle" idx="1"/>
          </p:nvPr>
        </p:nvSpPr>
        <p:spPr>
          <a:xfrm>
            <a:off x="3219450" y="4267200"/>
            <a:ext cx="652145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95300" y="6248400"/>
            <a:ext cx="2311400" cy="457200"/>
          </a:xfrm>
        </p:spPr>
        <p:txBody>
          <a:bodyPr/>
          <a:lstStyle>
            <a:lvl1pPr>
              <a:defRPr/>
            </a:lvl1pPr>
          </a:lstStyle>
          <a:p>
            <a:pPr>
              <a:defRPr/>
            </a:pPr>
            <a:fld id="{B4EF6B30-82D0-4AA4-8132-6BFB7D38EF08}" type="datetime2">
              <a:rPr lang="en-US"/>
              <a:pPr>
                <a:defRPr/>
              </a:pPr>
              <a:t>Friday, September 23, 2011</a:t>
            </a:fld>
            <a:endParaRPr lang="en-US" dirty="0"/>
          </a:p>
        </p:txBody>
      </p:sp>
      <p:sp>
        <p:nvSpPr>
          <p:cNvPr id="19" name="Rectangle 17"/>
          <p:cNvSpPr>
            <a:spLocks noGrp="1" noChangeArrowheads="1"/>
          </p:cNvSpPr>
          <p:nvPr>
            <p:ph type="ftr" sz="quarter" idx="11"/>
          </p:nvPr>
        </p:nvSpPr>
        <p:spPr/>
        <p:txBody>
          <a:bodyPr/>
          <a:lstStyle>
            <a:lvl1pPr>
              <a:defRPr/>
            </a:lvl1pPr>
          </a:lstStyle>
          <a:p>
            <a:pPr>
              <a:defRPr/>
            </a:pPr>
            <a:endParaRPr lang="en-US" dirty="0"/>
          </a:p>
        </p:txBody>
      </p:sp>
      <p:sp>
        <p:nvSpPr>
          <p:cNvPr id="20" name="Rectangle 18"/>
          <p:cNvSpPr>
            <a:spLocks noGrp="1" noChangeArrowheads="1"/>
          </p:cNvSpPr>
          <p:nvPr>
            <p:ph type="sldNum" sz="quarter" idx="12"/>
          </p:nvPr>
        </p:nvSpPr>
        <p:spPr/>
        <p:txBody>
          <a:bodyPr/>
          <a:lstStyle>
            <a:lvl1pPr>
              <a:defRPr/>
            </a:lvl1pPr>
          </a:lstStyle>
          <a:p>
            <a:pPr>
              <a:defRPr/>
            </a:pPr>
            <a:fld id="{F90A9FD3-0DB0-43D6-971A-7F79DD81641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D87AB7B0-1706-4942-A4D5-32E2C150721A}"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AF6E9596-0B51-4B29-8D16-0FF97EED922D}" type="datetime2">
              <a:rPr lang="en-US"/>
              <a:pPr>
                <a:defRPr/>
              </a:pPr>
              <a:t>Friday, September 23, 2011</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457200"/>
            <a:ext cx="2228850" cy="5410200"/>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95300" y="457200"/>
            <a:ext cx="65341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9E8F1538-FA82-4526-8434-F85EDB482613}"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3DCD5CF5-437C-4F9A-8AB5-FF3C4109AB32}" type="datetime2">
              <a:rPr lang="en-US"/>
              <a:pPr>
                <a:defRPr/>
              </a:pPr>
              <a:t>Friday, September 23, 2011</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9AD2AC71-D30D-436E-B19D-3C100F8B6593}"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7B0BDFB1-AF9B-496D-A889-14D5AA101300}" type="datetime2">
              <a:rPr lang="en-US"/>
              <a:pPr>
                <a:defRPr/>
              </a:pPr>
              <a:t>Friday, September 23, 2011</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5" name="Rectangle 3"/>
          <p:cNvSpPr>
            <a:spLocks noGrp="1" noChangeArrowheads="1"/>
          </p:cNvSpPr>
          <p:nvPr>
            <p:ph type="sldNum" sz="quarter" idx="11"/>
          </p:nvPr>
        </p:nvSpPr>
        <p:spPr>
          <a:ln/>
        </p:spPr>
        <p:txBody>
          <a:bodyPr/>
          <a:lstStyle>
            <a:lvl1pPr>
              <a:defRPr/>
            </a:lvl1pPr>
          </a:lstStyle>
          <a:p>
            <a:pPr>
              <a:defRPr/>
            </a:pPr>
            <a:fld id="{1A317F77-A628-4146-B434-1C4F2814B611}" type="slidenum">
              <a:rPr lang="en-US"/>
              <a:pPr>
                <a:defRPr/>
              </a:pPr>
              <a:t>‹#›</a:t>
            </a:fld>
            <a:endParaRPr lang="en-US" dirty="0"/>
          </a:p>
        </p:txBody>
      </p:sp>
      <p:sp>
        <p:nvSpPr>
          <p:cNvPr id="6" name="Rectangle 16"/>
          <p:cNvSpPr>
            <a:spLocks noGrp="1" noChangeArrowheads="1"/>
          </p:cNvSpPr>
          <p:nvPr>
            <p:ph type="dt" sz="half" idx="12"/>
          </p:nvPr>
        </p:nvSpPr>
        <p:spPr>
          <a:ln/>
        </p:spPr>
        <p:txBody>
          <a:bodyPr/>
          <a:lstStyle>
            <a:lvl1pPr>
              <a:defRPr/>
            </a:lvl1pPr>
          </a:lstStyle>
          <a:p>
            <a:pPr>
              <a:defRPr/>
            </a:pPr>
            <a:fld id="{A674DF6D-2967-43AB-9F17-EEABC7A0100B}" type="datetime2">
              <a:rPr lang="en-US"/>
              <a:pPr>
                <a:defRPr/>
              </a:pPr>
              <a:t>Friday, September 23, 2011</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95300" y="1981200"/>
            <a:ext cx="43815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5029200" y="1981200"/>
            <a:ext cx="43815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5A439D53-B29E-42A9-B5A2-F49BC2485686}"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71C79EE4-ADA4-4D1C-9E71-1274796BEE2D}" type="datetime2">
              <a:rPr lang="en-US"/>
              <a:pPr>
                <a:defRPr/>
              </a:pPr>
              <a:t>Friday, September 23, 2011</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8" name="Rectangle 3"/>
          <p:cNvSpPr>
            <a:spLocks noGrp="1" noChangeArrowheads="1"/>
          </p:cNvSpPr>
          <p:nvPr>
            <p:ph type="sldNum" sz="quarter" idx="11"/>
          </p:nvPr>
        </p:nvSpPr>
        <p:spPr>
          <a:ln/>
        </p:spPr>
        <p:txBody>
          <a:bodyPr/>
          <a:lstStyle>
            <a:lvl1pPr>
              <a:defRPr/>
            </a:lvl1pPr>
          </a:lstStyle>
          <a:p>
            <a:pPr>
              <a:defRPr/>
            </a:pPr>
            <a:fld id="{15C45479-0B3D-4EEB-B871-F1971889D711}" type="slidenum">
              <a:rPr lang="en-US"/>
              <a:pPr>
                <a:defRPr/>
              </a:pPr>
              <a:t>‹#›</a:t>
            </a:fld>
            <a:endParaRPr lang="en-US" dirty="0"/>
          </a:p>
        </p:txBody>
      </p:sp>
      <p:sp>
        <p:nvSpPr>
          <p:cNvPr id="9" name="Rectangle 16"/>
          <p:cNvSpPr>
            <a:spLocks noGrp="1" noChangeArrowheads="1"/>
          </p:cNvSpPr>
          <p:nvPr>
            <p:ph type="dt" sz="half" idx="12"/>
          </p:nvPr>
        </p:nvSpPr>
        <p:spPr>
          <a:ln/>
        </p:spPr>
        <p:txBody>
          <a:bodyPr/>
          <a:lstStyle>
            <a:lvl1pPr>
              <a:defRPr/>
            </a:lvl1pPr>
          </a:lstStyle>
          <a:p>
            <a:pPr>
              <a:defRPr/>
            </a:pPr>
            <a:fld id="{49068AEC-4774-45A2-A6E8-412BD26C3BF3}" type="datetime2">
              <a:rPr lang="en-US"/>
              <a:pPr>
                <a:defRPr/>
              </a:pPr>
              <a:t>Friday, September 23, 2011</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4" name="Rectangle 3"/>
          <p:cNvSpPr>
            <a:spLocks noGrp="1" noChangeArrowheads="1"/>
          </p:cNvSpPr>
          <p:nvPr>
            <p:ph type="sldNum" sz="quarter" idx="11"/>
          </p:nvPr>
        </p:nvSpPr>
        <p:spPr>
          <a:ln/>
        </p:spPr>
        <p:txBody>
          <a:bodyPr/>
          <a:lstStyle>
            <a:lvl1pPr>
              <a:defRPr/>
            </a:lvl1pPr>
          </a:lstStyle>
          <a:p>
            <a:pPr>
              <a:defRPr/>
            </a:pPr>
            <a:fld id="{2B9DD975-A591-4610-9D4D-59103FF740FF}" type="slidenum">
              <a:rPr lang="en-US"/>
              <a:pPr>
                <a:defRPr/>
              </a:pPr>
              <a:t>‹#›</a:t>
            </a:fld>
            <a:endParaRPr lang="en-US" dirty="0"/>
          </a:p>
        </p:txBody>
      </p:sp>
      <p:sp>
        <p:nvSpPr>
          <p:cNvPr id="5" name="Rectangle 16"/>
          <p:cNvSpPr>
            <a:spLocks noGrp="1" noChangeArrowheads="1"/>
          </p:cNvSpPr>
          <p:nvPr>
            <p:ph type="dt" sz="half" idx="12"/>
          </p:nvPr>
        </p:nvSpPr>
        <p:spPr>
          <a:ln/>
        </p:spPr>
        <p:txBody>
          <a:bodyPr/>
          <a:lstStyle>
            <a:lvl1pPr>
              <a:defRPr/>
            </a:lvl1pPr>
          </a:lstStyle>
          <a:p>
            <a:pPr>
              <a:defRPr/>
            </a:pPr>
            <a:fld id="{7446180A-03C8-4BAC-A2B7-623818213B3C}" type="datetime2">
              <a:rPr lang="en-US"/>
              <a:pPr>
                <a:defRPr/>
              </a:pPr>
              <a:t>Friday, September 23, 2011</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3" name="Rectangle 3"/>
          <p:cNvSpPr>
            <a:spLocks noGrp="1" noChangeArrowheads="1"/>
          </p:cNvSpPr>
          <p:nvPr>
            <p:ph type="sldNum" sz="quarter" idx="11"/>
          </p:nvPr>
        </p:nvSpPr>
        <p:spPr>
          <a:ln/>
        </p:spPr>
        <p:txBody>
          <a:bodyPr/>
          <a:lstStyle>
            <a:lvl1pPr>
              <a:defRPr/>
            </a:lvl1pPr>
          </a:lstStyle>
          <a:p>
            <a:pPr>
              <a:defRPr/>
            </a:pPr>
            <a:fld id="{7C5441E3-02E6-4860-A6AC-D71AD6E70488}" type="slidenum">
              <a:rPr lang="en-US"/>
              <a:pPr>
                <a:defRPr/>
              </a:pPr>
              <a:t>‹#›</a:t>
            </a:fld>
            <a:endParaRPr lang="en-US" dirty="0"/>
          </a:p>
        </p:txBody>
      </p:sp>
      <p:sp>
        <p:nvSpPr>
          <p:cNvPr id="4" name="Rectangle 16"/>
          <p:cNvSpPr>
            <a:spLocks noGrp="1" noChangeArrowheads="1"/>
          </p:cNvSpPr>
          <p:nvPr>
            <p:ph type="dt" sz="half" idx="12"/>
          </p:nvPr>
        </p:nvSpPr>
        <p:spPr>
          <a:ln/>
        </p:spPr>
        <p:txBody>
          <a:bodyPr/>
          <a:lstStyle>
            <a:lvl1pPr>
              <a:defRPr/>
            </a:lvl1pPr>
          </a:lstStyle>
          <a:p>
            <a:pPr>
              <a:defRPr/>
            </a:pPr>
            <a:fld id="{2693F1CC-CE2B-4E91-8C71-F961D7C85140}" type="datetime2">
              <a:rPr lang="en-US"/>
              <a:pPr>
                <a:defRPr/>
              </a:pPr>
              <a:t>Friday, September 23, 2011</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29438EC6-AD33-4290-ACDB-05FD1CFC2F2C}"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4AA9B5EE-27CB-4596-AB8F-CCA3F9D8695B}" type="datetime2">
              <a:rPr lang="en-US"/>
              <a:pPr>
                <a:defRPr/>
              </a:pPr>
              <a:t>Friday, September 23, 2011</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dirty="0"/>
          </a:p>
        </p:txBody>
      </p:sp>
      <p:sp>
        <p:nvSpPr>
          <p:cNvPr id="6" name="Rectangle 3"/>
          <p:cNvSpPr>
            <a:spLocks noGrp="1" noChangeArrowheads="1"/>
          </p:cNvSpPr>
          <p:nvPr>
            <p:ph type="sldNum" sz="quarter" idx="11"/>
          </p:nvPr>
        </p:nvSpPr>
        <p:spPr>
          <a:ln/>
        </p:spPr>
        <p:txBody>
          <a:bodyPr/>
          <a:lstStyle>
            <a:lvl1pPr>
              <a:defRPr/>
            </a:lvl1pPr>
          </a:lstStyle>
          <a:p>
            <a:pPr>
              <a:defRPr/>
            </a:pPr>
            <a:fld id="{F56510DE-482B-464F-B53A-0E1DB3FD17A9}" type="slidenum">
              <a:rPr lang="en-US"/>
              <a:pPr>
                <a:defRPr/>
              </a:pPr>
              <a:t>‹#›</a:t>
            </a:fld>
            <a:endParaRPr lang="en-US" dirty="0"/>
          </a:p>
        </p:txBody>
      </p:sp>
      <p:sp>
        <p:nvSpPr>
          <p:cNvPr id="7" name="Rectangle 16"/>
          <p:cNvSpPr>
            <a:spLocks noGrp="1" noChangeArrowheads="1"/>
          </p:cNvSpPr>
          <p:nvPr>
            <p:ph type="dt" sz="half" idx="12"/>
          </p:nvPr>
        </p:nvSpPr>
        <p:spPr>
          <a:ln/>
        </p:spPr>
        <p:txBody>
          <a:bodyPr/>
          <a:lstStyle>
            <a:lvl1pPr>
              <a:defRPr/>
            </a:lvl1pPr>
          </a:lstStyle>
          <a:p>
            <a:pPr>
              <a:defRPr/>
            </a:pPr>
            <a:fld id="{738912C8-5C97-485A-B18C-1C66ABEF1A21}" type="datetime2">
              <a:rPr lang="en-US"/>
              <a:pPr>
                <a:defRPr/>
              </a:pPr>
              <a:t>Friday, September 23, 2011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a typeface="+mn-ea"/>
              </a:defRPr>
            </a:lvl1pPr>
          </a:lstStyle>
          <a:p>
            <a:pPr>
              <a:defRPr/>
            </a:pPr>
            <a:endParaRPr lang="en-US" dirty="0"/>
          </a:p>
        </p:txBody>
      </p:sp>
      <p:sp>
        <p:nvSpPr>
          <p:cNvPr id="48131" name="Rectangle 3"/>
          <p:cNvSpPr>
            <a:spLocks noGrp="1" noChangeArrowheads="1"/>
          </p:cNvSpPr>
          <p:nvPr>
            <p:ph type="sldNum" sz="quarter" idx="4"/>
          </p:nvPr>
        </p:nvSpPr>
        <p:spPr bwMode="auto">
          <a:xfrm>
            <a:off x="7099300" y="6248400"/>
            <a:ext cx="2311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ea typeface="+mn-ea"/>
              </a:defRPr>
            </a:lvl1pPr>
          </a:lstStyle>
          <a:p>
            <a:pPr>
              <a:defRPr/>
            </a:pPr>
            <a:fld id="{8004319A-9304-4D0B-85E2-113CF161C939}" type="slidenum">
              <a:rPr lang="en-US"/>
              <a:pPr>
                <a:defRPr/>
              </a:pPr>
              <a:t>‹#›</a:t>
            </a:fld>
            <a:endParaRPr lang="en-US" dirty="0"/>
          </a:p>
        </p:txBody>
      </p:sp>
      <p:grpSp>
        <p:nvGrpSpPr>
          <p:cNvPr id="1028" name="Group 4"/>
          <p:cNvGrpSpPr>
            <a:grpSpLocks/>
          </p:cNvGrpSpPr>
          <p:nvPr/>
        </p:nvGrpSpPr>
        <p:grpSpPr bwMode="auto">
          <a:xfrm>
            <a:off x="0" y="0"/>
            <a:ext cx="9906000" cy="546100"/>
            <a:chOff x="0" y="0"/>
            <a:chExt cx="5760" cy="344"/>
          </a:xfrm>
        </p:grpSpPr>
        <p:sp>
          <p:nvSpPr>
            <p:cNvPr id="4813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CA" sz="2400" dirty="0">
                <a:latin typeface="Times New Roman" pitchFamily="18" charset="0"/>
                <a:ea typeface="+mn-ea"/>
              </a:endParaRPr>
            </a:p>
          </p:txBody>
        </p:sp>
        <p:sp>
          <p:nvSpPr>
            <p:cNvPr id="4813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CA" sz="2400" dirty="0">
                <a:latin typeface="Times New Roman" pitchFamily="18" charset="0"/>
                <a:ea typeface="+mn-ea"/>
              </a:endParaRPr>
            </a:p>
          </p:txBody>
        </p:sp>
        <p:sp>
          <p:nvSpPr>
            <p:cNvPr id="4813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CA" dirty="0">
                <a:solidFill>
                  <a:schemeClr val="hlink"/>
                </a:solidFill>
                <a:ea typeface="+mn-ea"/>
              </a:endParaRPr>
            </a:p>
          </p:txBody>
        </p:sp>
        <p:sp>
          <p:nvSpPr>
            <p:cNvPr id="4813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CA" dirty="0">
                <a:solidFill>
                  <a:schemeClr val="hlink"/>
                </a:solidFill>
                <a:ea typeface="+mn-ea"/>
              </a:endParaRPr>
            </a:p>
          </p:txBody>
        </p:sp>
        <p:sp>
          <p:nvSpPr>
            <p:cNvPr id="4813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CA" dirty="0">
                <a:solidFill>
                  <a:schemeClr val="accent2"/>
                </a:solidFill>
                <a:ea typeface="+mn-ea"/>
              </a:endParaRPr>
            </a:p>
          </p:txBody>
        </p:sp>
        <p:sp>
          <p:nvSpPr>
            <p:cNvPr id="48138" name="Rectangle 10"/>
            <p:cNvSpPr>
              <a:spLocks noChangeArrowheads="1"/>
            </p:cNvSpPr>
            <p:nvPr/>
          </p:nvSpPr>
          <p:spPr bwMode="auto">
            <a:xfrm>
              <a:off x="173" y="173"/>
              <a:ext cx="88" cy="87"/>
            </a:xfrm>
            <a:prstGeom prst="rect">
              <a:avLst/>
            </a:prstGeom>
            <a:solidFill>
              <a:schemeClr val="folHlink"/>
            </a:solidFill>
            <a:ln w="9525">
              <a:noFill/>
              <a:miter lim="800000"/>
              <a:headEnd/>
              <a:tailEnd/>
            </a:ln>
          </p:spPr>
          <p:txBody>
            <a:bodyPr/>
            <a:lstStyle/>
            <a:p>
              <a:pPr>
                <a:defRPr/>
              </a:pPr>
              <a:endParaRPr lang="en-CA" dirty="0">
                <a:solidFill>
                  <a:schemeClr val="hlink"/>
                </a:solidFill>
                <a:ea typeface="+mn-ea"/>
              </a:endParaRPr>
            </a:p>
          </p:txBody>
        </p:sp>
        <p:sp>
          <p:nvSpPr>
            <p:cNvPr id="4813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CA" sz="2400" dirty="0">
                <a:latin typeface="Times New Roman" pitchFamily="18" charset="0"/>
                <a:ea typeface="+mn-ea"/>
              </a:endParaRPr>
            </a:p>
          </p:txBody>
        </p:sp>
        <p:sp>
          <p:nvSpPr>
            <p:cNvPr id="4814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CA" dirty="0">
                <a:solidFill>
                  <a:schemeClr val="accent2"/>
                </a:solidFill>
                <a:ea typeface="+mn-ea"/>
              </a:endParaRPr>
            </a:p>
          </p:txBody>
        </p:sp>
        <p:sp>
          <p:nvSpPr>
            <p:cNvPr id="48141" name="Rectangle 13"/>
            <p:cNvSpPr>
              <a:spLocks noChangeArrowheads="1"/>
            </p:cNvSpPr>
            <p:nvPr/>
          </p:nvSpPr>
          <p:spPr bwMode="auto">
            <a:xfrm>
              <a:off x="173" y="258"/>
              <a:ext cx="88" cy="86"/>
            </a:xfrm>
            <a:prstGeom prst="rect">
              <a:avLst/>
            </a:prstGeom>
            <a:solidFill>
              <a:schemeClr val="accent2"/>
            </a:solidFill>
            <a:ln w="9525">
              <a:noFill/>
              <a:miter lim="800000"/>
              <a:headEnd/>
              <a:tailEnd/>
            </a:ln>
          </p:spPr>
          <p:txBody>
            <a:bodyPr/>
            <a:lstStyle/>
            <a:p>
              <a:pPr>
                <a:defRPr/>
              </a:pPr>
              <a:endParaRPr lang="en-CA" dirty="0">
                <a:solidFill>
                  <a:schemeClr val="accent2"/>
                </a:solidFill>
                <a:ea typeface="+mn-ea"/>
              </a:endParaRPr>
            </a:p>
          </p:txBody>
        </p:sp>
      </p:grpSp>
      <p:sp>
        <p:nvSpPr>
          <p:cNvPr id="1029" name="Rectangle 14"/>
          <p:cNvSpPr>
            <a:spLocks noGrp="1" noChangeArrowheads="1"/>
          </p:cNvSpPr>
          <p:nvPr>
            <p:ph type="title"/>
          </p:nvPr>
        </p:nvSpPr>
        <p:spPr bwMode="auto">
          <a:xfrm>
            <a:off x="495300" y="457200"/>
            <a:ext cx="89154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30" name="Rectangle 15"/>
          <p:cNvSpPr>
            <a:spLocks noGrp="1" noChangeArrowheads="1"/>
          </p:cNvSpPr>
          <p:nvPr>
            <p:ph type="body" idx="1"/>
          </p:nvPr>
        </p:nvSpPr>
        <p:spPr bwMode="auto">
          <a:xfrm>
            <a:off x="495300" y="19812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48144" name="Rectangle 16"/>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mn-ea"/>
              </a:defRPr>
            </a:lvl1pPr>
          </a:lstStyle>
          <a:p>
            <a:pPr>
              <a:defRPr/>
            </a:pPr>
            <a:fld id="{D1E68776-9569-458B-BB49-8E00715C7F99}" type="datetime2">
              <a:rPr lang="en-US"/>
              <a:pPr>
                <a:defRPr/>
              </a:pPr>
              <a:t>Friday, September 23, 2011</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manuel.Ojo@wits.ac.z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3048000" y="3124200"/>
            <a:ext cx="6249988" cy="1676400"/>
          </a:xfrm>
        </p:spPr>
        <p:txBody>
          <a:bodyPr/>
          <a:lstStyle/>
          <a:p>
            <a:pPr algn="r" eaLnBrk="1" hangingPunct="1"/>
            <a:r>
              <a:rPr lang="en-US" altLang="zh-CN" sz="2400" dirty="0" smtClean="0">
                <a:latin typeface="Bell MT" pitchFamily="18" charset="0"/>
                <a:ea typeface="宋体" charset="-122"/>
              </a:rPr>
              <a:t>Emmanuel Ojo  </a:t>
            </a:r>
            <a:br>
              <a:rPr lang="en-US" altLang="zh-CN" sz="2400" dirty="0" smtClean="0">
                <a:latin typeface="Bell MT" pitchFamily="18" charset="0"/>
                <a:ea typeface="宋体" charset="-122"/>
              </a:rPr>
            </a:br>
            <a:r>
              <a:rPr lang="en-US" altLang="zh-CN" sz="2400" dirty="0" smtClean="0">
                <a:latin typeface="Bell MT" pitchFamily="18" charset="0"/>
                <a:ea typeface="宋体" charset="-122"/>
              </a:rPr>
              <a:t>Wits School of Education </a:t>
            </a:r>
            <a:br>
              <a:rPr lang="en-US" altLang="zh-CN" sz="2400" dirty="0" smtClean="0">
                <a:latin typeface="Bell MT" pitchFamily="18" charset="0"/>
                <a:ea typeface="宋体" charset="-122"/>
              </a:rPr>
            </a:br>
            <a:r>
              <a:rPr lang="en-US" altLang="zh-CN" sz="2400" dirty="0" smtClean="0">
                <a:latin typeface="Bell MT" pitchFamily="18" charset="0"/>
                <a:ea typeface="宋体" charset="-122"/>
              </a:rPr>
              <a:t>University of the Witwatersrand </a:t>
            </a:r>
            <a:br>
              <a:rPr lang="en-US" altLang="zh-CN" sz="2400" dirty="0" smtClean="0">
                <a:latin typeface="Bell MT" pitchFamily="18" charset="0"/>
                <a:ea typeface="宋体" charset="-122"/>
              </a:rPr>
            </a:br>
            <a:r>
              <a:rPr lang="en-CA" altLang="zh-CN" sz="2400" dirty="0" smtClean="0">
                <a:latin typeface="Bell MT" pitchFamily="18" charset="0"/>
                <a:ea typeface="宋体" charset="-122"/>
                <a:hlinkClick r:id="rId3"/>
              </a:rPr>
              <a:t>Emmanuel.Ojo@wits.ac.za</a:t>
            </a:r>
            <a:r>
              <a:rPr lang="en-CA" altLang="zh-CN" sz="2400" dirty="0" smtClean="0">
                <a:latin typeface="Bell MT" pitchFamily="18" charset="0"/>
                <a:ea typeface="宋体" charset="-122"/>
              </a:rPr>
              <a:t> </a:t>
            </a:r>
            <a:r>
              <a:rPr lang="en-US" altLang="zh-CN" sz="2400" dirty="0" smtClean="0">
                <a:solidFill>
                  <a:schemeClr val="bg2"/>
                </a:solidFill>
                <a:latin typeface="Bell MT" pitchFamily="18" charset="0"/>
                <a:ea typeface="宋体" charset="-122"/>
              </a:rPr>
              <a:t> </a:t>
            </a:r>
            <a:r>
              <a:rPr lang="en-CA" altLang="zh-CN" sz="2400" dirty="0" smtClean="0">
                <a:solidFill>
                  <a:schemeClr val="bg2"/>
                </a:solidFill>
                <a:latin typeface="Bell MT" pitchFamily="18" charset="0"/>
                <a:ea typeface="宋体" charset="-122"/>
              </a:rPr>
              <a:t/>
            </a:r>
            <a:br>
              <a:rPr lang="en-CA" altLang="zh-CN" sz="2400" dirty="0" smtClean="0">
                <a:solidFill>
                  <a:schemeClr val="bg2"/>
                </a:solidFill>
                <a:latin typeface="Bell MT" pitchFamily="18" charset="0"/>
                <a:ea typeface="宋体" charset="-122"/>
              </a:rPr>
            </a:br>
            <a:endParaRPr lang="en-US" altLang="zh-CN" sz="2000" dirty="0" smtClean="0">
              <a:solidFill>
                <a:srgbClr val="002FC6"/>
              </a:solidFill>
              <a:latin typeface="Bell MT" pitchFamily="18" charset="0"/>
              <a:ea typeface="宋体" charset="-122"/>
            </a:endParaRPr>
          </a:p>
        </p:txBody>
      </p:sp>
      <p:sp>
        <p:nvSpPr>
          <p:cNvPr id="15362" name="Rectangle 5"/>
          <p:cNvSpPr>
            <a:spLocks noChangeArrowheads="1"/>
          </p:cNvSpPr>
          <p:nvPr/>
        </p:nvSpPr>
        <p:spPr bwMode="auto">
          <a:xfrm>
            <a:off x="533400" y="685800"/>
            <a:ext cx="9067800" cy="1371600"/>
          </a:xfrm>
          <a:prstGeom prst="rect">
            <a:avLst/>
          </a:prstGeom>
          <a:noFill/>
          <a:ln w="9525">
            <a:noFill/>
            <a:miter lim="800000"/>
            <a:headEnd/>
            <a:tailEnd/>
          </a:ln>
        </p:spPr>
        <p:txBody>
          <a:bodyPr anchor="ctr"/>
          <a:lstStyle/>
          <a:p>
            <a:pPr algn="r">
              <a:lnSpc>
                <a:spcPct val="90000"/>
              </a:lnSpc>
            </a:pPr>
            <a:endParaRPr lang="en-US" altLang="zh-CN" sz="3600" b="1" dirty="0">
              <a:solidFill>
                <a:schemeClr val="bg2"/>
              </a:solidFill>
              <a:latin typeface="Bell MT" pitchFamily="18" charset="0"/>
            </a:endParaRPr>
          </a:p>
          <a:p>
            <a:pPr algn="r">
              <a:lnSpc>
                <a:spcPct val="90000"/>
              </a:lnSpc>
            </a:pPr>
            <a:r>
              <a:rPr lang="en-ZA" sz="3900" b="1" dirty="0" smtClean="0">
                <a:solidFill>
                  <a:schemeClr val="bg2"/>
                </a:solidFill>
                <a:latin typeface="Bell MT" pitchFamily="18" charset="0"/>
              </a:rPr>
              <a:t>Teaching and Learning within </a:t>
            </a:r>
          </a:p>
          <a:p>
            <a:pPr algn="r">
              <a:lnSpc>
                <a:spcPct val="90000"/>
              </a:lnSpc>
            </a:pPr>
            <a:r>
              <a:rPr lang="en-ZA" sz="3900" b="1" dirty="0" smtClean="0">
                <a:solidFill>
                  <a:schemeClr val="bg2"/>
                </a:solidFill>
                <a:latin typeface="Bell MT" pitchFamily="18" charset="0"/>
              </a:rPr>
              <a:t>South African First-Year Undergraduate Economics Education</a:t>
            </a:r>
          </a:p>
          <a:p>
            <a:pPr algn="r">
              <a:lnSpc>
                <a:spcPct val="90000"/>
              </a:lnSpc>
            </a:pPr>
            <a:endParaRPr lang="en-US" altLang="zh-CN" sz="3600" b="1" dirty="0">
              <a:solidFill>
                <a:schemeClr val="bg2"/>
              </a:solidFill>
              <a:latin typeface="Bell MT" pitchFamily="18" charset="0"/>
            </a:endParaRPr>
          </a:p>
        </p:txBody>
      </p:sp>
      <p:sp>
        <p:nvSpPr>
          <p:cNvPr id="5" name="Rectangle 2"/>
          <p:cNvSpPr txBox="1">
            <a:spLocks noChangeArrowheads="1"/>
          </p:cNvSpPr>
          <p:nvPr/>
        </p:nvSpPr>
        <p:spPr bwMode="auto">
          <a:xfrm>
            <a:off x="685800" y="5410200"/>
            <a:ext cx="88392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a:r>
              <a:rPr lang="en-US" dirty="0" smtClean="0">
                <a:solidFill>
                  <a:srgbClr val="000066"/>
                </a:solidFill>
                <a:latin typeface="Bell MT" pitchFamily="18" charset="0"/>
              </a:rPr>
              <a:t>Sixth International Developments in Economics Education (DEE) Conference, London School of Economics and Political Science, London, United Kingdom:  6-7 September 2011</a:t>
            </a:r>
            <a:endParaRPr lang="en-ZA" dirty="0">
              <a:solidFill>
                <a:srgbClr val="000066"/>
              </a:solidFill>
              <a:latin typeface="Bell MT" pitchFamily="18" charset="0"/>
            </a:endParaRPr>
          </a:p>
        </p:txBody>
      </p:sp>
      <p:cxnSp>
        <p:nvCxnSpPr>
          <p:cNvPr id="7" name="Straight Connector 6"/>
          <p:cNvCxnSpPr/>
          <p:nvPr/>
        </p:nvCxnSpPr>
        <p:spPr bwMode="auto">
          <a:xfrm>
            <a:off x="838200" y="5486400"/>
            <a:ext cx="8534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1066800" y="6324600"/>
            <a:ext cx="8534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09600" y="533400"/>
            <a:ext cx="8915400" cy="685800"/>
          </a:xfrm>
        </p:spPr>
        <p:txBody>
          <a:bodyPr/>
          <a:lstStyle/>
          <a:p>
            <a:pPr eaLnBrk="1" hangingPunct="1"/>
            <a:r>
              <a:rPr lang="en-CA" altLang="zh-CN" sz="4000" b="1" dirty="0" smtClean="0">
                <a:solidFill>
                  <a:schemeClr val="bg2"/>
                </a:solidFill>
                <a:latin typeface="Bell MT" pitchFamily="18" charset="0"/>
                <a:ea typeface="宋体" charset="-122"/>
              </a:rPr>
              <a:t>Research Methodology- </a:t>
            </a:r>
            <a:r>
              <a:rPr lang="en-CA" altLang="zh-CN" sz="4000" b="1" i="1" dirty="0" smtClean="0">
                <a:solidFill>
                  <a:schemeClr val="bg2"/>
                </a:solidFill>
                <a:latin typeface="Bell MT" pitchFamily="18" charset="0"/>
                <a:ea typeface="宋体" charset="-122"/>
              </a:rPr>
              <a:t>The Pilot </a:t>
            </a:r>
            <a:endParaRPr lang="en-US" altLang="zh-CN" sz="4000" b="1" i="1" dirty="0" smtClean="0">
              <a:solidFill>
                <a:schemeClr val="bg2"/>
              </a:solidFill>
              <a:latin typeface="Bell MT" pitchFamily="18" charset="0"/>
              <a:ea typeface="宋体" charset="-122"/>
            </a:endParaRPr>
          </a:p>
        </p:txBody>
      </p:sp>
      <p:sp>
        <p:nvSpPr>
          <p:cNvPr id="5" name="Rectangle 3"/>
          <p:cNvSpPr txBox="1">
            <a:spLocks noChangeArrowheads="1"/>
          </p:cNvSpPr>
          <p:nvPr/>
        </p:nvSpPr>
        <p:spPr bwMode="auto">
          <a:xfrm>
            <a:off x="381000" y="1295400"/>
            <a:ext cx="8915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ct val="20000"/>
              </a:spcBef>
              <a:buClr>
                <a:schemeClr val="bg2"/>
              </a:buClr>
              <a:buSzPct val="75000"/>
              <a:buFont typeface="Wingdings" pitchFamily="2" charset="2"/>
              <a:buChar char="n"/>
            </a:pPr>
            <a:r>
              <a:rPr lang="en-GB" sz="2400" dirty="0" smtClean="0">
                <a:latin typeface="Bell MT" pitchFamily="18" charset="0"/>
              </a:rPr>
              <a:t>An initial exploratory, pilot phase which has been implemented and consisted of two focus-group discussions with lecturers and selected students. </a:t>
            </a:r>
          </a:p>
          <a:p>
            <a:pPr marL="609600" indent="-609600">
              <a:spcBef>
                <a:spcPct val="20000"/>
              </a:spcBef>
              <a:buClr>
                <a:schemeClr val="bg2"/>
              </a:buClr>
              <a:buSzPct val="75000"/>
              <a:buFont typeface="Wingdings" pitchFamily="2" charset="2"/>
              <a:buChar char="n"/>
            </a:pPr>
            <a:r>
              <a:rPr lang="en-GB" sz="2400" dirty="0" smtClean="0">
                <a:latin typeface="Bell MT" pitchFamily="18" charset="0"/>
              </a:rPr>
              <a:t>All nine lecturers teaching introductory economics at this university took part and 30 first year students. </a:t>
            </a:r>
          </a:p>
          <a:p>
            <a:pPr marL="609600" indent="-609600">
              <a:spcBef>
                <a:spcPct val="20000"/>
              </a:spcBef>
              <a:buClr>
                <a:schemeClr val="bg2"/>
              </a:buClr>
              <a:buSzPct val="75000"/>
              <a:buFont typeface="Wingdings" pitchFamily="2" charset="2"/>
              <a:buChar char="n"/>
            </a:pPr>
            <a:r>
              <a:rPr lang="en-GB" sz="2400" dirty="0" smtClean="0">
                <a:latin typeface="Bell MT" pitchFamily="18" charset="0"/>
              </a:rPr>
              <a:t>This gave insight into the context of the research problem, assisted in moderating the interviews questions and sought critical factors pertaining to the study. </a:t>
            </a:r>
          </a:p>
          <a:p>
            <a:pPr marL="609600" lvl="0" indent="-609600">
              <a:spcBef>
                <a:spcPct val="20000"/>
              </a:spcBef>
              <a:buClr>
                <a:schemeClr val="bg2"/>
              </a:buClr>
              <a:buSzPct val="75000"/>
              <a:buFont typeface="Wingdings" pitchFamily="2" charset="2"/>
              <a:buChar char="n"/>
            </a:pPr>
            <a:endParaRPr lang="en-ZA" sz="1600" dirty="0" smtClean="0">
              <a:latin typeface="Bell MT" pitchFamily="18" charset="0"/>
            </a:endParaRPr>
          </a:p>
          <a:p>
            <a:pPr marL="609600" indent="-609600">
              <a:spcBef>
                <a:spcPct val="20000"/>
              </a:spcBef>
              <a:buClr>
                <a:schemeClr val="bg2"/>
              </a:buClr>
              <a:buSzPct val="75000"/>
              <a:buFont typeface="Wingdings" pitchFamily="2" charset="2"/>
              <a:buChar char="n"/>
            </a:pPr>
            <a:endParaRPr lang="en-ZA" sz="1600" dirty="0" smtClean="0">
              <a:latin typeface="Bell MT" pitchFamily="18" charset="0"/>
            </a:endParaRPr>
          </a:p>
          <a:p>
            <a:pPr marL="609600" indent="-609600">
              <a:spcBef>
                <a:spcPct val="20000"/>
              </a:spcBef>
              <a:buClr>
                <a:schemeClr val="bg2"/>
              </a:buClr>
              <a:buSzPct val="75000"/>
            </a:pPr>
            <a:endParaRPr kumimoji="0" lang="en-US" altLang="zh-CN" sz="1600" b="0" u="none" strike="noStrike" kern="0" cap="none" spc="0" normalizeH="0" baseline="0" noProof="0" dirty="0" smtClean="0">
              <a:ln>
                <a:noFill/>
              </a:ln>
              <a:solidFill>
                <a:schemeClr val="tx1"/>
              </a:solidFill>
              <a:effectLst/>
              <a:uLnTx/>
              <a:uFillTx/>
              <a:latin typeface="Bell MT"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85800" y="304800"/>
            <a:ext cx="8915400" cy="685800"/>
          </a:xfrm>
        </p:spPr>
        <p:txBody>
          <a:bodyPr/>
          <a:lstStyle/>
          <a:p>
            <a:pPr eaLnBrk="1" hangingPunct="1"/>
            <a:r>
              <a:rPr lang="en-CA" altLang="zh-CN" sz="4000" b="1" dirty="0" smtClean="0">
                <a:solidFill>
                  <a:schemeClr val="bg2"/>
                </a:solidFill>
                <a:latin typeface="Bell MT" pitchFamily="18" charset="0"/>
                <a:ea typeface="宋体" charset="-122"/>
              </a:rPr>
              <a:t>Focus group questions- Pilot Stage </a:t>
            </a:r>
            <a:endParaRPr lang="en-US" altLang="zh-CN" sz="4000" b="1" dirty="0" smtClean="0">
              <a:solidFill>
                <a:schemeClr val="bg2"/>
              </a:solidFill>
              <a:latin typeface="Bell MT" pitchFamily="18" charset="0"/>
              <a:ea typeface="宋体" charset="-122"/>
            </a:endParaRPr>
          </a:p>
        </p:txBody>
      </p:sp>
      <p:graphicFrame>
        <p:nvGraphicFramePr>
          <p:cNvPr id="6" name="Table 5"/>
          <p:cNvGraphicFramePr>
            <a:graphicFrameLocks noGrp="1"/>
          </p:cNvGraphicFramePr>
          <p:nvPr/>
        </p:nvGraphicFramePr>
        <p:xfrm>
          <a:off x="914397" y="1066800"/>
          <a:ext cx="8305802" cy="5584000"/>
        </p:xfrm>
        <a:graphic>
          <a:graphicData uri="http://schemas.openxmlformats.org/drawingml/2006/table">
            <a:tbl>
              <a:tblPr/>
              <a:tblGrid>
                <a:gridCol w="4152901"/>
                <a:gridCol w="4152901"/>
              </a:tblGrid>
              <a:tr h="838200">
                <a:tc>
                  <a:txBody>
                    <a:bodyPr/>
                    <a:lstStyle/>
                    <a:p>
                      <a:pPr algn="ctr">
                        <a:lnSpc>
                          <a:spcPct val="115000"/>
                        </a:lnSpc>
                        <a:spcAft>
                          <a:spcPts val="0"/>
                        </a:spcAft>
                      </a:pPr>
                      <a:r>
                        <a:rPr lang="en-US" sz="2800" b="1" dirty="0">
                          <a:latin typeface="Bell MT" pitchFamily="18" charset="0"/>
                          <a:ea typeface="Calibri"/>
                          <a:cs typeface="Times New Roman"/>
                        </a:rPr>
                        <a:t>University lecturers’ </a:t>
                      </a:r>
                      <a:r>
                        <a:rPr lang="en-US" sz="2800" b="1" dirty="0" smtClean="0">
                          <a:latin typeface="Bell MT" pitchFamily="18" charset="0"/>
                          <a:ea typeface="Calibri"/>
                          <a:cs typeface="Times New Roman"/>
                        </a:rPr>
                        <a:t>focus group questions </a:t>
                      </a:r>
                      <a:endParaRPr lang="en-ZA" sz="2800" dirty="0">
                        <a:latin typeface="Bell MT"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800" b="1" dirty="0">
                          <a:latin typeface="Bell MT" pitchFamily="18" charset="0"/>
                          <a:ea typeface="Calibri"/>
                          <a:cs typeface="Times New Roman"/>
                        </a:rPr>
                        <a:t>Undergraduate students’ </a:t>
                      </a:r>
                      <a:r>
                        <a:rPr lang="en-US" sz="2800" b="1" dirty="0" smtClean="0">
                          <a:latin typeface="Bell MT" pitchFamily="18" charset="0"/>
                          <a:ea typeface="Calibri"/>
                          <a:cs typeface="Times New Roman"/>
                        </a:rPr>
                        <a:t>focus group questions </a:t>
                      </a:r>
                      <a:endParaRPr lang="en-ZA" sz="2800" dirty="0">
                        <a:latin typeface="Bell MT"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22800">
                <a:tc>
                  <a:txBody>
                    <a:bodyPr/>
                    <a:lstStyle/>
                    <a:p>
                      <a:pPr>
                        <a:lnSpc>
                          <a:spcPct val="115000"/>
                        </a:lnSpc>
                        <a:spcAft>
                          <a:spcPts val="0"/>
                        </a:spcAft>
                      </a:pPr>
                      <a:endParaRPr lang="en-GB" sz="2000" dirty="0">
                        <a:latin typeface="Bell MT" pitchFamily="18" charset="0"/>
                        <a:ea typeface="Calibri"/>
                        <a:cs typeface="Times New Roman"/>
                      </a:endParaRP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What </a:t>
                      </a:r>
                      <a:r>
                        <a:rPr lang="en-ZA" sz="2000" dirty="0">
                          <a:latin typeface="Bell MT" pitchFamily="18" charset="0"/>
                          <a:ea typeface="Calibri"/>
                          <a:cs typeface="Times New Roman"/>
                        </a:rPr>
                        <a:t>do you mean by teaching (learning) in Economics I to first year students at this university?; </a:t>
                      </a: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How </a:t>
                      </a:r>
                      <a:r>
                        <a:rPr lang="en-ZA" sz="2000" dirty="0">
                          <a:latin typeface="Bell MT" pitchFamily="18" charset="0"/>
                          <a:ea typeface="Calibri"/>
                          <a:cs typeface="Times New Roman"/>
                        </a:rPr>
                        <a:t>would you know if a student had learned something in this course?; and </a:t>
                      </a: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Assuming </a:t>
                      </a:r>
                      <a:r>
                        <a:rPr lang="en-ZA" sz="2000" dirty="0">
                          <a:latin typeface="Bell MT" pitchFamily="18" charset="0"/>
                          <a:ea typeface="Calibri"/>
                          <a:cs typeface="Times New Roman"/>
                        </a:rPr>
                        <a:t>I were to ask you, what makes an effective teacher of Economics I at this university, what would you tell me?.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00050" indent="-400050">
                        <a:lnSpc>
                          <a:spcPct val="115000"/>
                        </a:lnSpc>
                        <a:spcAft>
                          <a:spcPts val="0"/>
                        </a:spcAft>
                        <a:buFont typeface="+mj-lt"/>
                        <a:buAutoNum type="romanUcPeriod"/>
                      </a:pPr>
                      <a:endParaRPr lang="en-ZA" sz="2000" dirty="0" smtClean="0">
                        <a:latin typeface="Bell MT" pitchFamily="18" charset="0"/>
                        <a:ea typeface="Calibri"/>
                        <a:cs typeface="Times New Roman"/>
                      </a:endParaRP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What </a:t>
                      </a:r>
                      <a:r>
                        <a:rPr lang="en-ZA" sz="2000" dirty="0">
                          <a:latin typeface="Bell MT" pitchFamily="18" charset="0"/>
                          <a:ea typeface="Calibri"/>
                          <a:cs typeface="Times New Roman"/>
                        </a:rPr>
                        <a:t>do you think learning as a first-year student at this university is?; </a:t>
                      </a: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How </a:t>
                      </a:r>
                      <a:r>
                        <a:rPr lang="en-ZA" sz="2000" dirty="0">
                          <a:latin typeface="Bell MT" pitchFamily="18" charset="0"/>
                          <a:ea typeface="Calibri"/>
                          <a:cs typeface="Times New Roman"/>
                        </a:rPr>
                        <a:t>do you know you have learnt in Economics I?; and </a:t>
                      </a:r>
                    </a:p>
                    <a:p>
                      <a:pPr marL="400050" indent="-400050">
                        <a:lnSpc>
                          <a:spcPct val="115000"/>
                        </a:lnSpc>
                        <a:spcAft>
                          <a:spcPts val="0"/>
                        </a:spcAft>
                        <a:buFont typeface="+mj-lt"/>
                        <a:buAutoNum type="romanUcPeriod"/>
                      </a:pPr>
                      <a:r>
                        <a:rPr lang="en-ZA" sz="2000" dirty="0" smtClean="0">
                          <a:latin typeface="Bell MT" pitchFamily="18" charset="0"/>
                          <a:ea typeface="Calibri"/>
                          <a:cs typeface="Times New Roman"/>
                        </a:rPr>
                        <a:t>A </a:t>
                      </a:r>
                      <a:r>
                        <a:rPr lang="en-ZA" sz="2000" dirty="0">
                          <a:latin typeface="Bell MT" pitchFamily="18" charset="0"/>
                          <a:ea typeface="Calibri"/>
                          <a:cs typeface="Times New Roman"/>
                        </a:rPr>
                        <a:t>friend of </a:t>
                      </a:r>
                      <a:r>
                        <a:rPr lang="en-ZA" sz="2000" dirty="0" smtClean="0">
                          <a:latin typeface="Bell MT" pitchFamily="18" charset="0"/>
                          <a:ea typeface="Calibri"/>
                          <a:cs typeface="Times New Roman"/>
                        </a:rPr>
                        <a:t>yours </a:t>
                      </a:r>
                      <a:r>
                        <a:rPr lang="en-ZA" sz="2000" dirty="0">
                          <a:latin typeface="Bell MT" pitchFamily="18" charset="0"/>
                          <a:ea typeface="Calibri"/>
                          <a:cs typeface="Times New Roman"/>
                        </a:rPr>
                        <a:t>hasn’t studied Economics so far and he/she would like to ask you what </a:t>
                      </a:r>
                      <a:r>
                        <a:rPr lang="en-ZA" sz="2000" dirty="0" smtClean="0">
                          <a:latin typeface="Bell MT" pitchFamily="18" charset="0"/>
                          <a:ea typeface="Calibri"/>
                          <a:cs typeface="Times New Roman"/>
                        </a:rPr>
                        <a:t>you study in </a:t>
                      </a:r>
                      <a:r>
                        <a:rPr lang="en-ZA" sz="2000" dirty="0">
                          <a:latin typeface="Bell MT" pitchFamily="18" charset="0"/>
                          <a:ea typeface="Calibri"/>
                          <a:cs typeface="Times New Roman"/>
                        </a:rPr>
                        <a:t>Economics? What will you tell him/her?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09600" y="533400"/>
            <a:ext cx="8915400" cy="304800"/>
          </a:xfrm>
        </p:spPr>
        <p:txBody>
          <a:bodyPr/>
          <a:lstStyle/>
          <a:p>
            <a:pPr eaLnBrk="1" hangingPunct="1"/>
            <a:r>
              <a:rPr lang="en-CA" altLang="zh-CN" sz="4000" b="1" dirty="0" smtClean="0">
                <a:solidFill>
                  <a:schemeClr val="bg2"/>
                </a:solidFill>
                <a:latin typeface="Bell MT" pitchFamily="18" charset="0"/>
                <a:ea typeface="宋体" charset="-122"/>
              </a:rPr>
              <a:t>Emerging patterns from the pilot</a:t>
            </a:r>
            <a:endParaRPr lang="en-US" altLang="zh-CN" sz="4000" b="1" dirty="0" smtClean="0">
              <a:solidFill>
                <a:schemeClr val="bg2"/>
              </a:solidFill>
              <a:latin typeface="Bell MT" pitchFamily="18" charset="0"/>
              <a:ea typeface="宋体" charset="-122"/>
            </a:endParaRPr>
          </a:p>
        </p:txBody>
      </p:sp>
      <p:graphicFrame>
        <p:nvGraphicFramePr>
          <p:cNvPr id="4" name="Table 3"/>
          <p:cNvGraphicFramePr>
            <a:graphicFrameLocks noGrp="1"/>
          </p:cNvGraphicFramePr>
          <p:nvPr/>
        </p:nvGraphicFramePr>
        <p:xfrm>
          <a:off x="609600" y="1020780"/>
          <a:ext cx="8915400" cy="4856587"/>
        </p:xfrm>
        <a:graphic>
          <a:graphicData uri="http://schemas.openxmlformats.org/drawingml/2006/table">
            <a:tbl>
              <a:tblPr/>
              <a:tblGrid>
                <a:gridCol w="4457700"/>
                <a:gridCol w="4457700"/>
              </a:tblGrid>
              <a:tr h="448285">
                <a:tc>
                  <a:txBody>
                    <a:bodyPr/>
                    <a:lstStyle/>
                    <a:p>
                      <a:pPr algn="ctr">
                        <a:lnSpc>
                          <a:spcPct val="115000"/>
                        </a:lnSpc>
                        <a:spcAft>
                          <a:spcPts val="0"/>
                        </a:spcAft>
                      </a:pPr>
                      <a:r>
                        <a:rPr lang="en-US" sz="1400" b="0" dirty="0" smtClean="0">
                          <a:latin typeface="Bell MT" pitchFamily="18" charset="0"/>
                          <a:ea typeface="Calibri"/>
                          <a:cs typeface="Times New Roman"/>
                        </a:rPr>
                        <a:t>UNIVERSITY LECTURERS’ CONCEPTIONS OF TEACHING AND LEARNING </a:t>
                      </a:r>
                      <a:endParaRPr lang="en-ZA" sz="1400" b="0" dirty="0">
                        <a:latin typeface="Bell MT"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0" dirty="0" smtClean="0">
                          <a:latin typeface="Bell MT" pitchFamily="18" charset="0"/>
                          <a:ea typeface="Calibri"/>
                          <a:cs typeface="Times New Roman"/>
                        </a:rPr>
                        <a:t>UNDERGRADUATE STUDENTS’ CONCEPTIONS OF TEACHING AND LEARNING </a:t>
                      </a:r>
                      <a:endParaRPr lang="en-ZA" sz="1400" b="0" dirty="0">
                        <a:latin typeface="Bell MT"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5701">
                <a:tc>
                  <a:txBody>
                    <a:bodyPr/>
                    <a:lstStyle/>
                    <a:p>
                      <a:pPr marL="400050" lvl="0" indent="-400050">
                        <a:buFont typeface="+mj-lt"/>
                        <a:buAutoNum type="romanUcPeriod"/>
                      </a:pPr>
                      <a:endParaRPr lang="en-US"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Students learn in ‘pigeon holes’ i.e., they are unable to connect concepts and make progression in concepts as they build one after another.</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The nature of economic concepts- </a:t>
                      </a:r>
                      <a:r>
                        <a:rPr lang="en-US" sz="1400" i="1" kern="1200" dirty="0" smtClean="0">
                          <a:solidFill>
                            <a:schemeClr val="tx1"/>
                          </a:solidFill>
                          <a:latin typeface="Bell MT" pitchFamily="18" charset="0"/>
                          <a:ea typeface="+mn-ea"/>
                          <a:cs typeface="+mn-cs"/>
                        </a:rPr>
                        <a:t>microeconomics</a:t>
                      </a:r>
                      <a:r>
                        <a:rPr lang="en-US" sz="1400" kern="1200" dirty="0" smtClean="0">
                          <a:solidFill>
                            <a:schemeClr val="tx1"/>
                          </a:solidFill>
                          <a:latin typeface="Bell MT" pitchFamily="18" charset="0"/>
                          <a:ea typeface="+mn-ea"/>
                          <a:cs typeface="+mn-cs"/>
                        </a:rPr>
                        <a:t> is seen as being a</a:t>
                      </a:r>
                      <a:r>
                        <a:rPr lang="en-US" sz="1400" i="1" kern="1200" dirty="0" smtClean="0">
                          <a:solidFill>
                            <a:schemeClr val="tx1"/>
                          </a:solidFill>
                          <a:latin typeface="Bell MT" pitchFamily="18" charset="0"/>
                          <a:ea typeface="+mn-ea"/>
                          <a:cs typeface="+mn-cs"/>
                        </a:rPr>
                        <a:t>bstract</a:t>
                      </a:r>
                      <a:r>
                        <a:rPr lang="en-US" sz="1400" kern="1200" dirty="0" smtClean="0">
                          <a:solidFill>
                            <a:schemeClr val="tx1"/>
                          </a:solidFill>
                          <a:latin typeface="Bell MT" pitchFamily="18" charset="0"/>
                          <a:ea typeface="+mn-ea"/>
                          <a:cs typeface="+mn-cs"/>
                        </a:rPr>
                        <a:t> compared to </a:t>
                      </a:r>
                      <a:r>
                        <a:rPr lang="en-US" sz="1400" i="1" kern="1200" dirty="0" smtClean="0">
                          <a:solidFill>
                            <a:schemeClr val="tx1"/>
                          </a:solidFill>
                          <a:latin typeface="Bell MT" pitchFamily="18" charset="0"/>
                          <a:ea typeface="+mn-ea"/>
                          <a:cs typeface="+mn-cs"/>
                        </a:rPr>
                        <a:t>macroeconomics</a:t>
                      </a:r>
                      <a:r>
                        <a:rPr lang="en-US" sz="1400" kern="1200" dirty="0" smtClean="0">
                          <a:solidFill>
                            <a:schemeClr val="tx1"/>
                          </a:solidFill>
                          <a:latin typeface="Bell MT" pitchFamily="18" charset="0"/>
                          <a:ea typeface="+mn-ea"/>
                          <a:cs typeface="+mn-cs"/>
                        </a:rPr>
                        <a:t> with </a:t>
                      </a:r>
                      <a:r>
                        <a:rPr lang="en-US" sz="1400" i="1" kern="1200" dirty="0" smtClean="0">
                          <a:solidFill>
                            <a:schemeClr val="tx1"/>
                          </a:solidFill>
                          <a:latin typeface="Bell MT" pitchFamily="18" charset="0"/>
                          <a:ea typeface="+mn-ea"/>
                          <a:cs typeface="+mn-cs"/>
                        </a:rPr>
                        <a:t>tangible concepts </a:t>
                      </a:r>
                      <a:r>
                        <a:rPr lang="en-US" sz="1400" kern="1200" dirty="0" smtClean="0">
                          <a:solidFill>
                            <a:schemeClr val="tx1"/>
                          </a:solidFill>
                          <a:latin typeface="Bell MT" pitchFamily="18" charset="0"/>
                          <a:ea typeface="+mn-ea"/>
                          <a:cs typeface="+mn-cs"/>
                        </a:rPr>
                        <a:t>such as taxes and unemployment as seen in the media.</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Mathematical background of students as a key requirement to studying economics.</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Students are unable to apply theory in real life. </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Second-language students , of which are many in South Africa, tend to misinterpret concepts.  They hear</a:t>
                      </a:r>
                      <a:r>
                        <a:rPr lang="en-US" sz="1400" kern="1200" baseline="0" dirty="0" smtClean="0">
                          <a:solidFill>
                            <a:schemeClr val="tx1"/>
                          </a:solidFill>
                          <a:latin typeface="Bell MT" pitchFamily="18" charset="0"/>
                          <a:ea typeface="+mn-ea"/>
                          <a:cs typeface="+mn-cs"/>
                        </a:rPr>
                        <a:t> </a:t>
                      </a:r>
                      <a:r>
                        <a:rPr lang="en-US" sz="1400" kern="1200" dirty="0" smtClean="0">
                          <a:solidFill>
                            <a:schemeClr val="tx1"/>
                          </a:solidFill>
                          <a:latin typeface="Bell MT" pitchFamily="18" charset="0"/>
                          <a:ea typeface="+mn-ea"/>
                          <a:cs typeface="+mn-cs"/>
                        </a:rPr>
                        <a:t>words and phrases incorrectly.  For example, </a:t>
                      </a:r>
                      <a:r>
                        <a:rPr lang="en-US" sz="1400" i="1" kern="1200" dirty="0" smtClean="0">
                          <a:solidFill>
                            <a:schemeClr val="tx1"/>
                          </a:solidFill>
                          <a:latin typeface="Bell MT" pitchFamily="18" charset="0"/>
                          <a:ea typeface="+mn-ea"/>
                          <a:cs typeface="+mn-cs"/>
                        </a:rPr>
                        <a:t>elasticity</a:t>
                      </a:r>
                      <a:r>
                        <a:rPr lang="en-US" sz="1400" i="0" kern="1200" baseline="0" dirty="0" smtClean="0">
                          <a:solidFill>
                            <a:schemeClr val="tx1"/>
                          </a:solidFill>
                          <a:latin typeface="Bell MT" pitchFamily="18" charset="0"/>
                          <a:ea typeface="+mn-ea"/>
                          <a:cs typeface="+mn-cs"/>
                        </a:rPr>
                        <a:t> </a:t>
                      </a:r>
                      <a:r>
                        <a:rPr lang="en-US" sz="1400" kern="1200" dirty="0" smtClean="0">
                          <a:solidFill>
                            <a:schemeClr val="tx1"/>
                          </a:solidFill>
                          <a:latin typeface="Bell MT" pitchFamily="18" charset="0"/>
                          <a:ea typeface="+mn-ea"/>
                          <a:cs typeface="+mn-cs"/>
                        </a:rPr>
                        <a:t>as ‘electricity’ and fiscal policy as ‘physical policy’.</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Learning economics is about repetition. The more the lecturer repeats the concept, the better the students have the possibility of learning the concept and subsequent concepts.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400" kern="1200" dirty="0" smtClean="0">
                          <a:solidFill>
                            <a:schemeClr val="tx1"/>
                          </a:solidFill>
                          <a:latin typeface="Bell MT" pitchFamily="18" charset="0"/>
                          <a:ea typeface="+mn-ea"/>
                          <a:cs typeface="+mn-cs"/>
                        </a:rPr>
                        <a:t> </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Learning </a:t>
                      </a:r>
                      <a:r>
                        <a:rPr lang="en-US" sz="1400" kern="1200" baseline="0" dirty="0" smtClean="0">
                          <a:solidFill>
                            <a:schemeClr val="tx1"/>
                          </a:solidFill>
                          <a:latin typeface="Bell MT" pitchFamily="18" charset="0"/>
                          <a:ea typeface="+mn-ea"/>
                          <a:cs typeface="+mn-cs"/>
                        </a:rPr>
                        <a:t> requires </a:t>
                      </a:r>
                      <a:r>
                        <a:rPr lang="en-US" sz="1400" kern="1200" dirty="0" smtClean="0">
                          <a:solidFill>
                            <a:schemeClr val="tx1"/>
                          </a:solidFill>
                          <a:latin typeface="Bell MT" pitchFamily="18" charset="0"/>
                          <a:ea typeface="+mn-ea"/>
                          <a:cs typeface="+mn-cs"/>
                        </a:rPr>
                        <a:t>institutional support.</a:t>
                      </a:r>
                      <a:r>
                        <a:rPr lang="en-US" sz="1400" kern="1200" baseline="0" dirty="0" smtClean="0">
                          <a:solidFill>
                            <a:schemeClr val="tx1"/>
                          </a:solidFill>
                          <a:latin typeface="Bell MT" pitchFamily="18" charset="0"/>
                          <a:ea typeface="+mn-ea"/>
                          <a:cs typeface="+mn-cs"/>
                        </a:rPr>
                        <a:t> It also requires the </a:t>
                      </a:r>
                      <a:r>
                        <a:rPr lang="en-US" sz="1400" kern="1200" dirty="0" smtClean="0">
                          <a:solidFill>
                            <a:schemeClr val="tx1"/>
                          </a:solidFill>
                          <a:latin typeface="Bell MT" pitchFamily="18" charset="0"/>
                          <a:ea typeface="+mn-ea"/>
                          <a:cs typeface="+mn-cs"/>
                        </a:rPr>
                        <a:t>lecturers’ personality and teaching method to be more sensitive to their needs. </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They learn better in tutorial groups (</a:t>
                      </a:r>
                      <a:r>
                        <a:rPr lang="en-US" sz="1400" i="1" kern="1200" dirty="0" smtClean="0">
                          <a:solidFill>
                            <a:schemeClr val="tx1"/>
                          </a:solidFill>
                          <a:latin typeface="Bell MT" pitchFamily="18" charset="0"/>
                          <a:ea typeface="+mn-ea"/>
                          <a:cs typeface="+mn-cs"/>
                        </a:rPr>
                        <a:t>25-30 students per</a:t>
                      </a:r>
                      <a:r>
                        <a:rPr lang="en-US" sz="1400" i="1" kern="1200" baseline="0" dirty="0" smtClean="0">
                          <a:solidFill>
                            <a:schemeClr val="tx1"/>
                          </a:solidFill>
                          <a:latin typeface="Bell MT" pitchFamily="18" charset="0"/>
                          <a:ea typeface="+mn-ea"/>
                          <a:cs typeface="+mn-cs"/>
                        </a:rPr>
                        <a:t> group</a:t>
                      </a:r>
                      <a:r>
                        <a:rPr lang="en-US" sz="1400" kern="1200" baseline="0" dirty="0" smtClean="0">
                          <a:solidFill>
                            <a:schemeClr val="tx1"/>
                          </a:solidFill>
                          <a:latin typeface="Bell MT" pitchFamily="18" charset="0"/>
                          <a:ea typeface="+mn-ea"/>
                          <a:cs typeface="+mn-cs"/>
                        </a:rPr>
                        <a:t>) </a:t>
                      </a:r>
                      <a:r>
                        <a:rPr lang="en-US" sz="1400" kern="1200" dirty="0" smtClean="0">
                          <a:solidFill>
                            <a:schemeClr val="tx1"/>
                          </a:solidFill>
                          <a:latin typeface="Bell MT" pitchFamily="18" charset="0"/>
                          <a:ea typeface="+mn-ea"/>
                          <a:cs typeface="+mn-cs"/>
                        </a:rPr>
                        <a:t>. Students tend not to attend the large lecture classes</a:t>
                      </a:r>
                      <a:r>
                        <a:rPr lang="en-US" sz="1400" kern="1200" baseline="0" dirty="0" smtClean="0">
                          <a:solidFill>
                            <a:schemeClr val="tx1"/>
                          </a:solidFill>
                          <a:latin typeface="Bell MT" pitchFamily="18" charset="0"/>
                          <a:ea typeface="+mn-ea"/>
                          <a:cs typeface="+mn-cs"/>
                        </a:rPr>
                        <a:t> (</a:t>
                      </a:r>
                      <a:r>
                        <a:rPr lang="en-US" sz="1400" i="1" kern="1200" baseline="0" dirty="0" smtClean="0">
                          <a:solidFill>
                            <a:schemeClr val="tx1"/>
                          </a:solidFill>
                          <a:latin typeface="Bell MT" pitchFamily="18" charset="0"/>
                          <a:ea typeface="+mn-ea"/>
                          <a:cs typeface="+mn-cs"/>
                        </a:rPr>
                        <a:t>about 600 students per class in the current session</a:t>
                      </a:r>
                      <a:r>
                        <a:rPr lang="en-US" sz="1400" kern="1200" baseline="0" dirty="0" smtClean="0">
                          <a:solidFill>
                            <a:schemeClr val="tx1"/>
                          </a:solidFill>
                          <a:latin typeface="Bell MT" pitchFamily="18" charset="0"/>
                          <a:ea typeface="+mn-ea"/>
                          <a:cs typeface="+mn-cs"/>
                        </a:rPr>
                        <a:t>) </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There is too much focus on the textbook where teachers bring in the textbook and speak from it.</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Students are de-motivated to attend classes as a result of ‘perceived bad teaching”</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There is a huge challenge in relating the concepts to the South African context since conventional textbooks are written within a non-South African context.</a:t>
                      </a:r>
                      <a:endParaRPr lang="en-ZA" sz="1400" kern="1200" dirty="0" smtClean="0">
                        <a:solidFill>
                          <a:schemeClr val="tx1"/>
                        </a:solidFill>
                        <a:latin typeface="Bell MT" pitchFamily="18" charset="0"/>
                        <a:ea typeface="+mn-ea"/>
                        <a:cs typeface="+mn-cs"/>
                      </a:endParaRPr>
                    </a:p>
                    <a:p>
                      <a:pPr marL="400050" lvl="0" indent="-400050">
                        <a:buFont typeface="+mj-lt"/>
                        <a:buAutoNum type="romanUcPeriod"/>
                      </a:pPr>
                      <a:r>
                        <a:rPr lang="en-US" sz="1400" kern="1200" dirty="0" smtClean="0">
                          <a:solidFill>
                            <a:schemeClr val="tx1"/>
                          </a:solidFill>
                          <a:latin typeface="Bell MT" pitchFamily="18" charset="0"/>
                          <a:ea typeface="+mn-ea"/>
                          <a:cs typeface="+mn-cs"/>
                        </a:rPr>
                        <a:t>Language is a major barrier since English Language is not the first language of</a:t>
                      </a:r>
                      <a:r>
                        <a:rPr lang="en-US" sz="1400" kern="1200" baseline="0" dirty="0" smtClean="0">
                          <a:solidFill>
                            <a:schemeClr val="tx1"/>
                          </a:solidFill>
                          <a:latin typeface="Bell MT" pitchFamily="18" charset="0"/>
                          <a:ea typeface="+mn-ea"/>
                          <a:cs typeface="+mn-cs"/>
                        </a:rPr>
                        <a:t> </a:t>
                      </a:r>
                      <a:r>
                        <a:rPr lang="en-US" sz="1400" kern="1200" dirty="0" smtClean="0">
                          <a:solidFill>
                            <a:schemeClr val="tx1"/>
                          </a:solidFill>
                          <a:latin typeface="Bell MT" pitchFamily="18" charset="0"/>
                          <a:ea typeface="+mn-ea"/>
                          <a:cs typeface="+mn-cs"/>
                        </a:rPr>
                        <a:t>most students.  </a:t>
                      </a:r>
                      <a:endParaRPr lang="en-ZA" sz="1400" kern="1200" dirty="0">
                        <a:solidFill>
                          <a:schemeClr val="tx1"/>
                        </a:solidFill>
                        <a:latin typeface="Bell MT"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09600" y="533400"/>
            <a:ext cx="8915400" cy="685800"/>
          </a:xfrm>
        </p:spPr>
        <p:txBody>
          <a:bodyPr/>
          <a:lstStyle/>
          <a:p>
            <a:pPr eaLnBrk="1" hangingPunct="1"/>
            <a:r>
              <a:rPr lang="en-CA" altLang="zh-CN" sz="4000" b="1" dirty="0" smtClean="0">
                <a:solidFill>
                  <a:schemeClr val="bg2"/>
                </a:solidFill>
                <a:latin typeface="Bell MT" pitchFamily="18" charset="0"/>
                <a:ea typeface="宋体" charset="-122"/>
              </a:rPr>
              <a:t>Conclusion  </a:t>
            </a:r>
            <a:endParaRPr lang="en-US" altLang="zh-CN" sz="4000" b="1" dirty="0" smtClean="0">
              <a:solidFill>
                <a:schemeClr val="bg2"/>
              </a:solidFill>
              <a:latin typeface="Bell MT" pitchFamily="18" charset="0"/>
              <a:ea typeface="宋体" charset="-122"/>
            </a:endParaRPr>
          </a:p>
        </p:txBody>
      </p:sp>
      <p:sp>
        <p:nvSpPr>
          <p:cNvPr id="5" name="Rectangle 3"/>
          <p:cNvSpPr txBox="1">
            <a:spLocks noChangeArrowheads="1"/>
          </p:cNvSpPr>
          <p:nvPr/>
        </p:nvSpPr>
        <p:spPr bwMode="auto">
          <a:xfrm>
            <a:off x="381000" y="1295400"/>
            <a:ext cx="8915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a:spcBef>
                <a:spcPct val="20000"/>
              </a:spcBef>
              <a:buClr>
                <a:schemeClr val="bg2"/>
              </a:buClr>
              <a:buSzPct val="75000"/>
              <a:buFont typeface="Wingdings" pitchFamily="2" charset="2"/>
              <a:buChar char="n"/>
            </a:pPr>
            <a:r>
              <a:rPr lang="en-ZA" sz="3200" dirty="0" smtClean="0">
                <a:latin typeface="Bell MT" pitchFamily="18" charset="0"/>
              </a:rPr>
              <a:t>Coming out from the pilot data, there is clearly a mismatch between how teachers teach and how students learn.  Therefore, the theories of Dewey and Biggs are very valuable and appropriate to this study. </a:t>
            </a:r>
          </a:p>
          <a:p>
            <a:pPr marL="609600" indent="-609600">
              <a:spcBef>
                <a:spcPct val="20000"/>
              </a:spcBef>
              <a:buClr>
                <a:schemeClr val="bg2"/>
              </a:buClr>
              <a:buSzPct val="75000"/>
              <a:buFont typeface="Wingdings" pitchFamily="2" charset="2"/>
              <a:buChar char="n"/>
            </a:pPr>
            <a:r>
              <a:rPr kumimoji="0" lang="en-ZA" altLang="zh-CN" sz="3200" b="0" u="none" strike="noStrike" kern="0" cap="none" spc="0" normalizeH="0" baseline="0" noProof="0" dirty="0" smtClean="0">
                <a:ln>
                  <a:noFill/>
                </a:ln>
                <a:solidFill>
                  <a:schemeClr val="tx1"/>
                </a:solidFill>
                <a:effectLst/>
                <a:uLnTx/>
                <a:uFillTx/>
                <a:latin typeface="Bell MT" pitchFamily="18" charset="0"/>
              </a:rPr>
              <a:t>Is this purely a South African challenge or does this audience relate to this same trend? </a:t>
            </a:r>
            <a:endParaRPr kumimoji="0" lang="en-US" altLang="zh-CN" sz="3200" b="0" u="none" strike="noStrike" kern="0" cap="none" spc="0" normalizeH="0" baseline="0" noProof="0" dirty="0" smtClean="0">
              <a:ln>
                <a:noFill/>
              </a:ln>
              <a:solidFill>
                <a:schemeClr val="tx1"/>
              </a:solidFill>
              <a:effectLst/>
              <a:uLnTx/>
              <a:uFillTx/>
              <a:latin typeface="Bell MT"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143000"/>
            <a:ext cx="4762500" cy="4724400"/>
          </a:xfrm>
        </p:spPr>
        <p:txBody>
          <a:bodyPr/>
          <a:lstStyle/>
          <a:p>
            <a:r>
              <a:rPr lang="en-US" sz="2800" dirty="0" smtClean="0">
                <a:latin typeface="Bell MT" pitchFamily="18" charset="0"/>
              </a:rPr>
              <a:t>The intention of this presentation is to generate constructive, developmental questions and ideas on this doctoral research.  </a:t>
            </a:r>
          </a:p>
          <a:p>
            <a:r>
              <a:rPr lang="en-US" sz="2800" dirty="0" smtClean="0">
                <a:latin typeface="Bell MT" pitchFamily="18" charset="0"/>
              </a:rPr>
              <a:t>I greatly appreciate your contributions.</a:t>
            </a:r>
          </a:p>
          <a:p>
            <a:pPr>
              <a:buNone/>
            </a:pPr>
            <a:endParaRPr lang="en-US" sz="2800" dirty="0" smtClean="0">
              <a:latin typeface="Bell MT" pitchFamily="18" charset="0"/>
            </a:endParaRPr>
          </a:p>
          <a:p>
            <a:endParaRPr lang="en-ZA" sz="2800" dirty="0">
              <a:latin typeface="Bell MT" pitchFamily="18" charset="0"/>
            </a:endParaRPr>
          </a:p>
        </p:txBody>
      </p:sp>
      <p:sp>
        <p:nvSpPr>
          <p:cNvPr id="4" name="Rectangle 2"/>
          <p:cNvSpPr>
            <a:spLocks noGrp="1" noChangeArrowheads="1"/>
          </p:cNvSpPr>
          <p:nvPr>
            <p:ph type="title"/>
          </p:nvPr>
        </p:nvSpPr>
        <p:spPr>
          <a:xfrm>
            <a:off x="762000" y="762000"/>
            <a:ext cx="8915400" cy="685800"/>
          </a:xfrm>
        </p:spPr>
        <p:txBody>
          <a:bodyPr/>
          <a:lstStyle/>
          <a:p>
            <a:pPr eaLnBrk="1" hangingPunct="1"/>
            <a:r>
              <a:rPr lang="en-CA" altLang="zh-CN" sz="4000" b="1" dirty="0" smtClean="0">
                <a:solidFill>
                  <a:schemeClr val="bg2"/>
                </a:solidFill>
                <a:ea typeface="宋体" charset="-122"/>
              </a:rPr>
              <a:t> </a:t>
            </a:r>
            <a:endParaRPr lang="en-US" altLang="zh-CN" sz="4000" b="1" dirty="0" smtClean="0">
              <a:solidFill>
                <a:schemeClr val="bg2"/>
              </a:solidFill>
              <a:ea typeface="宋体" charset="-122"/>
            </a:endParaRPr>
          </a:p>
        </p:txBody>
      </p:sp>
      <p:pic>
        <p:nvPicPr>
          <p:cNvPr id="5" name="Picture 2"/>
          <p:cNvPicPr>
            <a:picLocks noChangeAspect="1" noChangeArrowheads="1"/>
          </p:cNvPicPr>
          <p:nvPr/>
        </p:nvPicPr>
        <p:blipFill>
          <a:blip r:embed="rId2" cstate="print"/>
          <a:srcRect/>
          <a:stretch>
            <a:fillRect/>
          </a:stretch>
        </p:blipFill>
        <p:spPr bwMode="auto">
          <a:xfrm>
            <a:off x="5638801" y="1752600"/>
            <a:ext cx="388620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219200" y="990600"/>
            <a:ext cx="3827009" cy="38100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876800" y="1143000"/>
            <a:ext cx="4131733"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609600"/>
            <a:ext cx="8915400" cy="685800"/>
          </a:xfrm>
        </p:spPr>
        <p:txBody>
          <a:bodyPr/>
          <a:lstStyle/>
          <a:p>
            <a:pPr eaLnBrk="1" hangingPunct="1"/>
            <a:r>
              <a:rPr lang="en-GB" altLang="zh-CN" sz="3400" b="1" dirty="0" smtClean="0">
                <a:solidFill>
                  <a:schemeClr val="bg2"/>
                </a:solidFill>
                <a:latin typeface="Bell MT" pitchFamily="18" charset="0"/>
                <a:ea typeface="宋体" charset="-122"/>
              </a:rPr>
              <a:t>Overview </a:t>
            </a:r>
            <a:endParaRPr lang="en-US" altLang="zh-CN" sz="3400" b="1" dirty="0" smtClean="0">
              <a:solidFill>
                <a:schemeClr val="bg2"/>
              </a:solidFill>
              <a:latin typeface="Bell MT" pitchFamily="18" charset="0"/>
              <a:ea typeface="宋体" charset="-122"/>
            </a:endParaRPr>
          </a:p>
        </p:txBody>
      </p:sp>
      <p:sp>
        <p:nvSpPr>
          <p:cNvPr id="25602" name="Rectangle 3"/>
          <p:cNvSpPr>
            <a:spLocks noGrp="1" noChangeArrowheads="1"/>
          </p:cNvSpPr>
          <p:nvPr>
            <p:ph type="body" idx="1"/>
          </p:nvPr>
        </p:nvSpPr>
        <p:spPr>
          <a:xfrm>
            <a:off x="609600" y="1295400"/>
            <a:ext cx="8915400" cy="4419600"/>
          </a:xfrm>
        </p:spPr>
        <p:txBody>
          <a:bodyPr/>
          <a:lstStyle/>
          <a:p>
            <a:pPr>
              <a:buFont typeface="Wingdings" pitchFamily="2" charset="2"/>
              <a:buChar char="§"/>
            </a:pPr>
            <a:r>
              <a:rPr lang="en-ZA" sz="3000" dirty="0" smtClean="0">
                <a:latin typeface="Bell MT" pitchFamily="18" charset="0"/>
              </a:rPr>
              <a:t>Background </a:t>
            </a:r>
          </a:p>
          <a:p>
            <a:pPr>
              <a:buFont typeface="Wingdings" pitchFamily="2" charset="2"/>
              <a:buChar char="§"/>
            </a:pPr>
            <a:r>
              <a:rPr lang="en-ZA" sz="3000" dirty="0" smtClean="0">
                <a:latin typeface="Bell MT" pitchFamily="18" charset="0"/>
              </a:rPr>
              <a:t>Problem Statement</a:t>
            </a:r>
          </a:p>
          <a:p>
            <a:pPr>
              <a:buFont typeface="Wingdings" pitchFamily="2" charset="2"/>
              <a:buChar char="§"/>
            </a:pPr>
            <a:r>
              <a:rPr lang="en-ZA" sz="3000" dirty="0" smtClean="0">
                <a:latin typeface="Bell MT" pitchFamily="18" charset="0"/>
              </a:rPr>
              <a:t>Research Questions</a:t>
            </a:r>
          </a:p>
          <a:p>
            <a:pPr>
              <a:buFont typeface="Wingdings" pitchFamily="2" charset="2"/>
              <a:buChar char="§"/>
            </a:pPr>
            <a:r>
              <a:rPr lang="en-ZA" sz="3000" dirty="0" smtClean="0">
                <a:latin typeface="Bell MT" pitchFamily="18" charset="0"/>
              </a:rPr>
              <a:t>Literature Review &amp; Conceptual Framework</a:t>
            </a:r>
          </a:p>
          <a:p>
            <a:pPr>
              <a:buFont typeface="Wingdings" pitchFamily="2" charset="2"/>
              <a:buChar char="§"/>
            </a:pPr>
            <a:r>
              <a:rPr lang="en-ZA" sz="3000" dirty="0" smtClean="0">
                <a:latin typeface="Bell MT" pitchFamily="18" charset="0"/>
              </a:rPr>
              <a:t>Research Methodology</a:t>
            </a:r>
          </a:p>
          <a:p>
            <a:pPr>
              <a:buFont typeface="Wingdings" pitchFamily="2" charset="2"/>
              <a:buChar char="§"/>
            </a:pPr>
            <a:r>
              <a:rPr lang="en-ZA" sz="3000" dirty="0" smtClean="0">
                <a:latin typeface="Bell MT" pitchFamily="18" charset="0"/>
              </a:rPr>
              <a:t>Data from pilot study</a:t>
            </a:r>
          </a:p>
          <a:p>
            <a:pPr>
              <a:buFont typeface="Wingdings" pitchFamily="2" charset="2"/>
              <a:buChar char="§"/>
            </a:pPr>
            <a:r>
              <a:rPr lang="en-ZA" sz="3000" dirty="0" smtClean="0">
                <a:latin typeface="Bell MT" pitchFamily="18" charset="0"/>
              </a:rPr>
              <a:t>Discussions</a:t>
            </a:r>
          </a:p>
          <a:p>
            <a:pPr>
              <a:buFont typeface="Wingdings" pitchFamily="2" charset="2"/>
              <a:buChar char="§"/>
            </a:pPr>
            <a:r>
              <a:rPr lang="en-ZA" sz="3000" dirty="0" smtClean="0">
                <a:latin typeface="Bell MT" pitchFamily="18" charset="0"/>
              </a:rPr>
              <a:t>Conclusion </a:t>
            </a:r>
          </a:p>
          <a:p>
            <a:pPr>
              <a:buFont typeface="Wingdings" pitchFamily="2" charset="2"/>
              <a:buChar char="§"/>
            </a:pPr>
            <a:endParaRPr lang="en-ZA" sz="3000" dirty="0" smtClean="0">
              <a:latin typeface="Bell MT" pitchFamily="18" charset="0"/>
            </a:endParaRPr>
          </a:p>
          <a:p>
            <a:pPr>
              <a:buFont typeface="Wingdings" pitchFamily="2" charset="2"/>
              <a:buChar char="§"/>
            </a:pPr>
            <a:endParaRPr lang="en-ZA" sz="3000" dirty="0" smtClean="0">
              <a:latin typeface="Bell MT" pitchFamily="18" charset="0"/>
            </a:endParaRPr>
          </a:p>
          <a:p>
            <a:pPr>
              <a:buFont typeface="Wingdings" pitchFamily="2" charset="2"/>
              <a:buChar char="§"/>
            </a:pPr>
            <a:endParaRPr lang="en-ZA" sz="3000" dirty="0" smtClean="0">
              <a:latin typeface="Bell MT" pitchFamily="18" charset="0"/>
            </a:endParaRPr>
          </a:p>
          <a:p>
            <a:pPr>
              <a:buFont typeface="Wingdings" pitchFamily="2" charset="2"/>
              <a:buChar char="§"/>
            </a:pPr>
            <a:endParaRPr lang="en-US" sz="3000" dirty="0" smtClean="0">
              <a:latin typeface="Bell MT"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609600"/>
            <a:ext cx="8915400" cy="685800"/>
          </a:xfrm>
        </p:spPr>
        <p:txBody>
          <a:bodyPr/>
          <a:lstStyle/>
          <a:p>
            <a:pPr eaLnBrk="1" hangingPunct="1"/>
            <a:r>
              <a:rPr lang="en-GB" altLang="zh-CN" sz="3400" b="1" dirty="0" smtClean="0">
                <a:solidFill>
                  <a:schemeClr val="bg2"/>
                </a:solidFill>
                <a:latin typeface="Bell MT" pitchFamily="18" charset="0"/>
                <a:ea typeface="宋体" charset="-122"/>
              </a:rPr>
              <a:t>Background </a:t>
            </a:r>
            <a:endParaRPr lang="en-US" altLang="zh-CN" sz="3400" b="1" dirty="0" smtClean="0">
              <a:solidFill>
                <a:schemeClr val="bg2"/>
              </a:solidFill>
              <a:latin typeface="Bell MT" pitchFamily="18" charset="0"/>
              <a:ea typeface="宋体" charset="-122"/>
            </a:endParaRPr>
          </a:p>
        </p:txBody>
      </p:sp>
      <p:sp>
        <p:nvSpPr>
          <p:cNvPr id="25602" name="Rectangle 3"/>
          <p:cNvSpPr>
            <a:spLocks noGrp="1" noChangeArrowheads="1"/>
          </p:cNvSpPr>
          <p:nvPr>
            <p:ph type="body" idx="1"/>
          </p:nvPr>
        </p:nvSpPr>
        <p:spPr>
          <a:xfrm>
            <a:off x="609600" y="1447800"/>
            <a:ext cx="8915400" cy="4419600"/>
          </a:xfrm>
        </p:spPr>
        <p:txBody>
          <a:bodyPr/>
          <a:lstStyle/>
          <a:p>
            <a:r>
              <a:rPr lang="en-US" sz="2400" dirty="0" smtClean="0">
                <a:latin typeface="Bell MT" pitchFamily="18" charset="0"/>
              </a:rPr>
              <a:t>This paper is a work-in-progress and part of a doctoral research.</a:t>
            </a:r>
          </a:p>
          <a:p>
            <a:r>
              <a:rPr lang="en-US" sz="2400" dirty="0" smtClean="0">
                <a:latin typeface="Bell MT" pitchFamily="18" charset="0"/>
              </a:rPr>
              <a:t>Its focus is on teaching and learning in first-year undergraduate Economics Education in South Africa. </a:t>
            </a:r>
          </a:p>
          <a:p>
            <a:r>
              <a:rPr lang="en-US" sz="2400" dirty="0" smtClean="0">
                <a:latin typeface="Bell MT" pitchFamily="18" charset="0"/>
              </a:rPr>
              <a:t>One of the eleven ‘traditional’ universities is chosen as a case, since there is a high degree of correlation in the </a:t>
            </a:r>
            <a:r>
              <a:rPr lang="en-US" sz="2400" i="1" dirty="0" smtClean="0">
                <a:latin typeface="Bell MT" pitchFamily="18" charset="0"/>
              </a:rPr>
              <a:t>context</a:t>
            </a:r>
            <a:r>
              <a:rPr lang="en-US" sz="2400" dirty="0" smtClean="0">
                <a:latin typeface="Bell MT" pitchFamily="18" charset="0"/>
              </a:rPr>
              <a:t>, </a:t>
            </a:r>
            <a:r>
              <a:rPr lang="en-US" sz="2400" i="1" dirty="0" smtClean="0">
                <a:latin typeface="Bell MT" pitchFamily="18" charset="0"/>
              </a:rPr>
              <a:t>content</a:t>
            </a:r>
            <a:r>
              <a:rPr lang="en-US" sz="2400" dirty="0" smtClean="0">
                <a:latin typeface="Bell MT" pitchFamily="18" charset="0"/>
              </a:rPr>
              <a:t> and </a:t>
            </a:r>
            <a:r>
              <a:rPr lang="en-US" sz="2400" i="1" dirty="0" smtClean="0">
                <a:latin typeface="Bell MT" pitchFamily="18" charset="0"/>
              </a:rPr>
              <a:t>structure</a:t>
            </a:r>
            <a:r>
              <a:rPr lang="en-US" sz="2400" dirty="0" smtClean="0">
                <a:latin typeface="Bell MT" pitchFamily="18" charset="0"/>
              </a:rPr>
              <a:t> of first-year undergraduate economics programme in South Africa. </a:t>
            </a:r>
          </a:p>
          <a:p>
            <a:r>
              <a:rPr lang="en-US" sz="2400" dirty="0" smtClean="0">
                <a:latin typeface="Bell MT" pitchFamily="18" charset="0"/>
              </a:rPr>
              <a:t>The key question is ‘</a:t>
            </a:r>
            <a:r>
              <a:rPr lang="en-US" sz="2400" i="1" dirty="0" smtClean="0">
                <a:latin typeface="Bell MT" pitchFamily="18" charset="0"/>
              </a:rPr>
              <a:t>how do lecturers teach first-year undergraduate students and how do the student learn</a:t>
            </a:r>
            <a:r>
              <a:rPr lang="en-US" sz="2400" dirty="0" smtClean="0">
                <a:latin typeface="Bell MT" pitchFamily="18" charset="0"/>
              </a:rPr>
              <a:t>? </a:t>
            </a:r>
          </a:p>
          <a:p>
            <a:pPr>
              <a:buNone/>
            </a:pPr>
            <a:r>
              <a:rPr lang="en-US" sz="2400" dirty="0" smtClean="0">
                <a:latin typeface="Bell MT" pitchFamily="18" charset="0"/>
              </a:rPr>
              <a:t> </a:t>
            </a:r>
          </a:p>
          <a:p>
            <a:r>
              <a:rPr lang="en-US" sz="1800" i="1" dirty="0" smtClean="0">
                <a:latin typeface="Bell MT" pitchFamily="18" charset="0"/>
              </a:rPr>
              <a:t>Key words/Phrases:</a:t>
            </a:r>
            <a:r>
              <a:rPr lang="en-US" sz="1800" dirty="0" smtClean="0">
                <a:latin typeface="Bell MT" pitchFamily="18" charset="0"/>
              </a:rPr>
              <a:t>                                                                                                               Teaching, Learning, Economics Education, First-Year Undergraduate Students.</a:t>
            </a:r>
            <a:endParaRPr lang="en-ZA" sz="1800" dirty="0" smtClean="0">
              <a:latin typeface="Bell MT" pitchFamily="18" charset="0"/>
            </a:endParaRPr>
          </a:p>
          <a:p>
            <a:pPr algn="just"/>
            <a:endParaRPr lang="en-US" sz="2400" dirty="0" smtClean="0">
              <a:latin typeface="Bell MT"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09600" y="381000"/>
            <a:ext cx="8915400" cy="685800"/>
          </a:xfrm>
        </p:spPr>
        <p:txBody>
          <a:bodyPr/>
          <a:lstStyle/>
          <a:p>
            <a:pPr eaLnBrk="1" hangingPunct="1"/>
            <a:r>
              <a:rPr lang="en-GB" altLang="zh-CN" sz="3200" b="1" dirty="0" smtClean="0">
                <a:solidFill>
                  <a:schemeClr val="bg2"/>
                </a:solidFill>
                <a:latin typeface="Bell MT" pitchFamily="18" charset="0"/>
                <a:ea typeface="宋体" charset="-122"/>
              </a:rPr>
              <a:t>Problem Statement </a:t>
            </a:r>
            <a:endParaRPr lang="en-US" altLang="zh-CN" sz="3400" b="1" dirty="0" smtClean="0">
              <a:solidFill>
                <a:schemeClr val="bg2"/>
              </a:solidFill>
              <a:latin typeface="Bell MT" pitchFamily="18" charset="0"/>
              <a:ea typeface="宋体" charset="-122"/>
            </a:endParaRPr>
          </a:p>
        </p:txBody>
      </p:sp>
      <p:sp>
        <p:nvSpPr>
          <p:cNvPr id="25602" name="Rectangle 3"/>
          <p:cNvSpPr>
            <a:spLocks noGrp="1" noChangeArrowheads="1"/>
          </p:cNvSpPr>
          <p:nvPr>
            <p:ph type="body" idx="1"/>
          </p:nvPr>
        </p:nvSpPr>
        <p:spPr>
          <a:xfrm>
            <a:off x="533400" y="1143000"/>
            <a:ext cx="8915400" cy="4876800"/>
          </a:xfrm>
        </p:spPr>
        <p:txBody>
          <a:bodyPr/>
          <a:lstStyle/>
          <a:p>
            <a:r>
              <a:rPr lang="en-ZA" sz="2400" dirty="0" smtClean="0">
                <a:latin typeface="Bell MT" pitchFamily="18" charset="0"/>
              </a:rPr>
              <a:t>The challenges of increasing access, improving </a:t>
            </a:r>
            <a:r>
              <a:rPr lang="en-ZA" sz="2400" b="1" dirty="0" smtClean="0">
                <a:latin typeface="Bell MT" pitchFamily="18" charset="0"/>
              </a:rPr>
              <a:t>throughput</a:t>
            </a:r>
            <a:r>
              <a:rPr lang="en-ZA" sz="2400" dirty="0" smtClean="0">
                <a:latin typeface="Bell MT" pitchFamily="18" charset="0"/>
              </a:rPr>
              <a:t> and </a:t>
            </a:r>
            <a:r>
              <a:rPr lang="en-ZA" sz="2400" b="1" dirty="0" smtClean="0">
                <a:latin typeface="Bell MT" pitchFamily="18" charset="0"/>
              </a:rPr>
              <a:t>retention </a:t>
            </a:r>
            <a:r>
              <a:rPr lang="en-ZA" sz="2400" dirty="0" smtClean="0">
                <a:latin typeface="Bell MT" pitchFamily="18" charset="0"/>
              </a:rPr>
              <a:t>are key ongoing national discourse in South African higher education (CHE, 2010).</a:t>
            </a:r>
          </a:p>
          <a:p>
            <a:pPr>
              <a:buNone/>
            </a:pPr>
            <a:endParaRPr lang="en-ZA" sz="2400" dirty="0" smtClean="0">
              <a:latin typeface="Bell MT" pitchFamily="18" charset="0"/>
            </a:endParaRPr>
          </a:p>
          <a:p>
            <a:r>
              <a:rPr lang="en-US" sz="2400" dirty="0" smtClean="0">
                <a:latin typeface="Bell MT" pitchFamily="18" charset="0"/>
              </a:rPr>
              <a:t>Data available on first-year undergraduate students at the university under consideration shows that the average final marks of students hovered around 50% since 1994. It was precisely 46% for 2009 and this picture has not significantly changed in 2011. </a:t>
            </a:r>
          </a:p>
          <a:p>
            <a:pPr>
              <a:buNone/>
            </a:pPr>
            <a:endParaRPr lang="en-ZA" sz="2400" dirty="0" smtClean="0">
              <a:latin typeface="Bell MT" pitchFamily="18" charset="0"/>
            </a:endParaRPr>
          </a:p>
          <a:p>
            <a:r>
              <a:rPr lang="en-ZA" sz="2400" dirty="0" smtClean="0">
                <a:latin typeface="Bell MT" pitchFamily="18" charset="0"/>
              </a:rPr>
              <a:t>Yet,  there is no study in the South Africa higher education that probes into </a:t>
            </a:r>
            <a:r>
              <a:rPr lang="en-US" sz="2400" dirty="0" smtClean="0">
                <a:latin typeface="Bell MT" pitchFamily="18" charset="0"/>
              </a:rPr>
              <a:t>understanding the teaching and learning of undergraduate economics education, especially for first-year students.  </a:t>
            </a:r>
            <a:endParaRPr lang="en-ZA" sz="2400" dirty="0" smtClean="0">
              <a:latin typeface="Bell MT" pitchFamily="18" charset="0"/>
            </a:endParaRPr>
          </a:p>
          <a:p>
            <a:pPr>
              <a:buNone/>
            </a:pPr>
            <a:endParaRPr lang="en-ZA" sz="2400" dirty="0" smtClean="0">
              <a:latin typeface="Bell MT"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762000" y="381000"/>
            <a:ext cx="8915400" cy="685800"/>
          </a:xfrm>
        </p:spPr>
        <p:txBody>
          <a:bodyPr/>
          <a:lstStyle/>
          <a:p>
            <a:pPr eaLnBrk="1" hangingPunct="1"/>
            <a:r>
              <a:rPr lang="en-GB" altLang="zh-CN" sz="3600" b="1" dirty="0" smtClean="0">
                <a:solidFill>
                  <a:schemeClr val="bg2"/>
                </a:solidFill>
                <a:latin typeface="Bell MT" pitchFamily="18" charset="0"/>
                <a:ea typeface="宋体" charset="-122"/>
              </a:rPr>
              <a:t>Research Questions </a:t>
            </a:r>
            <a:endParaRPr lang="en-US" altLang="zh-CN" sz="3600" b="1" dirty="0" smtClean="0">
              <a:solidFill>
                <a:schemeClr val="bg2"/>
              </a:solidFill>
              <a:latin typeface="Bell MT" pitchFamily="18" charset="0"/>
              <a:ea typeface="宋体" charset="-122"/>
            </a:endParaRPr>
          </a:p>
        </p:txBody>
      </p:sp>
      <p:sp>
        <p:nvSpPr>
          <p:cNvPr id="21506" name="Rectangle 3"/>
          <p:cNvSpPr>
            <a:spLocks noGrp="1" noChangeArrowheads="1"/>
          </p:cNvSpPr>
          <p:nvPr>
            <p:ph type="body" idx="1"/>
          </p:nvPr>
        </p:nvSpPr>
        <p:spPr>
          <a:xfrm>
            <a:off x="609600" y="1295400"/>
            <a:ext cx="8915400" cy="3962400"/>
          </a:xfrm>
        </p:spPr>
        <p:txBody>
          <a:bodyPr/>
          <a:lstStyle/>
          <a:p>
            <a:pPr marL="514350" lvl="0" indent="-514350">
              <a:buFont typeface="+mj-lt"/>
              <a:buAutoNum type="romanUcPeriod"/>
            </a:pPr>
            <a:r>
              <a:rPr lang="en-US" sz="2400" dirty="0" smtClean="0">
                <a:latin typeface="Bell MT" pitchFamily="18" charset="0"/>
              </a:rPr>
              <a:t>What are the pedagogical understanding and practices of lecturers teaching first-year economics courses on the Bachelor of Commerce programme in a ‘traditional’ South African university?; </a:t>
            </a:r>
            <a:endParaRPr lang="en-ZA" sz="2400" dirty="0" smtClean="0">
              <a:latin typeface="Bell MT" pitchFamily="18" charset="0"/>
            </a:endParaRPr>
          </a:p>
          <a:p>
            <a:pPr marL="514350" lvl="0" indent="-514350">
              <a:buFont typeface="+mj-lt"/>
              <a:buAutoNum type="romanUcPeriod"/>
            </a:pPr>
            <a:r>
              <a:rPr lang="en-US" sz="2400" dirty="0" smtClean="0">
                <a:latin typeface="Bell MT" pitchFamily="18" charset="0"/>
              </a:rPr>
              <a:t>What system of learning is evident amongst undergraduate students taking first-year economics courses on the Bachelor of Commerce programme at this university?; </a:t>
            </a:r>
            <a:r>
              <a:rPr lang="en-US" sz="2400" i="1" dirty="0" smtClean="0">
                <a:latin typeface="Bell MT" pitchFamily="18" charset="0"/>
              </a:rPr>
              <a:t>and </a:t>
            </a:r>
            <a:endParaRPr lang="en-ZA" sz="2400" dirty="0" smtClean="0">
              <a:latin typeface="Bell MT" pitchFamily="18" charset="0"/>
            </a:endParaRPr>
          </a:p>
          <a:p>
            <a:pPr marL="514350" lvl="0" indent="-514350">
              <a:buFont typeface="+mj-lt"/>
              <a:buAutoNum type="romanUcPeriod"/>
            </a:pPr>
            <a:r>
              <a:rPr lang="en-US" sz="2400" dirty="0" smtClean="0">
                <a:latin typeface="Bell MT" pitchFamily="18" charset="0"/>
              </a:rPr>
              <a:t>How do the pedagogical practices of lecturers and learning practices of undergraduate students taking first-year economics courses align and help to explain the academic achievement, or lack of it, in the BCom programme at this university?  </a:t>
            </a:r>
            <a:endParaRPr lang="en-ZA" sz="2400" dirty="0">
              <a:latin typeface="Bell MT"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09600" y="304800"/>
            <a:ext cx="8915400" cy="685800"/>
          </a:xfrm>
        </p:spPr>
        <p:txBody>
          <a:bodyPr/>
          <a:lstStyle/>
          <a:p>
            <a:pPr eaLnBrk="1" hangingPunct="1"/>
            <a:r>
              <a:rPr lang="en-GB" altLang="zh-CN" sz="3400" b="1" dirty="0" smtClean="0">
                <a:solidFill>
                  <a:schemeClr val="bg2"/>
                </a:solidFill>
                <a:latin typeface="Bell MT" pitchFamily="18" charset="0"/>
                <a:ea typeface="宋体" charset="-122"/>
              </a:rPr>
              <a:t>Literature Review</a:t>
            </a:r>
            <a:endParaRPr lang="en-US" altLang="zh-CN" sz="3400" b="1" dirty="0" smtClean="0">
              <a:solidFill>
                <a:schemeClr val="bg2"/>
              </a:solidFill>
              <a:latin typeface="Bell MT" pitchFamily="18" charset="0"/>
              <a:ea typeface="宋体" charset="-122"/>
            </a:endParaRPr>
          </a:p>
        </p:txBody>
      </p:sp>
      <p:sp>
        <p:nvSpPr>
          <p:cNvPr id="25602" name="Rectangle 3"/>
          <p:cNvSpPr>
            <a:spLocks noGrp="1" noChangeArrowheads="1"/>
          </p:cNvSpPr>
          <p:nvPr>
            <p:ph type="body" idx="1"/>
          </p:nvPr>
        </p:nvSpPr>
        <p:spPr>
          <a:xfrm>
            <a:off x="381000" y="990600"/>
            <a:ext cx="8915400" cy="4648200"/>
          </a:xfrm>
        </p:spPr>
        <p:txBody>
          <a:bodyPr/>
          <a:lstStyle/>
          <a:p>
            <a:pPr marL="609600" indent="-609600" eaLnBrk="1" hangingPunct="1"/>
            <a:r>
              <a:rPr lang="en-US" sz="2400" dirty="0" smtClean="0">
                <a:latin typeface="Bell MT" pitchFamily="18" charset="0"/>
              </a:rPr>
              <a:t>What teaching staff do, how they learn and the theory about teaching and learning are understood as entangled (Pang &amp; Marton, 2003). Threshold concepts within economics’ teaching and learning are examined (Meyer and Land, </a:t>
            </a:r>
            <a:r>
              <a:rPr lang="en-ZA" sz="2400" dirty="0" smtClean="0">
                <a:latin typeface="Bell MT" pitchFamily="18" charset="0"/>
              </a:rPr>
              <a:t>2003)</a:t>
            </a:r>
            <a:endParaRPr lang="en-US" sz="2400" dirty="0" smtClean="0">
              <a:latin typeface="Bell MT" pitchFamily="18" charset="0"/>
            </a:endParaRPr>
          </a:p>
          <a:p>
            <a:pPr marL="609600" indent="-609600" eaLnBrk="1" hangingPunct="1"/>
            <a:r>
              <a:rPr lang="en-US" sz="2400" dirty="0" smtClean="0">
                <a:latin typeface="Bell MT" pitchFamily="18" charset="0"/>
              </a:rPr>
              <a:t>The state of economics education will be examined under the assumption of neoclassical economics as the core curriculum.</a:t>
            </a:r>
          </a:p>
          <a:p>
            <a:pPr marL="609600" indent="-609600" eaLnBrk="1" hangingPunct="1"/>
            <a:r>
              <a:rPr lang="en-US" sz="2400" dirty="0" smtClean="0">
                <a:latin typeface="Bell MT" pitchFamily="18" charset="0"/>
              </a:rPr>
              <a:t>The concept of economics education as focusing on the scholarship of teaching economics and the need for economic literacy  are supported by various organizations in the US (Becker, 2001). </a:t>
            </a:r>
          </a:p>
          <a:p>
            <a:pPr marL="609600" indent="-609600" eaLnBrk="1" hangingPunct="1"/>
            <a:r>
              <a:rPr lang="en-US" sz="2400" dirty="0" smtClean="0">
                <a:latin typeface="Bell MT" pitchFamily="18" charset="0"/>
              </a:rPr>
              <a:t>Therefore, this has led to a body of literature in United States, but little or nothing in the South African context (Oosthuizen, 2008)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09600" y="457200"/>
            <a:ext cx="8915400" cy="685800"/>
          </a:xfrm>
        </p:spPr>
        <p:txBody>
          <a:bodyPr/>
          <a:lstStyle/>
          <a:p>
            <a:pPr eaLnBrk="1" hangingPunct="1"/>
            <a:r>
              <a:rPr lang="en-GB" altLang="zh-CN" sz="3400" b="1" dirty="0" smtClean="0">
                <a:solidFill>
                  <a:schemeClr val="bg2"/>
                </a:solidFill>
                <a:latin typeface="Bell MT" pitchFamily="18" charset="0"/>
                <a:ea typeface="宋体" charset="-122"/>
              </a:rPr>
              <a:t>Conceptual Framework</a:t>
            </a:r>
            <a:endParaRPr lang="en-US" altLang="zh-CN" sz="3400" b="1" dirty="0" smtClean="0">
              <a:solidFill>
                <a:schemeClr val="bg2"/>
              </a:solidFill>
              <a:latin typeface="Bell MT" pitchFamily="18" charset="0"/>
              <a:ea typeface="宋体" charset="-122"/>
            </a:endParaRPr>
          </a:p>
        </p:txBody>
      </p:sp>
      <p:sp>
        <p:nvSpPr>
          <p:cNvPr id="25602" name="Rectangle 3"/>
          <p:cNvSpPr>
            <a:spLocks noGrp="1" noChangeArrowheads="1"/>
          </p:cNvSpPr>
          <p:nvPr>
            <p:ph type="body" idx="1"/>
          </p:nvPr>
        </p:nvSpPr>
        <p:spPr>
          <a:xfrm>
            <a:off x="457200" y="1143000"/>
            <a:ext cx="8915400" cy="4419600"/>
          </a:xfrm>
        </p:spPr>
        <p:txBody>
          <a:bodyPr/>
          <a:lstStyle/>
          <a:p>
            <a:pPr marL="609600" indent="-609600" eaLnBrk="1" hangingPunct="1"/>
            <a:r>
              <a:rPr lang="en-US" altLang="zh-CN" sz="2500" dirty="0" smtClean="0">
                <a:latin typeface="Bell MT" pitchFamily="18" charset="0"/>
                <a:ea typeface="宋体" charset="-122"/>
              </a:rPr>
              <a:t>John Dewey’s n</a:t>
            </a:r>
            <a:r>
              <a:rPr lang="en-US" altLang="zh-CN" sz="2500" i="1" dirty="0" smtClean="0">
                <a:latin typeface="Bell MT" pitchFamily="18" charset="0"/>
                <a:ea typeface="宋体" charset="-122"/>
              </a:rPr>
              <a:t>otion of experience</a:t>
            </a:r>
            <a:r>
              <a:rPr lang="en-US" altLang="zh-CN" sz="2500" dirty="0" smtClean="0">
                <a:latin typeface="Bell MT" pitchFamily="18" charset="0"/>
                <a:ea typeface="宋体" charset="-122"/>
              </a:rPr>
              <a:t>- </a:t>
            </a:r>
            <a:r>
              <a:rPr lang="en-US" sz="2500" dirty="0" smtClean="0">
                <a:latin typeface="Bell MT" pitchFamily="18" charset="0"/>
              </a:rPr>
              <a:t>A pragmatist who sees a strong link between theory and practice, seen to be relevant given the disjuncture  which students often find between theory and practice (Dewey, 1997). </a:t>
            </a:r>
            <a:endParaRPr lang="en-US" altLang="zh-CN" sz="2500" dirty="0" smtClean="0">
              <a:latin typeface="Bell MT" pitchFamily="18" charset="0"/>
              <a:ea typeface="宋体" charset="-122"/>
            </a:endParaRPr>
          </a:p>
          <a:p>
            <a:pPr marL="609600" indent="-609600" eaLnBrk="1" hangingPunct="1"/>
            <a:r>
              <a:rPr lang="en-US" altLang="zh-CN" sz="2500" dirty="0" smtClean="0">
                <a:latin typeface="Bell MT" pitchFamily="18" charset="0"/>
                <a:ea typeface="宋体" charset="-122"/>
              </a:rPr>
              <a:t>John Biggs’ idea on </a:t>
            </a:r>
            <a:r>
              <a:rPr lang="en-US" altLang="zh-CN" sz="2500" i="1" dirty="0" smtClean="0">
                <a:latin typeface="Bell MT" pitchFamily="18" charset="0"/>
                <a:ea typeface="宋体" charset="-122"/>
              </a:rPr>
              <a:t>constructive alignment</a:t>
            </a:r>
            <a:r>
              <a:rPr lang="en-US" altLang="zh-CN" sz="2500" dirty="0" smtClean="0">
                <a:latin typeface="Bell MT" pitchFamily="18" charset="0"/>
                <a:ea typeface="宋体" charset="-122"/>
              </a:rPr>
              <a:t>-                     </a:t>
            </a:r>
            <a:r>
              <a:rPr lang="en-ZA" altLang="zh-CN" sz="2500" dirty="0" smtClean="0">
                <a:latin typeface="Bell MT" pitchFamily="18" charset="0"/>
                <a:ea typeface="宋体" charset="-122"/>
              </a:rPr>
              <a:t>Constructive alignment starts with the outcomes lecturers intend students to learn, and aligns teaching and assessment to those outcomes. Learning is constructed by what activities the students carry out; learning is about what they do, not about what we teachers do. Likewise, assessment is about how well they achieve the intended outcomes, not about how well they report back to us what we have told them. (Biggs, 2003)</a:t>
            </a:r>
            <a:endParaRPr lang="en-US" altLang="zh-CN" sz="2500" dirty="0" smtClean="0">
              <a:latin typeface="Bell MT" pitchFamily="18" charset="0"/>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609600" y="609600"/>
            <a:ext cx="8915400" cy="685800"/>
          </a:xfrm>
        </p:spPr>
        <p:txBody>
          <a:bodyPr/>
          <a:lstStyle/>
          <a:p>
            <a:pPr eaLnBrk="1" hangingPunct="1"/>
            <a:r>
              <a:rPr lang="en-GB" altLang="zh-CN" sz="2800" b="1" dirty="0" smtClean="0">
                <a:solidFill>
                  <a:schemeClr val="bg2"/>
                </a:solidFill>
                <a:latin typeface="Byington" pitchFamily="2" charset="0"/>
                <a:ea typeface="宋体" charset="-122"/>
              </a:rPr>
              <a:t>The Classroom as a “Field of Interactions”</a:t>
            </a:r>
            <a:endParaRPr lang="en-US" altLang="zh-CN" sz="2800" b="1" dirty="0" smtClean="0">
              <a:solidFill>
                <a:schemeClr val="bg2"/>
              </a:solidFill>
              <a:latin typeface="Byington" pitchFamily="2" charset="0"/>
              <a:ea typeface="宋体" charset="-122"/>
            </a:endParaRPr>
          </a:p>
        </p:txBody>
      </p:sp>
      <p:pic>
        <p:nvPicPr>
          <p:cNvPr id="1026" name="Picture 2"/>
          <p:cNvPicPr>
            <a:picLocks noChangeAspect="1" noChangeArrowheads="1"/>
          </p:cNvPicPr>
          <p:nvPr/>
        </p:nvPicPr>
        <p:blipFill>
          <a:blip r:embed="rId2" cstate="print"/>
          <a:srcRect/>
          <a:stretch>
            <a:fillRect/>
          </a:stretch>
        </p:blipFill>
        <p:spPr bwMode="auto">
          <a:xfrm>
            <a:off x="228600" y="1447800"/>
            <a:ext cx="4826832" cy="3200399"/>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029200" y="1447800"/>
            <a:ext cx="42727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609600" y="533400"/>
            <a:ext cx="8915400" cy="685800"/>
          </a:xfrm>
        </p:spPr>
        <p:txBody>
          <a:bodyPr/>
          <a:lstStyle/>
          <a:p>
            <a:pPr eaLnBrk="1" hangingPunct="1"/>
            <a:r>
              <a:rPr lang="en-CA" altLang="zh-CN" sz="4000" b="1" dirty="0" smtClean="0">
                <a:solidFill>
                  <a:schemeClr val="bg2"/>
                </a:solidFill>
                <a:latin typeface="Bell MT" pitchFamily="18" charset="0"/>
                <a:ea typeface="宋体" charset="-122"/>
              </a:rPr>
              <a:t>Research Methodology </a:t>
            </a:r>
            <a:endParaRPr lang="en-US" altLang="zh-CN" sz="4000" b="1" dirty="0" smtClean="0">
              <a:solidFill>
                <a:schemeClr val="bg2"/>
              </a:solidFill>
              <a:latin typeface="Bell MT" pitchFamily="18" charset="0"/>
              <a:ea typeface="宋体" charset="-122"/>
            </a:endParaRPr>
          </a:p>
        </p:txBody>
      </p:sp>
      <p:sp>
        <p:nvSpPr>
          <p:cNvPr id="5" name="Rectangle 3"/>
          <p:cNvSpPr txBox="1">
            <a:spLocks noChangeArrowheads="1"/>
          </p:cNvSpPr>
          <p:nvPr/>
        </p:nvSpPr>
        <p:spPr bwMode="auto">
          <a:xfrm>
            <a:off x="381000" y="1295400"/>
            <a:ext cx="8915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609600" lvl="0" indent="-609600">
              <a:spcBef>
                <a:spcPct val="20000"/>
              </a:spcBef>
              <a:buClr>
                <a:schemeClr val="bg2"/>
              </a:buClr>
              <a:buSzPct val="75000"/>
              <a:buFont typeface="Wingdings" pitchFamily="2" charset="2"/>
              <a:buChar char="n"/>
            </a:pPr>
            <a:r>
              <a:rPr lang="en-US" sz="2000" dirty="0" smtClean="0">
                <a:latin typeface="Bell MT" pitchFamily="18" charset="0"/>
              </a:rPr>
              <a:t>First-year undergraduates taking economics as a required course on the Bachelor of Commerce (BCom) at a South African university. </a:t>
            </a:r>
          </a:p>
          <a:p>
            <a:pPr marL="609600" lvl="0" indent="-609600">
              <a:spcBef>
                <a:spcPct val="20000"/>
              </a:spcBef>
              <a:buClr>
                <a:schemeClr val="bg2"/>
              </a:buClr>
              <a:buSzPct val="75000"/>
              <a:buFont typeface="Wingdings" pitchFamily="2" charset="2"/>
              <a:buChar char="n"/>
            </a:pPr>
            <a:r>
              <a:rPr lang="en-US" sz="2000" dirty="0" smtClean="0">
                <a:latin typeface="Bell MT" pitchFamily="18" charset="0"/>
              </a:rPr>
              <a:t>A </a:t>
            </a:r>
            <a:r>
              <a:rPr lang="en-US" sz="2000" b="1" dirty="0" smtClean="0">
                <a:latin typeface="Bell MT" pitchFamily="18" charset="0"/>
              </a:rPr>
              <a:t>mixed/integrative research. </a:t>
            </a:r>
          </a:p>
          <a:p>
            <a:pPr marL="609600" indent="-609600">
              <a:spcBef>
                <a:spcPct val="20000"/>
              </a:spcBef>
              <a:buClr>
                <a:schemeClr val="bg2"/>
              </a:buClr>
              <a:buSzPct val="75000"/>
              <a:buFont typeface="Wingdings" pitchFamily="2" charset="2"/>
              <a:buChar char="n"/>
            </a:pPr>
            <a:r>
              <a:rPr lang="en-ZA" sz="2000" dirty="0" smtClean="0">
                <a:latin typeface="Bell MT" pitchFamily="18" charset="0"/>
              </a:rPr>
              <a:t>A </a:t>
            </a:r>
            <a:r>
              <a:rPr lang="en-ZA" sz="2000" b="1" i="1" dirty="0" smtClean="0">
                <a:latin typeface="Bell MT" pitchFamily="18" charset="0"/>
              </a:rPr>
              <a:t>qualitative research approach</a:t>
            </a:r>
            <a:r>
              <a:rPr lang="en-ZA" sz="2000" dirty="0" smtClean="0">
                <a:latin typeface="Bell MT" pitchFamily="18" charset="0"/>
              </a:rPr>
              <a:t>:  focus group discussions in the </a:t>
            </a:r>
            <a:r>
              <a:rPr lang="en-ZA" sz="2000" i="1" dirty="0" smtClean="0">
                <a:latin typeface="Bell MT" pitchFamily="18" charset="0"/>
              </a:rPr>
              <a:t>pilot phase  </a:t>
            </a:r>
            <a:r>
              <a:rPr lang="en-ZA" sz="2000" dirty="0" smtClean="0">
                <a:latin typeface="Bell MT" pitchFamily="18" charset="0"/>
              </a:rPr>
              <a:t>and</a:t>
            </a:r>
            <a:r>
              <a:rPr lang="en-ZA" sz="2000" i="1" dirty="0" smtClean="0">
                <a:latin typeface="Bell MT" pitchFamily="18" charset="0"/>
              </a:rPr>
              <a:t> </a:t>
            </a:r>
            <a:r>
              <a:rPr lang="en-ZA" altLang="zh-CN" sz="2000" i="1" kern="0" dirty="0" smtClean="0">
                <a:latin typeface="Bell MT" pitchFamily="18" charset="0"/>
              </a:rPr>
              <a:t>post-pilot phase </a:t>
            </a:r>
            <a:r>
              <a:rPr lang="en-ZA" sz="2000" dirty="0" smtClean="0">
                <a:latin typeface="Bell MT" pitchFamily="18" charset="0"/>
              </a:rPr>
              <a:t>using phenomenography  research approach to collect and analysing data from lecturers and students. The instrument will be semi-structured, informal in style and last for approximately 90 minutes and will consist of the researcher as the moderator (</a:t>
            </a:r>
            <a:r>
              <a:rPr lang="en-ZA" sz="2000" i="1" dirty="0" smtClean="0">
                <a:latin typeface="Bell MT" pitchFamily="18" charset="0"/>
              </a:rPr>
              <a:t>internal relation</a:t>
            </a:r>
            <a:r>
              <a:rPr lang="en-ZA" sz="2000" dirty="0" smtClean="0">
                <a:latin typeface="Bell MT" pitchFamily="18" charset="0"/>
              </a:rPr>
              <a:t>). </a:t>
            </a:r>
          </a:p>
          <a:p>
            <a:pPr marL="609600" indent="-609600">
              <a:spcBef>
                <a:spcPct val="20000"/>
              </a:spcBef>
              <a:buClr>
                <a:schemeClr val="bg2"/>
              </a:buClr>
              <a:buSzPct val="75000"/>
              <a:buFont typeface="Wingdings" pitchFamily="2" charset="2"/>
              <a:buChar char="n"/>
            </a:pPr>
            <a:r>
              <a:rPr kumimoji="0" lang="en-ZA" altLang="zh-CN" sz="2000" b="0" i="0" u="none" strike="noStrike" kern="0" cap="none" spc="0" normalizeH="0" baseline="0" noProof="0" dirty="0" smtClean="0">
                <a:ln>
                  <a:noFill/>
                </a:ln>
                <a:solidFill>
                  <a:schemeClr val="tx1"/>
                </a:solidFill>
                <a:effectLst/>
                <a:uLnTx/>
                <a:uFillTx/>
                <a:latin typeface="Bell MT" pitchFamily="18" charset="0"/>
              </a:rPr>
              <a:t>A </a:t>
            </a:r>
            <a:r>
              <a:rPr kumimoji="0" lang="en-ZA" altLang="zh-CN" sz="2000" b="1" i="1" u="none" strike="noStrike" kern="0" cap="none" spc="0" normalizeH="0" baseline="0" noProof="0" dirty="0" smtClean="0">
                <a:ln>
                  <a:noFill/>
                </a:ln>
                <a:solidFill>
                  <a:schemeClr val="tx1"/>
                </a:solidFill>
                <a:effectLst/>
                <a:uLnTx/>
                <a:uFillTx/>
                <a:latin typeface="Bell MT" pitchFamily="18" charset="0"/>
              </a:rPr>
              <a:t>quantitative research approach</a:t>
            </a:r>
            <a:r>
              <a:rPr kumimoji="0" lang="en-ZA" altLang="zh-CN" sz="2000" b="0" i="0" u="none" strike="noStrike" kern="0" cap="none" spc="0" normalizeH="0" baseline="0" noProof="0" dirty="0" smtClean="0">
                <a:ln>
                  <a:noFill/>
                </a:ln>
                <a:solidFill>
                  <a:schemeClr val="tx1"/>
                </a:solidFill>
                <a:effectLst/>
                <a:uLnTx/>
                <a:uFillTx/>
                <a:latin typeface="Bell MT" pitchFamily="18" charset="0"/>
              </a:rPr>
              <a:t>:  for the </a:t>
            </a:r>
            <a:r>
              <a:rPr kumimoji="0" lang="en-ZA" altLang="zh-CN" sz="2000" b="0" i="1" u="none" strike="noStrike" kern="0" cap="none" spc="0" normalizeH="0" baseline="0" noProof="0" dirty="0" smtClean="0">
                <a:ln>
                  <a:noFill/>
                </a:ln>
                <a:solidFill>
                  <a:schemeClr val="tx1"/>
                </a:solidFill>
                <a:effectLst/>
                <a:uLnTx/>
                <a:uFillTx/>
                <a:latin typeface="Bell MT" pitchFamily="18" charset="0"/>
              </a:rPr>
              <a:t>post-pilot</a:t>
            </a:r>
            <a:r>
              <a:rPr kumimoji="0" lang="en-ZA" altLang="zh-CN" sz="2000" b="0" i="1" u="none" strike="noStrike" kern="0" cap="none" spc="0" normalizeH="0" noProof="0" dirty="0" smtClean="0">
                <a:ln>
                  <a:noFill/>
                </a:ln>
                <a:solidFill>
                  <a:schemeClr val="tx1"/>
                </a:solidFill>
                <a:effectLst/>
                <a:uLnTx/>
                <a:uFillTx/>
                <a:latin typeface="Bell MT" pitchFamily="18" charset="0"/>
              </a:rPr>
              <a:t> phase , </a:t>
            </a:r>
            <a:r>
              <a:rPr lang="en-US" sz="2000" dirty="0" smtClean="0">
                <a:latin typeface="Bell MT" pitchFamily="18" charset="0"/>
              </a:rPr>
              <a:t>structured questionnaire to collect data on </a:t>
            </a:r>
            <a:r>
              <a:rPr lang="en-ZA" sz="2000" kern="0" dirty="0" smtClean="0">
                <a:latin typeface="Bell MT" pitchFamily="18" charset="0"/>
              </a:rPr>
              <a:t>age, gender, mathematical foundation,  economics background and language proficiency (</a:t>
            </a:r>
            <a:r>
              <a:rPr lang="en-ZA" sz="2000" i="1" kern="0" dirty="0" smtClean="0">
                <a:latin typeface="Bell MT" pitchFamily="18" charset="0"/>
              </a:rPr>
              <a:t>independent variables) </a:t>
            </a:r>
            <a:r>
              <a:rPr lang="en-ZA" sz="2000" kern="0" dirty="0" smtClean="0">
                <a:latin typeface="Bell MT" pitchFamily="18" charset="0"/>
              </a:rPr>
              <a:t>as key factors in students’ learning </a:t>
            </a:r>
            <a:r>
              <a:rPr lang="en-ZA" sz="2000" i="1" kern="0" dirty="0" smtClean="0">
                <a:latin typeface="Bell MT" pitchFamily="18" charset="0"/>
              </a:rPr>
              <a:t>(dependent variable) . </a:t>
            </a:r>
            <a:r>
              <a:rPr lang="en-ZA" sz="2000" kern="0" dirty="0" smtClean="0">
                <a:latin typeface="Bell MT" pitchFamily="18" charset="0"/>
              </a:rPr>
              <a:t> Data will be analysed statistically. </a:t>
            </a:r>
            <a:r>
              <a:rPr lang="en-ZA" sz="2000" dirty="0" smtClean="0">
                <a:latin typeface="Bell MT" pitchFamily="18" charset="0"/>
              </a:rPr>
              <a:t>(</a:t>
            </a:r>
            <a:r>
              <a:rPr lang="en-ZA" sz="2000" i="1" dirty="0" smtClean="0">
                <a:latin typeface="Bell MT" pitchFamily="18" charset="0"/>
              </a:rPr>
              <a:t>external relation</a:t>
            </a:r>
            <a:r>
              <a:rPr lang="en-ZA" sz="2000" dirty="0" smtClean="0">
                <a:latin typeface="Bell MT" pitchFamily="18" charset="0"/>
              </a:rPr>
              <a:t>) </a:t>
            </a:r>
            <a:endParaRPr lang="en-ZA" sz="2000" kern="0" dirty="0" smtClean="0">
              <a:latin typeface="Bell MT" pitchFamily="18" charset="0"/>
            </a:endParaRPr>
          </a:p>
          <a:p>
            <a:pPr marL="609600" indent="-609600">
              <a:spcBef>
                <a:spcPct val="20000"/>
              </a:spcBef>
              <a:buClr>
                <a:schemeClr val="bg2"/>
              </a:buClr>
              <a:buSzPct val="75000"/>
            </a:pPr>
            <a:endParaRPr kumimoji="0" lang="en-US" altLang="zh-CN" sz="2000" b="0" u="none" strike="noStrike" kern="0" cap="none" spc="0" normalizeH="0" baseline="0" noProof="0" dirty="0" smtClean="0">
              <a:ln>
                <a:noFill/>
              </a:ln>
              <a:solidFill>
                <a:schemeClr val="tx1"/>
              </a:solidFill>
              <a:effectLst/>
              <a:uLnTx/>
              <a:uFillTx/>
              <a:latin typeface="Bell MT"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3057</TotalTime>
  <Words>1209</Words>
  <Application>Microsoft Office PowerPoint</Application>
  <PresentationFormat>A4 Paper (210x297 mm)</PresentationFormat>
  <Paragraphs>98</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Pixel</vt:lpstr>
      <vt:lpstr>Emmanuel Ojo   Wits School of Education  University of the Witwatersrand  Emmanuel.Ojo@wits.ac.za   </vt:lpstr>
      <vt:lpstr>Overview </vt:lpstr>
      <vt:lpstr>Background </vt:lpstr>
      <vt:lpstr>Problem Statement </vt:lpstr>
      <vt:lpstr>Research Questions </vt:lpstr>
      <vt:lpstr>Literature Review</vt:lpstr>
      <vt:lpstr>Conceptual Framework</vt:lpstr>
      <vt:lpstr>The Classroom as a “Field of Interactions”</vt:lpstr>
      <vt:lpstr>Research Methodology </vt:lpstr>
      <vt:lpstr>Research Methodology- The Pilot </vt:lpstr>
      <vt:lpstr>Focus group questions- Pilot Stage </vt:lpstr>
      <vt:lpstr>Emerging patterns from the pilot</vt:lpstr>
      <vt:lpstr>Conclusion  </vt:lpstr>
      <vt:lpstr>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Teaching and Learning within South African First-Year Undergraduate Economics Education</dc:title>
  <dc:creator>Emmanuel Ojo</dc:creator>
  <cp:lastModifiedBy>plmlp</cp:lastModifiedBy>
  <cp:revision>572</cp:revision>
  <dcterms:created xsi:type="dcterms:W3CDTF">1998-11-05T02:59:47Z</dcterms:created>
  <dcterms:modified xsi:type="dcterms:W3CDTF">2011-09-23T12:49:55Z</dcterms:modified>
</cp:coreProperties>
</file>