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9" r:id="rId4"/>
    <p:sldId id="258" r:id="rId5"/>
    <p:sldId id="272" r:id="rId6"/>
    <p:sldId id="273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85" d="100"/>
          <a:sy n="85" d="100"/>
        </p:scale>
        <p:origin x="-71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20A6175-0727-455D-862F-95BDB4CBCA9E}" type="datetimeFigureOut">
              <a:rPr lang="ru-RU" smtClean="0"/>
              <a:pPr/>
              <a:t>23.09.2011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96EFFEA-50B3-4F83-A414-EB359FA85B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A6175-0727-455D-862F-95BDB4CBCA9E}" type="datetimeFigureOut">
              <a:rPr lang="ru-RU" smtClean="0"/>
              <a:pPr/>
              <a:t>23.09.2011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EFFEA-50B3-4F83-A414-EB359FA85B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20A6175-0727-455D-862F-95BDB4CBCA9E}" type="datetimeFigureOut">
              <a:rPr lang="ru-RU" smtClean="0"/>
              <a:pPr/>
              <a:t>23.09.2011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96EFFEA-50B3-4F83-A414-EB359FA85B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A6175-0727-455D-862F-95BDB4CBCA9E}" type="datetimeFigureOut">
              <a:rPr lang="ru-RU" smtClean="0"/>
              <a:pPr/>
              <a:t>23.09.2011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96EFFEA-50B3-4F83-A414-EB359FA85B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A6175-0727-455D-862F-95BDB4CBCA9E}" type="datetimeFigureOut">
              <a:rPr lang="ru-RU" smtClean="0"/>
              <a:pPr/>
              <a:t>23.09.2011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96EFFEA-50B3-4F83-A414-EB359FA85B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20A6175-0727-455D-862F-95BDB4CBCA9E}" type="datetimeFigureOut">
              <a:rPr lang="ru-RU" smtClean="0"/>
              <a:pPr/>
              <a:t>23.09.2011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96EFFEA-50B3-4F83-A414-EB359FA85B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20A6175-0727-455D-862F-95BDB4CBCA9E}" type="datetimeFigureOut">
              <a:rPr lang="ru-RU" smtClean="0"/>
              <a:pPr/>
              <a:t>23.09.2011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96EFFEA-50B3-4F83-A414-EB359FA85B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A6175-0727-455D-862F-95BDB4CBCA9E}" type="datetimeFigureOut">
              <a:rPr lang="ru-RU" smtClean="0"/>
              <a:pPr/>
              <a:t>23.09.2011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96EFFEA-50B3-4F83-A414-EB359FA85B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A6175-0727-455D-862F-95BDB4CBCA9E}" type="datetimeFigureOut">
              <a:rPr lang="ru-RU" smtClean="0"/>
              <a:pPr/>
              <a:t>23.09.2011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96EFFEA-50B3-4F83-A414-EB359FA85B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A6175-0727-455D-862F-95BDB4CBCA9E}" type="datetimeFigureOut">
              <a:rPr lang="ru-RU" smtClean="0"/>
              <a:pPr/>
              <a:t>23.09.2011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96EFFEA-50B3-4F83-A414-EB359FA85B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20A6175-0727-455D-862F-95BDB4CBCA9E}" type="datetimeFigureOut">
              <a:rPr lang="ru-RU" smtClean="0"/>
              <a:pPr/>
              <a:t>23.09.2011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96EFFEA-50B3-4F83-A414-EB359FA85B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20A6175-0727-455D-862F-95BDB4CBCA9E}" type="datetimeFigureOut">
              <a:rPr lang="ru-RU" smtClean="0"/>
              <a:pPr/>
              <a:t>23.09.2011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96EFFEA-50B3-4F83-A414-EB359FA85B5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12" y="500042"/>
            <a:ext cx="9001188" cy="5438796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Setting the oil market right</a:t>
            </a:r>
            <a:br>
              <a:rPr lang="en-US" sz="54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elena</a:t>
            </a:r>
            <a:r>
              <a:rPr lang="en-US" dirty="0" smtClean="0"/>
              <a:t> </a:t>
            </a:r>
            <a:r>
              <a:rPr lang="en-US" dirty="0" err="1" smtClean="0"/>
              <a:t>petrova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higher school of economics</a:t>
            </a:r>
            <a:br>
              <a:rPr lang="en-US" sz="3600" dirty="0" smtClean="0"/>
            </a:br>
            <a:r>
              <a:rPr lang="en-US" sz="3600" dirty="0" err="1" smtClean="0"/>
              <a:t>moscow</a:t>
            </a:r>
            <a:r>
              <a:rPr lang="en-US" sz="3600" dirty="0" smtClean="0"/>
              <a:t>, Russia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G-2 Discussion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sz="3600" dirty="0" smtClean="0"/>
              <a:t>1. Government taxation on oil and oil products</a:t>
            </a:r>
          </a:p>
          <a:p>
            <a:pPr marL="514350" indent="-514350">
              <a:buNone/>
            </a:pPr>
            <a:endParaRPr lang="en-US" sz="3600" dirty="0" smtClean="0"/>
          </a:p>
          <a:p>
            <a:pPr marL="514350" indent="-514350">
              <a:buNone/>
            </a:pPr>
            <a:r>
              <a:rPr lang="en-US" sz="3600" dirty="0" smtClean="0"/>
              <a:t>2. Low investment in the industry</a:t>
            </a:r>
          </a:p>
          <a:p>
            <a:pPr marL="514350" indent="-514350">
              <a:buNone/>
            </a:pPr>
            <a:endParaRPr lang="en-US" sz="3600" dirty="0" smtClean="0"/>
          </a:p>
          <a:p>
            <a:pPr marL="514350" indent="-514350">
              <a:buNone/>
            </a:pPr>
            <a:r>
              <a:rPr lang="en-US" sz="3600" dirty="0" smtClean="0"/>
              <a:t>3. Arrangement of OPEC+3 Conference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G-3 Discussion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r>
              <a:rPr lang="en-US" sz="4000" dirty="0" smtClean="0"/>
              <a:t>1. The way the development of alternative sources of energy impacts oil market</a:t>
            </a:r>
          </a:p>
          <a:p>
            <a:pPr algn="just">
              <a:buNone/>
            </a:pPr>
            <a:endParaRPr lang="en-US" sz="4000" dirty="0" smtClean="0"/>
          </a:p>
          <a:p>
            <a:pPr algn="just">
              <a:buNone/>
            </a:pPr>
            <a:r>
              <a:rPr lang="en-US" sz="4000" dirty="0" smtClean="0"/>
              <a:t>2. A suggestion for OPEC countries to start producing oil products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3686196"/>
          </a:xfrm>
        </p:spPr>
        <p:txBody>
          <a:bodyPr/>
          <a:lstStyle/>
          <a:p>
            <a:pPr marL="514350" indent="-514350"/>
            <a:endParaRPr lang="en-US" sz="4000" dirty="0" smtClean="0"/>
          </a:p>
          <a:p>
            <a:pPr marL="514350" indent="-514350"/>
            <a:r>
              <a:rPr lang="en-US" sz="4000" dirty="0" smtClean="0"/>
              <a:t>1. A talk</a:t>
            </a:r>
          </a:p>
          <a:p>
            <a:pPr marL="514350" indent="-514350"/>
            <a:endParaRPr lang="en-US" sz="4000" dirty="0" smtClean="0"/>
          </a:p>
          <a:p>
            <a:pPr marL="514350" indent="-514350"/>
            <a:r>
              <a:rPr lang="en-US" sz="4000" dirty="0" smtClean="0"/>
              <a:t>2. A survey</a:t>
            </a:r>
            <a:endParaRPr lang="ru-RU" sz="4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Debriefing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Talk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sz="4000" dirty="0" smtClean="0"/>
              <a:t>1. Their expectations</a:t>
            </a:r>
          </a:p>
          <a:p>
            <a:pPr marL="514350" indent="-514350">
              <a:buNone/>
            </a:pPr>
            <a:endParaRPr lang="en-US" sz="4000" dirty="0" smtClean="0"/>
          </a:p>
          <a:p>
            <a:pPr marL="514350" indent="-514350">
              <a:buNone/>
            </a:pPr>
            <a:r>
              <a:rPr lang="en-US" sz="4000" dirty="0" smtClean="0"/>
              <a:t>2. The most challenging things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589567"/>
            <a:ext cx="3214710" cy="4572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Do you see any techniques to improve the way to conduct the conference?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3714744" y="1589567"/>
            <a:ext cx="5016357" cy="4572000"/>
          </a:xfrm>
        </p:spPr>
        <p:txBody>
          <a:bodyPr/>
          <a:lstStyle/>
          <a:p>
            <a:pPr marL="514350" indent="-514350">
              <a:buNone/>
            </a:pPr>
            <a:r>
              <a:rPr lang="en-US" dirty="0" smtClean="0"/>
              <a:t>1. </a:t>
            </a:r>
            <a:r>
              <a:rPr lang="en-US" smtClean="0"/>
              <a:t>Sharing info </a:t>
            </a:r>
            <a:r>
              <a:rPr lang="en-US" dirty="0" smtClean="0"/>
              <a:t>before the conference</a:t>
            </a:r>
          </a:p>
          <a:p>
            <a:pPr marL="514350" indent="-514350">
              <a:buNone/>
            </a:pPr>
            <a:r>
              <a:rPr lang="en-US" dirty="0" smtClean="0"/>
              <a:t>2. Better time management</a:t>
            </a:r>
          </a:p>
          <a:p>
            <a:pPr marL="514350" indent="-514350">
              <a:buNone/>
            </a:pPr>
            <a:r>
              <a:rPr lang="en-US" dirty="0" smtClean="0"/>
              <a:t>3. Time limits for contributions</a:t>
            </a:r>
          </a:p>
          <a:p>
            <a:pPr marL="514350" indent="-514350">
              <a:buNone/>
            </a:pPr>
            <a:r>
              <a:rPr lang="en-US" dirty="0" smtClean="0"/>
              <a:t>4. The Chair represents no country</a:t>
            </a:r>
          </a:p>
          <a:p>
            <a:pPr marL="514350" indent="-514350">
              <a:buNone/>
            </a:pPr>
            <a:r>
              <a:rPr lang="en-US" dirty="0" smtClean="0"/>
              <a:t>5. Shorter agenda</a:t>
            </a:r>
          </a:p>
          <a:p>
            <a:pPr marL="514350" indent="-514350">
              <a:buNone/>
            </a:pPr>
            <a:r>
              <a:rPr lang="en-US" dirty="0" smtClean="0"/>
              <a:t>6. Issue speakers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6343672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/>
              <a:t>“Simulations are often described as positive learning experiences for students. They allow students to participate more actively in the learning process and gain a more thorough understanding of the course material” [C. Raymond].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3757634"/>
          </a:xfrm>
        </p:spPr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sz="4800" dirty="0" smtClean="0"/>
              <a:t>THANK  YOU </a:t>
            </a:r>
            <a:endParaRPr lang="ru-RU" sz="4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3686196"/>
          </a:xfrm>
        </p:spPr>
        <p:txBody>
          <a:bodyPr>
            <a:normAutofit/>
          </a:bodyPr>
          <a:lstStyle/>
          <a:p>
            <a:pPr marL="742950" indent="-742950"/>
            <a:r>
              <a:rPr lang="en-US" sz="4000" dirty="0" smtClean="0"/>
              <a:t>1. Pre-Simulation Stage</a:t>
            </a:r>
          </a:p>
          <a:p>
            <a:pPr marL="742950" indent="-742950">
              <a:buAutoNum type="arabicPeriod"/>
            </a:pPr>
            <a:endParaRPr lang="en-US" sz="4000" dirty="0" smtClean="0"/>
          </a:p>
          <a:p>
            <a:pPr marL="514350" indent="-514350" algn="just"/>
            <a:r>
              <a:rPr lang="en-US" sz="4000" dirty="0" smtClean="0"/>
              <a:t>2. Simulation Time</a:t>
            </a:r>
          </a:p>
          <a:p>
            <a:pPr marL="514350" indent="-514350"/>
            <a:endParaRPr lang="en-US" sz="4000" dirty="0" smtClean="0"/>
          </a:p>
          <a:p>
            <a:pPr marL="514350" indent="-514350"/>
            <a:r>
              <a:rPr lang="en-US" sz="4000" dirty="0" smtClean="0"/>
              <a:t>3. Debriefing</a:t>
            </a:r>
            <a:endParaRPr lang="ru-RU" sz="4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The Outline of OPEC Conference Simulation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Simulation Background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600200"/>
            <a:ext cx="8858280" cy="4495800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en-US" sz="4000" dirty="0" smtClean="0"/>
              <a:t>February-April, 2011:</a:t>
            </a:r>
          </a:p>
          <a:p>
            <a:pPr algn="just">
              <a:buNone/>
            </a:pPr>
            <a:endParaRPr lang="en-US" dirty="0" smtClean="0"/>
          </a:p>
          <a:p>
            <a:pPr marL="514350" indent="-514350" algn="just">
              <a:buNone/>
            </a:pPr>
            <a:r>
              <a:rPr lang="en-US" sz="3600" dirty="0" smtClean="0"/>
              <a:t>1. class discussions of the Middle East unrest</a:t>
            </a:r>
          </a:p>
          <a:p>
            <a:pPr marL="514350" indent="-514350" algn="just">
              <a:buNone/>
            </a:pPr>
            <a:endParaRPr lang="en-US" sz="3600" dirty="0" smtClean="0"/>
          </a:p>
          <a:p>
            <a:pPr marL="514350" indent="-514350" algn="just">
              <a:buNone/>
            </a:pPr>
            <a:r>
              <a:rPr lang="en-US" sz="3600" dirty="0" smtClean="0"/>
              <a:t>2. analysis of the articles</a:t>
            </a:r>
          </a:p>
          <a:p>
            <a:pPr marL="514350" indent="-514350" algn="just">
              <a:buNone/>
            </a:pPr>
            <a:endParaRPr lang="en-US" sz="3600" dirty="0" smtClean="0"/>
          </a:p>
          <a:p>
            <a:pPr marL="514350" indent="-514350" algn="just">
              <a:buNone/>
            </a:pPr>
            <a:r>
              <a:rPr lang="en-US" sz="3600" dirty="0" smtClean="0"/>
              <a:t>3. preparing talks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Simulation Details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742950" indent="-742950" algn="just">
              <a:buNone/>
            </a:pPr>
            <a:r>
              <a:rPr lang="en-US" sz="3600" dirty="0" smtClean="0"/>
              <a:t>1. 3</a:t>
            </a:r>
            <a:r>
              <a:rPr lang="en-US" sz="3600" baseline="30000" dirty="0" smtClean="0"/>
              <a:t>rd</a:t>
            </a:r>
            <a:r>
              <a:rPr lang="en-US" sz="3600" dirty="0" smtClean="0"/>
              <a:t>-year students of the Department of World Economy and International Relations</a:t>
            </a:r>
          </a:p>
          <a:p>
            <a:pPr marL="742950" indent="-742950" algn="just">
              <a:buAutoNum type="arabicPeriod"/>
            </a:pPr>
            <a:endParaRPr lang="en-US" sz="3600" dirty="0" smtClean="0"/>
          </a:p>
          <a:p>
            <a:pPr marL="514350" indent="-514350" algn="just">
              <a:buNone/>
            </a:pPr>
            <a:r>
              <a:rPr lang="en-US" sz="3600" dirty="0" smtClean="0"/>
              <a:t>2. April, 2011</a:t>
            </a:r>
          </a:p>
          <a:p>
            <a:pPr marL="514350" indent="-514350" algn="just">
              <a:buNone/>
            </a:pPr>
            <a:endParaRPr lang="en-US" sz="3600" dirty="0" smtClean="0"/>
          </a:p>
          <a:p>
            <a:pPr marL="514350" indent="-514350" algn="just">
              <a:buNone/>
            </a:pPr>
            <a:r>
              <a:rPr lang="en-US" sz="3600" dirty="0" smtClean="0"/>
              <a:t>3. As a part of Media Classes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285720" y="2743200"/>
            <a:ext cx="8572560" cy="3900510"/>
          </a:xfrm>
        </p:spPr>
        <p:txBody>
          <a:bodyPr/>
          <a:lstStyle/>
          <a:p>
            <a:pPr marL="514350" indent="-514350"/>
            <a:r>
              <a:rPr lang="en-US" dirty="0" smtClean="0"/>
              <a:t>1. Introduction into the topic</a:t>
            </a:r>
          </a:p>
          <a:p>
            <a:pPr marL="514350" indent="-514350"/>
            <a:endParaRPr lang="en-US" dirty="0" smtClean="0"/>
          </a:p>
          <a:p>
            <a:pPr marL="514350" indent="-514350"/>
            <a:r>
              <a:rPr lang="en-US" dirty="0" smtClean="0"/>
              <a:t>2. Familiarization with OPEC</a:t>
            </a:r>
          </a:p>
          <a:p>
            <a:pPr marL="514350" indent="-514350"/>
            <a:endParaRPr lang="en-US" dirty="0" smtClean="0"/>
          </a:p>
          <a:p>
            <a:pPr marL="514350" indent="-514350"/>
            <a:r>
              <a:rPr lang="en-US" dirty="0" smtClean="0"/>
              <a:t>3. Preparing the agenda</a:t>
            </a:r>
          </a:p>
          <a:p>
            <a:pPr marL="514350" indent="-514350"/>
            <a:endParaRPr lang="en-US" dirty="0" smtClean="0"/>
          </a:p>
          <a:p>
            <a:pPr marL="514350" indent="-514350"/>
            <a:r>
              <a:rPr lang="en-US" dirty="0" smtClean="0"/>
              <a:t>4. Distributing roles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Pre-Simulation Stage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214282" y="2714620"/>
            <a:ext cx="8715436" cy="3857652"/>
          </a:xfrm>
        </p:spPr>
        <p:txBody>
          <a:bodyPr/>
          <a:lstStyle/>
          <a:p>
            <a:pPr marL="514350" indent="-514350" algn="just"/>
            <a:r>
              <a:rPr lang="en-US" dirty="0" smtClean="0"/>
              <a:t>5. Choosing the Chairperson and the Secretary</a:t>
            </a:r>
          </a:p>
          <a:p>
            <a:pPr marL="514350" indent="-514350" algn="just"/>
            <a:endParaRPr lang="en-US" dirty="0" smtClean="0"/>
          </a:p>
          <a:p>
            <a:pPr marL="514350" indent="-514350" algn="just"/>
            <a:r>
              <a:rPr lang="en-US" dirty="0" smtClean="0"/>
              <a:t>6. Explanation of the assignment</a:t>
            </a:r>
          </a:p>
          <a:p>
            <a:pPr marL="514350" indent="-514350" algn="just"/>
            <a:endParaRPr lang="en-US" dirty="0" smtClean="0"/>
          </a:p>
          <a:p>
            <a:pPr marL="514350" indent="-514350" algn="just"/>
            <a:r>
              <a:rPr lang="en-US" dirty="0" smtClean="0"/>
              <a:t>7. Explanation of the code of conduct and language prompts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Pre-Simulation Stage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214282" y="2743200"/>
            <a:ext cx="8929718" cy="3686196"/>
          </a:xfrm>
        </p:spPr>
        <p:txBody>
          <a:bodyPr>
            <a:noAutofit/>
          </a:bodyPr>
          <a:lstStyle/>
          <a:p>
            <a:pPr marL="514350" indent="-514350"/>
            <a:r>
              <a:rPr lang="en-US" sz="3600" dirty="0" smtClean="0"/>
              <a:t>1. Three groups (G-1, G-2, G-3)</a:t>
            </a:r>
          </a:p>
          <a:p>
            <a:pPr marL="514350" indent="-514350"/>
            <a:endParaRPr lang="en-US" sz="3600" dirty="0" smtClean="0"/>
          </a:p>
          <a:p>
            <a:pPr marL="514350" indent="-514350"/>
            <a:r>
              <a:rPr lang="en-US" sz="3600" dirty="0" smtClean="0"/>
              <a:t>2. 80 minutes</a:t>
            </a:r>
          </a:p>
          <a:p>
            <a:pPr marL="514350" indent="-514350"/>
            <a:endParaRPr lang="en-US" sz="3600" dirty="0" smtClean="0"/>
          </a:p>
          <a:p>
            <a:pPr marL="514350" indent="-514350"/>
            <a:r>
              <a:rPr lang="en-US" sz="3600" dirty="0" smtClean="0"/>
              <a:t>3. Professor – observer, sometimes moderator</a:t>
            </a: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Time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28600"/>
            <a:ext cx="9001156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Reasons for Differences in Outcomes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714488"/>
            <a:ext cx="8643998" cy="4924428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dirty="0" smtClean="0"/>
              <a:t>1. Specialty: a) World Economy and b) International Relations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2. Level of preparation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3. Attitude to simulation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4. Personal characteristics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5. Language skills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G-1 Discussion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None/>
            </a:pPr>
            <a:endParaRPr lang="en-US" sz="3600" dirty="0" smtClean="0"/>
          </a:p>
          <a:p>
            <a:pPr marL="514350" indent="-514350" algn="just">
              <a:buNone/>
            </a:pPr>
            <a:r>
              <a:rPr lang="en-US" sz="4000" dirty="0" smtClean="0"/>
              <a:t>1. Interconnection between the political disturbance and oil prices</a:t>
            </a:r>
          </a:p>
          <a:p>
            <a:pPr marL="514350" indent="-514350" algn="just">
              <a:buNone/>
            </a:pPr>
            <a:endParaRPr lang="en-US" sz="4000" dirty="0" smtClean="0"/>
          </a:p>
          <a:p>
            <a:pPr marL="514350" indent="-514350" algn="just">
              <a:buNone/>
            </a:pPr>
            <a:r>
              <a:rPr lang="en-US" sz="4000" dirty="0" smtClean="0"/>
              <a:t>2. Re-arrangement of quotas</a:t>
            </a:r>
          </a:p>
          <a:p>
            <a:pPr marL="514350" indent="-51435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75</TotalTime>
  <Words>351</Words>
  <Application>Microsoft Office PowerPoint</Application>
  <PresentationFormat>On-screen Show (4:3)</PresentationFormat>
  <Paragraphs>89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Обычная</vt:lpstr>
      <vt:lpstr>Setting the oil market right  elena petrova higher school of economics moscow, Russia </vt:lpstr>
      <vt:lpstr>The Outline of OPEC Conference Simulation</vt:lpstr>
      <vt:lpstr>The Simulation Background</vt:lpstr>
      <vt:lpstr>The Simulation Details</vt:lpstr>
      <vt:lpstr>Pre-Simulation Stage</vt:lpstr>
      <vt:lpstr>Pre-Simulation Stage </vt:lpstr>
      <vt:lpstr>Simulation Time</vt:lpstr>
      <vt:lpstr>Reasons for Differences in Outcomes</vt:lpstr>
      <vt:lpstr>G-1 Discussion</vt:lpstr>
      <vt:lpstr>G-2 Discussion</vt:lpstr>
      <vt:lpstr>G-3 Discussion</vt:lpstr>
      <vt:lpstr>Debriefing</vt:lpstr>
      <vt:lpstr>Talk </vt:lpstr>
      <vt:lpstr>Survey </vt:lpstr>
      <vt:lpstr>“Simulations are often described as positive learning experiences for students. They allow students to participate more actively in the learning process and gain a more thorough understanding of the course material” [C. Raymond].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Setting the oil market right  elena petrova higher school of economics moscow, Russia</dc:title>
  <dc:creator>Elena Petrova</dc:creator>
  <cp:lastModifiedBy>plmlp</cp:lastModifiedBy>
  <cp:revision>9</cp:revision>
  <dcterms:created xsi:type="dcterms:W3CDTF">2011-09-03T20:02:51Z</dcterms:created>
  <dcterms:modified xsi:type="dcterms:W3CDTF">2011-09-23T13:01:18Z</dcterms:modified>
</cp:coreProperties>
</file>