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6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9" r:id="rId18"/>
    <p:sldId id="297" r:id="rId19"/>
    <p:sldId id="298" r:id="rId20"/>
    <p:sldId id="300" r:id="rId21"/>
    <p:sldId id="301" r:id="rId22"/>
    <p:sldId id="306" r:id="rId23"/>
    <p:sldId id="302" r:id="rId24"/>
    <p:sldId id="303" r:id="rId25"/>
    <p:sldId id="304" r:id="rId26"/>
    <p:sldId id="305" r:id="rId27"/>
    <p:sldId id="307" r:id="rId28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A4F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F7ECE-1046-4269-A469-8E3154DF6D04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5AB9C-C028-48FC-8FB7-FB5BB6FF09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41544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3351D-022C-4965-A345-5C50940652A6}" type="datetimeFigureOut">
              <a:rPr lang="en-US" smtClean="0"/>
              <a:pPr/>
              <a:t>9/23/2011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FA3D-3047-4B39-B443-E32B980C07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4399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255EAB-01BE-4C18-A5B6-BE2E2E70BA84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F2299B8-40FD-41D9-94E1-05B726E7B1AD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C01345B-1A07-4708-A113-D88063AB598E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4AAA062-D664-4B22-BF94-8A388E90A08A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4406900"/>
            <a:ext cx="8572560" cy="1362075"/>
          </a:xfrm>
        </p:spPr>
        <p:txBody>
          <a:bodyPr anchor="t"/>
          <a:lstStyle>
            <a:lvl1pPr algn="l">
              <a:defRPr sz="4000" b="1" cap="all">
                <a:latin typeface="Franklin Gothic Dem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20" y="2906713"/>
            <a:ext cx="857256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5720" y="6356350"/>
            <a:ext cx="8572560" cy="365125"/>
          </a:xfrm>
        </p:spPr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BE7491D-E340-49E8-9159-13CE1509C653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874C73-CBCE-407E-908F-B6C5ED85FD4A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C1F58D-5DBA-4956-8AD2-854B576477E4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189C8-935F-4175-86EC-EA455437073E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FA5355-1A4F-473B-BC50-9CF89AEA680D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CF47A7-93FC-4056-8216-69D0624AB687}" type="datetime1">
              <a:rPr lang="en-US" smtClean="0"/>
              <a:pPr/>
              <a:t>9/23/2011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5720" y="6356350"/>
            <a:ext cx="8572560" cy="3651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Franklin Gothic Demi" pitchFamily="34" charset="0"/>
              </a:defRPr>
            </a:lvl1pPr>
          </a:lstStyle>
          <a:p>
            <a:r>
              <a:rPr lang="en-GB" dirty="0" smtClean="0"/>
              <a:t>DEE 2011 - Slide </a:t>
            </a:r>
            <a:fld id="{42C3A201-B5C5-4978-B88D-D5A58886759D}" type="slidenum">
              <a:rPr lang="en-GB" smtClean="0"/>
              <a:pPr/>
              <a:t>‹#›</a:t>
            </a:fld>
            <a:endParaRPr lang="en-GB" dirty="0" smtClean="0"/>
          </a:p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Franklin Gothic Dem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130425"/>
            <a:ext cx="8715436" cy="1470025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Franklin Gothic Demi" pitchFamily="34" charset="0"/>
              </a:rPr>
              <a:t>The Flexibility of the Oligopoly Game</a:t>
            </a:r>
            <a:endParaRPr lang="en-GB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414" y="3886200"/>
            <a:ext cx="6557986" cy="17526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By Mike Reynolds</a:t>
            </a:r>
          </a:p>
          <a:p>
            <a:r>
              <a:rPr lang="en-GB" dirty="0" smtClean="0"/>
              <a:t>Email: M.Reynolds2@bradford.ac.uk</a:t>
            </a:r>
            <a:endParaRPr lang="en-GB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86874" cy="365125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 smtClean="0"/>
              <a:t>DEE 2011 -</a:t>
            </a:r>
            <a:r>
              <a:rPr lang="en-GB" dirty="0" smtClean="0">
                <a:solidFill>
                  <a:schemeClr val="bg1"/>
                </a:solidFill>
                <a:latin typeface="Franklin Gothic Demi" pitchFamily="34" charset="0"/>
              </a:rPr>
              <a:t> Slide </a:t>
            </a:r>
            <a:fld id="{4F92E910-1E44-46EB-8BDB-35C016F6F84C}" type="slidenum">
              <a:rPr lang="en-GB" smtClean="0">
                <a:solidFill>
                  <a:schemeClr val="bg1"/>
                </a:solidFill>
                <a:latin typeface="Franklin Gothic Demi" pitchFamily="34" charset="0"/>
              </a:rPr>
              <a:pPr/>
              <a:t>1</a:t>
            </a:fld>
            <a:endParaRPr lang="en-GB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Round 4 – (</a:t>
            </a:r>
            <a:r>
              <a:rPr lang="en-GB" dirty="0" err="1" smtClean="0"/>
              <a:t>Cournot</a:t>
            </a:r>
            <a:r>
              <a:rPr lang="en-GB" dirty="0" smtClean="0"/>
              <a:t>) Competition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Marginal costs double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45707685"/>
              </p:ext>
            </p:extLst>
          </p:nvPr>
        </p:nvGraphicFramePr>
        <p:xfrm>
          <a:off x="468922" y="2121203"/>
          <a:ext cx="8299939" cy="4195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9972"/>
                <a:gridCol w="756563"/>
                <a:gridCol w="757452"/>
                <a:gridCol w="756563"/>
                <a:gridCol w="757452"/>
                <a:gridCol w="756563"/>
                <a:gridCol w="757452"/>
                <a:gridCol w="756563"/>
                <a:gridCol w="882953"/>
                <a:gridCol w="631063"/>
                <a:gridCol w="507343"/>
              </a:tblGrid>
              <a:tr h="199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7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Q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1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Monopoly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4300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3862.50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2800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900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3062.50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2000.00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1112.50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1200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3125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2438.72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2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-700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-280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-387.50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587.50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5020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3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-450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800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-400.00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777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394.25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5077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4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r>
                        <a:rPr lang="en-GB" sz="1200" dirty="0">
                          <a:effectLst/>
                        </a:rPr>
                        <a:t> MC*2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-87.06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210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274.34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25.88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600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1155.25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251.75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i="1" dirty="0">
                          <a:effectLst/>
                        </a:rPr>
                        <a:t>87.06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150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138.81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433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778.04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1793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2.76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5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r>
                        <a:rPr lang="en-GB" sz="1200" dirty="0">
                          <a:effectLst/>
                        </a:rPr>
                        <a:t> Collusion 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</a:tr>
              <a:tr h="4089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Total Profit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3062.94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3581.84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2200.88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3617.75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2339.25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400.44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-1736.19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2433.01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2909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Round 5 – (</a:t>
            </a:r>
            <a:r>
              <a:rPr lang="en-GB" dirty="0" err="1" smtClean="0"/>
              <a:t>Cournot</a:t>
            </a:r>
            <a:r>
              <a:rPr lang="en-GB" dirty="0" smtClean="0"/>
              <a:t>) Competition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Collusion allowed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11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02614653"/>
              </p:ext>
            </p:extLst>
          </p:nvPr>
        </p:nvGraphicFramePr>
        <p:xfrm>
          <a:off x="468922" y="2121203"/>
          <a:ext cx="8299939" cy="4195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9972"/>
                <a:gridCol w="756563"/>
                <a:gridCol w="757452"/>
                <a:gridCol w="756563"/>
                <a:gridCol w="757452"/>
                <a:gridCol w="756563"/>
                <a:gridCol w="807095"/>
                <a:gridCol w="789709"/>
                <a:gridCol w="800164"/>
                <a:gridCol w="640709"/>
                <a:gridCol w="497697"/>
              </a:tblGrid>
              <a:tr h="199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Q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1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Monopoly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4300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3862.50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2800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900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3062.50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2000.00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1112.50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1200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3125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2438.72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2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-700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-280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-387.50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587.50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5020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3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-450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800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-400.00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777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394.25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5077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4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r>
                        <a:rPr lang="en-GB" sz="1200" dirty="0">
                          <a:effectLst/>
                        </a:rPr>
                        <a:t> MC*2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-87.06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274.34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25.88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600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1155.25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251.75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87.06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138.81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778.04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1793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2.76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5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r>
                        <a:rPr lang="en-GB" sz="1200" dirty="0">
                          <a:effectLst/>
                        </a:rPr>
                        <a:t> Collusion 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-1200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-350.00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i="1" dirty="0">
                          <a:effectLst/>
                        </a:rPr>
                        <a:t>450.00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i="1" dirty="0">
                          <a:effectLst/>
                        </a:rPr>
                        <a:t>350.00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-350.00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5000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-2700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133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-266.50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400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i="1" dirty="0">
                          <a:effectLst/>
                        </a:rPr>
                        <a:t>400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8933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Total Profit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1862.94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3231.84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1750.88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3267.75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1989.25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-2299.56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effectLst/>
                          <a:latin typeface="Arial"/>
                        </a:rPr>
                        <a:t>-2002.69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effectLst/>
                          <a:latin typeface="Arial"/>
                        </a:rPr>
                        <a:t>2033.01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8925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Team 4 win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12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62432937"/>
              </p:ext>
            </p:extLst>
          </p:nvPr>
        </p:nvGraphicFramePr>
        <p:xfrm>
          <a:off x="468922" y="2121203"/>
          <a:ext cx="8299939" cy="4195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9972"/>
                <a:gridCol w="756563"/>
                <a:gridCol w="757452"/>
                <a:gridCol w="756563"/>
                <a:gridCol w="757452"/>
                <a:gridCol w="756563"/>
                <a:gridCol w="807095"/>
                <a:gridCol w="789709"/>
                <a:gridCol w="800164"/>
                <a:gridCol w="640709"/>
                <a:gridCol w="497697"/>
              </a:tblGrid>
              <a:tr h="199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4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8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Q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1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Monopoly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4300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3862.50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2800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900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3062.50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2000.00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1112.50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1200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3125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2438.72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Round 2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Cournot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-700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-280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-387.50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587.50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5020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3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-450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-325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800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-400.00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777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394.25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5077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4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r>
                        <a:rPr lang="en-GB" sz="1200" dirty="0">
                          <a:effectLst/>
                        </a:rPr>
                        <a:t> MC*2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-87.06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274.34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25.88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600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1155.25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251.75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87.06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138.81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778.04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1793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2.76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5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r>
                        <a:rPr lang="en-GB" sz="1200" dirty="0">
                          <a:effectLst/>
                        </a:rPr>
                        <a:t> Collusion 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-1200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-350.00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450.00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350.00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-350.00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5000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-2700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133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-266.50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400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8933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0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Total Profit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1862.94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3231.84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1750.88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3267.75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1989.25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-2299.56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-2002.69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2033.01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5840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Debrief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to give students a quick overview</a:t>
            </a:r>
          </a:p>
          <a:p>
            <a:pPr lvl="1"/>
            <a:r>
              <a:rPr lang="en-GB" dirty="0" smtClean="0"/>
              <a:t>In other groups you could go further</a:t>
            </a:r>
          </a:p>
          <a:p>
            <a:r>
              <a:rPr lang="en-GB" dirty="0" smtClean="0"/>
              <a:t>Depends on ability of students</a:t>
            </a:r>
          </a:p>
          <a:p>
            <a:pPr lvl="1"/>
            <a:r>
              <a:rPr lang="en-GB" dirty="0" smtClean="0"/>
              <a:t>In this case, I underlined the contrast between monopoly and competition</a:t>
            </a:r>
          </a:p>
          <a:p>
            <a:pPr lvl="2"/>
            <a:r>
              <a:rPr lang="en-GB" dirty="0" smtClean="0"/>
              <a:t>Monopolists made profits (and had high prices)</a:t>
            </a:r>
          </a:p>
          <a:p>
            <a:pPr lvl="2"/>
            <a:r>
              <a:rPr lang="en-GB" dirty="0" smtClean="0"/>
              <a:t>Whilst competition drove prices very low</a:t>
            </a:r>
            <a:endParaRPr lang="en-GB" dirty="0"/>
          </a:p>
          <a:p>
            <a:pPr lvl="1"/>
            <a:r>
              <a:rPr lang="en-GB" dirty="0" smtClean="0"/>
              <a:t>Lots of other elements that could be teased out</a:t>
            </a:r>
          </a:p>
          <a:p>
            <a:pPr lvl="2"/>
            <a:r>
              <a:rPr lang="en-GB" dirty="0" smtClean="0"/>
              <a:t>Collusion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533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Closer Look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an idea how the game goes</a:t>
            </a:r>
          </a:p>
          <a:p>
            <a:r>
              <a:rPr lang="en-GB" dirty="0" smtClean="0"/>
              <a:t>But why is the game set up this way?</a:t>
            </a:r>
          </a:p>
          <a:p>
            <a:pPr lvl="1"/>
            <a:r>
              <a:rPr lang="en-GB" dirty="0" smtClean="0"/>
              <a:t>Ensures the game is to be successful</a:t>
            </a:r>
          </a:p>
          <a:p>
            <a:pPr lvl="1"/>
            <a:r>
              <a:rPr lang="en-GB" dirty="0" smtClean="0"/>
              <a:t>Can alter elements to fit the students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96190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Workings of the Game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Recall</a:t>
            </a:r>
          </a:p>
          <a:p>
            <a:pPr lvl="1"/>
            <a:r>
              <a:rPr lang="en-GB" dirty="0" smtClean="0"/>
              <a:t>“It </a:t>
            </a:r>
            <a:r>
              <a:rPr lang="en-GB" dirty="0"/>
              <a:t>is believed that in the relatively small market in which you operate that the total demand for olives even at very low prices is unlikely to be higher than </a:t>
            </a:r>
            <a:r>
              <a:rPr lang="en-GB" b="1" dirty="0"/>
              <a:t>4000 units</a:t>
            </a:r>
            <a:r>
              <a:rPr lang="en-GB" dirty="0"/>
              <a:t>, and that even the biggest olive lover in the market is only willing to pay a maximum of around </a:t>
            </a:r>
            <a:r>
              <a:rPr lang="en-GB" b="1" dirty="0"/>
              <a:t>£5 per unit</a:t>
            </a:r>
            <a:r>
              <a:rPr lang="en-GB" dirty="0" smtClean="0"/>
              <a:t>.”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0416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Workings of the Game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Sketching the demand curve: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lvl="1"/>
            <a:r>
              <a:rPr lang="en-GB" dirty="0" smtClean="0"/>
              <a:t>Or the equation:</a:t>
            </a:r>
            <a:endParaRPr lang="en-GB" dirty="0"/>
          </a:p>
          <a:p>
            <a:pPr lvl="2"/>
            <a:r>
              <a:rPr lang="en-GB" i="1" dirty="0">
                <a:latin typeface="Times New Roman" pitchFamily="18" charset="0"/>
                <a:cs typeface="Times New Roman" pitchFamily="18" charset="0"/>
              </a:rPr>
              <a:t>P = 5 – 0.00125Q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16</a:t>
            </a:fld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798618" y="2313709"/>
            <a:ext cx="0" cy="234141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798618" y="4655127"/>
            <a:ext cx="271549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798618" y="3200400"/>
            <a:ext cx="1828800" cy="1454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078182" y="2313709"/>
            <a:ext cx="665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Price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278581" y="4682836"/>
            <a:ext cx="1052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Quantity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2119753" y="3029589"/>
            <a:ext cx="84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      5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976255" y="4692134"/>
            <a:ext cx="1025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      4000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0329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Workings of the Game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Only simple details given</a:t>
            </a:r>
          </a:p>
          <a:p>
            <a:pPr lvl="1"/>
            <a:r>
              <a:rPr lang="en-GB" dirty="0" smtClean="0"/>
              <a:t>Emphasise the intuitive aspect</a:t>
            </a:r>
          </a:p>
          <a:p>
            <a:pPr lvl="2"/>
            <a:r>
              <a:rPr lang="en-GB" dirty="0" smtClean="0"/>
              <a:t>Can appeal to all levels of student</a:t>
            </a:r>
          </a:p>
          <a:p>
            <a:r>
              <a:rPr lang="en-GB" dirty="0" smtClean="0"/>
              <a:t>Possible to make it more complicated for more advanced students </a:t>
            </a:r>
          </a:p>
          <a:p>
            <a:r>
              <a:rPr lang="en-GB" dirty="0" smtClean="0"/>
              <a:t>Profit maximisation</a:t>
            </a:r>
          </a:p>
          <a:p>
            <a:pPr lvl="1"/>
            <a:r>
              <a:rPr lang="en-GB" dirty="0" smtClean="0"/>
              <a:t>Could become welfare maximisation</a:t>
            </a:r>
          </a:p>
          <a:p>
            <a:pPr lvl="2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6349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Set up in advance</a:t>
            </a:r>
          </a:p>
          <a:p>
            <a:pPr lvl="1"/>
            <a:r>
              <a:rPr lang="en-GB" dirty="0" smtClean="0"/>
              <a:t>Need to have an estimate of the number of teams and the abilities of the players</a:t>
            </a:r>
          </a:p>
          <a:p>
            <a:pPr lvl="1"/>
            <a:r>
              <a:rPr lang="en-GB" dirty="0" err="1" smtClean="0"/>
              <a:t>Spreadsheet</a:t>
            </a:r>
            <a:r>
              <a:rPr lang="en-GB" dirty="0" smtClean="0"/>
              <a:t> is set up in advance</a:t>
            </a:r>
          </a:p>
          <a:p>
            <a:pPr lvl="2"/>
            <a:r>
              <a:rPr lang="en-GB" dirty="0" smtClean="0"/>
              <a:t>Only requires a demand structure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4654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Emphasise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Non-collusion</a:t>
            </a:r>
          </a:p>
          <a:p>
            <a:pPr lvl="1"/>
            <a:r>
              <a:rPr lang="en-GB" dirty="0" smtClean="0"/>
              <a:t>Only allow collusion at the end of the game</a:t>
            </a:r>
          </a:p>
          <a:p>
            <a:pPr lvl="2"/>
            <a:r>
              <a:rPr lang="en-GB" dirty="0" smtClean="0"/>
              <a:t>Costs for firms are the same</a:t>
            </a:r>
          </a:p>
          <a:p>
            <a:pPr lvl="3"/>
            <a:r>
              <a:rPr lang="en-GB" dirty="0" smtClean="0"/>
              <a:t>Could change to non-symmetric</a:t>
            </a:r>
          </a:p>
          <a:p>
            <a:pPr lvl="2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59459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127478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GB" dirty="0" smtClean="0"/>
              <a:t>Session Outline</a:t>
            </a:r>
            <a:endParaRPr lang="en-GB" dirty="0">
              <a:solidFill>
                <a:schemeClr val="bg1"/>
              </a:solidFill>
              <a:latin typeface="Franklin Gothic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Introduction</a:t>
            </a:r>
          </a:p>
          <a:p>
            <a:r>
              <a:rPr lang="en-GB" dirty="0" smtClean="0"/>
              <a:t>Example Game</a:t>
            </a:r>
          </a:p>
          <a:p>
            <a:r>
              <a:rPr lang="en-GB" dirty="0" smtClean="0"/>
              <a:t>A Closer Look</a:t>
            </a:r>
          </a:p>
          <a:p>
            <a:r>
              <a:rPr lang="en-GB" dirty="0" smtClean="0"/>
              <a:t>Extending the Game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dirty="0"/>
              <a:t>DEE 2011 </a:t>
            </a:r>
            <a:r>
              <a:rPr lang="en-GB" dirty="0" smtClean="0"/>
              <a:t> - </a:t>
            </a:r>
            <a:r>
              <a:rPr lang="en-GB" dirty="0" smtClean="0">
                <a:solidFill>
                  <a:schemeClr val="bg1"/>
                </a:solidFill>
                <a:latin typeface="Franklin Gothic Demi" pitchFamily="34" charset="0"/>
              </a:rPr>
              <a:t>Slide </a:t>
            </a:r>
            <a:fld id="{860808BD-D41A-4194-A59B-C2A8AA1B830F}" type="slidenum">
              <a:rPr lang="en-GB" smtClean="0">
                <a:solidFill>
                  <a:schemeClr val="bg1"/>
                </a:solidFill>
                <a:latin typeface="Franklin Gothic Demi" pitchFamily="34" charset="0"/>
              </a:rPr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Can vary the types of competition</a:t>
            </a:r>
          </a:p>
          <a:p>
            <a:pPr lvl="1"/>
            <a:r>
              <a:rPr lang="en-GB" dirty="0" smtClean="0"/>
              <a:t>Start with a (relatively) simple round</a:t>
            </a:r>
          </a:p>
          <a:p>
            <a:pPr lvl="1"/>
            <a:r>
              <a:rPr lang="en-GB" dirty="0" smtClean="0"/>
              <a:t>Could repeat</a:t>
            </a:r>
          </a:p>
          <a:p>
            <a:r>
              <a:rPr lang="en-GB" dirty="0" smtClean="0"/>
              <a:t>Pre-announced game length</a:t>
            </a:r>
          </a:p>
          <a:p>
            <a:pPr lvl="1"/>
            <a:r>
              <a:rPr lang="en-GB" dirty="0" smtClean="0"/>
              <a:t>Final round can bring odd results (as we saw)</a:t>
            </a:r>
          </a:p>
          <a:p>
            <a:pPr lvl="1"/>
            <a:r>
              <a:rPr lang="en-GB" dirty="0" smtClean="0"/>
              <a:t>Good idea to change the game at this point</a:t>
            </a:r>
          </a:p>
          <a:p>
            <a:r>
              <a:rPr lang="en-GB" dirty="0" smtClean="0"/>
              <a:t>Feedback of results</a:t>
            </a:r>
          </a:p>
          <a:p>
            <a:pPr lvl="1"/>
            <a:r>
              <a:rPr lang="en-GB" dirty="0" smtClean="0"/>
              <a:t>Profits or…</a:t>
            </a:r>
          </a:p>
          <a:p>
            <a:pPr lvl="1"/>
            <a:r>
              <a:rPr lang="en-GB" dirty="0" smtClean="0"/>
              <a:t>Can provide hints to class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9954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Refereeing the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Set times that decisions need to be made by</a:t>
            </a:r>
          </a:p>
          <a:p>
            <a:pPr lvl="1"/>
            <a:r>
              <a:rPr lang="en-GB" dirty="0" smtClean="0"/>
              <a:t>Initially </a:t>
            </a:r>
            <a:r>
              <a:rPr lang="en-GB" smtClean="0"/>
              <a:t>a longer period</a:t>
            </a:r>
          </a:p>
          <a:p>
            <a:r>
              <a:rPr lang="en-GB" dirty="0" smtClean="0"/>
              <a:t>Be reactive to behaviour</a:t>
            </a:r>
          </a:p>
          <a:p>
            <a:pPr lvl="1"/>
            <a:r>
              <a:rPr lang="en-GB" dirty="0" smtClean="0"/>
              <a:t>Warn and then punish teams</a:t>
            </a:r>
          </a:p>
          <a:p>
            <a:pPr lvl="2"/>
            <a:r>
              <a:rPr lang="en-GB" dirty="0" smtClean="0"/>
              <a:t>Collusion</a:t>
            </a:r>
          </a:p>
          <a:p>
            <a:pPr lvl="2"/>
            <a:r>
              <a:rPr lang="en-GB" dirty="0" smtClean="0"/>
              <a:t>Late decisions</a:t>
            </a:r>
          </a:p>
          <a:p>
            <a:pPr lvl="1"/>
            <a:r>
              <a:rPr lang="en-GB" dirty="0" smtClean="0"/>
              <a:t>Plan alterations to the game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7077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Linking The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Sixth-form conference</a:t>
            </a:r>
          </a:p>
          <a:p>
            <a:pPr lvl="1"/>
            <a:r>
              <a:rPr lang="en-GB" dirty="0" smtClean="0"/>
              <a:t>5-10 minute debrief</a:t>
            </a:r>
          </a:p>
          <a:p>
            <a:pPr lvl="1"/>
            <a:r>
              <a:rPr lang="en-GB" dirty="0" smtClean="0"/>
              <a:t>Or an extra session talking about the results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393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Basic game is appropriate to all	</a:t>
            </a:r>
          </a:p>
          <a:p>
            <a:pPr lvl="1"/>
            <a:r>
              <a:rPr lang="en-GB" dirty="0" smtClean="0"/>
              <a:t>Economic problem solving</a:t>
            </a:r>
          </a:p>
          <a:p>
            <a:r>
              <a:rPr lang="en-GB" dirty="0" smtClean="0"/>
              <a:t>Can vary for the type of student or specific learning outcome</a:t>
            </a:r>
          </a:p>
          <a:p>
            <a:pPr lvl="1"/>
            <a:r>
              <a:rPr lang="en-GB" dirty="0" smtClean="0"/>
              <a:t>Sixth-form conferences</a:t>
            </a:r>
          </a:p>
          <a:p>
            <a:pPr lvl="1"/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year modules or inductions</a:t>
            </a:r>
          </a:p>
          <a:p>
            <a:pPr lvl="1"/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or 3</a:t>
            </a:r>
            <a:r>
              <a:rPr lang="en-GB" baseline="30000" dirty="0" smtClean="0"/>
              <a:t>rd</a:t>
            </a:r>
            <a:r>
              <a:rPr lang="en-GB" dirty="0" smtClean="0"/>
              <a:t> years on Microeconomic modules</a:t>
            </a:r>
          </a:p>
          <a:p>
            <a:pPr lvl="1"/>
            <a:r>
              <a:rPr lang="en-GB" dirty="0" smtClean="0"/>
              <a:t>Postgraduates 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87384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Extensions: Level of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Details of demand</a:t>
            </a:r>
          </a:p>
          <a:p>
            <a:pPr lvl="1"/>
            <a:r>
              <a:rPr lang="en-GB" dirty="0" smtClean="0"/>
              <a:t>More detailed information</a:t>
            </a:r>
          </a:p>
          <a:p>
            <a:pPr lvl="2"/>
            <a:r>
              <a:rPr lang="en-GB" dirty="0" smtClean="0"/>
              <a:t>Students calculate solutions</a:t>
            </a:r>
          </a:p>
          <a:p>
            <a:pPr lvl="1"/>
            <a:r>
              <a:rPr lang="en-GB" dirty="0" smtClean="0"/>
              <a:t>Could even start with a utility function</a:t>
            </a:r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21524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Monopoly</a:t>
            </a:r>
          </a:p>
          <a:p>
            <a:r>
              <a:rPr lang="en-GB" dirty="0" err="1" smtClean="0"/>
              <a:t>Cournot</a:t>
            </a:r>
            <a:endParaRPr lang="en-GB" dirty="0" smtClean="0"/>
          </a:p>
          <a:p>
            <a:r>
              <a:rPr lang="en-GB" dirty="0" smtClean="0"/>
              <a:t>Bertrand</a:t>
            </a:r>
          </a:p>
          <a:p>
            <a:pPr lvl="1"/>
            <a:r>
              <a:rPr lang="en-GB" dirty="0" smtClean="0"/>
              <a:t>Price becomes decision variable</a:t>
            </a:r>
          </a:p>
          <a:p>
            <a:pPr lvl="1"/>
            <a:r>
              <a:rPr lang="en-GB" dirty="0" smtClean="0"/>
              <a:t>Emphasis the </a:t>
            </a:r>
            <a:r>
              <a:rPr lang="en-GB" dirty="0" err="1" smtClean="0"/>
              <a:t>Bertand</a:t>
            </a:r>
            <a:r>
              <a:rPr lang="en-GB" dirty="0" smtClean="0"/>
              <a:t> paradox</a:t>
            </a:r>
          </a:p>
          <a:p>
            <a:r>
              <a:rPr lang="en-GB" dirty="0" err="1" smtClean="0"/>
              <a:t>Stackelberg</a:t>
            </a:r>
            <a:endParaRPr lang="en-GB" dirty="0" smtClean="0"/>
          </a:p>
          <a:p>
            <a:pPr lvl="1"/>
            <a:r>
              <a:rPr lang="en-GB" dirty="0" smtClean="0"/>
              <a:t>Make one team the leader</a:t>
            </a:r>
          </a:p>
          <a:p>
            <a:r>
              <a:rPr lang="en-GB" dirty="0" smtClean="0"/>
              <a:t>Bundling</a:t>
            </a:r>
          </a:p>
          <a:p>
            <a:r>
              <a:rPr lang="en-GB" dirty="0" smtClean="0"/>
              <a:t>Any firm problem with a demand structure</a:t>
            </a:r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6449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Extensions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98873" cy="4525963"/>
          </a:xfrm>
        </p:spPr>
        <p:txBody>
          <a:bodyPr>
            <a:normAutofit fontScale="92500" lnSpcReduction="20000"/>
          </a:bodyPr>
          <a:lstStyle/>
          <a:p>
            <a:r>
              <a:rPr lang="en-GB" smtClean="0"/>
              <a:t>Can be part </a:t>
            </a:r>
            <a:r>
              <a:rPr lang="en-GB" dirty="0" smtClean="0"/>
              <a:t>of a module</a:t>
            </a:r>
          </a:p>
          <a:p>
            <a:r>
              <a:rPr lang="en-GB" dirty="0" smtClean="0"/>
              <a:t>Focus of maximisation</a:t>
            </a:r>
          </a:p>
          <a:p>
            <a:pPr lvl="1"/>
            <a:r>
              <a:rPr lang="en-GB" dirty="0" smtClean="0"/>
              <a:t>Profit or collective welfare?</a:t>
            </a:r>
          </a:p>
          <a:p>
            <a:r>
              <a:rPr lang="en-GB" dirty="0" smtClean="0"/>
              <a:t>Length of game</a:t>
            </a:r>
          </a:p>
          <a:p>
            <a:pPr lvl="1"/>
            <a:r>
              <a:rPr lang="en-GB" dirty="0" smtClean="0"/>
              <a:t>50 minute session or over several weeks</a:t>
            </a:r>
          </a:p>
          <a:p>
            <a:r>
              <a:rPr lang="en-GB" dirty="0" smtClean="0"/>
              <a:t>Assessment</a:t>
            </a:r>
          </a:p>
          <a:p>
            <a:pPr lvl="1"/>
            <a:r>
              <a:rPr lang="en-GB" dirty="0" smtClean="0"/>
              <a:t>Give marks based on profit/welfare (Meister, 1999)</a:t>
            </a:r>
          </a:p>
          <a:p>
            <a:pPr lvl="1"/>
            <a:r>
              <a:rPr lang="en-GB" dirty="0" smtClean="0"/>
              <a:t>Gives students the details of the game and ask them to explain them</a:t>
            </a:r>
            <a:endParaRPr lang="en-GB" dirty="0"/>
          </a:p>
          <a:p>
            <a:r>
              <a:rPr lang="en-GB" dirty="0" smtClean="0"/>
              <a:t>Lab-based simulation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2439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S. R. Beckham. 2003. “</a:t>
            </a:r>
            <a:r>
              <a:rPr lang="en-GB" dirty="0" err="1"/>
              <a:t>Cournot</a:t>
            </a:r>
            <a:r>
              <a:rPr lang="en-GB" dirty="0"/>
              <a:t> and Bertrand Games”, Journal of Economic Education 2003 34(1), pp. 27-35. </a:t>
            </a:r>
          </a:p>
          <a:p>
            <a:r>
              <a:rPr lang="en-GB" dirty="0"/>
              <a:t> </a:t>
            </a:r>
            <a:r>
              <a:rPr lang="en-GB" dirty="0" smtClean="0"/>
              <a:t>J</a:t>
            </a:r>
            <a:r>
              <a:rPr lang="en-GB" dirty="0"/>
              <a:t>. </a:t>
            </a:r>
            <a:r>
              <a:rPr lang="en-GB" dirty="0" err="1"/>
              <a:t>Brauer</a:t>
            </a:r>
            <a:r>
              <a:rPr lang="en-GB" dirty="0"/>
              <a:t>. 1994. “Games Economists Play: Non-Computerised Classroom-Games in College Economics</a:t>
            </a:r>
            <a:r>
              <a:rPr lang="en-GB" dirty="0" smtClean="0"/>
              <a:t>”</a:t>
            </a:r>
            <a:endParaRPr lang="en-GB" dirty="0"/>
          </a:p>
          <a:p>
            <a:r>
              <a:rPr lang="en-GB" dirty="0"/>
              <a:t> </a:t>
            </a:r>
            <a:r>
              <a:rPr lang="en-GB" dirty="0" smtClean="0"/>
              <a:t>S</a:t>
            </a:r>
            <a:r>
              <a:rPr lang="en-GB" dirty="0"/>
              <a:t>. </a:t>
            </a:r>
            <a:r>
              <a:rPr lang="en-GB" dirty="0" err="1"/>
              <a:t>Gächter</a:t>
            </a:r>
            <a:r>
              <a:rPr lang="en-GB" dirty="0"/>
              <a:t>, C. </a:t>
            </a:r>
            <a:r>
              <a:rPr lang="en-GB" dirty="0" err="1"/>
              <a:t>Thoni</a:t>
            </a:r>
            <a:r>
              <a:rPr lang="en-GB" dirty="0"/>
              <a:t>., and J-R. </a:t>
            </a:r>
            <a:r>
              <a:rPr lang="en-GB" dirty="0" err="1"/>
              <a:t>Tyran</a:t>
            </a:r>
            <a:r>
              <a:rPr lang="en-GB" dirty="0"/>
              <a:t>. 2006. “</a:t>
            </a:r>
            <a:r>
              <a:rPr lang="en-GB" dirty="0" err="1"/>
              <a:t>Cournot</a:t>
            </a:r>
            <a:r>
              <a:rPr lang="en-GB" dirty="0"/>
              <a:t> Competition and Hit-and-Run Entry and Exit in a Teaching Experiment”, Journal of Economic Education 37(4), pp. 418-430. </a:t>
            </a:r>
          </a:p>
          <a:p>
            <a:r>
              <a:rPr lang="en-GB" dirty="0"/>
              <a:t> </a:t>
            </a:r>
            <a:r>
              <a:rPr lang="en-GB" dirty="0" smtClean="0"/>
              <a:t>J</a:t>
            </a:r>
            <a:r>
              <a:rPr lang="en-GB" dirty="0"/>
              <a:t>. Meister. 1999. “An In-Class Economic Game”, Journal of Economic Education 30(4): pp. 383-391.  </a:t>
            </a:r>
          </a:p>
          <a:p>
            <a:r>
              <a:rPr lang="en-GB" dirty="0"/>
              <a:t>A. </a:t>
            </a:r>
            <a:r>
              <a:rPr lang="en-GB" dirty="0" err="1"/>
              <a:t>Ortmann</a:t>
            </a:r>
            <a:r>
              <a:rPr lang="en-GB" dirty="0"/>
              <a:t>. 2003. “Bertrand Price Undercutting: A Brief Classroom Demonstration”, Journal of Economic Education 34(1): pp. 21-26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6125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Meister (1999)</a:t>
            </a:r>
          </a:p>
          <a:p>
            <a:pPr lvl="1"/>
            <a:r>
              <a:rPr lang="en-GB" dirty="0" smtClean="0"/>
              <a:t>Describes an oligopoly game</a:t>
            </a:r>
          </a:p>
          <a:p>
            <a:r>
              <a:rPr lang="en-GB" dirty="0" smtClean="0"/>
              <a:t>Students split into teams/firms</a:t>
            </a:r>
          </a:p>
          <a:p>
            <a:pPr lvl="1"/>
            <a:r>
              <a:rPr lang="en-GB" dirty="0" smtClean="0"/>
              <a:t>Make decisions on quantity</a:t>
            </a:r>
          </a:p>
          <a:p>
            <a:pPr lvl="1"/>
            <a:r>
              <a:rPr lang="en-GB" dirty="0" smtClean="0"/>
              <a:t>Complicated set up</a:t>
            </a:r>
          </a:p>
          <a:p>
            <a:r>
              <a:rPr lang="en-GB" dirty="0" smtClean="0"/>
              <a:t>Simpler version of game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DEE 2011 </a:t>
            </a:r>
            <a:r>
              <a:rPr lang="en-GB" dirty="0" smtClean="0"/>
              <a:t> - Slide </a:t>
            </a:r>
            <a:fld id="{42C3A201-B5C5-4978-B88D-D5A58886759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00777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Game Set-Up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Class Room arranged</a:t>
            </a:r>
          </a:p>
          <a:p>
            <a:r>
              <a:rPr lang="en-GB" dirty="0" smtClean="0"/>
              <a:t>Each team/firm is given an envelope containing instructions</a:t>
            </a:r>
            <a:endParaRPr lang="en-GB" dirty="0"/>
          </a:p>
          <a:p>
            <a:pPr lvl="1"/>
            <a:r>
              <a:rPr lang="en-GB" dirty="0" smtClean="0"/>
              <a:t>See PDF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02164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Sixth-form visit</a:t>
            </a:r>
          </a:p>
          <a:p>
            <a:pPr lvl="1"/>
            <a:r>
              <a:rPr lang="en-GB" dirty="0" smtClean="0"/>
              <a:t>Year 12</a:t>
            </a:r>
          </a:p>
          <a:p>
            <a:r>
              <a:rPr lang="en-GB" dirty="0" smtClean="0"/>
              <a:t>8 teams</a:t>
            </a:r>
          </a:p>
          <a:p>
            <a:r>
              <a:rPr lang="en-GB" dirty="0" smtClean="0"/>
              <a:t>50 minute session</a:t>
            </a:r>
          </a:p>
          <a:p>
            <a:r>
              <a:rPr lang="en-GB" dirty="0" smtClean="0"/>
              <a:t>Outcomes will not necessarily look like the theory</a:t>
            </a:r>
          </a:p>
          <a:p>
            <a:pPr lvl="1"/>
            <a:r>
              <a:rPr lang="en-GB" dirty="0" smtClean="0"/>
              <a:t>This is fine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17327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Round 1 - Monopoly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Teams hand in output decisions</a:t>
            </a:r>
          </a:p>
          <a:p>
            <a:pPr lvl="1"/>
            <a:r>
              <a:rPr lang="en-GB" dirty="0" smtClean="0"/>
              <a:t>Team 1: 2000 olives</a:t>
            </a:r>
          </a:p>
          <a:p>
            <a:pPr lvl="1"/>
            <a:r>
              <a:rPr lang="en-GB" dirty="0" smtClean="0"/>
              <a:t>Team 2: 2500 olives </a:t>
            </a:r>
          </a:p>
          <a:p>
            <a:pPr lvl="1"/>
            <a:r>
              <a:rPr lang="en-GB" dirty="0" smtClean="0"/>
              <a:t>Team 3: 3000 olives</a:t>
            </a:r>
          </a:p>
          <a:p>
            <a:pPr lvl="1"/>
            <a:r>
              <a:rPr lang="en-GB" dirty="0" smtClean="0"/>
              <a:t>Team 4:   900 olives</a:t>
            </a:r>
          </a:p>
          <a:p>
            <a:pPr lvl="1"/>
            <a:r>
              <a:rPr lang="en-GB" dirty="0" smtClean="0"/>
              <a:t>Team 5: 3000 olives</a:t>
            </a:r>
          </a:p>
          <a:p>
            <a:pPr lvl="1"/>
            <a:r>
              <a:rPr lang="en-GB" dirty="0" smtClean="0"/>
              <a:t>Team 6: 3500 olives</a:t>
            </a:r>
          </a:p>
          <a:p>
            <a:pPr lvl="1"/>
            <a:r>
              <a:rPr lang="en-GB" dirty="0" smtClean="0"/>
              <a:t>Team 7: 4000 olives</a:t>
            </a:r>
          </a:p>
          <a:p>
            <a:pPr lvl="1"/>
            <a:r>
              <a:rPr lang="en-GB" dirty="0" smtClean="0"/>
              <a:t>Team 8: 3125 olives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82081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Round 1 - Profits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Students then see profits of all firms</a:t>
            </a:r>
            <a:endParaRPr lang="en-GB" dirty="0"/>
          </a:p>
          <a:p>
            <a:pPr lvl="1"/>
            <a:r>
              <a:rPr lang="en-GB" dirty="0"/>
              <a:t>Team 1: </a:t>
            </a:r>
            <a:r>
              <a:rPr lang="en-GB" dirty="0" smtClean="0"/>
              <a:t>£4300 (from 2000 olives)</a:t>
            </a:r>
            <a:endParaRPr lang="en-GB" dirty="0"/>
          </a:p>
          <a:p>
            <a:pPr lvl="1"/>
            <a:r>
              <a:rPr lang="en-GB" dirty="0"/>
              <a:t>Team 2: </a:t>
            </a:r>
            <a:r>
              <a:rPr lang="en-GB" dirty="0" smtClean="0"/>
              <a:t>£3862.50 (from 2500 olives) </a:t>
            </a:r>
            <a:endParaRPr lang="en-GB" dirty="0"/>
          </a:p>
          <a:p>
            <a:pPr lvl="1"/>
            <a:r>
              <a:rPr lang="en-GB" dirty="0"/>
              <a:t>Team 3: </a:t>
            </a:r>
            <a:r>
              <a:rPr lang="en-GB" dirty="0" smtClean="0"/>
              <a:t>£2800 (from 3000 olives)</a:t>
            </a:r>
            <a:endParaRPr lang="en-GB" dirty="0"/>
          </a:p>
          <a:p>
            <a:pPr lvl="1"/>
            <a:r>
              <a:rPr lang="en-GB" dirty="0"/>
              <a:t>Team 4: </a:t>
            </a:r>
            <a:r>
              <a:rPr lang="en-GB" dirty="0" smtClean="0"/>
              <a:t>£3062.50 (from </a:t>
            </a:r>
            <a:r>
              <a:rPr lang="en-GB" dirty="0"/>
              <a:t>900 </a:t>
            </a:r>
            <a:r>
              <a:rPr lang="en-GB" dirty="0" smtClean="0"/>
              <a:t>olives)</a:t>
            </a:r>
            <a:endParaRPr lang="en-GB" dirty="0"/>
          </a:p>
          <a:p>
            <a:pPr lvl="1"/>
            <a:r>
              <a:rPr lang="en-GB" dirty="0"/>
              <a:t>Team 5: </a:t>
            </a:r>
            <a:r>
              <a:rPr lang="en-GB" dirty="0" smtClean="0"/>
              <a:t>£2000 (from 3000 olives)</a:t>
            </a:r>
            <a:endParaRPr lang="en-GB" dirty="0"/>
          </a:p>
          <a:p>
            <a:pPr lvl="1"/>
            <a:r>
              <a:rPr lang="en-GB" dirty="0"/>
              <a:t>Team 6: </a:t>
            </a:r>
            <a:r>
              <a:rPr lang="en-GB" dirty="0" smtClean="0"/>
              <a:t>£1112.50 (from 3500 olives)</a:t>
            </a:r>
            <a:endParaRPr lang="en-GB" dirty="0"/>
          </a:p>
          <a:p>
            <a:pPr lvl="1"/>
            <a:r>
              <a:rPr lang="en-GB" dirty="0"/>
              <a:t>Team 7: </a:t>
            </a:r>
            <a:r>
              <a:rPr lang="en-GB" dirty="0" smtClean="0"/>
              <a:t>£-1200 (from 4000 olives)</a:t>
            </a:r>
            <a:endParaRPr lang="en-GB" dirty="0"/>
          </a:p>
          <a:p>
            <a:pPr lvl="1"/>
            <a:r>
              <a:rPr lang="en-GB" dirty="0"/>
              <a:t>Team 8: </a:t>
            </a:r>
            <a:r>
              <a:rPr lang="en-GB" dirty="0" smtClean="0"/>
              <a:t>£2438.72 (from 3125 olives)</a:t>
            </a:r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20995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Round 2 – (</a:t>
            </a:r>
            <a:r>
              <a:rPr lang="en-GB" dirty="0" err="1" smtClean="0"/>
              <a:t>Cournot</a:t>
            </a:r>
            <a:r>
              <a:rPr lang="en-GB" dirty="0" smtClean="0"/>
              <a:t>) Competition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All teams in same market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55488358"/>
              </p:ext>
            </p:extLst>
          </p:nvPr>
        </p:nvGraphicFramePr>
        <p:xfrm>
          <a:off x="468922" y="2121203"/>
          <a:ext cx="8299939" cy="43256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9972"/>
                <a:gridCol w="756563"/>
                <a:gridCol w="757452"/>
                <a:gridCol w="756563"/>
                <a:gridCol w="757452"/>
                <a:gridCol w="756563"/>
                <a:gridCol w="757452"/>
                <a:gridCol w="756563"/>
                <a:gridCol w="882953"/>
                <a:gridCol w="631063"/>
                <a:gridCol w="507343"/>
              </a:tblGrid>
              <a:tr h="199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3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5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6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Q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Round 1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Monopoly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4300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3862.50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2800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900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3062.50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2000.00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1112.50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1200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3125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2438.72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Round 2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 err="1">
                          <a:solidFill>
                            <a:schemeClr val="tx1"/>
                          </a:solidFill>
                          <a:effectLst/>
                        </a:rPr>
                        <a:t>Cournot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 smtClean="0">
                          <a:solidFill>
                            <a:schemeClr val="tx1"/>
                          </a:solidFill>
                          <a:effectLst/>
                        </a:rPr>
                        <a:t>-700</a:t>
                      </a:r>
                      <a:endParaRPr lang="en-GB" sz="14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320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 smtClean="0">
                          <a:solidFill>
                            <a:schemeClr val="tx1"/>
                          </a:solidFill>
                          <a:effectLst/>
                        </a:rPr>
                        <a:t>-280</a:t>
                      </a:r>
                      <a:endParaRPr lang="en-GB" sz="14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 smtClean="0">
                          <a:solidFill>
                            <a:schemeClr val="tx1"/>
                          </a:solidFill>
                          <a:effectLst/>
                        </a:rPr>
                        <a:t>-250</a:t>
                      </a:r>
                      <a:endParaRPr lang="en-GB" sz="14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GB" sz="1400" b="1" i="1" dirty="0" smtClean="0">
                          <a:solidFill>
                            <a:schemeClr val="tx1"/>
                          </a:solidFill>
                          <a:effectLst/>
                        </a:rPr>
                        <a:t>275</a:t>
                      </a:r>
                      <a:endParaRPr lang="en-GB" sz="14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 smtClean="0">
                          <a:solidFill>
                            <a:schemeClr val="tx1"/>
                          </a:solidFill>
                          <a:effectLst/>
                        </a:rPr>
                        <a:t>-387.50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400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GB" sz="1400" b="1" i="1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en-GB" sz="14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GB" sz="1400" b="1" i="1" dirty="0">
                          <a:solidFill>
                            <a:schemeClr val="tx1"/>
                          </a:solidFill>
                          <a:effectLst/>
                        </a:rPr>
                        <a:t>275</a:t>
                      </a:r>
                      <a:endParaRPr lang="en-GB" sz="14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en-GB" sz="1400" b="1" i="1" dirty="0">
                          <a:solidFill>
                            <a:schemeClr val="tx1"/>
                          </a:solidFill>
                          <a:effectLst/>
                        </a:rPr>
                        <a:t>587.50</a:t>
                      </a:r>
                      <a:endParaRPr lang="en-GB" sz="14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5020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GB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Round 3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Cournot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Round 4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Cournot MC*2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Round 5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Cournot Collusion 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89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Total Profit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3600.00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3582.50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2550.00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2787.50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2412.50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812.50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-1475.00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2049.22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6990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Round 3 – (</a:t>
            </a:r>
            <a:r>
              <a:rPr lang="en-GB" dirty="0" err="1" smtClean="0"/>
              <a:t>Cournot</a:t>
            </a:r>
            <a:r>
              <a:rPr lang="en-GB" dirty="0" smtClean="0"/>
              <a:t>) Competition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Repeat of Round 2</a:t>
            </a:r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DEE 2011 - Slide </a:t>
            </a:r>
            <a:fld id="{42C3A201-B5C5-4978-B88D-D5A58886759D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90604057"/>
              </p:ext>
            </p:extLst>
          </p:nvPr>
        </p:nvGraphicFramePr>
        <p:xfrm>
          <a:off x="468922" y="2121203"/>
          <a:ext cx="8299939" cy="41950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9972"/>
                <a:gridCol w="756563"/>
                <a:gridCol w="757452"/>
                <a:gridCol w="756563"/>
                <a:gridCol w="757452"/>
                <a:gridCol w="756563"/>
                <a:gridCol w="757452"/>
                <a:gridCol w="756563"/>
                <a:gridCol w="882953"/>
                <a:gridCol w="631063"/>
                <a:gridCol w="507343"/>
              </a:tblGrid>
              <a:tr h="199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1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2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3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4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Team 5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6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7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Team 8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Q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P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1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Monopoly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4300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3862.50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 smtClean="0">
                          <a:effectLst/>
                        </a:rPr>
                        <a:t>2800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900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3062.50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2000.00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1112.50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1200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3125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2438.72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Round 2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Cournot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-700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320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-280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200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i="1" dirty="0">
                          <a:effectLst/>
                        </a:rPr>
                        <a:t>-250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-387.50</a:t>
                      </a: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400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300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275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750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-</a:t>
                      </a:r>
                      <a:r>
                        <a:rPr lang="en-GB" sz="1400" i="1" dirty="0">
                          <a:effectLst/>
                        </a:rPr>
                        <a:t>587.50</a:t>
                      </a:r>
                      <a:endParaRPr lang="en-GB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5020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n-GB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5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Round 3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>
                          <a:effectLst/>
                        </a:rPr>
                        <a:t>Cournot</a:t>
                      </a:r>
                      <a:endParaRPr lang="en-GB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1000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-450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300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-275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700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i="1" dirty="0">
                          <a:effectLst/>
                        </a:rPr>
                        <a:t>375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i="1" dirty="0">
                          <a:effectLst/>
                        </a:rPr>
                        <a:t>325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i="1" dirty="0">
                          <a:effectLst/>
                        </a:rPr>
                        <a:t>325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500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-325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800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i="1" dirty="0">
                          <a:effectLst/>
                        </a:rPr>
                        <a:t>-400.00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777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-</a:t>
                      </a:r>
                      <a:r>
                        <a:rPr lang="en-GB" sz="1400" b="1" i="1" dirty="0">
                          <a:effectLst/>
                        </a:rPr>
                        <a:t>394.25</a:t>
                      </a:r>
                      <a:endParaRPr lang="en-GB" sz="14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5077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effectLst/>
                        </a:rPr>
                        <a:t>0</a:t>
                      </a:r>
                      <a:endParaRPr lang="en-GB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4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r>
                        <a:rPr lang="en-GB" sz="1200" dirty="0">
                          <a:effectLst/>
                        </a:rPr>
                        <a:t> MC*2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</a:tr>
              <a:tr h="8231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Round 5</a:t>
                      </a:r>
                    </a:p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err="1">
                          <a:effectLst/>
                        </a:rPr>
                        <a:t>Cournot</a:t>
                      </a:r>
                      <a:r>
                        <a:rPr lang="en-GB" sz="1200" dirty="0">
                          <a:effectLst/>
                        </a:rPr>
                        <a:t> Collusion 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 anchor="ctr"/>
                </a:tc>
              </a:tr>
              <a:tr h="40896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Total Profit</a:t>
                      </a:r>
                      <a:endParaRPr lang="en-GB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3150.00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3307.50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2175.00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>
                          <a:effectLst/>
                          <a:latin typeface="Arial"/>
                        </a:rPr>
                        <a:t>2462.50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2087.50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487.50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-1875.00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1" u="none" strike="noStrike" dirty="0">
                          <a:effectLst/>
                          <a:latin typeface="Arial"/>
                        </a:rPr>
                        <a:t>1654.97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2125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pplied Business Econom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Applied Business Economics</Template>
  <TotalTime>1692</TotalTime>
  <Words>1583</Words>
  <Application>Microsoft Office PowerPoint</Application>
  <PresentationFormat>On-screen Show (4:3)</PresentationFormat>
  <Paragraphs>686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Applied Business Economics</vt:lpstr>
      <vt:lpstr>The Flexibility of the Oligopoly Game</vt:lpstr>
      <vt:lpstr>Session Outline</vt:lpstr>
      <vt:lpstr>Introduction</vt:lpstr>
      <vt:lpstr>Game Set-Up</vt:lpstr>
      <vt:lpstr>Example Game</vt:lpstr>
      <vt:lpstr>Round 1 - Monopoly</vt:lpstr>
      <vt:lpstr>Round 1 - Profits</vt:lpstr>
      <vt:lpstr>Round 2 – (Cournot) Competition</vt:lpstr>
      <vt:lpstr>Round 3 – (Cournot) Competition</vt:lpstr>
      <vt:lpstr>Round 4 – (Cournot) Competition</vt:lpstr>
      <vt:lpstr>Round 5 – (Cournot) Competition</vt:lpstr>
      <vt:lpstr>Final Results</vt:lpstr>
      <vt:lpstr>Debrief</vt:lpstr>
      <vt:lpstr>A Closer Look</vt:lpstr>
      <vt:lpstr>Workings of the Game (1)</vt:lpstr>
      <vt:lpstr>Workings of the Game (2)</vt:lpstr>
      <vt:lpstr>Workings of the Game (3)</vt:lpstr>
      <vt:lpstr>Organisation</vt:lpstr>
      <vt:lpstr>Emphasise</vt:lpstr>
      <vt:lpstr>Decision Framework</vt:lpstr>
      <vt:lpstr>Refereeing the Game</vt:lpstr>
      <vt:lpstr>Linking The Game</vt:lpstr>
      <vt:lpstr>Extensions</vt:lpstr>
      <vt:lpstr>Extensions: Level of Information</vt:lpstr>
      <vt:lpstr>Decision Framework</vt:lpstr>
      <vt:lpstr>Other Extensions</vt:lpstr>
      <vt:lpstr>References</vt:lpstr>
    </vt:vector>
  </TitlesOfParts>
  <Company>University of Hull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Flexibility of the Oligopoly Game</dc:title>
  <dc:subject>economics education</dc:subject>
  <dc:creator>Mike Reynolds</dc:creator>
  <cp:lastModifiedBy>plmlp</cp:lastModifiedBy>
  <cp:revision>149</cp:revision>
  <dcterms:created xsi:type="dcterms:W3CDTF">2010-01-28T15:02:35Z</dcterms:created>
  <dcterms:modified xsi:type="dcterms:W3CDTF">2011-09-23T12:52:59Z</dcterms:modified>
</cp:coreProperties>
</file>