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C13D4-479E-4701-BA68-243EBCEAEFC7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A7897-AB2F-4CBC-8915-A990BB3056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7897-AB2F-4CBC-8915-A990BB3056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7897-AB2F-4CBC-8915-A990BB30562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7897-AB2F-4CBC-8915-A990BB30562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7897-AB2F-4CBC-8915-A990BB30562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7897-AB2F-4CBC-8915-A990BB30562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7897-AB2F-4CBC-8915-A990BB30562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5A7897-AB2F-4CBC-8915-A990BB30562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0EDC6-E1EF-4C2D-A44F-2AAA50B0560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57C43-BEA3-4A56-913D-C8829D93429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0874E1-EDA8-427A-8518-C1611AD9981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25363-EADA-490B-82C7-B3BDC402352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7234F-96C0-4288-8AB6-ABB276896AC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2B9611-99CA-4FF1-877D-2036863A047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C01CF-5955-4AEB-916E-5C615973B11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9FAD-E0CA-49FB-889C-4938F8C657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DDBB7D-4F84-429A-B17D-D9FFCC5B165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2AF92-AED7-409D-B6A1-419688586EA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211455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9125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AC4CA-100B-409F-A951-1D0A1C5BE46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>
            <a:lum bright="43000" contrast="-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fld id="{4CCB3431-DA23-4A13-A840-72BC8E7419C4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8BFBC267-8E42-47C2-B28F-287B178972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>
            <a:lum bright="43000" contrast="-3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endParaRPr lang="en-US" altLang="zh-CN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fld id="{ECBACB6C-B24C-485E-B1DC-A1A7D05AB40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Reconsidering the Teaching of Economics to Students on Business </a:t>
            </a:r>
            <a:r>
              <a:rPr lang="en-GB" dirty="0" smtClean="0"/>
              <a:t>programmes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The problem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70000"/>
              </a:lnSpc>
            </a:pPr>
            <a:r>
              <a:rPr lang="en-GB" sz="4300" dirty="0">
                <a:latin typeface="Arial Narrow" pitchFamily="34" charset="0"/>
              </a:rPr>
              <a:t>Inability to grasp abstraction and the idea of </a:t>
            </a:r>
            <a:r>
              <a:rPr lang="en-GB" sz="4300" dirty="0" smtClean="0">
                <a:latin typeface="Arial Narrow" pitchFamily="34" charset="0"/>
              </a:rPr>
              <a:t>assumptions</a:t>
            </a:r>
            <a:endParaRPr lang="en-US" sz="4300" dirty="0">
              <a:latin typeface="Arial Narrow" pitchFamily="34" charset="0"/>
            </a:endParaRPr>
          </a:p>
          <a:p>
            <a:pPr lvl="0">
              <a:lnSpc>
                <a:spcPct val="170000"/>
              </a:lnSpc>
            </a:pPr>
            <a:r>
              <a:rPr lang="en-GB" sz="4300" dirty="0">
                <a:latin typeface="Arial Narrow" pitchFamily="34" charset="0"/>
              </a:rPr>
              <a:t> General aversion towards numbers and figures</a:t>
            </a:r>
            <a:endParaRPr lang="en-US" sz="4300" dirty="0">
              <a:latin typeface="Arial Narrow" pitchFamily="34" charset="0"/>
            </a:endParaRPr>
          </a:p>
          <a:p>
            <a:pPr lvl="0">
              <a:lnSpc>
                <a:spcPct val="170000"/>
              </a:lnSpc>
            </a:pPr>
            <a:r>
              <a:rPr lang="en-GB" sz="4300" dirty="0">
                <a:latin typeface="Arial Narrow" pitchFamily="34" charset="0"/>
              </a:rPr>
              <a:t>Difficult in seeing the links between theory and practical application</a:t>
            </a:r>
            <a:endParaRPr lang="en-US" sz="4300" dirty="0">
              <a:latin typeface="Arial Narrow" pitchFamily="34" charset="0"/>
            </a:endParaRPr>
          </a:p>
          <a:p>
            <a:pPr lvl="0">
              <a:lnSpc>
                <a:spcPct val="170000"/>
              </a:lnSpc>
            </a:pPr>
            <a:r>
              <a:rPr lang="en-GB" sz="4300" dirty="0">
                <a:latin typeface="Arial Narrow" pitchFamily="34" charset="0"/>
              </a:rPr>
              <a:t>Too much to learn in short period of </a:t>
            </a:r>
            <a:r>
              <a:rPr lang="en-GB" sz="4300" dirty="0" smtClean="0">
                <a:latin typeface="Arial Narrow" pitchFamily="34" charset="0"/>
              </a:rPr>
              <a:t>time</a:t>
            </a:r>
            <a:endParaRPr lang="en-US" sz="4300" dirty="0">
              <a:latin typeface="Arial Narrow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Suggested Solution/implementation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Focusing on tangible concepts (from student viewpoint)- The use of Threshold concepts</a:t>
            </a:r>
          </a:p>
          <a:p>
            <a:r>
              <a:rPr lang="en-GB" dirty="0" smtClean="0"/>
              <a:t>Hands on study- Enquiry based learning: students allocated  firms from FTSE 100</a:t>
            </a:r>
          </a:p>
          <a:p>
            <a:r>
              <a:rPr lang="en-GB" dirty="0" smtClean="0"/>
              <a:t>De-cluttering the curriculum-letting students study concepts relevant to their fields- threshold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4000" dirty="0" smtClean="0"/>
              <a:t>Implementation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 smtClean="0">
                <a:latin typeface="Arial Narrow" pitchFamily="34" charset="0"/>
              </a:rPr>
              <a:t>A total of 241 students in ten tutorial groups and a team of 4 teaching staff</a:t>
            </a:r>
          </a:p>
          <a:p>
            <a:pPr lvl="0"/>
            <a:r>
              <a:rPr lang="en-GB" dirty="0" smtClean="0">
                <a:latin typeface="Arial Narrow" pitchFamily="34" charset="0"/>
              </a:rPr>
              <a:t>Each </a:t>
            </a:r>
            <a:r>
              <a:rPr lang="en-GB" dirty="0">
                <a:latin typeface="Arial Narrow" pitchFamily="34" charset="0"/>
              </a:rPr>
              <a:t>tutorial group was allocated a </a:t>
            </a:r>
            <a:r>
              <a:rPr lang="en-GB" dirty="0" smtClean="0">
                <a:latin typeface="Arial Narrow" pitchFamily="34" charset="0"/>
              </a:rPr>
              <a:t>firm from FTSE 100</a:t>
            </a:r>
            <a:endParaRPr lang="en-US" dirty="0">
              <a:latin typeface="Arial Narrow" pitchFamily="34" charset="0"/>
            </a:endParaRPr>
          </a:p>
          <a:p>
            <a:pPr lvl="0"/>
            <a:r>
              <a:rPr lang="en-GB" dirty="0">
                <a:latin typeface="Arial Narrow" pitchFamily="34" charset="0"/>
              </a:rPr>
              <a:t>The lecturer also picked a firm to use in lectures as an example</a:t>
            </a:r>
            <a:endParaRPr lang="en-US" dirty="0">
              <a:latin typeface="Arial Narrow" pitchFamily="34" charset="0"/>
            </a:endParaRPr>
          </a:p>
          <a:p>
            <a:pPr lvl="0"/>
            <a:r>
              <a:rPr lang="en-GB" dirty="0">
                <a:latin typeface="Arial Narrow" pitchFamily="34" charset="0"/>
              </a:rPr>
              <a:t>The students were required to collect information on their firms </a:t>
            </a:r>
            <a:r>
              <a:rPr lang="en-GB" dirty="0" smtClean="0">
                <a:latin typeface="Arial Narrow" pitchFamily="34" charset="0"/>
              </a:rPr>
              <a:t> and use these as the basis for their learning</a:t>
            </a:r>
            <a:endParaRPr lang="en-US" dirty="0">
              <a:latin typeface="Arial Narrow" pitchFamily="34" charset="0"/>
            </a:endParaRPr>
          </a:p>
          <a:p>
            <a:pPr lvl="0"/>
            <a:r>
              <a:rPr lang="en-GB" dirty="0">
                <a:latin typeface="Arial Narrow" pitchFamily="34" charset="0"/>
              </a:rPr>
              <a:t>Each student maintained a wiki </a:t>
            </a:r>
            <a:r>
              <a:rPr lang="en-GB" dirty="0" smtClean="0">
                <a:latin typeface="Arial Narrow" pitchFamily="34" charset="0"/>
              </a:rPr>
              <a:t>page</a:t>
            </a:r>
          </a:p>
          <a:p>
            <a:pPr lvl="0"/>
            <a:r>
              <a:rPr lang="en-GB" dirty="0" smtClean="0">
                <a:latin typeface="Arial Narrow" pitchFamily="34" charset="0"/>
              </a:rPr>
              <a:t>The </a:t>
            </a:r>
            <a:r>
              <a:rPr lang="en-GB" dirty="0">
                <a:latin typeface="Arial Narrow" pitchFamily="34" charset="0"/>
              </a:rPr>
              <a:t>lecturer also maintained a wiki page of the firm used in class. </a:t>
            </a:r>
            <a:endParaRPr lang="en-US" dirty="0">
              <a:latin typeface="Arial Narrow" pitchFamily="34" charset="0"/>
            </a:endParaRPr>
          </a:p>
          <a:p>
            <a:pPr lvl="0"/>
            <a:r>
              <a:rPr lang="en-GB" dirty="0">
                <a:latin typeface="Arial Narrow" pitchFamily="34" charset="0"/>
              </a:rPr>
              <a:t>Regular feedback </a:t>
            </a:r>
            <a:r>
              <a:rPr lang="en-GB" dirty="0" smtClean="0">
                <a:latin typeface="Arial Narrow" pitchFamily="34" charset="0"/>
              </a:rPr>
              <a:t> and three formal assessment points</a:t>
            </a:r>
            <a:endParaRPr lang="en-US" dirty="0">
              <a:latin typeface="Arial Narrow" pitchFamily="34" charset="0"/>
            </a:endParaRPr>
          </a:p>
          <a:p>
            <a:pPr lvl="0"/>
            <a:r>
              <a:rPr lang="en-GB" dirty="0" smtClean="0">
                <a:latin typeface="Arial Narrow" pitchFamily="34" charset="0"/>
              </a:rPr>
              <a:t>Word limit was set for each point of formal feedback</a:t>
            </a:r>
            <a:endParaRPr lang="en-US" dirty="0">
              <a:latin typeface="Arial Narrow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</a:t>
            </a:r>
            <a:r>
              <a:rPr lang="en-GB" dirty="0" smtClean="0"/>
              <a:t>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Increased engagement </a:t>
            </a:r>
          </a:p>
          <a:p>
            <a:pPr lvl="1"/>
            <a:r>
              <a:rPr lang="en-GB" dirty="0" smtClean="0"/>
              <a:t>Number of updates between assessment points</a:t>
            </a:r>
          </a:p>
          <a:p>
            <a:pPr lvl="2"/>
            <a:r>
              <a:rPr lang="en-GB" dirty="0" smtClean="0"/>
              <a:t>&gt;2 46%,38%,58% (affected by aversion to the use if wikis)</a:t>
            </a:r>
          </a:p>
          <a:p>
            <a:pPr lvl="1"/>
            <a:r>
              <a:rPr lang="en-GB" dirty="0" smtClean="0"/>
              <a:t>Improvement in work as measured change in quality of work </a:t>
            </a:r>
          </a:p>
          <a:p>
            <a:pPr lvl="2"/>
            <a:r>
              <a:rPr lang="en-GB" dirty="0" smtClean="0"/>
              <a:t>Quantity of data collected (more data: 75%,68%)</a:t>
            </a:r>
          </a:p>
          <a:p>
            <a:pPr lvl="2"/>
            <a:r>
              <a:rPr lang="en-GB" dirty="0" smtClean="0"/>
              <a:t>Quality of discussion: reproduction of data vs. engaged discussion (discursive: 43%,77%,87%)</a:t>
            </a:r>
          </a:p>
          <a:p>
            <a:pPr lvl="2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Improvement in total performance on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Lack of control group</a:t>
            </a:r>
          </a:p>
          <a:p>
            <a:r>
              <a:rPr lang="en-GB" dirty="0" smtClean="0"/>
              <a:t>Lower failure rate</a:t>
            </a:r>
          </a:p>
          <a:p>
            <a:r>
              <a:rPr lang="en-GB" dirty="0" smtClean="0"/>
              <a:t>More students passing with better grades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Challenges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/>
              <a:t>The initial set up of the groups was very difficult </a:t>
            </a:r>
            <a:endParaRPr lang="en-GB" dirty="0" smtClean="0"/>
          </a:p>
          <a:p>
            <a:pPr lvl="1"/>
            <a:r>
              <a:rPr lang="en-GB" dirty="0" smtClean="0"/>
              <a:t>Timetabling</a:t>
            </a:r>
          </a:p>
          <a:p>
            <a:pPr lvl="1"/>
            <a:r>
              <a:rPr lang="en-GB" dirty="0" smtClean="0"/>
              <a:t>Changes in class sizes</a:t>
            </a:r>
          </a:p>
          <a:p>
            <a:pPr lvl="1"/>
            <a:r>
              <a:rPr lang="en-GB" dirty="0" smtClean="0"/>
              <a:t>Registration problems (year 1)</a:t>
            </a:r>
          </a:p>
          <a:p>
            <a:r>
              <a:rPr lang="en-GB" dirty="0" smtClean="0"/>
              <a:t>Majority of students using a wiki was difficult initially, especially in the context of learning</a:t>
            </a:r>
          </a:p>
          <a:p>
            <a:pPr lvl="1"/>
            <a:r>
              <a:rPr lang="en-GB" dirty="0" smtClean="0"/>
              <a:t>Demonstrations helped bust still a slow start</a:t>
            </a:r>
          </a:p>
          <a:p>
            <a:pPr lvl="1"/>
            <a:r>
              <a:rPr lang="en-GB" dirty="0" smtClean="0"/>
              <a:t>Portfolios preferred </a:t>
            </a:r>
            <a:endParaRPr lang="en-US" dirty="0"/>
          </a:p>
          <a:p>
            <a:pPr lvl="0"/>
            <a:r>
              <a:rPr lang="en-GB" dirty="0"/>
              <a:t>Some students found it difficult to </a:t>
            </a:r>
            <a:r>
              <a:rPr lang="en-GB" dirty="0" smtClean="0"/>
              <a:t> engage with enquiry based learning </a:t>
            </a:r>
          </a:p>
          <a:p>
            <a:pPr lvl="0"/>
            <a:r>
              <a:rPr lang="en-GB" dirty="0" smtClean="0"/>
              <a:t>Some </a:t>
            </a:r>
            <a:r>
              <a:rPr lang="en-GB" dirty="0"/>
              <a:t>students felt that they would have benefited from higher word counts</a:t>
            </a:r>
            <a:r>
              <a:rPr lang="en-GB" dirty="0" smtClean="0"/>
              <a:t>. Compromises had to reached and word count had to be changes and the number of intervention points reduced.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master 10">
      <a:dk1>
        <a:srgbClr val="000000"/>
      </a:dk1>
      <a:lt1>
        <a:srgbClr val="EFF274"/>
      </a:lt1>
      <a:dk2>
        <a:srgbClr val="1C1C1C"/>
      </a:dk2>
      <a:lt2>
        <a:srgbClr val="4D4D4D"/>
      </a:lt2>
      <a:accent1>
        <a:srgbClr val="9966FF"/>
      </a:accent1>
      <a:accent2>
        <a:srgbClr val="FFFFCC"/>
      </a:accent2>
      <a:accent3>
        <a:srgbClr val="F6F7BC"/>
      </a:accent3>
      <a:accent4>
        <a:srgbClr val="000000"/>
      </a:accent4>
      <a:accent5>
        <a:srgbClr val="CAB8FF"/>
      </a:accent5>
      <a:accent6>
        <a:srgbClr val="E7E7B9"/>
      </a:accent6>
      <a:hlink>
        <a:srgbClr val="6666FF"/>
      </a:hlink>
      <a:folHlink>
        <a:srgbClr val="99CCFF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">
      <a:dk1>
        <a:srgbClr val="000000"/>
      </a:dk1>
      <a:lt1>
        <a:srgbClr val="9999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CA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education-template-1</Template>
  <TotalTime>116</TotalTime>
  <Words>369</Words>
  <Application>Microsoft Office PowerPoint</Application>
  <PresentationFormat>On-screen Show (4:3)</PresentationFormat>
  <Paragraphs>48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master</vt:lpstr>
      <vt:lpstr>1_colormaster</vt:lpstr>
      <vt:lpstr>Reconsidering the Teaching of Economics to Students on Business programmes</vt:lpstr>
      <vt:lpstr>The problem</vt:lpstr>
      <vt:lpstr>Suggested Solution/implementation</vt:lpstr>
      <vt:lpstr>Implementation</vt:lpstr>
      <vt:lpstr>Results</vt:lpstr>
      <vt:lpstr>Improvement in total performance on module</vt:lpstr>
      <vt:lpstr>Challenges</vt:lpstr>
    </vt:vector>
  </TitlesOfParts>
  <Company>University of Hertfordshire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Reconsidering the Teaching of Economics to Students on Business programmes</dc:title>
  <dc:subject>economics education</dc:subject>
  <dc:creator>Muncinga Simatele</dc:creator>
  <cp:lastModifiedBy>plmlp</cp:lastModifiedBy>
  <cp:revision>6</cp:revision>
  <dcterms:created xsi:type="dcterms:W3CDTF">2011-09-05T20:13:54Z</dcterms:created>
  <dcterms:modified xsi:type="dcterms:W3CDTF">2011-09-23T12:54:31Z</dcterms:modified>
</cp:coreProperties>
</file>