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71" r:id="rId3"/>
    <p:sldId id="257" r:id="rId4"/>
    <p:sldId id="258" r:id="rId5"/>
    <p:sldId id="259" r:id="rId6"/>
    <p:sldId id="260" r:id="rId7"/>
    <p:sldId id="265" r:id="rId8"/>
    <p:sldId id="268" r:id="rId9"/>
    <p:sldId id="269" r:id="rId10"/>
    <p:sldId id="266" r:id="rId11"/>
    <p:sldId id="267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A8366-E46C-4969-AE31-C95513D4BBAB}" type="datetimeFigureOut">
              <a:rPr lang="en-AU" smtClean="0"/>
              <a:t>9/09/2015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E6FE9-F4B9-41F9-AE68-03A6114213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3390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31A5-3974-4D2A-8919-9E81F9882B48}" type="slidenum">
              <a:rPr lang="en-AU" smtClean="0">
                <a:solidFill>
                  <a:prstClr val="black"/>
                </a:solidFill>
              </a:rPr>
              <a:pPr/>
              <a:t>1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4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E6FE9-F4B9-41F9-AE68-03A6114213C5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713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B02E-EC17-4EC2-9DA8-3509CBD5A3F7}" type="datetime1">
              <a:rPr lang="en-AU" smtClean="0"/>
              <a:t>9/09/2015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483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F674-6083-4EF3-B25B-B56AA9D28795}" type="datetime1">
              <a:rPr lang="en-AU" smtClean="0"/>
              <a:t>9/09/2015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474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AE98-18D5-45F9-9EAF-72826FA6E918}" type="datetime1">
              <a:rPr lang="en-AU" smtClean="0"/>
              <a:t>9/09/2015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7884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160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775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133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94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659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03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24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77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74A4-E902-4019-A832-010C2AAD2E29}" type="datetime1">
              <a:rPr lang="en-AU" smtClean="0"/>
              <a:t>9/09/2015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53465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870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68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5497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1 DOM">
    <p:bg>
      <p:bgPr>
        <a:gradFill rotWithShape="0">
          <a:gsLst>
            <a:gs pos="0">
              <a:srgbClr val="FF9E1B"/>
            </a:gs>
            <a:gs pos="20000">
              <a:srgbClr val="E87722"/>
            </a:gs>
            <a:gs pos="39999">
              <a:srgbClr val="D14124"/>
            </a:gs>
            <a:gs pos="60001">
              <a:srgbClr val="D52B1E"/>
            </a:gs>
            <a:gs pos="80000">
              <a:srgbClr val="AB2328"/>
            </a:gs>
            <a:gs pos="100000">
              <a:srgbClr val="8A2A2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49275"/>
            <a:ext cx="3119967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7052" y="6421895"/>
            <a:ext cx="11006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1400" b="1" smtClean="0">
                <a:solidFill>
                  <a:prstClr val="white"/>
                </a:solidFill>
              </a:rPr>
              <a:t>latrobe.edu.au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128251" y="6483351"/>
            <a:ext cx="118141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900" smtClean="0">
                <a:solidFill>
                  <a:prstClr val="white"/>
                </a:solidFill>
              </a:rPr>
              <a:t>CRICOS Provider 00115M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948795" y="3463020"/>
            <a:ext cx="8243205" cy="2520950"/>
          </a:xfrm>
          <a:solidFill>
            <a:srgbClr val="D6D2C4"/>
          </a:solidFill>
          <a:ln>
            <a:noFill/>
          </a:ln>
        </p:spPr>
        <p:txBody>
          <a:bodyPr lIns="288000" tIns="288000" rIns="180000" bIns="180000"/>
          <a:lstStyle>
            <a:lvl1pPr marL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baseline="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41750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624418" y="431800"/>
            <a:ext cx="10944191" cy="83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title style</a:t>
            </a:r>
            <a:endParaRPr lang="en-AU" dirty="0" smtClean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4418" y="1624996"/>
            <a:ext cx="1094419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532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B8C6-B70B-4890-A935-4D355B8DA04B}" type="datetime1">
              <a:rPr lang="en-AU" smtClean="0"/>
              <a:t>9/09/2015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450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B852-9188-4B0F-9FD4-8D73E7BE8436}" type="datetime1">
              <a:rPr lang="en-AU" smtClean="0"/>
              <a:t>9/09/2015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420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5207-CCB9-4194-889D-F56C36405163}" type="datetime1">
              <a:rPr lang="en-AU" smtClean="0"/>
              <a:t>9/09/2015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996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D682-C1FA-492A-AAD8-C603E471AD8F}" type="datetime1">
              <a:rPr lang="en-AU" smtClean="0"/>
              <a:t>9/09/2015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878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A766-0DD7-41A2-8DEE-57250A402494}" type="datetime1">
              <a:rPr lang="en-AU" smtClean="0"/>
              <a:t>9/09/2015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730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8BC3-A1D5-439F-9731-CD5A3F35F9B2}" type="datetime1">
              <a:rPr lang="en-AU" smtClean="0"/>
              <a:t>9/09/2015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90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44E0-8543-4E1D-AAF8-E3F753035C0A}" type="datetime1">
              <a:rPr lang="en-AU" smtClean="0"/>
              <a:t>9/09/2015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530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0C5E3-B64E-4335-89F9-F65E0633CB19}" type="datetime1">
              <a:rPr lang="en-AU" smtClean="0"/>
              <a:t>9/09/2015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73885-81BF-488F-88A5-F6F96B0CD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649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6D197-3DC4-40B9-9884-5419F5FBEE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9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dl.voced.edu.au/10707/4438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78.158.56.101/archive/palatine/files/1009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trobe.edu.au/ltlt/digital-learn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hotel-project.eu/content/d221-hotel-report-good-practice-innovative-applications-learning-theories-te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3Vh6Kqo_oQ" TargetMode="External"/><Relationship Id="rId2" Type="http://schemas.openxmlformats.org/officeDocument/2006/relationships/hyperlink" Target="https://www.youtube.com/watch?v=zsPelaIhPq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1qA9nP5c4x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224338" y="2492376"/>
            <a:ext cx="6443662" cy="3889375"/>
          </a:xfrm>
        </p:spPr>
        <p:txBody>
          <a:bodyPr>
            <a:normAutofit lnSpcReduction="10000"/>
          </a:bodyPr>
          <a:lstStyle/>
          <a:p>
            <a:pPr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AU" sz="3200" dirty="0">
                <a:solidFill>
                  <a:srgbClr val="AB2328"/>
                </a:solidFill>
              </a:rPr>
              <a:t>Maths </a:t>
            </a:r>
            <a:r>
              <a:rPr lang="en-AU" sz="3200" dirty="0" smtClean="0">
                <a:solidFill>
                  <a:srgbClr val="AB2328"/>
                </a:solidFill>
              </a:rPr>
              <a:t>for </a:t>
            </a:r>
            <a:r>
              <a:rPr lang="en-AU" sz="3200" dirty="0">
                <a:solidFill>
                  <a:srgbClr val="AB2328"/>
                </a:solidFill>
              </a:rPr>
              <a:t>Business and Economics </a:t>
            </a:r>
            <a:br>
              <a:rPr lang="en-AU" sz="3200" dirty="0">
                <a:solidFill>
                  <a:srgbClr val="AB2328"/>
                </a:solidFill>
              </a:rPr>
            </a:br>
            <a:r>
              <a:rPr lang="en-AU" sz="3200" dirty="0">
                <a:solidFill>
                  <a:srgbClr val="AB2328"/>
                </a:solidFill>
              </a:rPr>
              <a:t>First Year Students : </a:t>
            </a:r>
            <a:br>
              <a:rPr lang="en-AU" sz="3200" dirty="0">
                <a:solidFill>
                  <a:srgbClr val="AB2328"/>
                </a:solidFill>
              </a:rPr>
            </a:br>
            <a:r>
              <a:rPr lang="en-AU" sz="3200" dirty="0">
                <a:solidFill>
                  <a:srgbClr val="AB2328"/>
                </a:solidFill>
              </a:rPr>
              <a:t>an EBL Enquiry-Based Learning </a:t>
            </a:r>
            <a:r>
              <a:rPr lang="en-AU" sz="3200" dirty="0" smtClean="0">
                <a:solidFill>
                  <a:srgbClr val="AB2328"/>
                </a:solidFill>
              </a:rPr>
              <a:t>Approach</a:t>
            </a:r>
            <a:endParaRPr altLang="en-US" sz="2000" dirty="0">
              <a:solidFill>
                <a:srgbClr val="AB2328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altLang="en-US" sz="1000" b="0" dirty="0"/>
          </a:p>
          <a:p>
            <a:pPr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AU" sz="1800" dirty="0" smtClean="0"/>
              <a:t>Linda </a:t>
            </a:r>
            <a:r>
              <a:rPr lang="en-AU" sz="1800" dirty="0" err="1"/>
              <a:t>Wannan</a:t>
            </a:r>
            <a:r>
              <a:rPr lang="en-AU" sz="1800" dirty="0"/>
              <a:t>, </a:t>
            </a:r>
            <a:br>
              <a:rPr lang="en-AU" sz="1800" dirty="0"/>
            </a:br>
            <a:r>
              <a:rPr lang="en-AU" sz="1800" dirty="0"/>
              <a:t>La Trobe University, Melbourne, Australia</a:t>
            </a:r>
            <a:br>
              <a:rPr lang="en-AU" sz="1800" dirty="0"/>
            </a:br>
            <a:r>
              <a:rPr lang="en-AU" sz="1800" dirty="0"/>
              <a:t>presented at the </a:t>
            </a:r>
            <a:br>
              <a:rPr lang="en-AU" sz="1800" dirty="0"/>
            </a:br>
            <a:r>
              <a:rPr lang="en-AU" sz="1800" dirty="0"/>
              <a:t>Developments in Economics Education Conference</a:t>
            </a:r>
            <a:br>
              <a:rPr lang="en-AU" sz="1800" dirty="0"/>
            </a:br>
            <a:r>
              <a:rPr lang="en-AU" sz="1800" dirty="0"/>
              <a:t>University of Birmingham 10 September 2015</a:t>
            </a:r>
          </a:p>
          <a:p>
            <a:pPr indent="0" fontAlgn="base">
              <a:spcBef>
                <a:spcPct val="0"/>
              </a:spcBef>
              <a:spcAft>
                <a:spcPct val="0"/>
              </a:spcAft>
              <a:buNone/>
            </a:pPr>
            <a:endParaRPr altLang="en-US" sz="18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010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AU" sz="4000" b="1" dirty="0">
                <a:solidFill>
                  <a:srgbClr val="C00000"/>
                </a:solidFill>
              </a:rPr>
              <a:t>Measureable success of students enrolled in Business Maths BUS1BUN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In the subject itself.</a:t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Spill-over effects on the BUS1AFB Accounting </a:t>
            </a:r>
            <a:r>
              <a:rPr lang="en-AU" dirty="0"/>
              <a:t>and </a:t>
            </a:r>
            <a:r>
              <a:rPr lang="en-AU" dirty="0" smtClean="0"/>
              <a:t>Finance subject.</a:t>
            </a:r>
            <a:br>
              <a:rPr lang="en-AU" dirty="0" smtClean="0"/>
            </a:br>
            <a:r>
              <a:rPr lang="en-AU" dirty="0" smtClean="0"/>
              <a:t>BUS1AFB marks of those invited to join BUS1BUN but didn’t take up the offer (the control group), against those who did, was analysed. </a:t>
            </a:r>
            <a:br>
              <a:rPr lang="en-AU" dirty="0" smtClean="0"/>
            </a:br>
            <a:r>
              <a:rPr lang="en-AU" dirty="0" smtClean="0"/>
              <a:t>A 10% advantage in final grade was experienced the BUS1BUN students.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Spill-over effects on BUS1BUE </a:t>
            </a:r>
            <a:r>
              <a:rPr lang="en-AU" dirty="0"/>
              <a:t>Business Economics ( one semester later, in semester one 2015)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01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 smtClean="0">
                <a:solidFill>
                  <a:srgbClr val="C00000"/>
                </a:solidFill>
              </a:rPr>
              <a:t>Credits </a:t>
            </a:r>
            <a:endParaRPr lang="en-AU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BUS1BUN (Business Numeracy). Subject design team: Peter Vitartas, Greg Jamieson, Marie Bonne, Kurt Ambrose, Linda Wannan</a:t>
            </a:r>
            <a:r>
              <a:rPr lang="en-AU" smtClean="0"/>
              <a:t>. </a:t>
            </a:r>
            <a:br>
              <a:rPr lang="en-AU" smtClean="0"/>
            </a:br>
            <a:r>
              <a:rPr lang="en-AU" smtClean="0"/>
              <a:t>Subject </a:t>
            </a:r>
            <a:r>
              <a:rPr lang="en-AU" dirty="0" smtClean="0"/>
              <a:t>lecturers: Linda Wannan, Shalinka </a:t>
            </a:r>
            <a:r>
              <a:rPr lang="en-AU" dirty="0" err="1" smtClean="0"/>
              <a:t>Jayatileke</a:t>
            </a:r>
            <a:r>
              <a:rPr lang="en-AU" dirty="0" smtClean="0"/>
              <a:t>, Umar Qureshi.</a:t>
            </a:r>
          </a:p>
          <a:p>
            <a:r>
              <a:rPr lang="en-AU" dirty="0" smtClean="0"/>
              <a:t>BUS1BUE (Business Economics) subject design team: Peter Vitartas, Greg Jamieson, John Hannon, Sue O’Keefe, David Walker, Kurt Ambrose, Linda Wannan; and at the beginning, David Spencer and Wayne Geerling.</a:t>
            </a:r>
          </a:p>
          <a:p>
            <a:r>
              <a:rPr lang="en-AU" dirty="0" smtClean="0"/>
              <a:t>The LTLT video production team 2014: Marcus de Rijk and team</a:t>
            </a:r>
          </a:p>
          <a:p>
            <a:r>
              <a:rPr lang="en-AU" dirty="0" smtClean="0"/>
              <a:t>DLS Digital Learning Strategy: Betty Leask and the LTLT team</a:t>
            </a:r>
          </a:p>
          <a:p>
            <a:r>
              <a:rPr lang="en-AU" dirty="0" smtClean="0"/>
              <a:t>Student actors: </a:t>
            </a:r>
            <a:r>
              <a:rPr lang="en-AU" dirty="0" err="1" smtClean="0"/>
              <a:t>YiFan</a:t>
            </a:r>
            <a:r>
              <a:rPr lang="en-AU" dirty="0" smtClean="0"/>
              <a:t> Li, Pauline Shih, Vic Edgar, Nick Vecci, </a:t>
            </a:r>
            <a:r>
              <a:rPr lang="en-AU" dirty="0" err="1" smtClean="0"/>
              <a:t>Chuks</a:t>
            </a:r>
            <a:r>
              <a:rPr lang="en-AU" dirty="0" smtClean="0"/>
              <a:t> </a:t>
            </a:r>
            <a:r>
              <a:rPr lang="en-AU" dirty="0" err="1" smtClean="0"/>
              <a:t>Oguh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3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>
                <a:solidFill>
                  <a:srgbClr val="C00000"/>
                </a:solidFill>
              </a:rPr>
              <a:t>“The Bradley Report” 2008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With a national target of a greater proportion of the population to graduate with a Bachelor degree ( 'The </a:t>
            </a:r>
            <a:r>
              <a:rPr lang="en-AU" dirty="0" smtClean="0"/>
              <a:t>Review of Higher Education‘ 2008 aka The Bradley Report ) </a:t>
            </a:r>
            <a:r>
              <a:rPr lang="en-AU" b="1" dirty="0" smtClean="0">
                <a:hlinkClick r:id="rId2"/>
              </a:rPr>
              <a:t>http://hdl.voced.edu.au/10707/44384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Australian </a:t>
            </a:r>
            <a:r>
              <a:rPr lang="en-AU" dirty="0"/>
              <a:t>universities are enrolling a higher number of students poorly prepared in math for university studies in many subjects, including Business and Economics. </a:t>
            </a:r>
            <a:endParaRPr lang="en-AU" dirty="0" smtClean="0"/>
          </a:p>
          <a:p>
            <a:r>
              <a:rPr lang="en-AU" dirty="0" smtClean="0"/>
              <a:t>Curriculum </a:t>
            </a:r>
            <a:r>
              <a:rPr lang="en-AU" dirty="0"/>
              <a:t>and pedagogy innovations to address this need are </a:t>
            </a:r>
            <a:r>
              <a:rPr lang="en-AU" dirty="0" smtClean="0"/>
              <a:t>described, along with their implementation with a new subject</a:t>
            </a:r>
          </a:p>
          <a:p>
            <a:r>
              <a:rPr lang="en-AU" dirty="0" smtClean="0"/>
              <a:t>There </a:t>
            </a:r>
            <a:r>
              <a:rPr lang="en-AU" dirty="0"/>
              <a:t>may be similar political impetus and issues in other </a:t>
            </a:r>
            <a:r>
              <a:rPr lang="en-AU" dirty="0" smtClean="0"/>
              <a:t>countries from which conference participants come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93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4000" b="1" dirty="0">
                <a:solidFill>
                  <a:srgbClr val="C00000"/>
                </a:solidFill>
              </a:rPr>
              <a:t>The Faculty’s EBL Strategy </a:t>
            </a:r>
            <a:r>
              <a:rPr lang="en-AU" sz="4000" b="1" dirty="0" smtClean="0">
                <a:solidFill>
                  <a:srgbClr val="C00000"/>
                </a:solidFill>
              </a:rPr>
              <a:t>2011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In 2011-2013 FBEL (Faculty of Business  Economics and Law) continued its curriculum renewal. All Business students would have ‘foundation’ level skills across the sub-disciplines. 4 new subjects were created:</a:t>
            </a:r>
          </a:p>
          <a:p>
            <a:pPr lvl="1"/>
            <a:r>
              <a:rPr lang="en-AU" dirty="0" smtClean="0"/>
              <a:t>BUS1AFB Business Accounting and Finance</a:t>
            </a:r>
          </a:p>
          <a:p>
            <a:pPr lvl="1"/>
            <a:r>
              <a:rPr lang="en-AU" dirty="0" smtClean="0"/>
              <a:t>BUS1BUF Business Foundations (Management and Marketing)</a:t>
            </a:r>
          </a:p>
          <a:p>
            <a:pPr lvl="1"/>
            <a:r>
              <a:rPr lang="en-AU" dirty="0" smtClean="0"/>
              <a:t>BUS1BAN Business Analytics (Statistics and IT)</a:t>
            </a:r>
          </a:p>
          <a:p>
            <a:pPr lvl="1"/>
            <a:r>
              <a:rPr lang="en-AU" dirty="0" smtClean="0"/>
              <a:t>BUS1BUE Business Economics</a:t>
            </a:r>
          </a:p>
          <a:p>
            <a:r>
              <a:rPr lang="en-AU" dirty="0" smtClean="0"/>
              <a:t>A key requisite of the Faculty was EBL, enquiry-based learning “..driven </a:t>
            </a:r>
            <a:r>
              <a:rPr lang="en-AU" dirty="0"/>
              <a:t>by a process </a:t>
            </a:r>
            <a:r>
              <a:rPr lang="en-AU" dirty="0" smtClean="0"/>
              <a:t>of enquiry” to “help </a:t>
            </a:r>
            <a:r>
              <a:rPr lang="en-AU" dirty="0"/>
              <a:t>students develop a </a:t>
            </a:r>
            <a:r>
              <a:rPr lang="en-AU" dirty="0" smtClean="0"/>
              <a:t>wide range </a:t>
            </a:r>
            <a:r>
              <a:rPr lang="en-AU" dirty="0"/>
              <a:t>of abilities, whilst still engaging them in the process of learning</a:t>
            </a:r>
            <a:r>
              <a:rPr lang="en-AU" dirty="0" smtClean="0"/>
              <a:t>.” 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err="1" smtClean="0"/>
              <a:t>Kahn,P</a:t>
            </a:r>
            <a:r>
              <a:rPr lang="en-AU" dirty="0" smtClean="0"/>
              <a:t>. and </a:t>
            </a:r>
            <a:r>
              <a:rPr lang="en-AU" dirty="0" err="1" smtClean="0"/>
              <a:t>O’Rouke,K</a:t>
            </a:r>
            <a:r>
              <a:rPr lang="en-AU" dirty="0" smtClean="0"/>
              <a:t>.  U Manchester 2007, for the HE Academy </a:t>
            </a:r>
            <a:r>
              <a:rPr lang="en-AU" dirty="0" smtClean="0">
                <a:hlinkClick r:id="rId2"/>
              </a:rPr>
              <a:t>http://78.158.56.101/archive/palatine/files/1009.pdf</a:t>
            </a:r>
            <a:r>
              <a:rPr lang="en-AU" dirty="0" smtClean="0"/>
              <a:t> viewed August 2015)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24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>
                <a:solidFill>
                  <a:srgbClr val="C00000"/>
                </a:solidFill>
              </a:rPr>
              <a:t>La Trobe’s DLS Digital Learning Strategy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>
                <a:hlinkClick r:id="rId2"/>
              </a:rPr>
              <a:t>http://www.latrobe.edu.au/ltlt/digital-learning</a:t>
            </a:r>
            <a:endParaRPr lang="en-AU" dirty="0"/>
          </a:p>
          <a:p>
            <a:r>
              <a:rPr lang="en-AU" dirty="0" smtClean="0"/>
              <a:t>Launched 17 April 2015</a:t>
            </a:r>
            <a:endParaRPr lang="en-AU" dirty="0"/>
          </a:p>
          <a:p>
            <a:r>
              <a:rPr lang="en-AU" dirty="0" smtClean="0"/>
              <a:t>“Digital Learning may take the form of blended or online design. By doing this, you can enable your students to weave learning throughout their busy lives whether they are on-campus, off-campus or on-the-go, and provide them with the flexibility they require to continue learning while juggling work, family and other life commitments.” </a:t>
            </a:r>
          </a:p>
          <a:p>
            <a:r>
              <a:rPr lang="en-AU" dirty="0" smtClean="0"/>
              <a:t>Blended: “a combination of </a:t>
            </a:r>
            <a:r>
              <a:rPr lang="en-AU" b="1" dirty="0" smtClean="0"/>
              <a:t>face-to-face and online learning</a:t>
            </a:r>
            <a:r>
              <a:rPr lang="en-AU" dirty="0" smtClean="0"/>
              <a:t>.”</a:t>
            </a:r>
          </a:p>
          <a:p>
            <a:r>
              <a:rPr lang="en-AU" dirty="0" smtClean="0"/>
              <a:t>Online:  “ the result of student engagement in a </a:t>
            </a:r>
            <a:r>
              <a:rPr lang="en-AU" b="1" dirty="0" smtClean="0"/>
              <a:t>variety of online activities</a:t>
            </a:r>
            <a:r>
              <a:rPr lang="en-AU" dirty="0" smtClean="0"/>
              <a:t>, embedded within a rich interactive online learning environment”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119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>
                <a:solidFill>
                  <a:srgbClr val="C00000"/>
                </a:solidFill>
              </a:rPr>
              <a:t>The perceived need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Subject lecturers across Economics, Finance, Accounting, Marketing, and to-a-lesser-extent other Business discipline areas, have voiced concern about student ability with </a:t>
            </a:r>
            <a:r>
              <a:rPr lang="en-AU" b="1" dirty="0" smtClean="0"/>
              <a:t>basic maths </a:t>
            </a:r>
            <a:r>
              <a:rPr lang="en-AU" dirty="0" smtClean="0"/>
              <a:t>(</a:t>
            </a:r>
            <a:r>
              <a:rPr lang="en-AU" dirty="0"/>
              <a:t> </a:t>
            </a:r>
            <a:r>
              <a:rPr lang="en-AU" dirty="0" smtClean="0"/>
              <a:t>/numeracy) with much anecdotal evidence “over the years”</a:t>
            </a:r>
          </a:p>
          <a:p>
            <a:r>
              <a:rPr lang="en-AU" dirty="0" smtClean="0"/>
              <a:t>Subject lecturers and tutors similarly provide anecdotes of </a:t>
            </a:r>
            <a:r>
              <a:rPr lang="en-AU" b="1" dirty="0" smtClean="0"/>
              <a:t>increasing evidence</a:t>
            </a:r>
            <a:r>
              <a:rPr lang="en-AU" dirty="0" smtClean="0"/>
              <a:t>, and </a:t>
            </a:r>
            <a:r>
              <a:rPr lang="en-AU" b="1" dirty="0" smtClean="0"/>
              <a:t>at higher year-levels</a:t>
            </a:r>
          </a:p>
          <a:p>
            <a:r>
              <a:rPr lang="en-AU" dirty="0" smtClean="0"/>
              <a:t>In-class maths-skill survey data: first year eco students regressed against final marks showed a </a:t>
            </a:r>
            <a:r>
              <a:rPr lang="en-AU" b="1" dirty="0" smtClean="0"/>
              <a:t>positive correlation </a:t>
            </a:r>
            <a:r>
              <a:rPr lang="en-AU" dirty="0" smtClean="0"/>
              <a:t>(Kremmer)</a:t>
            </a:r>
          </a:p>
          <a:p>
            <a:r>
              <a:rPr lang="en-AU" dirty="0" smtClean="0"/>
              <a:t>Criteria for Faculty success. </a:t>
            </a:r>
            <a:r>
              <a:rPr lang="en-AU" smtClean="0"/>
              <a:t>Challenges: </a:t>
            </a:r>
            <a:r>
              <a:rPr lang="en-AU" i="1" smtClean="0"/>
              <a:t>Retention</a:t>
            </a:r>
            <a:r>
              <a:rPr lang="en-AU" smtClean="0"/>
              <a:t> and </a:t>
            </a:r>
            <a:r>
              <a:rPr lang="en-AU" i="1" smtClean="0"/>
              <a:t>Standards</a:t>
            </a:r>
            <a:endParaRPr lang="en-AU" i="1" dirty="0" smtClean="0"/>
          </a:p>
          <a:p>
            <a:r>
              <a:rPr lang="en-AU" dirty="0" smtClean="0"/>
              <a:t>Bright students with interrupted learning (refugees, forces kids,….)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36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>
                <a:solidFill>
                  <a:srgbClr val="C00000"/>
                </a:solidFill>
              </a:rPr>
              <a:t>The curriculum developed </a:t>
            </a:r>
            <a:r>
              <a:rPr lang="en-AU" sz="4000" b="1" dirty="0" smtClean="0">
                <a:solidFill>
                  <a:srgbClr val="C00000"/>
                </a:solidFill>
              </a:rPr>
              <a:t/>
            </a:r>
            <a:br>
              <a:rPr lang="en-AU" sz="4000" b="1" dirty="0" smtClean="0">
                <a:solidFill>
                  <a:srgbClr val="C00000"/>
                </a:solidFill>
              </a:rPr>
            </a:br>
            <a:r>
              <a:rPr lang="en-AU" sz="4000" b="1" dirty="0" smtClean="0">
                <a:solidFill>
                  <a:srgbClr val="C00000"/>
                </a:solidFill>
              </a:rPr>
              <a:t>for </a:t>
            </a:r>
            <a:r>
              <a:rPr lang="en-AU" sz="4000" b="1" dirty="0">
                <a:solidFill>
                  <a:srgbClr val="C00000"/>
                </a:solidFill>
              </a:rPr>
              <a:t>a Business Numeracy Subject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Topics chosen directly related to maths needs of the four core subjects.</a:t>
            </a:r>
          </a:p>
          <a:p>
            <a:r>
              <a:rPr lang="en-AU" b="1" dirty="0"/>
              <a:t>Great Guessing: </a:t>
            </a:r>
            <a:r>
              <a:rPr lang="en-AU" b="1" dirty="0" smtClean="0"/>
              <a:t> </a:t>
            </a:r>
            <a:r>
              <a:rPr lang="en-AU" dirty="0" smtClean="0"/>
              <a:t>Developing </a:t>
            </a:r>
            <a:r>
              <a:rPr lang="en-AU" dirty="0"/>
              <a:t>‘Number Sense</a:t>
            </a:r>
            <a:r>
              <a:rPr lang="en-AU" dirty="0" smtClean="0"/>
              <a:t>’. </a:t>
            </a:r>
            <a:r>
              <a:rPr lang="en-AU" dirty="0"/>
              <a:t>Operations (+-*/); BODMAS Fractions, Decimals Percentages; Good/Great/ ‘Educated </a:t>
            </a:r>
            <a:r>
              <a:rPr lang="en-AU" dirty="0" smtClean="0"/>
              <a:t>Guessing’</a:t>
            </a:r>
          </a:p>
          <a:p>
            <a:r>
              <a:rPr lang="en-AU" dirty="0"/>
              <a:t>Business Number Sense: </a:t>
            </a:r>
            <a:r>
              <a:rPr lang="en-AU" b="1" dirty="0"/>
              <a:t>Using </a:t>
            </a:r>
            <a:r>
              <a:rPr lang="en-AU" b="1" dirty="0" smtClean="0"/>
              <a:t>Calculators, </a:t>
            </a:r>
            <a:r>
              <a:rPr lang="en-AU" dirty="0" smtClean="0"/>
              <a:t>including special functions</a:t>
            </a:r>
            <a:r>
              <a:rPr lang="en-AU" b="1" dirty="0" smtClean="0"/>
              <a:t>.</a:t>
            </a:r>
            <a:r>
              <a:rPr lang="en-AU" dirty="0"/>
              <a:t>	</a:t>
            </a:r>
          </a:p>
          <a:p>
            <a:r>
              <a:rPr lang="en-AU" b="1" dirty="0"/>
              <a:t>Business Equations: </a:t>
            </a:r>
            <a:r>
              <a:rPr lang="en-AU" dirty="0"/>
              <a:t>Finance </a:t>
            </a:r>
            <a:r>
              <a:rPr lang="en-AU" dirty="0" smtClean="0"/>
              <a:t>equations</a:t>
            </a:r>
            <a:r>
              <a:rPr lang="en-AU" dirty="0"/>
              <a:t>	</a:t>
            </a:r>
          </a:p>
          <a:p>
            <a:r>
              <a:rPr lang="en-AU" b="1" dirty="0"/>
              <a:t>Business Applications of </a:t>
            </a:r>
            <a:r>
              <a:rPr lang="en-AU" b="1" dirty="0" err="1"/>
              <a:t>MSExcel</a:t>
            </a:r>
            <a:r>
              <a:rPr lang="en-AU" b="1" dirty="0"/>
              <a:t>: </a:t>
            </a:r>
            <a:r>
              <a:rPr lang="en-AU" dirty="0"/>
              <a:t>Descriptive Statistics 	</a:t>
            </a:r>
          </a:p>
          <a:p>
            <a:r>
              <a:rPr lang="en-AU" b="1" dirty="0"/>
              <a:t>Business Analysis I </a:t>
            </a:r>
            <a:r>
              <a:rPr lang="en-AU" b="1" dirty="0" smtClean="0"/>
              <a:t> </a:t>
            </a:r>
            <a:r>
              <a:rPr lang="en-AU" dirty="0" smtClean="0"/>
              <a:t>Exchange rates</a:t>
            </a:r>
          </a:p>
          <a:p>
            <a:r>
              <a:rPr lang="en-AU" b="1" dirty="0"/>
              <a:t>Business Analysis 2: </a:t>
            </a:r>
            <a:r>
              <a:rPr lang="en-AU" dirty="0" smtClean="0"/>
              <a:t>Straight </a:t>
            </a:r>
            <a:r>
              <a:rPr lang="en-AU" dirty="0"/>
              <a:t>line graphs </a:t>
            </a:r>
            <a:r>
              <a:rPr lang="en-AU" dirty="0" smtClean="0"/>
              <a:t>and equations</a:t>
            </a:r>
          </a:p>
          <a:p>
            <a:r>
              <a:rPr lang="en-AU" b="1" dirty="0"/>
              <a:t>Business </a:t>
            </a:r>
            <a:r>
              <a:rPr lang="en-AU" b="1" dirty="0" smtClean="0"/>
              <a:t>Analysis: </a:t>
            </a:r>
            <a:r>
              <a:rPr lang="en-AU" dirty="0" smtClean="0"/>
              <a:t>Company </a:t>
            </a:r>
            <a:r>
              <a:rPr lang="en-AU" dirty="0"/>
              <a:t>Data </a:t>
            </a:r>
            <a:endParaRPr lang="en-AU" dirty="0" smtClean="0"/>
          </a:p>
          <a:p>
            <a:r>
              <a:rPr lang="en-AU" b="1" dirty="0"/>
              <a:t>Business Investment Decisions </a:t>
            </a:r>
            <a:r>
              <a:rPr lang="en-AU" dirty="0"/>
              <a:t>	</a:t>
            </a:r>
            <a:r>
              <a:rPr lang="en-AU" dirty="0" smtClean="0"/>
              <a:t>: NPV, FV, </a:t>
            </a:r>
            <a:r>
              <a:rPr lang="en-AU" dirty="0" err="1" smtClean="0"/>
              <a:t>etc</a:t>
            </a:r>
            <a:r>
              <a:rPr lang="en-AU" dirty="0"/>
              <a:t>	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0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>
                <a:solidFill>
                  <a:srgbClr val="C00000"/>
                </a:solidFill>
              </a:rPr>
              <a:t>The logistics of identifying students </a:t>
            </a:r>
            <a:r>
              <a:rPr lang="en-AU" sz="4000" b="1" dirty="0" smtClean="0">
                <a:solidFill>
                  <a:srgbClr val="C00000"/>
                </a:solidFill>
              </a:rPr>
              <a:t/>
            </a:r>
            <a:br>
              <a:rPr lang="en-AU" sz="4000" b="1" dirty="0" smtClean="0">
                <a:solidFill>
                  <a:srgbClr val="C00000"/>
                </a:solidFill>
              </a:rPr>
            </a:br>
            <a:r>
              <a:rPr lang="en-AU" sz="4000" b="1" dirty="0" smtClean="0">
                <a:solidFill>
                  <a:srgbClr val="C00000"/>
                </a:solidFill>
              </a:rPr>
              <a:t>and </a:t>
            </a:r>
            <a:r>
              <a:rPr lang="en-AU" sz="4000" b="1" dirty="0">
                <a:solidFill>
                  <a:srgbClr val="C00000"/>
                </a:solidFill>
              </a:rPr>
              <a:t>getting them enrolled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All enrolled BUS1AFB have since 2014 participated in an </a:t>
            </a:r>
            <a:br>
              <a:rPr lang="en-AU" dirty="0" smtClean="0"/>
            </a:br>
            <a:r>
              <a:rPr lang="en-AU" dirty="0" smtClean="0"/>
              <a:t>in-tutorial quiz, a 40 minute </a:t>
            </a:r>
            <a:r>
              <a:rPr lang="en-AU" b="1" dirty="0" smtClean="0"/>
              <a:t>NSI Numeracy Success Indicator.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2200" dirty="0" smtClean="0"/>
              <a:t>An online version was trialled using students’ phones and laptops. </a:t>
            </a:r>
            <a:br>
              <a:rPr lang="en-AU" sz="2200" dirty="0" smtClean="0"/>
            </a:br>
            <a:r>
              <a:rPr lang="en-AU" sz="2200" dirty="0" smtClean="0"/>
              <a:t>Problems: </a:t>
            </a:r>
            <a:r>
              <a:rPr lang="en-AU" sz="2200" dirty="0" err="1" smtClean="0"/>
              <a:t>wifi</a:t>
            </a:r>
            <a:r>
              <a:rPr lang="en-AU" sz="2200" dirty="0" smtClean="0"/>
              <a:t> connections, plus ‘authenticity’ even when conducted in tutorials.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Currently: multi-choice hard-copy versions of the NSI.</a:t>
            </a:r>
          </a:p>
          <a:p>
            <a:r>
              <a:rPr lang="en-AU" dirty="0" smtClean="0"/>
              <a:t>Quiz designed to test achievement at </a:t>
            </a:r>
            <a:r>
              <a:rPr lang="en-AU" b="1" dirty="0" smtClean="0"/>
              <a:t>Australian Y10 curriculum level</a:t>
            </a:r>
            <a:r>
              <a:rPr lang="en-AU" dirty="0" smtClean="0"/>
              <a:t>.</a:t>
            </a:r>
          </a:p>
          <a:p>
            <a:r>
              <a:rPr lang="en-AU" dirty="0" smtClean="0"/>
              <a:t>Those students who score below a particular threshold are invited to transfer from one of their </a:t>
            </a:r>
            <a:r>
              <a:rPr lang="en-AU" i="1" dirty="0" smtClean="0"/>
              <a:t>elective</a:t>
            </a:r>
            <a:r>
              <a:rPr lang="en-AU" dirty="0" smtClean="0"/>
              <a:t> subjects to the BUS1BUN subject, to start in week 4 (5). They remain enrolled in the BUS1AFB subject.</a:t>
            </a:r>
          </a:p>
          <a:p>
            <a:r>
              <a:rPr lang="en-AU" b="1" dirty="0" smtClean="0"/>
              <a:t>Students: </a:t>
            </a:r>
            <a:r>
              <a:rPr lang="en-AU" dirty="0" smtClean="0"/>
              <a:t>Some keen, some not, some don’t even read the invitation; </a:t>
            </a:r>
            <a:br>
              <a:rPr lang="en-AU" dirty="0" smtClean="0"/>
            </a:br>
            <a:r>
              <a:rPr lang="en-AU" dirty="0" smtClean="0"/>
              <a:t>while some students not in BUS1AFB want to enrol. </a:t>
            </a:r>
          </a:p>
          <a:p>
            <a:r>
              <a:rPr lang="en-AU" b="1" dirty="0" smtClean="0"/>
              <a:t>Staff: </a:t>
            </a:r>
            <a:r>
              <a:rPr lang="en-AU" dirty="0" smtClean="0"/>
              <a:t>‘invitation workload’ handling queries from those invited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76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>
                <a:solidFill>
                  <a:srgbClr val="C00000"/>
                </a:solidFill>
              </a:rPr>
              <a:t>Pedagogy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>
                <a:effectLst/>
              </a:rPr>
              <a:t>The educational </a:t>
            </a:r>
            <a:r>
              <a:rPr lang="en-AU" dirty="0"/>
              <a:t>p</a:t>
            </a:r>
            <a:r>
              <a:rPr lang="en-AU" dirty="0" smtClean="0">
                <a:effectLst/>
              </a:rPr>
              <a:t>hilosophy behind BUS1BUN is that of "</a:t>
            </a:r>
            <a:r>
              <a:rPr lang="en-AU" i="1" dirty="0" smtClean="0">
                <a:effectLst/>
              </a:rPr>
              <a:t>constructivism", </a:t>
            </a:r>
            <a:r>
              <a:rPr lang="en-AU" dirty="0" smtClean="0">
                <a:effectLst/>
              </a:rPr>
              <a:t>where it is considered that the "learner is not a passive recipient of knowledge but </a:t>
            </a:r>
            <a:r>
              <a:rPr lang="en-AU" i="1" dirty="0" smtClean="0">
                <a:effectLst/>
              </a:rPr>
              <a:t>'that knowledge is constructed by the learner'</a:t>
            </a:r>
            <a:r>
              <a:rPr lang="en-AU" dirty="0" smtClean="0">
                <a:effectLst/>
              </a:rPr>
              <a:t>", pg7 EU’s “The Report on Good Practice of Innovative Applications of Learning Theories in TEL v1” </a:t>
            </a:r>
          </a:p>
          <a:p>
            <a:pPr marL="0" indent="0">
              <a:buNone/>
            </a:pPr>
            <a:r>
              <a:rPr lang="en-AU" dirty="0" smtClean="0">
                <a:effectLst/>
                <a:hlinkClick r:id="rId2"/>
              </a:rPr>
              <a:t>http://hotel-project.eu/content/d221-hotel-report-good-practice-innovative-applications-learning-theories-tel</a:t>
            </a:r>
            <a:endParaRPr lang="en-AU" dirty="0" smtClean="0">
              <a:effectLst/>
            </a:endParaRPr>
          </a:p>
          <a:p>
            <a:pPr marL="0" indent="0">
              <a:buNone/>
            </a:pPr>
            <a:endParaRPr lang="en-AU" dirty="0" smtClean="0">
              <a:effectLst/>
            </a:endParaRPr>
          </a:p>
          <a:p>
            <a:r>
              <a:rPr lang="en-AU" dirty="0" smtClean="0"/>
              <a:t>Weekly pre-EBL-class exercise done in groups</a:t>
            </a:r>
            <a:endParaRPr lang="en-AU" dirty="0"/>
          </a:p>
          <a:p>
            <a:r>
              <a:rPr lang="en-AU" dirty="0" smtClean="0"/>
              <a:t>EBL class per week (2014 2 hours, 2015 now 3 hours)</a:t>
            </a:r>
          </a:p>
          <a:p>
            <a:r>
              <a:rPr lang="en-AU" dirty="0" smtClean="0"/>
              <a:t>2-3 hours online learning per week. </a:t>
            </a:r>
            <a:r>
              <a:rPr lang="en-AU" i="1" dirty="0" smtClean="0"/>
              <a:t>Not </a:t>
            </a:r>
            <a:r>
              <a:rPr lang="en-AU" dirty="0" smtClean="0"/>
              <a:t>being used only for revision and exercises, as some topics only learned online. Several small exercises. If a video, nothing longer than 15 minutes. Always with exercises. Refection.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362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4000" b="1" dirty="0" smtClean="0">
                <a:solidFill>
                  <a:srgbClr val="C00000"/>
                </a:solidFill>
              </a:rPr>
              <a:t>Materials</a:t>
            </a:r>
            <a:endParaRPr lang="en-AU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Visually-engaging LMS</a:t>
            </a:r>
          </a:p>
          <a:p>
            <a:r>
              <a:rPr lang="en-AU" dirty="0" smtClean="0"/>
              <a:t>Subject Introduction video	</a:t>
            </a:r>
            <a:r>
              <a:rPr lang="en-AU" sz="2400" dirty="0" smtClean="0">
                <a:hlinkClick r:id="rId2"/>
              </a:rPr>
              <a:t>https://www.youtube.com/watch?v=zsPelaIhPqQ</a:t>
            </a:r>
            <a:endParaRPr lang="en-AU" sz="2400" dirty="0" smtClean="0"/>
          </a:p>
          <a:p>
            <a:r>
              <a:rPr lang="en-AU" dirty="0" smtClean="0"/>
              <a:t>Pre-class group work. Weekly. Examples:</a:t>
            </a:r>
          </a:p>
          <a:p>
            <a:pPr lvl="1"/>
            <a:r>
              <a:rPr lang="en-AU" i="1" dirty="0" smtClean="0"/>
              <a:t>“More Than a Game” </a:t>
            </a:r>
            <a:r>
              <a:rPr lang="en-AU" dirty="0" smtClean="0"/>
              <a:t>(AFL) </a:t>
            </a:r>
            <a:r>
              <a:rPr lang="en-AU" dirty="0" smtClean="0">
                <a:hlinkClick r:id="rId3"/>
              </a:rPr>
              <a:t>https://www.youtube.com/watch?v=I3Vh6Kqo_oQ</a:t>
            </a:r>
            <a:endParaRPr lang="en-AU" dirty="0" smtClean="0"/>
          </a:p>
          <a:p>
            <a:pPr lvl="1"/>
            <a:r>
              <a:rPr lang="en-AU" i="1" dirty="0" smtClean="0"/>
              <a:t>“Tipsy Exchange Rates</a:t>
            </a:r>
            <a:r>
              <a:rPr lang="en-AU" dirty="0" smtClean="0"/>
              <a:t>” (Wombat Wines) </a:t>
            </a:r>
            <a:r>
              <a:rPr lang="en-AU" dirty="0" smtClean="0">
                <a:hlinkClick r:id="rId4"/>
              </a:rPr>
              <a:t>https://www.youtube.com/watch?v=1qA9nP5c4x0</a:t>
            </a:r>
            <a:endParaRPr lang="en-AU" dirty="0" smtClean="0"/>
          </a:p>
          <a:p>
            <a:r>
              <a:rPr lang="en-AU" dirty="0" smtClean="0"/>
              <a:t>In-EBL-class </a:t>
            </a:r>
            <a:r>
              <a:rPr lang="en-AU" dirty="0"/>
              <a:t>exercises.  </a:t>
            </a:r>
            <a:r>
              <a:rPr lang="en-AU" dirty="0" smtClean="0"/>
              <a:t>Many and varied. All put on LMS after class. </a:t>
            </a:r>
            <a:br>
              <a:rPr lang="en-AU" dirty="0" smtClean="0"/>
            </a:br>
            <a:r>
              <a:rPr lang="en-AU" dirty="0" smtClean="0"/>
              <a:t>Example: payday lending. </a:t>
            </a:r>
          </a:p>
          <a:p>
            <a:r>
              <a:rPr lang="en-AU" dirty="0" smtClean="0"/>
              <a:t>Moodle quizzes, predominantly calculated, few MC.</a:t>
            </a:r>
          </a:p>
          <a:p>
            <a:r>
              <a:rPr lang="en-AU" dirty="0" smtClean="0"/>
              <a:t>Online learning. </a:t>
            </a:r>
            <a:br>
              <a:rPr lang="en-AU" dirty="0" smtClean="0"/>
            </a:br>
            <a:r>
              <a:rPr lang="en-AU" sz="2600" dirty="0" smtClean="0"/>
              <a:t>Topics may be ‘high school’ but tertiary students are young or mature adults. </a:t>
            </a:r>
            <a:br>
              <a:rPr lang="en-AU" sz="2600" dirty="0" smtClean="0"/>
            </a:br>
            <a:r>
              <a:rPr lang="en-AU" sz="2600" dirty="0" smtClean="0"/>
              <a:t>So materials must be very carefully sought or developed. </a:t>
            </a:r>
            <a:br>
              <a:rPr lang="en-AU" sz="2600" dirty="0" smtClean="0"/>
            </a:br>
            <a:r>
              <a:rPr lang="en-AU" sz="2600" dirty="0" smtClean="0"/>
              <a:t>“There’s a lot of juvenile stuff out there”. We use: </a:t>
            </a:r>
            <a:br>
              <a:rPr lang="en-AU" sz="2600" dirty="0" smtClean="0"/>
            </a:br>
            <a:r>
              <a:rPr lang="en-AU" dirty="0" smtClean="0"/>
              <a:t>BBC/	</a:t>
            </a:r>
            <a:r>
              <a:rPr lang="en-AU" dirty="0" err="1" smtClean="0"/>
              <a:t>Kanopy</a:t>
            </a:r>
            <a:r>
              <a:rPr lang="en-AU" dirty="0" smtClean="0"/>
              <a:t> streaming/</a:t>
            </a:r>
            <a:r>
              <a:rPr lang="en-AU" dirty="0" err="1" smtClean="0"/>
              <a:t>Geogebra</a:t>
            </a:r>
            <a:r>
              <a:rPr lang="en-AU" dirty="0" smtClean="0"/>
              <a:t> /PDF exercises/</a:t>
            </a:r>
            <a:r>
              <a:rPr lang="en-AU" dirty="0" err="1" smtClean="0"/>
              <a:t>MrPatrick</a:t>
            </a:r>
            <a:r>
              <a:rPr lang="en-AU" dirty="0" smtClean="0"/>
              <a:t>/….</a:t>
            </a:r>
          </a:p>
          <a:p>
            <a:r>
              <a:rPr lang="en-AU" dirty="0" smtClean="0"/>
              <a:t>Assessment. </a:t>
            </a:r>
            <a:r>
              <a:rPr lang="en-AU" sz="2400" dirty="0" smtClean="0"/>
              <a:t>Some topics only learned online; pickup in online activity when assessed!</a:t>
            </a: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3885-81BF-488F-88A5-F6F96B0CD565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43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596</Words>
  <Application>Microsoft Office PowerPoint</Application>
  <PresentationFormat>Widescreen</PresentationFormat>
  <Paragraphs>83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Office Theme</vt:lpstr>
      <vt:lpstr>1_Office Theme</vt:lpstr>
      <vt:lpstr>PowerPoint Presentation</vt:lpstr>
      <vt:lpstr>“The Bradley Report” 2008</vt:lpstr>
      <vt:lpstr>The Faculty’s EBL Strategy 2011</vt:lpstr>
      <vt:lpstr>La Trobe’s DLS Digital Learning Strategy 2015</vt:lpstr>
      <vt:lpstr>The perceived need</vt:lpstr>
      <vt:lpstr>The curriculum developed  for a Business Numeracy Subject</vt:lpstr>
      <vt:lpstr>The logistics of identifying students  and getting them enrolled </vt:lpstr>
      <vt:lpstr>Pedagogy</vt:lpstr>
      <vt:lpstr>Materials</vt:lpstr>
      <vt:lpstr>Measureable success of students enrolled in Business Maths BUS1BUN</vt:lpstr>
      <vt:lpstr>Credits </vt:lpstr>
    </vt:vector>
  </TitlesOfParts>
  <Company>La Trobe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 for Business and Economics  First Year Students :  an EBL Experience-Based Learning Approach</dc:title>
  <dc:creator>Linda Wannan-Edgar</dc:creator>
  <cp:lastModifiedBy>Linda Wannan-Edgar</cp:lastModifiedBy>
  <cp:revision>24</cp:revision>
  <dcterms:created xsi:type="dcterms:W3CDTF">2015-08-16T23:33:07Z</dcterms:created>
  <dcterms:modified xsi:type="dcterms:W3CDTF">2015-09-09T13:30:46Z</dcterms:modified>
</cp:coreProperties>
</file>