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97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1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79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9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7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0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7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5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2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4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8F0A-A752-495B-8E49-9D58F540DE27}" type="datetimeFigureOut">
              <a:rPr lang="en-GB" smtClean="0"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5B8E-885C-47EA-83B4-3E0A62A76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45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305" y="785084"/>
            <a:ext cx="7772400" cy="23876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Loss Aversion as Incentive to Study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86" y="3759434"/>
            <a:ext cx="8664315" cy="2701326"/>
          </a:xfrm>
        </p:spPr>
        <p:txBody>
          <a:bodyPr>
            <a:normAutofit fontScale="47500" lnSpcReduction="20000"/>
          </a:bodyPr>
          <a:lstStyle/>
          <a:p>
            <a:r>
              <a:rPr lang="en-GB" sz="5900" dirty="0" smtClean="0">
                <a:solidFill>
                  <a:srgbClr val="002060"/>
                </a:solidFill>
              </a:rPr>
              <a:t>Guglielmo Volpe</a:t>
            </a:r>
          </a:p>
          <a:p>
            <a:r>
              <a:rPr lang="en-GB" sz="3800" dirty="0" smtClean="0"/>
              <a:t>School of Economics and Finance</a:t>
            </a:r>
          </a:p>
          <a:p>
            <a:r>
              <a:rPr lang="en-GB" sz="3800" dirty="0" smtClean="0"/>
              <a:t>Queen Mary University of London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1900" dirty="0" smtClean="0"/>
          </a:p>
          <a:p>
            <a:endParaRPr lang="en-GB" sz="1900" dirty="0"/>
          </a:p>
          <a:p>
            <a:r>
              <a:rPr lang="en-GB" sz="3800" dirty="0" smtClean="0">
                <a:solidFill>
                  <a:srgbClr val="0070C0"/>
                </a:solidFill>
              </a:rPr>
              <a:t>Developments in Economics Education Conference, Birmingham 10</a:t>
            </a:r>
            <a:r>
              <a:rPr lang="en-GB" sz="3800" baseline="30000" dirty="0" smtClean="0">
                <a:solidFill>
                  <a:srgbClr val="0070C0"/>
                </a:solidFill>
              </a:rPr>
              <a:t>th</a:t>
            </a:r>
            <a:r>
              <a:rPr lang="en-GB" sz="3800" dirty="0" smtClean="0">
                <a:solidFill>
                  <a:srgbClr val="0070C0"/>
                </a:solidFill>
              </a:rPr>
              <a:t>-11</a:t>
            </a:r>
            <a:r>
              <a:rPr lang="en-GB" sz="3800" baseline="30000" dirty="0" smtClean="0">
                <a:solidFill>
                  <a:srgbClr val="0070C0"/>
                </a:solidFill>
              </a:rPr>
              <a:t>th</a:t>
            </a:r>
            <a:r>
              <a:rPr lang="en-GB" sz="3800" dirty="0" smtClean="0">
                <a:solidFill>
                  <a:srgbClr val="0070C0"/>
                </a:solidFill>
              </a:rPr>
              <a:t>  September 2015</a:t>
            </a:r>
          </a:p>
        </p:txBody>
      </p:sp>
    </p:spTree>
    <p:extLst>
      <p:ext uri="{BB962C8B-B14F-4D97-AF65-F5344CB8AC3E}">
        <p14:creationId xmlns:p14="http://schemas.microsoft.com/office/powerpoint/2010/main" val="34196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Results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+mj-lt"/>
              </a:rPr>
              <a:t>Students behave time-inconsistently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+mj-lt"/>
              </a:rPr>
              <a:t>At the beginning of the term, students understand that it is necessary to learn, but the planned number of learning hours decreases significantly as the end of the term approaches</a:t>
            </a:r>
          </a:p>
          <a:p>
            <a:pPr lvl="1"/>
            <a:endParaRPr lang="en-GB" dirty="0">
              <a:latin typeface="+mj-lt"/>
            </a:endParaRPr>
          </a:p>
          <a:p>
            <a:r>
              <a:rPr lang="en-GB" dirty="0" smtClean="0">
                <a:solidFill>
                  <a:srgbClr val="C00000"/>
                </a:solidFill>
                <a:latin typeface="+mj-lt"/>
              </a:rPr>
              <a:t>Students show loss-aversion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+mj-lt"/>
              </a:rPr>
              <a:t>Students are willing to study more to improve their grade than they would spend more leisure time in exchange for a deterioration of their grade</a:t>
            </a:r>
            <a:endParaRPr lang="en-GB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053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What did I do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5763"/>
            <a:ext cx="8208052" cy="455269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Year 1 Statistical Methods in Economics module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Assessment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7 very short (5 minutes) in class tests worth 2 marks each (last test is worth 3 marks)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Statistical project (15 marks)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solidFill>
                  <a:srgbClr val="002060"/>
                </a:solidFill>
                <a:latin typeface="+mj-lt"/>
              </a:rPr>
              <a:t>Final exam (70 marks)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Frame ‘Loss Aversion’ in assessment in order to induce more effort/better performance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Change introduced first in 2013/14</a:t>
            </a:r>
            <a:endParaRPr lang="en-GB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418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Framing Loss Aversion</a:t>
            </a:r>
            <a:endParaRPr lang="en-GB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415664"/>
              </p:ext>
            </p:extLst>
          </p:nvPr>
        </p:nvGraphicFramePr>
        <p:xfrm>
          <a:off x="628650" y="2605113"/>
          <a:ext cx="8230537" cy="1463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1095573"/>
                <a:gridCol w="1341620"/>
                <a:gridCol w="1761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</a:t>
                      </a:r>
                    </a:p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Tot.</a:t>
                      </a:r>
                      <a:r>
                        <a:rPr lang="en-GB" baseline="0" dirty="0" smtClean="0"/>
                        <a:t> Available Marks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Maximum mark you can achieve by end of semester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Max % mark</a:t>
                      </a:r>
                      <a:r>
                        <a:rPr lang="en-GB" baseline="0" dirty="0" smtClean="0"/>
                        <a:t> you can achieve by end of semester after nth test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1690689"/>
            <a:ext cx="7989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In class test results presented in the following way:</a:t>
            </a:r>
            <a:endParaRPr lang="en-GB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593" y="4646250"/>
            <a:ext cx="7989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In </a:t>
            </a:r>
            <a:r>
              <a:rPr lang="en-GB" sz="2400" dirty="0" smtClean="0">
                <a:solidFill>
                  <a:srgbClr val="FF0000"/>
                </a:solidFill>
              </a:rPr>
              <a:t>2013/14</a:t>
            </a:r>
            <a:r>
              <a:rPr lang="en-GB" sz="2400" dirty="0" smtClean="0">
                <a:solidFill>
                  <a:srgbClr val="002060"/>
                </a:solidFill>
              </a:rPr>
              <a:t> Students could see each other’s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In </a:t>
            </a:r>
            <a:r>
              <a:rPr lang="en-GB" sz="2400" dirty="0" smtClean="0">
                <a:solidFill>
                  <a:srgbClr val="FF0000"/>
                </a:solidFill>
              </a:rPr>
              <a:t>2014/15</a:t>
            </a:r>
            <a:r>
              <a:rPr lang="en-GB" sz="2400" dirty="0" smtClean="0">
                <a:solidFill>
                  <a:srgbClr val="002060"/>
                </a:solidFill>
              </a:rPr>
              <a:t> Students could see only their own results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9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Summary statistics</a:t>
            </a:r>
            <a:endParaRPr lang="en-GB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523749"/>
              </p:ext>
            </p:extLst>
          </p:nvPr>
        </p:nvGraphicFramePr>
        <p:xfrm>
          <a:off x="441793" y="2152355"/>
          <a:ext cx="7975184" cy="3599999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767831"/>
                <a:gridCol w="1208133"/>
                <a:gridCol w="2142438"/>
                <a:gridCol w="1428391"/>
                <a:gridCol w="1428391"/>
              </a:tblGrid>
              <a:tr h="1125104"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endParaRPr lang="en-GB" sz="2400" b="0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n</a:t>
                      </a:r>
                      <a:endParaRPr lang="en-GB" sz="2400" b="0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In Class tests</a:t>
                      </a:r>
                      <a:endParaRPr lang="en-GB" sz="2400" b="0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Project</a:t>
                      </a:r>
                      <a:endParaRPr lang="en-GB" sz="2400" b="0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Exam</a:t>
                      </a:r>
                      <a:endParaRPr lang="en-GB" sz="2400" b="0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146"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2011/12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136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68.7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>
                          <a:effectLst/>
                          <a:latin typeface="+mj-lt"/>
                        </a:rPr>
                        <a:t>66.2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53.3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146"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>
                          <a:effectLst/>
                          <a:latin typeface="+mj-lt"/>
                        </a:rPr>
                        <a:t>2012/13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186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62.9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>
                          <a:effectLst/>
                          <a:latin typeface="+mj-lt"/>
                        </a:rPr>
                        <a:t>71.2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effectLst/>
                          <a:latin typeface="+mj-lt"/>
                        </a:rPr>
                        <a:t>61.3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</a:tr>
              <a:tr h="648146"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2013/14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191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74.0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69.7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53.6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</a:tr>
              <a:tr h="530457"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2014/15</a:t>
                      </a:r>
                      <a:endParaRPr lang="en-GB" sz="24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197</a:t>
                      </a:r>
                      <a:endParaRPr lang="en-GB" sz="24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70.2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67.8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GB" sz="24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56.6</a:t>
                      </a:r>
                      <a:endParaRPr lang="en-GB" sz="2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650" y="1690689"/>
            <a:ext cx="7968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Average assessment marks over the years</a:t>
            </a:r>
            <a:endParaRPr lang="en-GB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87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Testing for differences in means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5763"/>
            <a:ext cx="8208052" cy="497241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The average in-class test results are significantly higher under the ‘loss aversion’ framework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The 2014/15 average test scores are significantly (at 5% level) lower than in 2013/14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Does comparing relative performance spur incentives to work harder?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There are no significant differences in the project average scores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There is a significant difference in average exam scores between 2012/13 and 2013/14</a:t>
            </a:r>
          </a:p>
          <a:p>
            <a:pPr lvl="1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It is likely that this difference has to do with my exam paper design….</a:t>
            </a:r>
          </a:p>
          <a:p>
            <a:pPr lvl="1"/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But, generally, no evidence of impact on exam marks….</a:t>
            </a:r>
            <a:endParaRPr lang="en-GB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669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Random thoughts…..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5763"/>
            <a:ext cx="8208052" cy="497241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Could loss-aversion play a role? More statistical analysis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….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Need to check for gender differences?</a:t>
            </a:r>
            <a:endParaRPr lang="en-GB" sz="2400" dirty="0" smtClean="0">
              <a:solidFill>
                <a:srgbClr val="002060"/>
              </a:solidFill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Treatment and Control Groups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Borrow insights from behavioural economics?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Potentially costless changes that have positive impact?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E.g.: group work, learning diaries, learning contract etc. to ameliorate ‘time inconsistency’ problem?</a:t>
            </a:r>
            <a:endParaRPr lang="en-GB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9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19959"/>
            <a:ext cx="7886700" cy="13255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The Broad Idea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2825"/>
            <a:ext cx="7990694" cy="179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Can we use insights from Behavioural Economics to inform teaching, learning and assessment strategy in a way that academic and (possibly) other aspects of students’ performance are enhanced?</a:t>
            </a:r>
            <a:endParaRPr lang="en-GB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30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7454"/>
            <a:ext cx="7886700" cy="13255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The Talk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35488"/>
            <a:ext cx="7886700" cy="15846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“</a:t>
            </a:r>
            <a:r>
              <a:rPr lang="en-GB" sz="2400" dirty="0" smtClean="0">
                <a:solidFill>
                  <a:srgbClr val="C00000"/>
                </a:solidFill>
                <a:latin typeface="+mj-lt"/>
              </a:rPr>
              <a:t>Heterogeneous Gender Effects under Loss Aversion in the Economics Classroom: A Field Experiment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”</a:t>
            </a:r>
          </a:p>
          <a:p>
            <a:pPr marL="0" indent="0">
              <a:buNone/>
            </a:pPr>
            <a:r>
              <a:rPr lang="en-GB" sz="2400" dirty="0" err="1" smtClean="0">
                <a:solidFill>
                  <a:srgbClr val="002060"/>
                </a:solidFill>
                <a:latin typeface="+mj-lt"/>
              </a:rPr>
              <a:t>Apostolova-Mihaylova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M., Cooper W., Hoyt G., Marshall E.C.</a:t>
            </a:r>
          </a:p>
          <a:p>
            <a:pPr marL="0" indent="0">
              <a:buNone/>
            </a:pPr>
            <a:r>
              <a:rPr lang="en-GB" sz="2400" i="1" dirty="0" smtClean="0">
                <a:solidFill>
                  <a:srgbClr val="002060"/>
                </a:solidFill>
                <a:latin typeface="+mj-lt"/>
              </a:rPr>
              <a:t>Southern Economic Journal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, 2015,  81(4), 980-994</a:t>
            </a: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78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0235"/>
            <a:ext cx="7886700" cy="856572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The Experiment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8287"/>
            <a:ext cx="78867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Framing 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Loss Aversion 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in assessment strategy</a:t>
            </a:r>
          </a:p>
          <a:p>
            <a:r>
              <a:rPr lang="en-GB" dirty="0" smtClean="0">
                <a:solidFill>
                  <a:srgbClr val="FF0000"/>
                </a:solidFill>
                <a:latin typeface="+mj-lt"/>
              </a:rPr>
              <a:t>Loss aversion</a:t>
            </a:r>
          </a:p>
          <a:p>
            <a:pPr lvl="1">
              <a:spcAft>
                <a:spcPts val="600"/>
              </a:spcAft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Individuals respond asymmetrically when they are faced with the prospect of gains or losses</a:t>
            </a:r>
          </a:p>
          <a:p>
            <a:pPr lvl="1">
              <a:spcAft>
                <a:spcPts val="600"/>
              </a:spcAft>
            </a:pPr>
            <a:r>
              <a:rPr lang="en-GB" dirty="0" smtClean="0">
                <a:solidFill>
                  <a:srgbClr val="002060"/>
                </a:solidFill>
                <a:latin typeface="+mj-lt"/>
              </a:rPr>
              <a:t>Individuals are much more unhappy about losing an asset as they are happy about acquiring the same asset</a:t>
            </a:r>
          </a:p>
          <a:p>
            <a:pPr lvl="1"/>
            <a:endParaRPr lang="en-GB" dirty="0">
              <a:latin typeface="+mj-lt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+mj-lt"/>
              </a:rPr>
              <a:t>The hypothesis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+mj-lt"/>
              </a:rPr>
              <a:t>Induce higher student performance by framing grades as a reduction from the maximum points allowed, as opposed to a gain in score from the minimum points possible</a:t>
            </a:r>
            <a:endParaRPr lang="en-GB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765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Field Experiment Design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+mj-lt"/>
              </a:rPr>
              <a:t>Treatment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: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Penalty contract-aversion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+mj-lt"/>
              </a:rPr>
              <a:t>Students are given ‘points’ when the course commences and progressively lose points throughout the semester for incorrect answers</a:t>
            </a:r>
          </a:p>
          <a:p>
            <a:endParaRPr lang="en-GB" dirty="0" smtClean="0">
              <a:solidFill>
                <a:srgbClr val="002060"/>
              </a:solidFill>
              <a:latin typeface="+mj-lt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+mj-lt"/>
              </a:rPr>
              <a:t>Control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: </a:t>
            </a:r>
            <a:r>
              <a:rPr lang="en-GB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Reward contract-reciprocity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+mj-lt"/>
              </a:rPr>
              <a:t>Students earn points as various assessments are completed </a:t>
            </a:r>
            <a:r>
              <a:rPr lang="en-GB" dirty="0">
                <a:solidFill>
                  <a:srgbClr val="002060"/>
                </a:solidFill>
                <a:latin typeface="+mj-lt"/>
              </a:rPr>
              <a:t>throughout the 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year</a:t>
            </a:r>
            <a:endParaRPr lang="en-GB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442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Results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15547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Framing does not have an overall impact on students’ outcomes</a:t>
            </a:r>
          </a:p>
          <a:p>
            <a:pPr marL="0" indent="0">
              <a:spcAft>
                <a:spcPts val="600"/>
              </a:spcAft>
              <a:buNone/>
            </a:pPr>
            <a:endParaRPr lang="en-GB" sz="2400" dirty="0" smtClean="0">
              <a:solidFill>
                <a:srgbClr val="002060"/>
              </a:solidFill>
              <a:latin typeface="+mj-lt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Differentiated response to loss aversion by gender</a:t>
            </a: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latin typeface="+mj-lt"/>
              </a:rPr>
              <a:t>In the treatment group, </a:t>
            </a: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males</a:t>
            </a:r>
            <a:r>
              <a:rPr lang="en-GB" sz="2000" dirty="0" smtClean="0">
                <a:latin typeface="+mj-lt"/>
              </a:rPr>
              <a:t> score between 2.88 and 4.19 percentage points higher than the control group</a:t>
            </a:r>
          </a:p>
          <a:p>
            <a:pPr lvl="1"/>
            <a:r>
              <a:rPr lang="en-GB" sz="2000" dirty="0" smtClean="0">
                <a:latin typeface="+mj-lt"/>
              </a:rPr>
              <a:t>In the treatment group, </a:t>
            </a: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females</a:t>
            </a:r>
            <a:r>
              <a:rPr lang="en-GB" sz="2000" dirty="0" smtClean="0">
                <a:latin typeface="+mj-lt"/>
              </a:rPr>
              <a:t> score between 3.30 and 4.33 percentage points lower than females in the control group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56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94" y="612463"/>
            <a:ext cx="7886700" cy="13255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Time Inconsistency and Loss Aversion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94" y="2215369"/>
            <a:ext cx="8238032" cy="2454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+mj-lt"/>
              </a:rPr>
              <a:t>“</a:t>
            </a:r>
            <a:r>
              <a:rPr lang="en-GB" sz="2400" dirty="0" smtClean="0">
                <a:solidFill>
                  <a:srgbClr val="C00000"/>
                </a:solidFill>
                <a:latin typeface="+mj-lt"/>
              </a:rPr>
              <a:t>Student Effort in Preparing for Exams: Intertemporal Preferences and Loss Aversion</a:t>
            </a:r>
            <a:r>
              <a:rPr lang="en-GB" sz="2400" dirty="0" smtClean="0">
                <a:latin typeface="+mj-lt"/>
              </a:rPr>
              <a:t>”</a:t>
            </a:r>
          </a:p>
          <a:p>
            <a:pPr marL="0" indent="0">
              <a:buNone/>
            </a:pPr>
            <a:r>
              <a:rPr lang="en-GB" sz="2400" dirty="0" err="1" smtClean="0">
                <a:latin typeface="+mj-lt"/>
              </a:rPr>
              <a:t>Wüst</a:t>
            </a:r>
            <a:r>
              <a:rPr lang="en-GB" sz="2400" dirty="0" smtClean="0">
                <a:latin typeface="+mj-lt"/>
              </a:rPr>
              <a:t> K., Beck H.</a:t>
            </a:r>
          </a:p>
          <a:p>
            <a:pPr marL="0" indent="0">
              <a:buNone/>
            </a:pPr>
            <a:r>
              <a:rPr lang="en-GB" sz="2400" i="1" dirty="0" smtClean="0">
                <a:latin typeface="+mj-lt"/>
              </a:rPr>
              <a:t>Decision Sciences Journal of Innovative Education</a:t>
            </a:r>
            <a:r>
              <a:rPr lang="en-GB" sz="2400" dirty="0" smtClean="0">
                <a:latin typeface="+mj-lt"/>
              </a:rPr>
              <a:t>, 2012, 10(2), 245-262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43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Hypotheses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3504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  <a:latin typeface="+mj-lt"/>
              </a:rPr>
              <a:t>Hyperbolic discounting: time inconsistency</a:t>
            </a:r>
          </a:p>
          <a:p>
            <a:pPr lvl="1"/>
            <a:r>
              <a:rPr lang="en-GB" dirty="0" smtClean="0">
                <a:latin typeface="+mj-lt"/>
              </a:rPr>
              <a:t>Students behave time inconsistently and prefer the larger-later reward i.e. a good grade, in the long run, but in the short term sacrifice the prospects of a good grade for immediate leisure time</a:t>
            </a:r>
          </a:p>
          <a:p>
            <a:pPr marL="457200" lvl="1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  <a:latin typeface="+mj-lt"/>
              </a:rPr>
              <a:t>Loss Aversion</a:t>
            </a:r>
          </a:p>
          <a:p>
            <a:pPr lvl="1"/>
            <a:r>
              <a:rPr lang="en-GB" dirty="0" smtClean="0">
                <a:latin typeface="+mj-lt"/>
              </a:rPr>
              <a:t>Students will be more eager to avoid a deterioration of their grade which would be perceived as a loss than they are to sacrifice time or money to improve their grade which would be perceived as a gain</a:t>
            </a:r>
          </a:p>
        </p:txBody>
      </p:sp>
    </p:spTree>
    <p:extLst>
      <p:ext uri="{BB962C8B-B14F-4D97-AF65-F5344CB8AC3E}">
        <p14:creationId xmlns:p14="http://schemas.microsoft.com/office/powerpoint/2010/main" val="34405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Method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60517" cy="4351338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Questionnaire distributed at start and end of term (before final exam)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Students asked about the total time they planned to spend (or had spent) on preparation of final exam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Two versions of questionnaire:</a:t>
            </a:r>
          </a:p>
          <a:p>
            <a:pPr lvl="1">
              <a:spcAft>
                <a:spcPts val="1200"/>
              </a:spcAft>
            </a:pPr>
            <a:r>
              <a:rPr lang="en-GB" dirty="0" smtClean="0">
                <a:solidFill>
                  <a:srgbClr val="C00000"/>
                </a:solidFill>
                <a:latin typeface="+mj-lt"/>
              </a:rPr>
              <a:t>A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: students asked how much extra time they would invest to improve their grade by 0.3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  <a:latin typeface="+mj-lt"/>
              </a:rPr>
              <a:t>B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: students asked how much time they should be  ‘given back’ in return for a grade which was 0.3 worse than their acquired one</a:t>
            </a:r>
            <a:endParaRPr lang="en-GB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421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864</Words>
  <Application>Microsoft Office PowerPoint</Application>
  <PresentationFormat>On-screen Show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Loss Aversion as Incentive to Study</vt:lpstr>
      <vt:lpstr>The Broad Idea</vt:lpstr>
      <vt:lpstr>The Talk</vt:lpstr>
      <vt:lpstr>The Experiment</vt:lpstr>
      <vt:lpstr>Field Experiment Design</vt:lpstr>
      <vt:lpstr>Results</vt:lpstr>
      <vt:lpstr>Time Inconsistency and Loss Aversion</vt:lpstr>
      <vt:lpstr>Hypotheses</vt:lpstr>
      <vt:lpstr>Method</vt:lpstr>
      <vt:lpstr>Results</vt:lpstr>
      <vt:lpstr>What did I do</vt:lpstr>
      <vt:lpstr>Framing Loss Aversion</vt:lpstr>
      <vt:lpstr>Summary statistics</vt:lpstr>
      <vt:lpstr>Testing for differences in means</vt:lpstr>
      <vt:lpstr>Random thoughts…..</vt:lpstr>
    </vt:vector>
  </TitlesOfParts>
  <Company>SEF Queen Mary University of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Loss Aversion as a way to provide incentives to work harder</dc:title>
  <dc:creator>guglielmo</dc:creator>
  <cp:lastModifiedBy>guglielmo</cp:lastModifiedBy>
  <cp:revision>53</cp:revision>
  <dcterms:created xsi:type="dcterms:W3CDTF">2015-09-09T11:37:09Z</dcterms:created>
  <dcterms:modified xsi:type="dcterms:W3CDTF">2015-09-11T14:13:49Z</dcterms:modified>
</cp:coreProperties>
</file>