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294" r:id="rId3"/>
    <p:sldId id="309" r:id="rId4"/>
    <p:sldId id="308" r:id="rId5"/>
    <p:sldId id="311" r:id="rId6"/>
    <p:sldId id="313" r:id="rId7"/>
    <p:sldId id="312" r:id="rId8"/>
    <p:sldId id="314" r:id="rId9"/>
    <p:sldId id="296" r:id="rId10"/>
    <p:sldId id="304" r:id="rId11"/>
    <p:sldId id="297" r:id="rId12"/>
    <p:sldId id="302" r:id="rId13"/>
    <p:sldId id="303" r:id="rId14"/>
    <p:sldId id="306" r:id="rId15"/>
    <p:sldId id="307" r:id="rId16"/>
    <p:sldId id="315" r:id="rId17"/>
    <p:sldId id="317" r:id="rId18"/>
    <p:sldId id="316" r:id="rId19"/>
    <p:sldId id="318" r:id="rId20"/>
    <p:sldId id="319" r:id="rId21"/>
    <p:sldId id="300" r:id="rId22"/>
    <p:sldId id="320" r:id="rId23"/>
    <p:sldId id="321" r:id="rId24"/>
    <p:sldId id="323" r:id="rId25"/>
    <p:sldId id="324" r:id="rId26"/>
    <p:sldId id="325" r:id="rId27"/>
    <p:sldId id="326" r:id="rId28"/>
    <p:sldId id="328" r:id="rId29"/>
    <p:sldId id="330" r:id="rId30"/>
    <p:sldId id="331" r:id="rId31"/>
    <p:sldId id="332" r:id="rId32"/>
    <p:sldId id="333" r:id="rId33"/>
    <p:sldId id="334" r:id="rId34"/>
    <p:sldId id="335" r:id="rId35"/>
    <p:sldId id="336" r:id="rId36"/>
    <p:sldId id="338" r:id="rId37"/>
    <p:sldId id="339" r:id="rId38"/>
    <p:sldId id="340" r:id="rId3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9" d="100"/>
          <a:sy n="69" d="100"/>
        </p:scale>
        <p:origin x="-1157"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36FF8-D0A0-4FA1-A75E-26BD6FA8A360}" type="datetimeFigureOut">
              <a:rPr lang="pl-PL" smtClean="0"/>
              <a:pPr/>
              <a:t>2015-09-15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EDA1-495D-419C-9CE4-4DFB74A164A2}" type="slidenum">
              <a:rPr lang="pl-PL" smtClean="0"/>
              <a:pPr/>
              <a:t>‹#›</a:t>
            </a:fld>
            <a:endParaRPr lang="pl-PL"/>
          </a:p>
        </p:txBody>
      </p:sp>
    </p:spTree>
    <p:extLst>
      <p:ext uri="{BB962C8B-B14F-4D97-AF65-F5344CB8AC3E}">
        <p14:creationId xmlns:p14="http://schemas.microsoft.com/office/powerpoint/2010/main" val="255896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42BAEDA1-495D-419C-9CE4-4DFB74A164A2}"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15</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16</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17</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18</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19</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BF16C4-5248-4642-8282-16870F94D3F4}" type="slidenum">
              <a:rPr lang="pl-PL" smtClean="0"/>
              <a:pPr/>
              <a:t>20</a:t>
            </a:fld>
            <a:endParaRPr lang="pl-PL"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pl-PL" smtClean="0"/>
              <a:t>Sektor IT – próba połączenia pracy doktorskiej z katedralnym projektem badawczym na temat pomiaru efektów sieciowych</a:t>
            </a:r>
          </a:p>
          <a:p>
            <a:pPr eaLnBrk="1" hangingPunct="1"/>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313BEB1-2AF7-453C-981E-140EE2E939C9}" type="datetimeFigureOut">
              <a:rPr lang="pl-PL" smtClean="0"/>
              <a:pPr/>
              <a:t>2015-09-15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2E00024-3A4D-4BC7-BEFD-4D0D3F30976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3BEB1-2AF7-453C-981E-140EE2E939C9}" type="datetimeFigureOut">
              <a:rPr lang="pl-PL" smtClean="0"/>
              <a:pPr/>
              <a:t>2015-09-15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00024-3A4D-4BC7-BEFD-4D0D3F30976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absee.com/" TargetMode="External"/><Relationship Id="rId2" Type="http://schemas.openxmlformats.org/officeDocument/2006/relationships/hyperlink" Target="https://github.com/tomvar/bundl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tkopczewski@wne.uw.edu.p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17"/>
          <p:cNvSpPr/>
          <p:nvPr/>
        </p:nvSpPr>
        <p:spPr>
          <a:xfrm>
            <a:off x="444116" y="1483607"/>
            <a:ext cx="8064896" cy="2123658"/>
          </a:xfrm>
          <a:prstGeom prst="rect">
            <a:avLst/>
          </a:prstGeom>
        </p:spPr>
        <p:txBody>
          <a:bodyPr wrap="square">
            <a:spAutoFit/>
          </a:bodyPr>
          <a:lstStyle/>
          <a:p>
            <a:pPr algn="ctr"/>
            <a:r>
              <a:rPr lang="en-GB" sz="3200" b="1" i="1" dirty="0" smtClean="0">
                <a:solidFill>
                  <a:schemeClr val="accent5">
                    <a:lumMod val="50000"/>
                  </a:schemeClr>
                </a:solidFill>
              </a:rPr>
              <a:t>Monte Carlo simulation and visualization as advanced research and teaching tools for microeconomics</a:t>
            </a:r>
          </a:p>
          <a:p>
            <a:pPr algn="ctr"/>
            <a:r>
              <a:rPr lang="en-GB" sz="3600" b="1" i="1" dirty="0" smtClean="0">
                <a:solidFill>
                  <a:schemeClr val="accent5">
                    <a:lumMod val="50000"/>
                  </a:schemeClr>
                </a:solidFill>
              </a:rPr>
              <a:t>Case study: bundling of financial services  </a:t>
            </a:r>
            <a:endParaRPr lang="en-GB" sz="3600" b="1" i="1" dirty="0" smtClean="0">
              <a:solidFill>
                <a:srgbClr val="FF0000"/>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149080"/>
            <a:ext cx="2118295" cy="196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p:cNvSpPr/>
          <p:nvPr/>
        </p:nvSpPr>
        <p:spPr>
          <a:xfrm>
            <a:off x="2699792" y="5129448"/>
            <a:ext cx="3060848" cy="523220"/>
          </a:xfrm>
          <a:prstGeom prst="rect">
            <a:avLst/>
          </a:prstGeom>
        </p:spPr>
        <p:txBody>
          <a:bodyPr wrap="square">
            <a:spAutoFit/>
          </a:bodyPr>
          <a:lstStyle/>
          <a:p>
            <a:r>
              <a:rPr lang="pl-PL" sz="2800" b="1" i="1" dirty="0" smtClean="0">
                <a:solidFill>
                  <a:schemeClr val="accent5">
                    <a:lumMod val="50000"/>
                  </a:schemeClr>
                </a:solidFill>
              </a:rPr>
              <a:t>Tomasz </a:t>
            </a:r>
            <a:r>
              <a:rPr lang="pl-PL" sz="2800" b="1" i="1" dirty="0" err="1" smtClean="0">
                <a:solidFill>
                  <a:schemeClr val="accent5">
                    <a:lumMod val="50000"/>
                  </a:schemeClr>
                </a:solidFill>
              </a:rPr>
              <a:t>Kopczewski</a:t>
            </a:r>
            <a:r>
              <a:rPr lang="pl-PL" sz="2800" b="1" i="1" dirty="0" smtClean="0">
                <a:solidFill>
                  <a:schemeClr val="accent5">
                    <a:lumMod val="50000"/>
                  </a:schemeClr>
                </a:solidFill>
              </a:rPr>
              <a:t> </a:t>
            </a:r>
            <a:endParaRPr lang="pl-PL" sz="2800" b="1" dirty="0">
              <a:solidFill>
                <a:schemeClr val="accent5">
                  <a:lumMod val="50000"/>
                </a:schemeClr>
              </a:solidFill>
            </a:endParaRPr>
          </a:p>
        </p:txBody>
      </p:sp>
      <p:sp>
        <p:nvSpPr>
          <p:cNvPr id="5" name="Prostokąt 4"/>
          <p:cNvSpPr/>
          <p:nvPr/>
        </p:nvSpPr>
        <p:spPr>
          <a:xfrm>
            <a:off x="2339752" y="548680"/>
            <a:ext cx="1965603" cy="646331"/>
          </a:xfrm>
          <a:prstGeom prst="rect">
            <a:avLst/>
          </a:prstGeom>
        </p:spPr>
        <p:txBody>
          <a:bodyPr wrap="none">
            <a:spAutoFit/>
          </a:bodyPr>
          <a:lstStyle/>
          <a:p>
            <a:r>
              <a:rPr lang="pl-PL" sz="3600" b="1" dirty="0" smtClean="0">
                <a:solidFill>
                  <a:schemeClr val="accent5">
                    <a:lumMod val="50000"/>
                  </a:schemeClr>
                </a:solidFill>
              </a:rPr>
              <a:t>DEE 2015</a:t>
            </a:r>
            <a:endParaRPr lang="pl-PL" sz="3600" b="1" dirty="0">
              <a:solidFill>
                <a:schemeClr val="accent5">
                  <a:lumMod val="50000"/>
                </a:schemeClr>
              </a:solidFill>
            </a:endParaRPr>
          </a:p>
        </p:txBody>
      </p:sp>
      <p:pic>
        <p:nvPicPr>
          <p:cNvPr id="33794" name="Picture 2" descr="Economics Network"/>
          <p:cNvPicPr>
            <a:picLocks noChangeAspect="1" noChangeArrowheads="1"/>
          </p:cNvPicPr>
          <p:nvPr/>
        </p:nvPicPr>
        <p:blipFill>
          <a:blip r:embed="rId4" cstate="print"/>
          <a:srcRect/>
          <a:stretch>
            <a:fillRect/>
          </a:stretch>
        </p:blipFill>
        <p:spPr bwMode="auto">
          <a:xfrm>
            <a:off x="827584" y="404664"/>
            <a:ext cx="1581150" cy="10763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24744"/>
          </a:xfrm>
          <a:solidFill>
            <a:schemeClr val="accent5">
              <a:lumMod val="20000"/>
              <a:lumOff val="80000"/>
            </a:schemeClr>
          </a:solidFill>
        </p:spPr>
        <p:txBody>
          <a:bodyPr>
            <a:normAutofit/>
          </a:bodyPr>
          <a:lstStyle/>
          <a:p>
            <a:r>
              <a:rPr lang="en-GB" sz="3600" b="1" dirty="0" smtClean="0">
                <a:solidFill>
                  <a:schemeClr val="accent5">
                    <a:lumMod val="50000"/>
                  </a:schemeClr>
                </a:solidFill>
              </a:rPr>
              <a:t>Schema of the work</a:t>
            </a:r>
            <a:endParaRPr lang="en-GB" sz="3600" b="1" dirty="0">
              <a:solidFill>
                <a:schemeClr val="accent5">
                  <a:lumMod val="50000"/>
                </a:schemeClr>
              </a:solidFill>
            </a:endParaRPr>
          </a:p>
        </p:txBody>
      </p:sp>
      <p:sp>
        <p:nvSpPr>
          <p:cNvPr id="3" name="Symbol zastępczy zawartości 2"/>
          <p:cNvSpPr>
            <a:spLocks noGrp="1"/>
          </p:cNvSpPr>
          <p:nvPr>
            <p:ph idx="1"/>
          </p:nvPr>
        </p:nvSpPr>
        <p:spPr>
          <a:xfrm>
            <a:off x="179512" y="1268760"/>
            <a:ext cx="8640960" cy="5400600"/>
          </a:xfrm>
        </p:spPr>
        <p:txBody>
          <a:bodyPr>
            <a:noAutofit/>
          </a:bodyPr>
          <a:lstStyle/>
          <a:p>
            <a:pPr marL="0" indent="0">
              <a:buNone/>
            </a:pPr>
            <a:r>
              <a:rPr lang="en-GB" sz="2400" b="1" dirty="0" smtClean="0">
                <a:solidFill>
                  <a:schemeClr val="accent5">
                    <a:lumMod val="50000"/>
                  </a:schemeClr>
                </a:solidFill>
              </a:rPr>
              <a:t>Lecturer :</a:t>
            </a:r>
          </a:p>
          <a:p>
            <a:pPr marL="514350" indent="-514350">
              <a:buFont typeface="+mj-lt"/>
              <a:buAutoNum type="arabicPeriod"/>
            </a:pPr>
            <a:r>
              <a:rPr lang="en-GB" sz="2400" dirty="0" smtClean="0">
                <a:solidFill>
                  <a:schemeClr val="accent5">
                    <a:lumMod val="50000"/>
                  </a:schemeClr>
                </a:solidFill>
              </a:rPr>
              <a:t>should answer the questions: </a:t>
            </a:r>
            <a:r>
              <a:rPr lang="en-GB" sz="2400" dirty="0" err="1" smtClean="0">
                <a:solidFill>
                  <a:schemeClr val="accent5">
                    <a:lumMod val="50000"/>
                  </a:schemeClr>
                </a:solidFill>
              </a:rPr>
              <a:t>i</a:t>
            </a:r>
            <a:r>
              <a:rPr lang="en-GB" sz="2400" dirty="0" smtClean="0">
                <a:solidFill>
                  <a:schemeClr val="accent5">
                    <a:lumMod val="50000"/>
                  </a:schemeClr>
                </a:solidFill>
              </a:rPr>
              <a:t>) what storytelling lying behind the model; ii) what are the connections between the model and reality  </a:t>
            </a:r>
          </a:p>
          <a:p>
            <a:pPr marL="514350" indent="-514350">
              <a:buFont typeface="+mj-lt"/>
              <a:buAutoNum type="arabicPeriod"/>
            </a:pPr>
            <a:r>
              <a:rPr lang="en-GB" sz="2400" dirty="0" smtClean="0">
                <a:solidFill>
                  <a:schemeClr val="accent5">
                    <a:lumMod val="50000"/>
                  </a:schemeClr>
                </a:solidFill>
              </a:rPr>
              <a:t>should find a real problem which is important for the students</a:t>
            </a:r>
          </a:p>
          <a:p>
            <a:pPr marL="514350" indent="-514350">
              <a:buFont typeface="+mj-lt"/>
              <a:buAutoNum type="arabicPeriod"/>
            </a:pPr>
            <a:r>
              <a:rPr lang="en-GB" sz="2400" dirty="0" smtClean="0">
                <a:solidFill>
                  <a:schemeClr val="accent5">
                    <a:lumMod val="50000"/>
                  </a:schemeClr>
                </a:solidFill>
              </a:rPr>
              <a:t>prepare the </a:t>
            </a:r>
            <a:r>
              <a:rPr lang="en-GB" sz="2400" i="1" dirty="0" smtClean="0">
                <a:solidFill>
                  <a:schemeClr val="accent5">
                    <a:lumMod val="50000"/>
                  </a:schemeClr>
                </a:solidFill>
              </a:rPr>
              <a:t>ad hock </a:t>
            </a:r>
            <a:r>
              <a:rPr lang="en-GB" sz="2400" dirty="0" smtClean="0">
                <a:solidFill>
                  <a:schemeClr val="accent5">
                    <a:lumMod val="50000"/>
                  </a:schemeClr>
                </a:solidFill>
              </a:rPr>
              <a:t>research to examine the problem with students (a sort of flipped classroom technic)</a:t>
            </a:r>
          </a:p>
          <a:p>
            <a:pPr marL="514350" indent="-514350">
              <a:buFont typeface="+mj-lt"/>
              <a:buAutoNum type="arabicPeriod"/>
            </a:pPr>
            <a:r>
              <a:rPr lang="en-GB" sz="2400" dirty="0" smtClean="0">
                <a:solidFill>
                  <a:schemeClr val="accent5">
                    <a:lumMod val="50000"/>
                  </a:schemeClr>
                </a:solidFill>
              </a:rPr>
              <a:t>at lecture present  a theory based on research using the data from </a:t>
            </a:r>
            <a:r>
              <a:rPr lang="en-GB" sz="2400" i="1" dirty="0" smtClean="0">
                <a:solidFill>
                  <a:schemeClr val="accent5">
                    <a:lumMod val="50000"/>
                  </a:schemeClr>
                </a:solidFill>
              </a:rPr>
              <a:t>ad hock </a:t>
            </a:r>
            <a:r>
              <a:rPr lang="en-GB" sz="2400" dirty="0" smtClean="0">
                <a:solidFill>
                  <a:schemeClr val="accent5">
                    <a:lumMod val="50000"/>
                  </a:schemeClr>
                </a:solidFill>
              </a:rPr>
              <a:t>research </a:t>
            </a:r>
          </a:p>
          <a:p>
            <a:pPr marL="514350" indent="-514350">
              <a:buFont typeface="+mj-lt"/>
              <a:buAutoNum type="arabicPeriod"/>
            </a:pPr>
            <a:r>
              <a:rPr lang="en-GB" sz="2400" dirty="0" smtClean="0">
                <a:solidFill>
                  <a:schemeClr val="accent5">
                    <a:lumMod val="50000"/>
                  </a:schemeClr>
                </a:solidFill>
              </a:rPr>
              <a:t>crate a tool to conduct „calibrated simulation” to work with students</a:t>
            </a:r>
            <a:endParaRPr lang="en-GB" sz="2400" dirty="0">
              <a:solidFill>
                <a:schemeClr val="accent5">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786210"/>
          </a:xfrm>
          <a:solidFill>
            <a:schemeClr val="accent5">
              <a:lumMod val="20000"/>
              <a:lumOff val="80000"/>
            </a:schemeClr>
          </a:solidFill>
        </p:spPr>
        <p:txBody>
          <a:bodyPr>
            <a:noAutofit/>
          </a:bodyPr>
          <a:lstStyle/>
          <a:p>
            <a:pPr marL="0" indent="0"/>
            <a:r>
              <a:rPr lang="en-GB" sz="3200" b="1" dirty="0" smtClean="0">
                <a:solidFill>
                  <a:schemeClr val="accent5">
                    <a:lumMod val="50000"/>
                  </a:schemeClr>
                </a:solidFill>
              </a:rPr>
              <a:t>Step 1: What storytelling lies behind the model ? </a:t>
            </a:r>
            <a:br>
              <a:rPr lang="en-GB" sz="3200" b="1" dirty="0" smtClean="0">
                <a:solidFill>
                  <a:schemeClr val="accent5">
                    <a:lumMod val="50000"/>
                  </a:schemeClr>
                </a:solidFill>
              </a:rPr>
            </a:br>
            <a:r>
              <a:rPr lang="en-GB" sz="3200" b="1" dirty="0" smtClean="0">
                <a:solidFill>
                  <a:schemeClr val="accent5">
                    <a:lumMod val="50000"/>
                  </a:schemeClr>
                </a:solidFill>
              </a:rPr>
              <a:t>What is the connection between the model and reality ?</a:t>
            </a:r>
          </a:p>
        </p:txBody>
      </p:sp>
      <p:sp>
        <p:nvSpPr>
          <p:cNvPr id="3" name="Symbol zastępczy zawartości 2"/>
          <p:cNvSpPr>
            <a:spLocks noGrp="1"/>
          </p:cNvSpPr>
          <p:nvPr>
            <p:ph idx="1"/>
          </p:nvPr>
        </p:nvSpPr>
        <p:spPr>
          <a:xfrm>
            <a:off x="251520" y="1844824"/>
            <a:ext cx="8640960" cy="4752528"/>
          </a:xfrm>
        </p:spPr>
        <p:txBody>
          <a:bodyPr>
            <a:normAutofit/>
          </a:bodyPr>
          <a:lstStyle/>
          <a:p>
            <a:pPr marL="0" indent="0" algn="just">
              <a:buNone/>
            </a:pPr>
            <a:r>
              <a:rPr lang="en-GB" sz="2400" b="1" dirty="0" smtClean="0">
                <a:solidFill>
                  <a:schemeClr val="accent5">
                    <a:lumMod val="50000"/>
                  </a:schemeClr>
                </a:solidFill>
              </a:rPr>
              <a:t>Why lectures should answer the questions above in the first step? </a:t>
            </a:r>
          </a:p>
          <a:p>
            <a:pPr marL="0" indent="0" algn="just">
              <a:buNone/>
            </a:pPr>
            <a:r>
              <a:rPr lang="en-GB" sz="2400" dirty="0" smtClean="0">
                <a:solidFill>
                  <a:schemeClr val="accent5">
                    <a:lumMod val="50000"/>
                  </a:schemeClr>
                </a:solidFill>
                <a:sym typeface="Wingdings" panose="05000000000000000000" pitchFamily="2" charset="2"/>
              </a:rPr>
              <a:t> </a:t>
            </a:r>
            <a:r>
              <a:rPr lang="en-GB" sz="2400" dirty="0" smtClean="0">
                <a:solidFill>
                  <a:schemeClr val="accent5">
                    <a:lumMod val="50000"/>
                  </a:schemeClr>
                </a:solidFill>
              </a:rPr>
              <a:t>When starting with this question then can change the </a:t>
            </a:r>
            <a:r>
              <a:rPr lang="en-GB" sz="2400" b="1" dirty="0" smtClean="0">
                <a:solidFill>
                  <a:schemeClr val="accent5">
                    <a:lumMod val="50000"/>
                  </a:schemeClr>
                </a:solidFill>
              </a:rPr>
              <a:t>bad practice* </a:t>
            </a:r>
          </a:p>
          <a:p>
            <a:pPr marL="0" indent="0" algn="just">
              <a:buNone/>
            </a:pPr>
            <a:endParaRPr lang="en-GB" sz="2400" b="1" dirty="0" smtClean="0">
              <a:solidFill>
                <a:schemeClr val="accent5">
                  <a:lumMod val="50000"/>
                </a:schemeClr>
              </a:solidFill>
            </a:endParaRPr>
          </a:p>
          <a:p>
            <a:pPr marL="0" indent="0" algn="just">
              <a:buNone/>
            </a:pPr>
            <a:r>
              <a:rPr lang="en-GB" sz="2400" b="1" dirty="0" smtClean="0">
                <a:solidFill>
                  <a:schemeClr val="accent5">
                    <a:lumMod val="50000"/>
                  </a:schemeClr>
                </a:solidFill>
              </a:rPr>
              <a:t>*bad practice: </a:t>
            </a:r>
          </a:p>
          <a:p>
            <a:pPr algn="just">
              <a:buFontTx/>
              <a:buChar char="-"/>
            </a:pPr>
            <a:r>
              <a:rPr lang="en-GB" sz="2400" dirty="0" smtClean="0">
                <a:solidFill>
                  <a:schemeClr val="accent5">
                    <a:lumMod val="50000"/>
                  </a:schemeClr>
                </a:solidFill>
              </a:rPr>
              <a:t>on the lecture theory is presented (mainly)</a:t>
            </a:r>
          </a:p>
          <a:p>
            <a:pPr algn="just">
              <a:buFontTx/>
              <a:buChar char="-"/>
            </a:pPr>
            <a:r>
              <a:rPr lang="en-GB" sz="2400" dirty="0" smtClean="0">
                <a:solidFill>
                  <a:schemeClr val="accent5">
                    <a:lumMod val="50000"/>
                  </a:schemeClr>
                </a:solidFill>
              </a:rPr>
              <a:t>there is no time to deal with real problems </a:t>
            </a:r>
          </a:p>
          <a:p>
            <a:pPr marL="0" indent="0" algn="just">
              <a:buNone/>
            </a:pPr>
            <a:r>
              <a:rPr lang="en-GB" sz="2400" dirty="0" smtClean="0">
                <a:solidFill>
                  <a:schemeClr val="accent5">
                    <a:lumMod val="50000"/>
                  </a:schemeClr>
                </a:solidFill>
              </a:rPr>
              <a:t>„…</a:t>
            </a:r>
            <a:r>
              <a:rPr lang="en-GB" sz="2400" i="1" dirty="0" smtClean="0">
                <a:solidFill>
                  <a:schemeClr val="accent5">
                    <a:lumMod val="50000"/>
                  </a:schemeClr>
                </a:solidFill>
              </a:rPr>
              <a:t>but after next level of education you will be able to use the model in you research</a:t>
            </a:r>
            <a:r>
              <a:rPr lang="en-GB" sz="2400" dirty="0" smtClean="0">
                <a:solidFill>
                  <a:schemeClr val="accent5">
                    <a:lumMod val="50000"/>
                  </a:schemeClr>
                </a:solidFill>
              </a:rPr>
              <a:t>”  it means </a:t>
            </a:r>
            <a:r>
              <a:rPr lang="en-GB" sz="2400" b="1" dirty="0" smtClean="0">
                <a:solidFill>
                  <a:schemeClr val="accent5">
                    <a:lumMod val="50000"/>
                  </a:schemeClr>
                </a:solidFill>
              </a:rPr>
              <a:t>NEVER </a:t>
            </a:r>
            <a:r>
              <a:rPr lang="en-GB" sz="2400" dirty="0" smtClean="0">
                <a:solidFill>
                  <a:schemeClr val="accent5">
                    <a:lumMod val="50000"/>
                  </a:schemeClr>
                </a:solidFill>
              </a:rPr>
              <a:t>because on the next stage students will hear: „…but after next level of education you will be able to use the model in you research” </a:t>
            </a:r>
            <a:endParaRPr lang="en-GB" sz="2800" dirty="0" smtClean="0">
              <a:solidFill>
                <a:schemeClr val="accent5">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385392"/>
          </a:xfrm>
          <a:solidFill>
            <a:schemeClr val="accent5">
              <a:lumMod val="20000"/>
              <a:lumOff val="80000"/>
            </a:schemeClr>
          </a:solidFill>
        </p:spPr>
        <p:txBody>
          <a:bodyPr>
            <a:noAutofit/>
          </a:bodyPr>
          <a:lstStyle/>
          <a:p>
            <a:pPr marL="0" indent="0"/>
            <a:r>
              <a:rPr lang="en-GB" sz="3200" b="1" dirty="0" smtClean="0">
                <a:solidFill>
                  <a:schemeClr val="accent5">
                    <a:lumMod val="50000"/>
                  </a:schemeClr>
                </a:solidFill>
                <a:latin typeface="+mn-lt"/>
              </a:rPr>
              <a:t>Step 1 Why storytelling?</a:t>
            </a:r>
            <a:br>
              <a:rPr lang="en-GB" sz="3200" b="1" dirty="0" smtClean="0">
                <a:solidFill>
                  <a:schemeClr val="accent5">
                    <a:lumMod val="50000"/>
                  </a:schemeClr>
                </a:solidFill>
                <a:latin typeface="+mn-lt"/>
              </a:rPr>
            </a:br>
            <a:r>
              <a:rPr lang="en-GB" sz="3200" b="1" dirty="0" smtClean="0">
                <a:solidFill>
                  <a:schemeClr val="accent5">
                    <a:lumMod val="50000"/>
                  </a:schemeClr>
                </a:solidFill>
                <a:latin typeface="+mn-lt"/>
              </a:rPr>
              <a:t>Philosophical view </a:t>
            </a:r>
            <a:br>
              <a:rPr lang="en-GB" sz="3200" b="1" dirty="0" smtClean="0">
                <a:solidFill>
                  <a:schemeClr val="accent5">
                    <a:lumMod val="50000"/>
                  </a:schemeClr>
                </a:solidFill>
                <a:latin typeface="+mn-lt"/>
              </a:rPr>
            </a:br>
            <a:endParaRPr lang="en-GB" sz="3200" b="1" dirty="0" smtClean="0">
              <a:solidFill>
                <a:schemeClr val="accent5">
                  <a:lumMod val="50000"/>
                </a:schemeClr>
              </a:solidFill>
              <a:latin typeface="+mn-lt"/>
            </a:endParaRPr>
          </a:p>
        </p:txBody>
      </p:sp>
      <p:sp>
        <p:nvSpPr>
          <p:cNvPr id="3" name="Symbol zastępczy zawartości 2"/>
          <p:cNvSpPr>
            <a:spLocks noGrp="1"/>
          </p:cNvSpPr>
          <p:nvPr>
            <p:ph idx="1"/>
          </p:nvPr>
        </p:nvSpPr>
        <p:spPr>
          <a:xfrm>
            <a:off x="251520" y="1844824"/>
            <a:ext cx="8568952" cy="4608512"/>
          </a:xfrm>
        </p:spPr>
        <p:txBody>
          <a:bodyPr>
            <a:normAutofit fontScale="92500" lnSpcReduction="20000"/>
          </a:bodyPr>
          <a:lstStyle/>
          <a:p>
            <a:pPr marL="0" indent="0" algn="just">
              <a:buNone/>
            </a:pPr>
            <a:r>
              <a:rPr lang="en-GB" dirty="0" smtClean="0">
                <a:solidFill>
                  <a:schemeClr val="accent5">
                    <a:lumMod val="50000"/>
                  </a:schemeClr>
                </a:solidFill>
              </a:rPr>
              <a:t>We (economists) describe our reality using mathematical notation. </a:t>
            </a:r>
          </a:p>
          <a:p>
            <a:pPr marL="0" indent="0" algn="just">
              <a:buNone/>
            </a:pPr>
            <a:endParaRPr lang="en-GB" dirty="0" smtClean="0">
              <a:solidFill>
                <a:schemeClr val="accent5">
                  <a:lumMod val="50000"/>
                </a:schemeClr>
              </a:solidFill>
            </a:endParaRPr>
          </a:p>
          <a:p>
            <a:pPr marL="0" indent="0" algn="just">
              <a:buNone/>
            </a:pPr>
            <a:r>
              <a:rPr lang="en-GB" dirty="0" smtClean="0">
                <a:solidFill>
                  <a:schemeClr val="accent5">
                    <a:lumMod val="50000"/>
                  </a:schemeClr>
                </a:solidFill>
              </a:rPr>
              <a:t>But… all economic models are storytelling (</a:t>
            </a:r>
            <a:r>
              <a:rPr lang="en-GB" dirty="0" err="1" smtClean="0">
                <a:solidFill>
                  <a:schemeClr val="accent5">
                    <a:lumMod val="50000"/>
                  </a:schemeClr>
                </a:solidFill>
              </a:rPr>
              <a:t>Gibbard</a:t>
            </a:r>
            <a:r>
              <a:rPr lang="en-GB" dirty="0" smtClean="0">
                <a:solidFill>
                  <a:schemeClr val="accent5">
                    <a:lumMod val="50000"/>
                  </a:schemeClr>
                </a:solidFill>
              </a:rPr>
              <a:t> and Varian, 1978). </a:t>
            </a:r>
          </a:p>
          <a:p>
            <a:pPr marL="0" indent="0" algn="just">
              <a:buNone/>
            </a:pPr>
            <a:endParaRPr lang="en-GB" dirty="0" smtClean="0">
              <a:solidFill>
                <a:schemeClr val="accent5">
                  <a:lumMod val="50000"/>
                </a:schemeClr>
              </a:solidFill>
              <a:sym typeface="Wingdings" panose="05000000000000000000" pitchFamily="2" charset="2"/>
            </a:endParaRPr>
          </a:p>
          <a:p>
            <a:pPr marL="0" indent="0" algn="just">
              <a:buNone/>
            </a:pPr>
            <a:r>
              <a:rPr lang="en-GB" dirty="0" smtClean="0">
                <a:solidFill>
                  <a:schemeClr val="accent5">
                    <a:lumMod val="50000"/>
                  </a:schemeClr>
                </a:solidFill>
                <a:sym typeface="Wingdings" panose="05000000000000000000" pitchFamily="2" charset="2"/>
              </a:rPr>
              <a:t> W</a:t>
            </a:r>
            <a:r>
              <a:rPr lang="en-GB" dirty="0" smtClean="0">
                <a:solidFill>
                  <a:schemeClr val="accent5">
                    <a:lumMod val="50000"/>
                  </a:schemeClr>
                </a:solidFill>
              </a:rPr>
              <a:t>e should have the reason to do it or it is only rhetoric  (McCloskey, 1998). </a:t>
            </a:r>
          </a:p>
          <a:p>
            <a:pPr marL="0" indent="0" algn="just">
              <a:buNone/>
            </a:pPr>
            <a:endParaRPr lang="en-GB" b="1" dirty="0" smtClean="0">
              <a:solidFill>
                <a:schemeClr val="accent5">
                  <a:lumMod val="50000"/>
                </a:schemeClr>
              </a:solidFill>
            </a:endParaRPr>
          </a:p>
          <a:p>
            <a:pPr marL="0" indent="0" algn="just">
              <a:buNone/>
            </a:pPr>
            <a:r>
              <a:rPr lang="en-GB" b="1" dirty="0" smtClean="0">
                <a:solidFill>
                  <a:schemeClr val="accent5">
                    <a:lumMod val="50000"/>
                  </a:schemeClr>
                </a:solidFill>
              </a:rPr>
              <a:t>What we are going to say about bundling?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94122"/>
          </a:xfrm>
          <a:solidFill>
            <a:schemeClr val="accent5">
              <a:lumMod val="20000"/>
              <a:lumOff val="80000"/>
            </a:schemeClr>
          </a:solidFill>
        </p:spPr>
        <p:txBody>
          <a:bodyPr>
            <a:noAutofit/>
          </a:bodyPr>
          <a:lstStyle/>
          <a:p>
            <a:pPr marL="0" indent="0"/>
            <a:r>
              <a:rPr lang="en-GB" sz="3200" b="1" dirty="0" smtClean="0">
                <a:solidFill>
                  <a:schemeClr val="accent5">
                    <a:lumMod val="50000"/>
                  </a:schemeClr>
                </a:solidFill>
              </a:rPr>
              <a:t>Storytelling about bundling?</a:t>
            </a:r>
          </a:p>
        </p:txBody>
      </p:sp>
      <p:sp>
        <p:nvSpPr>
          <p:cNvPr id="3" name="Symbol zastępczy zawartości 2"/>
          <p:cNvSpPr>
            <a:spLocks noGrp="1"/>
          </p:cNvSpPr>
          <p:nvPr>
            <p:ph idx="1"/>
          </p:nvPr>
        </p:nvSpPr>
        <p:spPr>
          <a:xfrm>
            <a:off x="179512" y="980728"/>
            <a:ext cx="8784976" cy="5472608"/>
          </a:xfrm>
        </p:spPr>
        <p:txBody>
          <a:bodyPr>
            <a:normAutofit/>
          </a:bodyPr>
          <a:lstStyle/>
          <a:p>
            <a:pPr marL="0" indent="0">
              <a:buNone/>
            </a:pPr>
            <a:endParaRPr lang="pl-PL" sz="2800" b="1" dirty="0" smtClean="0">
              <a:solidFill>
                <a:schemeClr val="accent5">
                  <a:lumMod val="50000"/>
                </a:schemeClr>
              </a:solidFill>
            </a:endParaRPr>
          </a:p>
          <a:p>
            <a:pPr marL="0" indent="0">
              <a:buNone/>
            </a:pPr>
            <a:r>
              <a:rPr lang="en-GB" sz="2800" b="1" dirty="0" smtClean="0">
                <a:solidFill>
                  <a:schemeClr val="accent5">
                    <a:lumMod val="50000"/>
                  </a:schemeClr>
                </a:solidFill>
              </a:rPr>
              <a:t>Bundling is a monopolistic price strategy to sell two or more goods together as one product. </a:t>
            </a:r>
          </a:p>
          <a:p>
            <a:pPr marL="0" indent="0">
              <a:buNone/>
            </a:pPr>
            <a:endParaRPr lang="en-GB" sz="2800" b="1" dirty="0" smtClean="0">
              <a:solidFill>
                <a:schemeClr val="accent5">
                  <a:lumMod val="50000"/>
                </a:schemeClr>
              </a:solidFill>
            </a:endParaRPr>
          </a:p>
          <a:p>
            <a:pPr marL="0" indent="0">
              <a:buNone/>
            </a:pPr>
            <a:r>
              <a:rPr lang="en-GB" sz="2800" b="1" dirty="0" smtClean="0">
                <a:solidFill>
                  <a:schemeClr val="accent5">
                    <a:lumMod val="50000"/>
                  </a:schemeClr>
                </a:solidFill>
              </a:rPr>
              <a:t>Economists by constructing this model are trying to answer the question: </a:t>
            </a:r>
          </a:p>
          <a:p>
            <a:pPr>
              <a:buFont typeface="Wingdings"/>
              <a:buChar char="à"/>
            </a:pPr>
            <a:r>
              <a:rPr lang="en-GB" sz="2800" dirty="0" smtClean="0">
                <a:solidFill>
                  <a:schemeClr val="accent5">
                    <a:lumMod val="50000"/>
                  </a:schemeClr>
                </a:solidFill>
              </a:rPr>
              <a:t>It is good or bad practice for economy? </a:t>
            </a:r>
          </a:p>
          <a:p>
            <a:pPr>
              <a:buFont typeface="Wingdings"/>
              <a:buChar char="à"/>
            </a:pPr>
            <a:r>
              <a:rPr lang="en-GB" sz="2800" dirty="0" smtClean="0">
                <a:solidFill>
                  <a:schemeClr val="accent5">
                    <a:lumMod val="50000"/>
                  </a:schemeClr>
                </a:solidFill>
              </a:rPr>
              <a:t>Is this practice hurting consumers? </a:t>
            </a:r>
          </a:p>
          <a:p>
            <a:pPr lvl="1">
              <a:buFont typeface="Wingdings"/>
              <a:buChar char="à"/>
            </a:pPr>
            <a:r>
              <a:rPr lang="pl-PL" dirty="0" smtClean="0">
                <a:solidFill>
                  <a:schemeClr val="accent5">
                    <a:lumMod val="50000"/>
                  </a:schemeClr>
                </a:solidFill>
              </a:rPr>
              <a:t> </a:t>
            </a:r>
            <a:r>
              <a:rPr lang="en-GB" dirty="0" smtClean="0">
                <a:solidFill>
                  <a:schemeClr val="accent5">
                    <a:lumMod val="50000"/>
                  </a:schemeClr>
                </a:solidFill>
              </a:rPr>
              <a:t>Should we stop this practice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p:cNvSpPr>
            <a:spLocks noGrp="1"/>
          </p:cNvSpPr>
          <p:nvPr>
            <p:ph type="title"/>
          </p:nvPr>
        </p:nvSpPr>
        <p:spPr>
          <a:xfrm>
            <a:off x="1604" y="5617"/>
            <a:ext cx="9142396" cy="1143000"/>
          </a:xfrm>
          <a:solidFill>
            <a:schemeClr val="accent5">
              <a:lumMod val="20000"/>
              <a:lumOff val="80000"/>
            </a:schemeClr>
          </a:solidFill>
        </p:spPr>
        <p:txBody>
          <a:bodyPr>
            <a:normAutofit/>
          </a:bodyPr>
          <a:lstStyle/>
          <a:p>
            <a:r>
              <a:rPr lang="en-US" b="1" dirty="0" smtClean="0">
                <a:solidFill>
                  <a:schemeClr val="accent5">
                    <a:lumMod val="50000"/>
                  </a:schemeClr>
                </a:solidFill>
              </a:rPr>
              <a:t>A bit of history of economic thought</a:t>
            </a:r>
            <a:endParaRPr lang="en-US" b="1" dirty="0">
              <a:solidFill>
                <a:schemeClr val="accent5">
                  <a:lumMod val="50000"/>
                </a:schemeClr>
              </a:solidFill>
            </a:endParaRPr>
          </a:p>
        </p:txBody>
      </p:sp>
      <p:sp>
        <p:nvSpPr>
          <p:cNvPr id="9" name="Symbol zastępczy zawartości 2"/>
          <p:cNvSpPr>
            <a:spLocks noGrp="1"/>
          </p:cNvSpPr>
          <p:nvPr>
            <p:ph idx="1"/>
          </p:nvPr>
        </p:nvSpPr>
        <p:spPr>
          <a:xfrm>
            <a:off x="323528" y="1484784"/>
            <a:ext cx="8424936" cy="4680520"/>
          </a:xfrm>
        </p:spPr>
        <p:txBody>
          <a:bodyPr>
            <a:normAutofit fontScale="85000" lnSpcReduction="10000"/>
          </a:bodyPr>
          <a:lstStyle/>
          <a:p>
            <a:pPr marL="0" indent="0" algn="just">
              <a:buNone/>
            </a:pPr>
            <a:r>
              <a:rPr lang="en-GB" sz="3000" b="1" dirty="0" smtClean="0">
                <a:solidFill>
                  <a:schemeClr val="accent5">
                    <a:lumMod val="50000"/>
                  </a:schemeClr>
                </a:solidFill>
                <a:sym typeface="Wingdings" panose="05000000000000000000" pitchFamily="2" charset="2"/>
              </a:rPr>
              <a:t>Example 1: </a:t>
            </a:r>
            <a:r>
              <a:rPr lang="en-GB" sz="3000" dirty="0" err="1" smtClean="0">
                <a:solidFill>
                  <a:schemeClr val="accent5">
                    <a:lumMod val="50000"/>
                  </a:schemeClr>
                </a:solidFill>
              </a:rPr>
              <a:t>Cournot</a:t>
            </a:r>
            <a:r>
              <a:rPr lang="en-GB" sz="3000" dirty="0" smtClean="0">
                <a:solidFill>
                  <a:schemeClr val="accent5">
                    <a:lumMod val="50000"/>
                  </a:schemeClr>
                </a:solidFill>
              </a:rPr>
              <a:t> effect. Should cupper and zinc be produced separately in two smelters or only in one smelter should produce this two metals and their mixture - brass. </a:t>
            </a:r>
          </a:p>
          <a:p>
            <a:pPr marL="0" indent="0">
              <a:buNone/>
            </a:pPr>
            <a:endParaRPr lang="en-GB" sz="3000" dirty="0" smtClean="0">
              <a:solidFill>
                <a:schemeClr val="accent5">
                  <a:lumMod val="50000"/>
                </a:schemeClr>
              </a:solidFill>
            </a:endParaRPr>
          </a:p>
          <a:p>
            <a:pPr marL="0" indent="0">
              <a:buNone/>
            </a:pPr>
            <a:r>
              <a:rPr lang="en-GB" sz="3000" b="1" dirty="0" smtClean="0">
                <a:solidFill>
                  <a:schemeClr val="accent5">
                    <a:lumMod val="50000"/>
                  </a:schemeClr>
                </a:solidFill>
              </a:rPr>
              <a:t>Pros: </a:t>
            </a:r>
            <a:r>
              <a:rPr lang="en-GB" sz="3000" dirty="0" smtClean="0">
                <a:solidFill>
                  <a:schemeClr val="accent5">
                    <a:lumMod val="50000"/>
                  </a:schemeClr>
                </a:solidFill>
              </a:rPr>
              <a:t>The scope economics – monopolist is able to produce cheaper these two metal in one factory </a:t>
            </a:r>
          </a:p>
          <a:p>
            <a:pPr marL="0" indent="0">
              <a:buNone/>
            </a:pPr>
            <a:r>
              <a:rPr lang="en-GB" sz="3000" b="1" dirty="0" smtClean="0">
                <a:solidFill>
                  <a:schemeClr val="accent5">
                    <a:lumMod val="50000"/>
                  </a:schemeClr>
                </a:solidFill>
              </a:rPr>
              <a:t>Cons:  </a:t>
            </a:r>
            <a:r>
              <a:rPr lang="en-GB" sz="3000" dirty="0" smtClean="0">
                <a:solidFill>
                  <a:schemeClr val="accent5">
                    <a:lumMod val="50000"/>
                  </a:schemeClr>
                </a:solidFill>
              </a:rPr>
              <a:t>Monopolist can create price strategy which can hurt consumers</a:t>
            </a:r>
          </a:p>
          <a:p>
            <a:pPr marL="0" indent="0">
              <a:buNone/>
            </a:pPr>
            <a:endParaRPr lang="en-GB" sz="3000" b="1" dirty="0" smtClean="0">
              <a:solidFill>
                <a:schemeClr val="accent5">
                  <a:lumMod val="50000"/>
                </a:schemeClr>
              </a:solidFill>
            </a:endParaRPr>
          </a:p>
          <a:p>
            <a:pPr marL="0" indent="0">
              <a:buNone/>
            </a:pPr>
            <a:r>
              <a:rPr lang="en-GB" sz="3000" b="1" dirty="0" smtClean="0">
                <a:solidFill>
                  <a:schemeClr val="accent5">
                    <a:lumMod val="50000"/>
                  </a:schemeClr>
                </a:solidFill>
              </a:rPr>
              <a:t>Example 2: </a:t>
            </a:r>
            <a:r>
              <a:rPr lang="en-GB" sz="3000" dirty="0" smtClean="0">
                <a:solidFill>
                  <a:schemeClr val="accent5">
                    <a:lumMod val="50000"/>
                  </a:schemeClr>
                </a:solidFill>
              </a:rPr>
              <a:t>Stigler examined the antitrust law in which the is no possibility to sell films as a bundle (Block-Booking) </a:t>
            </a: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a:p>
            <a:pPr marL="0" indent="0">
              <a:buNone/>
            </a:pPr>
            <a:endParaRPr lang="en-GB" b="1" dirty="0" smtClean="0">
              <a:solidFill>
                <a:schemeClr val="accent5">
                  <a:lumMod val="50000"/>
                </a:schemeClr>
              </a:solidFill>
            </a:endParaRPr>
          </a:p>
        </p:txBody>
      </p:sp>
    </p:spTree>
    <p:extLst>
      <p:ext uri="{BB962C8B-B14F-4D97-AF65-F5344CB8AC3E}">
        <p14:creationId xmlns:p14="http://schemas.microsoft.com/office/powerpoint/2010/main" val="282103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p>
            <a:fld id="{6343AABC-F10A-4B7E-925B-C88150FA78F4}" type="slidenum">
              <a:rPr lang="pl-PL" smtClean="0"/>
              <a:pPr/>
              <a:t>15</a:t>
            </a:fld>
            <a:endParaRPr lang="pl-PL" smtClean="0"/>
          </a:p>
        </p:txBody>
      </p:sp>
      <p:sp>
        <p:nvSpPr>
          <p:cNvPr id="14339" name="Rectangle 2"/>
          <p:cNvSpPr>
            <a:spLocks noGrp="1" noChangeArrowheads="1"/>
          </p:cNvSpPr>
          <p:nvPr>
            <p:ph type="title"/>
          </p:nvPr>
        </p:nvSpPr>
        <p:spPr>
          <a:xfrm>
            <a:off x="-47516" y="0"/>
            <a:ext cx="9191516" cy="1196752"/>
          </a:xfrm>
          <a:solidFill>
            <a:schemeClr val="accent5">
              <a:lumMod val="20000"/>
              <a:lumOff val="80000"/>
            </a:schemeClr>
          </a:solidFill>
        </p:spPr>
        <p:txBody>
          <a:bodyPr>
            <a:normAutofit/>
          </a:bodyPr>
          <a:lstStyle/>
          <a:p>
            <a:r>
              <a:rPr lang="en-GB" sz="3200" b="1" dirty="0" smtClean="0">
                <a:solidFill>
                  <a:schemeClr val="accent5">
                    <a:lumMod val="50000"/>
                  </a:schemeClr>
                </a:solidFill>
              </a:rPr>
              <a:t>Bundling of films </a:t>
            </a:r>
            <a:br>
              <a:rPr lang="en-GB" sz="3200" b="1" dirty="0" smtClean="0">
                <a:solidFill>
                  <a:schemeClr val="accent5">
                    <a:lumMod val="50000"/>
                  </a:schemeClr>
                </a:solidFill>
              </a:rPr>
            </a:br>
            <a:r>
              <a:rPr lang="en-GB" sz="3200" b="1" dirty="0" smtClean="0">
                <a:solidFill>
                  <a:schemeClr val="accent5">
                    <a:lumMod val="50000"/>
                  </a:schemeClr>
                </a:solidFill>
              </a:rPr>
              <a:t>(textbook example of films distributed in 1977)    </a:t>
            </a:r>
          </a:p>
        </p:txBody>
      </p:sp>
      <p:sp>
        <p:nvSpPr>
          <p:cNvPr id="5" name="Symbol zastępczy zawartości 2"/>
          <p:cNvSpPr txBox="1">
            <a:spLocks/>
          </p:cNvSpPr>
          <p:nvPr/>
        </p:nvSpPr>
        <p:spPr bwMode="auto">
          <a:xfrm>
            <a:off x="731766" y="2003103"/>
            <a:ext cx="7858125" cy="928687"/>
          </a:xfrm>
          <a:prstGeom prst="rect">
            <a:avLst/>
          </a:prstGeom>
          <a:noFill/>
          <a:ln w="9525">
            <a:noFill/>
            <a:miter lim="800000"/>
            <a:headEnd/>
            <a:tailEnd/>
          </a:ln>
        </p:spPr>
        <p:txBody>
          <a:bodyPr/>
          <a:lstStyle/>
          <a:p>
            <a:pPr marL="469900" indent="-469900" eaLnBrk="0" hangingPunct="0">
              <a:spcBef>
                <a:spcPct val="20000"/>
              </a:spcBef>
              <a:buClr>
                <a:srgbClr val="992035"/>
              </a:buClr>
              <a:buSzPct val="150000"/>
              <a:buFont typeface="Wingdings" pitchFamily="2" charset="2"/>
              <a:buChar char="§"/>
              <a:defRPr/>
            </a:pPr>
            <a:endParaRPr lang="pl-PL" sz="2400" b="1" kern="0" dirty="0">
              <a:solidFill>
                <a:schemeClr val="accent5">
                  <a:lumMod val="50000"/>
                </a:schemeClr>
              </a:solidFill>
              <a:latin typeface="+mn-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007" y="1532396"/>
            <a:ext cx="1603375" cy="2090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295321" y="3789040"/>
            <a:ext cx="3718006" cy="461665"/>
          </a:xfrm>
          <a:prstGeom prst="rect">
            <a:avLst/>
          </a:prstGeom>
        </p:spPr>
        <p:txBody>
          <a:bodyPr wrap="none">
            <a:spAutoFit/>
          </a:bodyPr>
          <a:lstStyle/>
          <a:p>
            <a:r>
              <a:rPr lang="en-US" sz="2400" b="1" dirty="0">
                <a:solidFill>
                  <a:schemeClr val="accent5">
                    <a:lumMod val="50000"/>
                  </a:schemeClr>
                </a:solidFill>
              </a:rPr>
              <a:t>The Other Side of Midnight </a:t>
            </a:r>
            <a:endParaRPr lang="pl-PL" sz="2400" b="1" dirty="0">
              <a:solidFill>
                <a:schemeClr val="accent5">
                  <a:lumMod val="50000"/>
                </a:scheme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582479"/>
            <a:ext cx="3064046" cy="2040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rostokąt 11"/>
          <p:cNvSpPr/>
          <p:nvPr/>
        </p:nvSpPr>
        <p:spPr>
          <a:xfrm>
            <a:off x="5344966" y="3798425"/>
            <a:ext cx="1413913" cy="461665"/>
          </a:xfrm>
          <a:prstGeom prst="rect">
            <a:avLst/>
          </a:prstGeom>
        </p:spPr>
        <p:txBody>
          <a:bodyPr wrap="none">
            <a:spAutoFit/>
          </a:bodyPr>
          <a:lstStyle/>
          <a:p>
            <a:r>
              <a:rPr lang="pl-PL" sz="2400" b="1" dirty="0" smtClean="0">
                <a:solidFill>
                  <a:schemeClr val="accent5">
                    <a:lumMod val="50000"/>
                  </a:schemeClr>
                </a:solidFill>
              </a:rPr>
              <a:t>Star Wars</a:t>
            </a:r>
            <a:endParaRPr lang="pl-PL" sz="2400" b="1" dirty="0">
              <a:solidFill>
                <a:schemeClr val="accent5">
                  <a:lumMod val="50000"/>
                </a:schemeClr>
              </a:solidFill>
            </a:endParaRPr>
          </a:p>
        </p:txBody>
      </p:sp>
      <p:sp>
        <p:nvSpPr>
          <p:cNvPr id="13" name="Prostokąt 12"/>
          <p:cNvSpPr/>
          <p:nvPr/>
        </p:nvSpPr>
        <p:spPr>
          <a:xfrm>
            <a:off x="210571" y="4653136"/>
            <a:ext cx="8900513" cy="461665"/>
          </a:xfrm>
          <a:prstGeom prst="rect">
            <a:avLst/>
          </a:prstGeom>
        </p:spPr>
        <p:txBody>
          <a:bodyPr wrap="none">
            <a:spAutoFit/>
          </a:bodyPr>
          <a:lstStyle/>
          <a:p>
            <a:r>
              <a:rPr lang="en-US" sz="2400" b="1" dirty="0" smtClean="0">
                <a:solidFill>
                  <a:schemeClr val="accent5">
                    <a:lumMod val="50000"/>
                  </a:schemeClr>
                </a:solidFill>
              </a:rPr>
              <a:t>Question:  Which film was the „Blockbuster”  for 20th Century Fox?  </a:t>
            </a:r>
            <a:endParaRPr lang="en-US" sz="2400" b="1" dirty="0">
              <a:solidFill>
                <a:schemeClr val="accent5">
                  <a:lumMod val="50000"/>
                </a:schemeClr>
              </a:solidFill>
            </a:endParaRPr>
          </a:p>
        </p:txBody>
      </p:sp>
    </p:spTree>
    <p:extLst>
      <p:ext uri="{BB962C8B-B14F-4D97-AF65-F5344CB8AC3E}">
        <p14:creationId xmlns:p14="http://schemas.microsoft.com/office/powerpoint/2010/main" val="31136277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p>
            <a:fld id="{6343AABC-F10A-4B7E-925B-C88150FA78F4}" type="slidenum">
              <a:rPr lang="pl-PL" smtClean="0"/>
              <a:pPr/>
              <a:t>16</a:t>
            </a:fld>
            <a:endParaRPr lang="pl-PL" smtClean="0"/>
          </a:p>
        </p:txBody>
      </p:sp>
      <p:sp>
        <p:nvSpPr>
          <p:cNvPr id="14339" name="Rectangle 2"/>
          <p:cNvSpPr>
            <a:spLocks noGrp="1" noChangeArrowheads="1"/>
          </p:cNvSpPr>
          <p:nvPr>
            <p:ph type="title"/>
          </p:nvPr>
        </p:nvSpPr>
        <p:spPr>
          <a:xfrm>
            <a:off x="0" y="0"/>
            <a:ext cx="9144000" cy="1012974"/>
          </a:xfrm>
          <a:solidFill>
            <a:schemeClr val="accent5">
              <a:lumMod val="20000"/>
              <a:lumOff val="80000"/>
            </a:schemeClr>
          </a:solidFill>
        </p:spPr>
        <p:txBody>
          <a:bodyPr>
            <a:normAutofit/>
          </a:bodyPr>
          <a:lstStyle/>
          <a:p>
            <a:r>
              <a:rPr lang="en-US" sz="3600" b="1" dirty="0" smtClean="0">
                <a:solidFill>
                  <a:schemeClr val="accent5">
                    <a:lumMod val="50000"/>
                  </a:schemeClr>
                </a:solidFill>
              </a:rPr>
              <a:t>Bundling of films</a:t>
            </a:r>
          </a:p>
        </p:txBody>
      </p:sp>
      <p:sp>
        <p:nvSpPr>
          <p:cNvPr id="5" name="Symbol zastępczy zawartości 2"/>
          <p:cNvSpPr txBox="1">
            <a:spLocks/>
          </p:cNvSpPr>
          <p:nvPr/>
        </p:nvSpPr>
        <p:spPr bwMode="auto">
          <a:xfrm>
            <a:off x="714375" y="1643063"/>
            <a:ext cx="7858125" cy="928687"/>
          </a:xfrm>
          <a:prstGeom prst="rect">
            <a:avLst/>
          </a:prstGeom>
          <a:noFill/>
          <a:ln w="9525">
            <a:noFill/>
            <a:miter lim="800000"/>
            <a:headEnd/>
            <a:tailEnd/>
          </a:ln>
        </p:spPr>
        <p:txBody>
          <a:bodyPr/>
          <a:lstStyle/>
          <a:p>
            <a:pPr marL="469900" indent="-469900" eaLnBrk="0" hangingPunct="0">
              <a:spcBef>
                <a:spcPct val="20000"/>
              </a:spcBef>
              <a:buClr>
                <a:srgbClr val="992035"/>
              </a:buClr>
              <a:buSzPct val="150000"/>
              <a:buFont typeface="Wingdings" pitchFamily="2" charset="2"/>
              <a:buChar char="§"/>
              <a:defRPr/>
            </a:pPr>
            <a:endParaRPr lang="pl-PL" sz="2400" b="1" kern="0" dirty="0">
              <a:solidFill>
                <a:schemeClr val="accent5">
                  <a:lumMod val="50000"/>
                </a:schemeClr>
              </a:solidFill>
              <a:latin typeface="+mn-lt"/>
            </a:endParaRPr>
          </a:p>
        </p:txBody>
      </p:sp>
      <p:graphicFrame>
        <p:nvGraphicFramePr>
          <p:cNvPr id="6" name="Tabela 5"/>
          <p:cNvGraphicFramePr>
            <a:graphicFrameLocks noGrp="1"/>
          </p:cNvGraphicFramePr>
          <p:nvPr>
            <p:extLst>
              <p:ext uri="{D42A27DB-BD31-4B8C-83A1-F6EECF244321}">
                <p14:modId xmlns:p14="http://schemas.microsoft.com/office/powerpoint/2010/main" val="1584850657"/>
              </p:ext>
            </p:extLst>
          </p:nvPr>
        </p:nvGraphicFramePr>
        <p:xfrm>
          <a:off x="728764" y="2348880"/>
          <a:ext cx="7659660" cy="2199148"/>
        </p:xfrm>
        <a:graphic>
          <a:graphicData uri="http://schemas.openxmlformats.org/drawingml/2006/table">
            <a:tbl>
              <a:tblPr firstRow="1" bandRow="1">
                <a:tableStyleId>{0E3FDE45-AF77-4B5C-9715-49D594BDF05E}</a:tableStyleId>
              </a:tblPr>
              <a:tblGrid>
                <a:gridCol w="1914915"/>
                <a:gridCol w="1914915"/>
                <a:gridCol w="1914915"/>
                <a:gridCol w="1914915"/>
              </a:tblGrid>
              <a:tr h="622906">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 </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a:t>
                      </a:r>
                      <a:r>
                        <a:rPr lang="pl-PL" b="1" dirty="0" err="1" smtClean="0">
                          <a:solidFill>
                            <a:schemeClr val="accent5">
                              <a:lumMod val="50000"/>
                            </a:schemeClr>
                          </a:solidFill>
                          <a:effectLst>
                            <a:outerShdw blurRad="38100" dist="38100" dir="2700000" algn="tl">
                              <a:srgbClr val="000000">
                                <a:alpha val="43137"/>
                              </a:srgbClr>
                            </a:outerShdw>
                          </a:effectLst>
                        </a:rPr>
                        <a:t>Blockbuster</a:t>
                      </a:r>
                      <a:r>
                        <a:rPr lang="pl-PL" b="1" dirty="0" smtClean="0">
                          <a:solidFill>
                            <a:schemeClr val="accent5">
                              <a:lumMod val="50000"/>
                            </a:schemeClr>
                          </a:solidFill>
                          <a:effectLst>
                            <a:outerShdw blurRad="38100" dist="38100" dir="2700000" algn="tl">
                              <a:srgbClr val="000000">
                                <a:alpha val="43137"/>
                              </a:srgbClr>
                            </a:outerShdw>
                          </a:effectLst>
                        </a:rPr>
                        <a:t>”</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„Little </a:t>
                      </a:r>
                      <a:r>
                        <a:rPr lang="pl-PL" b="1" dirty="0" err="1" smtClean="0">
                          <a:solidFill>
                            <a:schemeClr val="accent5">
                              <a:lumMod val="50000"/>
                            </a:schemeClr>
                          </a:solidFill>
                          <a:effectLst>
                            <a:outerShdw blurRad="38100" dist="38100" dir="2700000" algn="tl">
                              <a:srgbClr val="000000">
                                <a:alpha val="43137"/>
                              </a:srgbClr>
                            </a:outerShdw>
                          </a:effectLst>
                        </a:rPr>
                        <a:t>movie</a:t>
                      </a:r>
                      <a:r>
                        <a:rPr lang="pl-PL" b="1" dirty="0" smtClean="0">
                          <a:solidFill>
                            <a:schemeClr val="accent5">
                              <a:lumMod val="50000"/>
                            </a:schemeClr>
                          </a:solidFill>
                          <a:effectLst>
                            <a:outerShdw blurRad="38100" dist="38100" dir="2700000" algn="tl">
                              <a:srgbClr val="000000">
                                <a:alpha val="43137"/>
                              </a:srgbClr>
                            </a:outerShdw>
                          </a:effectLst>
                        </a:rPr>
                        <a:t>”</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Bundle</a:t>
                      </a:r>
                      <a:endParaRPr lang="pl-PL" b="1" dirty="0">
                        <a:solidFill>
                          <a:schemeClr val="accent5">
                            <a:lumMod val="50000"/>
                          </a:schemeClr>
                        </a:solidFill>
                        <a:effectLst>
                          <a:outerShdw blurRad="38100" dist="38100" dir="2700000" algn="tl">
                            <a:srgbClr val="000000">
                              <a:alpha val="43137"/>
                            </a:srgbClr>
                          </a:outerShdw>
                        </a:effectLst>
                      </a:endParaRPr>
                    </a:p>
                  </a:txBody>
                  <a:tcPr/>
                </a:tc>
              </a:tr>
              <a:tr h="525414">
                <a:tc>
                  <a:txBody>
                    <a:bodyPr/>
                    <a:lstStyle/>
                    <a:p>
                      <a:pPr algn="ctr"/>
                      <a:r>
                        <a:rPr lang="pl-PL" b="1" dirty="0" err="1" smtClean="0">
                          <a:solidFill>
                            <a:schemeClr val="accent5">
                              <a:lumMod val="50000"/>
                            </a:schemeClr>
                          </a:solidFill>
                          <a:effectLst>
                            <a:outerShdw blurRad="38100" dist="38100" dir="2700000" algn="tl">
                              <a:srgbClr val="000000">
                                <a:alpha val="43137"/>
                              </a:srgbClr>
                            </a:outerShdw>
                          </a:effectLst>
                        </a:rPr>
                        <a:t>Cinema</a:t>
                      </a:r>
                      <a:r>
                        <a:rPr lang="pl-PL" b="1" dirty="0" smtClean="0">
                          <a:solidFill>
                            <a:schemeClr val="accent5">
                              <a:lumMod val="50000"/>
                            </a:schemeClr>
                          </a:solidFill>
                          <a:effectLst>
                            <a:outerShdw blurRad="38100" dist="38100" dir="2700000" algn="tl">
                              <a:srgbClr val="000000">
                                <a:alpha val="43137"/>
                              </a:srgbClr>
                            </a:outerShdw>
                          </a:effectLst>
                        </a:rPr>
                        <a:t> A</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70</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35</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90</a:t>
                      </a:r>
                      <a:endParaRPr lang="pl-PL" b="1" dirty="0">
                        <a:solidFill>
                          <a:schemeClr val="accent5">
                            <a:lumMod val="50000"/>
                          </a:schemeClr>
                        </a:solidFill>
                        <a:effectLst>
                          <a:outerShdw blurRad="38100" dist="38100" dir="2700000" algn="tl">
                            <a:srgbClr val="000000">
                              <a:alpha val="43137"/>
                            </a:srgbClr>
                          </a:outerShdw>
                        </a:effectLst>
                      </a:endParaRPr>
                    </a:p>
                  </a:txBody>
                  <a:tcPr/>
                </a:tc>
              </a:tr>
              <a:tr h="525414">
                <a:tc>
                  <a:txBody>
                    <a:bodyPr/>
                    <a:lstStyle/>
                    <a:p>
                      <a:pPr algn="ctr"/>
                      <a:r>
                        <a:rPr lang="pl-PL" b="1" dirty="0" err="1" smtClean="0">
                          <a:solidFill>
                            <a:schemeClr val="accent5">
                              <a:lumMod val="50000"/>
                            </a:schemeClr>
                          </a:solidFill>
                          <a:effectLst>
                            <a:outerShdw blurRad="38100" dist="38100" dir="2700000" algn="tl">
                              <a:srgbClr val="000000">
                                <a:alpha val="43137"/>
                              </a:srgbClr>
                            </a:outerShdw>
                          </a:effectLst>
                        </a:rPr>
                        <a:t>Cinema</a:t>
                      </a:r>
                      <a:r>
                        <a:rPr lang="pl-PL" b="1" dirty="0" smtClean="0">
                          <a:solidFill>
                            <a:schemeClr val="accent5">
                              <a:lumMod val="50000"/>
                            </a:schemeClr>
                          </a:solidFill>
                          <a:effectLst>
                            <a:outerShdw blurRad="38100" dist="38100" dir="2700000" algn="tl">
                              <a:srgbClr val="000000">
                                <a:alpha val="43137"/>
                              </a:srgbClr>
                            </a:outerShdw>
                          </a:effectLst>
                        </a:rPr>
                        <a:t> B</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40</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65</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90</a:t>
                      </a:r>
                      <a:endParaRPr lang="pl-PL" b="1" dirty="0">
                        <a:solidFill>
                          <a:schemeClr val="accent5">
                            <a:lumMod val="50000"/>
                          </a:schemeClr>
                        </a:solidFill>
                        <a:effectLst>
                          <a:outerShdw blurRad="38100" dist="38100" dir="2700000" algn="tl">
                            <a:srgbClr val="000000">
                              <a:alpha val="43137"/>
                            </a:srgbClr>
                          </a:outerShdw>
                        </a:effectLst>
                      </a:endParaRPr>
                    </a:p>
                  </a:txBody>
                  <a:tcPr/>
                </a:tc>
              </a:tr>
              <a:tr h="525414">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 </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(2*40)=80</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(2*35)</a:t>
                      </a:r>
                      <a:r>
                        <a:rPr lang="pl-PL" b="1" baseline="0" dirty="0" smtClean="0">
                          <a:solidFill>
                            <a:schemeClr val="accent5">
                              <a:lumMod val="50000"/>
                            </a:schemeClr>
                          </a:solidFill>
                          <a:effectLst>
                            <a:outerShdw blurRad="38100" dist="38100" dir="2700000" algn="tl">
                              <a:srgbClr val="000000">
                                <a:alpha val="43137"/>
                              </a:srgbClr>
                            </a:outerShdw>
                          </a:effectLst>
                        </a:rPr>
                        <a:t> =</a:t>
                      </a:r>
                      <a:r>
                        <a:rPr lang="pl-PL" b="1" dirty="0" smtClean="0">
                          <a:solidFill>
                            <a:schemeClr val="accent5">
                              <a:lumMod val="50000"/>
                            </a:schemeClr>
                          </a:solidFill>
                          <a:effectLst>
                            <a:outerShdw blurRad="38100" dist="38100" dir="2700000" algn="tl">
                              <a:srgbClr val="000000">
                                <a:alpha val="43137"/>
                              </a:srgbClr>
                            </a:outerShdw>
                          </a:effectLst>
                        </a:rPr>
                        <a:t>70</a:t>
                      </a:r>
                      <a:endParaRPr lang="pl-PL" b="1" dirty="0">
                        <a:solidFill>
                          <a:schemeClr val="accent5">
                            <a:lumMod val="50000"/>
                          </a:schemeClr>
                        </a:solidFill>
                        <a:effectLst>
                          <a:outerShdw blurRad="38100" dist="38100" dir="2700000" algn="tl">
                            <a:srgbClr val="000000">
                              <a:alpha val="43137"/>
                            </a:srgbClr>
                          </a:outerShdw>
                        </a:effectLst>
                      </a:endParaRPr>
                    </a:p>
                  </a:txBody>
                  <a:tcPr/>
                </a:tc>
                <a:tc>
                  <a:txBody>
                    <a:bodyPr/>
                    <a:lstStyle/>
                    <a:p>
                      <a:pPr algn="ctr"/>
                      <a:r>
                        <a:rPr lang="pl-PL" b="1" dirty="0" smtClean="0">
                          <a:solidFill>
                            <a:schemeClr val="accent5">
                              <a:lumMod val="50000"/>
                            </a:schemeClr>
                          </a:solidFill>
                          <a:effectLst>
                            <a:outerShdw blurRad="38100" dist="38100" dir="2700000" algn="tl">
                              <a:srgbClr val="000000">
                                <a:alpha val="43137"/>
                              </a:srgbClr>
                            </a:outerShdw>
                          </a:effectLst>
                        </a:rPr>
                        <a:t>150/180</a:t>
                      </a:r>
                      <a:endParaRPr lang="pl-PL" b="1" dirty="0">
                        <a:solidFill>
                          <a:schemeClr val="accent5">
                            <a:lumMod val="50000"/>
                          </a:schemeClr>
                        </a:solidFill>
                        <a:effectLst>
                          <a:outerShdw blurRad="38100" dist="38100" dir="2700000" algn="tl">
                            <a:srgbClr val="000000">
                              <a:alpha val="43137"/>
                            </a:srgbClr>
                          </a:outerShdw>
                        </a:effectLst>
                      </a:endParaRPr>
                    </a:p>
                  </a:txBody>
                  <a:tcPr/>
                </a:tc>
              </a:tr>
            </a:tbl>
          </a:graphicData>
        </a:graphic>
      </p:graphicFrame>
      <p:sp>
        <p:nvSpPr>
          <p:cNvPr id="13" name="Prostokąt 12"/>
          <p:cNvSpPr/>
          <p:nvPr/>
        </p:nvSpPr>
        <p:spPr>
          <a:xfrm>
            <a:off x="166221" y="4941168"/>
            <a:ext cx="8977779" cy="830997"/>
          </a:xfrm>
          <a:prstGeom prst="rect">
            <a:avLst/>
          </a:prstGeom>
        </p:spPr>
        <p:txBody>
          <a:bodyPr wrap="none">
            <a:spAutoFit/>
          </a:bodyPr>
          <a:lstStyle/>
          <a:p>
            <a:r>
              <a:rPr lang="en-GB" sz="2400" b="1" dirty="0" smtClean="0">
                <a:solidFill>
                  <a:schemeClr val="accent5">
                    <a:lumMod val="50000"/>
                  </a:schemeClr>
                </a:solidFill>
              </a:rPr>
              <a:t>If the </a:t>
            </a:r>
            <a:r>
              <a:rPr lang="pl-PL" sz="2400" b="1" dirty="0" err="1" smtClean="0">
                <a:solidFill>
                  <a:schemeClr val="accent5">
                    <a:lumMod val="50000"/>
                  </a:schemeClr>
                </a:solidFill>
              </a:rPr>
              <a:t>cinema</a:t>
            </a:r>
            <a:r>
              <a:rPr lang="pl-PL" sz="2400" b="1" dirty="0" smtClean="0">
                <a:solidFill>
                  <a:schemeClr val="accent5">
                    <a:lumMod val="50000"/>
                  </a:schemeClr>
                </a:solidFill>
              </a:rPr>
              <a:t> </a:t>
            </a:r>
            <a:r>
              <a:rPr lang="en-GB" sz="2400" b="1" dirty="0" smtClean="0">
                <a:solidFill>
                  <a:schemeClr val="accent5">
                    <a:lumMod val="50000"/>
                  </a:schemeClr>
                </a:solidFill>
              </a:rPr>
              <a:t>owners</a:t>
            </a:r>
            <a:r>
              <a:rPr lang="pl-PL" sz="2400" b="1" dirty="0" smtClean="0">
                <a:solidFill>
                  <a:schemeClr val="accent5">
                    <a:lumMod val="50000"/>
                  </a:schemeClr>
                </a:solidFill>
              </a:rPr>
              <a:t>’</a:t>
            </a:r>
            <a:r>
              <a:rPr lang="en-GB" sz="2400" b="1" dirty="0" smtClean="0">
                <a:solidFill>
                  <a:schemeClr val="accent5">
                    <a:lumMod val="50000"/>
                  </a:schemeClr>
                </a:solidFill>
              </a:rPr>
              <a:t> valuation of the films are negatively correlated </a:t>
            </a:r>
          </a:p>
          <a:p>
            <a:r>
              <a:rPr lang="en-GB" sz="2400" b="1" dirty="0" smtClean="0">
                <a:solidFill>
                  <a:schemeClr val="accent5">
                    <a:lumMod val="50000"/>
                  </a:schemeClr>
                </a:solidFill>
              </a:rPr>
              <a:t>then cinemas and film distributors are gaining</a:t>
            </a:r>
            <a:r>
              <a:rPr lang="pl-PL" sz="2400" b="1" dirty="0" smtClean="0">
                <a:solidFill>
                  <a:schemeClr val="accent5">
                    <a:lumMod val="50000"/>
                  </a:schemeClr>
                </a:solidFill>
              </a:rPr>
              <a:t>.</a:t>
            </a:r>
            <a:endParaRPr lang="en-GB" sz="2400" b="1" dirty="0">
              <a:solidFill>
                <a:schemeClr val="accent5">
                  <a:lumMod val="50000"/>
                </a:schemeClr>
              </a:solidFill>
            </a:endParaRPr>
          </a:p>
        </p:txBody>
      </p:sp>
      <p:sp>
        <p:nvSpPr>
          <p:cNvPr id="15" name="Prostokąt 14"/>
          <p:cNvSpPr/>
          <p:nvPr/>
        </p:nvSpPr>
        <p:spPr>
          <a:xfrm>
            <a:off x="714375" y="1643063"/>
            <a:ext cx="7858125" cy="461665"/>
          </a:xfrm>
          <a:prstGeom prst="rect">
            <a:avLst/>
          </a:prstGeom>
        </p:spPr>
        <p:txBody>
          <a:bodyPr wrap="square">
            <a:spAutoFit/>
          </a:bodyPr>
          <a:lstStyle/>
          <a:p>
            <a:r>
              <a:rPr lang="en-GB" sz="2400" b="1" dirty="0" smtClean="0">
                <a:solidFill>
                  <a:schemeClr val="accent5">
                    <a:lumMod val="50000"/>
                  </a:schemeClr>
                </a:solidFill>
              </a:rPr>
              <a:t>Expected value of films for the cinema owners.   </a:t>
            </a:r>
            <a:endParaRPr lang="en-GB" sz="2400" b="1" dirty="0">
              <a:solidFill>
                <a:schemeClr val="accent5">
                  <a:lumMod val="50000"/>
                </a:schemeClr>
              </a:solidFill>
            </a:endParaRPr>
          </a:p>
        </p:txBody>
      </p:sp>
    </p:spTree>
    <p:extLst>
      <p:ext uri="{BB962C8B-B14F-4D97-AF65-F5344CB8AC3E}">
        <p14:creationId xmlns:p14="http://schemas.microsoft.com/office/powerpoint/2010/main" val="12279628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p>
            <a:fld id="{6343AABC-F10A-4B7E-925B-C88150FA78F4}" type="slidenum">
              <a:rPr lang="pl-PL" smtClean="0"/>
              <a:pPr/>
              <a:t>17</a:t>
            </a:fld>
            <a:endParaRPr lang="pl-PL" smtClean="0"/>
          </a:p>
        </p:txBody>
      </p:sp>
      <p:sp>
        <p:nvSpPr>
          <p:cNvPr id="13" name="Prostokąt 12"/>
          <p:cNvSpPr/>
          <p:nvPr/>
        </p:nvSpPr>
        <p:spPr>
          <a:xfrm>
            <a:off x="231737" y="1124744"/>
            <a:ext cx="8660743" cy="5262979"/>
          </a:xfrm>
          <a:prstGeom prst="rect">
            <a:avLst/>
          </a:prstGeom>
        </p:spPr>
        <p:txBody>
          <a:bodyPr wrap="square">
            <a:spAutoFit/>
          </a:bodyPr>
          <a:lstStyle/>
          <a:p>
            <a:pPr algn="just"/>
            <a:r>
              <a:rPr lang="en-GB" sz="2400" b="1" dirty="0" smtClean="0">
                <a:solidFill>
                  <a:schemeClr val="accent5">
                    <a:lumMod val="50000"/>
                  </a:schemeClr>
                </a:solidFill>
              </a:rPr>
              <a:t>Adams and Yellen (1976) presented more formal analysis </a:t>
            </a:r>
          </a:p>
          <a:p>
            <a:pPr algn="just"/>
            <a:r>
              <a:rPr lang="en-GB" sz="2400" b="1" dirty="0" smtClean="0">
                <a:solidFill>
                  <a:schemeClr val="accent5">
                    <a:lumMod val="50000"/>
                  </a:schemeClr>
                </a:solidFill>
              </a:rPr>
              <a:t>of the problem </a:t>
            </a:r>
          </a:p>
          <a:p>
            <a:endParaRPr lang="en-GB" sz="2400" b="1" dirty="0" smtClean="0">
              <a:solidFill>
                <a:schemeClr val="accent5">
                  <a:lumMod val="50000"/>
                </a:schemeClr>
              </a:solidFill>
            </a:endParaRPr>
          </a:p>
          <a:p>
            <a:r>
              <a:rPr lang="en-GB" sz="2400" b="1" dirty="0" smtClean="0">
                <a:solidFill>
                  <a:schemeClr val="accent5">
                    <a:lumMod val="50000"/>
                  </a:schemeClr>
                </a:solidFill>
              </a:rPr>
              <a:t>Monopolistic firm</a:t>
            </a:r>
          </a:p>
          <a:p>
            <a:pPr marL="342900" indent="-342900">
              <a:buFont typeface="Arial" panose="020B0604020202020204" pitchFamily="34" charset="0"/>
              <a:buChar char="•"/>
            </a:pPr>
            <a:r>
              <a:rPr lang="en-GB" sz="2400" dirty="0" smtClean="0">
                <a:solidFill>
                  <a:schemeClr val="accent5">
                    <a:lumMod val="50000"/>
                  </a:schemeClr>
                </a:solidFill>
              </a:rPr>
              <a:t>produces two goods x</a:t>
            </a:r>
            <a:r>
              <a:rPr lang="en-GB" sz="2400" baseline="-25000" dirty="0" smtClean="0">
                <a:solidFill>
                  <a:schemeClr val="accent5">
                    <a:lumMod val="50000"/>
                  </a:schemeClr>
                </a:solidFill>
              </a:rPr>
              <a:t>1</a:t>
            </a:r>
            <a:r>
              <a:rPr lang="en-GB" sz="2400" dirty="0" smtClean="0">
                <a:solidFill>
                  <a:schemeClr val="accent5">
                    <a:lumMod val="50000"/>
                  </a:schemeClr>
                </a:solidFill>
              </a:rPr>
              <a:t>, x</a:t>
            </a:r>
            <a:r>
              <a:rPr lang="en-GB" sz="2400" baseline="-25000" dirty="0" smtClean="0">
                <a:solidFill>
                  <a:schemeClr val="accent5">
                    <a:lumMod val="50000"/>
                  </a:schemeClr>
                </a:solidFill>
              </a:rPr>
              <a:t>2</a:t>
            </a:r>
          </a:p>
          <a:p>
            <a:pPr marL="342900" indent="-342900">
              <a:buFont typeface="Arial" panose="020B0604020202020204" pitchFamily="34" charset="0"/>
              <a:buChar char="•"/>
            </a:pPr>
            <a:r>
              <a:rPr lang="en-GB" sz="2400" dirty="0" smtClean="0">
                <a:solidFill>
                  <a:schemeClr val="accent5">
                    <a:lumMod val="50000"/>
                  </a:schemeClr>
                </a:solidFill>
              </a:rPr>
              <a:t>marginal cost of production is c</a:t>
            </a:r>
            <a:r>
              <a:rPr lang="en-GB" sz="2400" baseline="-25000" dirty="0" smtClean="0">
                <a:solidFill>
                  <a:schemeClr val="accent5">
                    <a:lumMod val="50000"/>
                  </a:schemeClr>
                </a:solidFill>
              </a:rPr>
              <a:t>1</a:t>
            </a:r>
            <a:r>
              <a:rPr lang="en-GB" sz="2400" dirty="0" smtClean="0">
                <a:solidFill>
                  <a:schemeClr val="accent5">
                    <a:lumMod val="50000"/>
                  </a:schemeClr>
                </a:solidFill>
              </a:rPr>
              <a:t> = c</a:t>
            </a:r>
            <a:r>
              <a:rPr lang="en-GB" sz="2400" baseline="-25000" dirty="0" smtClean="0">
                <a:solidFill>
                  <a:schemeClr val="accent5">
                    <a:lumMod val="50000"/>
                  </a:schemeClr>
                </a:solidFill>
              </a:rPr>
              <a:t>2</a:t>
            </a:r>
            <a:r>
              <a:rPr lang="en-GB" sz="2400" dirty="0" smtClean="0">
                <a:solidFill>
                  <a:schemeClr val="accent5">
                    <a:lumMod val="50000"/>
                  </a:schemeClr>
                </a:solidFill>
              </a:rPr>
              <a:t>, </a:t>
            </a:r>
          </a:p>
          <a:p>
            <a:pPr marL="342900" indent="-342900">
              <a:buFont typeface="Arial" panose="020B0604020202020204" pitchFamily="34" charset="0"/>
              <a:buChar char="•"/>
            </a:pPr>
            <a:r>
              <a:rPr lang="en-GB" sz="2400" dirty="0" smtClean="0">
                <a:solidFill>
                  <a:schemeClr val="accent5">
                    <a:lumMod val="50000"/>
                  </a:schemeClr>
                </a:solidFill>
              </a:rPr>
              <a:t>no economies of scale and scope /cost of bundle equals sum of separate costs </a:t>
            </a:r>
            <a:r>
              <a:rPr lang="en-GB" sz="2400" dirty="0" err="1" smtClean="0">
                <a:solidFill>
                  <a:schemeClr val="accent5">
                    <a:lumMod val="50000"/>
                  </a:schemeClr>
                </a:solidFill>
              </a:rPr>
              <a:t>c</a:t>
            </a:r>
            <a:r>
              <a:rPr lang="en-GB" sz="2400" baseline="-25000" dirty="0" err="1" smtClean="0">
                <a:solidFill>
                  <a:schemeClr val="accent5">
                    <a:lumMod val="50000"/>
                  </a:schemeClr>
                </a:solidFill>
              </a:rPr>
              <a:t>b</a:t>
            </a:r>
            <a:r>
              <a:rPr lang="en-GB" sz="2400" dirty="0" smtClean="0">
                <a:solidFill>
                  <a:schemeClr val="accent5">
                    <a:lumMod val="50000"/>
                  </a:schemeClr>
                </a:solidFill>
              </a:rPr>
              <a:t> = c</a:t>
            </a:r>
            <a:r>
              <a:rPr lang="en-GB" sz="2400" baseline="-25000" dirty="0" smtClean="0">
                <a:solidFill>
                  <a:schemeClr val="accent5">
                    <a:lumMod val="50000"/>
                  </a:schemeClr>
                </a:solidFill>
              </a:rPr>
              <a:t>1</a:t>
            </a:r>
            <a:r>
              <a:rPr lang="en-GB" sz="2400" dirty="0" smtClean="0">
                <a:solidFill>
                  <a:schemeClr val="accent5">
                    <a:lumMod val="50000"/>
                  </a:schemeClr>
                </a:solidFill>
              </a:rPr>
              <a:t> + c</a:t>
            </a:r>
            <a:r>
              <a:rPr lang="en-GB" sz="2400" baseline="-25000" dirty="0" smtClean="0">
                <a:solidFill>
                  <a:schemeClr val="accent5">
                    <a:lumMod val="50000"/>
                  </a:schemeClr>
                </a:solidFill>
              </a:rPr>
              <a:t>2</a:t>
            </a:r>
            <a:r>
              <a:rPr lang="en-GB" sz="2400" dirty="0" smtClean="0">
                <a:solidFill>
                  <a:schemeClr val="accent5">
                    <a:lumMod val="50000"/>
                  </a:schemeClr>
                </a:solidFill>
              </a:rPr>
              <a:t> </a:t>
            </a:r>
          </a:p>
          <a:p>
            <a:r>
              <a:rPr lang="en-GB" sz="2400" b="1" dirty="0" smtClean="0">
                <a:solidFill>
                  <a:schemeClr val="accent5">
                    <a:lumMod val="50000"/>
                  </a:schemeClr>
                </a:solidFill>
              </a:rPr>
              <a:t>Consumers</a:t>
            </a:r>
          </a:p>
          <a:p>
            <a:pPr marL="342900" indent="-342900">
              <a:buFont typeface="Arial" panose="020B0604020202020204" pitchFamily="34" charset="0"/>
              <a:buChar char="•"/>
            </a:pPr>
            <a:r>
              <a:rPr lang="en-GB" sz="2400" dirty="0" smtClean="0">
                <a:solidFill>
                  <a:schemeClr val="accent5">
                    <a:lumMod val="50000"/>
                  </a:schemeClr>
                </a:solidFill>
              </a:rPr>
              <a:t>want </a:t>
            </a:r>
            <a:r>
              <a:rPr lang="pl-PL" sz="2400" dirty="0" smtClean="0">
                <a:solidFill>
                  <a:schemeClr val="accent5">
                    <a:lumMod val="50000"/>
                  </a:schemeClr>
                </a:solidFill>
              </a:rPr>
              <a:t>to </a:t>
            </a:r>
            <a:r>
              <a:rPr lang="en-GB" sz="2400" dirty="0" smtClean="0">
                <a:solidFill>
                  <a:schemeClr val="accent5">
                    <a:lumMod val="50000"/>
                  </a:schemeClr>
                </a:solidFill>
              </a:rPr>
              <a:t>buy only one unit of good x1 and x2, marginal utility of a second unit of each good = 0</a:t>
            </a:r>
          </a:p>
          <a:p>
            <a:pPr marL="342900" indent="-342900">
              <a:buFont typeface="Arial" panose="020B0604020202020204" pitchFamily="34" charset="0"/>
              <a:buChar char="•"/>
            </a:pPr>
            <a:r>
              <a:rPr lang="en-GB" sz="2400" dirty="0" smtClean="0">
                <a:solidFill>
                  <a:schemeClr val="accent5">
                    <a:lumMod val="50000"/>
                  </a:schemeClr>
                </a:solidFill>
              </a:rPr>
              <a:t>good</a:t>
            </a:r>
            <a:r>
              <a:rPr lang="pl-PL" sz="2400" dirty="0" smtClean="0">
                <a:solidFill>
                  <a:schemeClr val="accent5">
                    <a:lumMod val="50000"/>
                  </a:schemeClr>
                </a:solidFill>
              </a:rPr>
              <a:t>s</a:t>
            </a:r>
            <a:r>
              <a:rPr lang="en-GB" sz="2400" dirty="0" smtClean="0">
                <a:solidFill>
                  <a:schemeClr val="accent5">
                    <a:lumMod val="50000"/>
                  </a:schemeClr>
                </a:solidFill>
              </a:rPr>
              <a:t> x1, x2 are neither substitutes or complements to each other / reservation price of bundle equals sum of separate reservation prices </a:t>
            </a:r>
            <a:r>
              <a:rPr lang="en-GB" sz="2400" dirty="0" err="1" smtClean="0">
                <a:solidFill>
                  <a:schemeClr val="accent5">
                    <a:lumMod val="50000"/>
                  </a:schemeClr>
                </a:solidFill>
              </a:rPr>
              <a:t>r</a:t>
            </a:r>
            <a:r>
              <a:rPr lang="en-GB" sz="2400" baseline="-25000" dirty="0" err="1" smtClean="0">
                <a:solidFill>
                  <a:schemeClr val="accent5">
                    <a:lumMod val="50000"/>
                  </a:schemeClr>
                </a:solidFill>
              </a:rPr>
              <a:t>b</a:t>
            </a:r>
            <a:r>
              <a:rPr lang="en-GB" sz="2400" baseline="-25000" dirty="0" smtClean="0">
                <a:solidFill>
                  <a:schemeClr val="accent5">
                    <a:lumMod val="50000"/>
                  </a:schemeClr>
                </a:solidFill>
              </a:rPr>
              <a:t> </a:t>
            </a:r>
            <a:r>
              <a:rPr lang="en-GB" sz="2400" dirty="0" smtClean="0">
                <a:solidFill>
                  <a:schemeClr val="accent5">
                    <a:lumMod val="50000"/>
                  </a:schemeClr>
                </a:solidFill>
              </a:rPr>
              <a:t>= r</a:t>
            </a:r>
            <a:r>
              <a:rPr lang="en-GB" sz="2400" baseline="-25000" dirty="0" smtClean="0">
                <a:solidFill>
                  <a:schemeClr val="accent5">
                    <a:lumMod val="50000"/>
                  </a:schemeClr>
                </a:solidFill>
              </a:rPr>
              <a:t>1</a:t>
            </a:r>
            <a:r>
              <a:rPr lang="en-GB" sz="2400" dirty="0" smtClean="0">
                <a:solidFill>
                  <a:schemeClr val="accent5">
                    <a:lumMod val="50000"/>
                  </a:schemeClr>
                </a:solidFill>
              </a:rPr>
              <a:t> +  r</a:t>
            </a:r>
            <a:r>
              <a:rPr lang="en-GB" sz="2400" baseline="-25000" dirty="0" smtClean="0">
                <a:solidFill>
                  <a:schemeClr val="accent5">
                    <a:lumMod val="50000"/>
                  </a:schemeClr>
                </a:solidFill>
              </a:rPr>
              <a:t>2</a:t>
            </a:r>
            <a:r>
              <a:rPr lang="en-GB" sz="2400" dirty="0" smtClean="0">
                <a:solidFill>
                  <a:schemeClr val="accent5">
                    <a:lumMod val="50000"/>
                  </a:schemeClr>
                </a:solidFill>
              </a:rPr>
              <a:t> </a:t>
            </a:r>
            <a:endParaRPr lang="en-GB" sz="2400" dirty="0">
              <a:solidFill>
                <a:schemeClr val="accent5">
                  <a:lumMod val="50000"/>
                </a:schemeClr>
              </a:solidFill>
            </a:endParaRPr>
          </a:p>
        </p:txBody>
      </p:sp>
      <p:sp>
        <p:nvSpPr>
          <p:cNvPr id="3" name="Tytuł 2"/>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sz="3600" b="1" dirty="0" smtClean="0">
                <a:solidFill>
                  <a:schemeClr val="accent5">
                    <a:lumMod val="50000"/>
                  </a:schemeClr>
                </a:solidFill>
              </a:rPr>
              <a:t>Formal model of bundling (1) </a:t>
            </a:r>
            <a:endParaRPr lang="en-US" sz="3600" b="1" dirty="0">
              <a:solidFill>
                <a:schemeClr val="accent5">
                  <a:lumMod val="50000"/>
                </a:schemeClr>
              </a:solidFill>
            </a:endParaRPr>
          </a:p>
        </p:txBody>
      </p:sp>
    </p:spTree>
    <p:extLst>
      <p:ext uri="{BB962C8B-B14F-4D97-AF65-F5344CB8AC3E}">
        <p14:creationId xmlns:p14="http://schemas.microsoft.com/office/powerpoint/2010/main" val="23167082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p:cNvSpPr/>
          <p:nvPr/>
        </p:nvSpPr>
        <p:spPr>
          <a:xfrm>
            <a:off x="238990" y="1147800"/>
            <a:ext cx="8640960" cy="461665"/>
          </a:xfrm>
          <a:prstGeom prst="rect">
            <a:avLst/>
          </a:prstGeom>
        </p:spPr>
        <p:txBody>
          <a:bodyPr wrap="square">
            <a:spAutoFit/>
          </a:bodyPr>
          <a:lstStyle/>
          <a:p>
            <a:r>
              <a:rPr lang="en-US" sz="2400" b="1" dirty="0">
                <a:solidFill>
                  <a:schemeClr val="accent5">
                    <a:lumMod val="50000"/>
                  </a:schemeClr>
                </a:solidFill>
              </a:rPr>
              <a:t>The </a:t>
            </a:r>
            <a:r>
              <a:rPr lang="pl-PL" sz="2400" b="1" dirty="0" smtClean="0">
                <a:solidFill>
                  <a:schemeClr val="accent5">
                    <a:lumMod val="50000"/>
                  </a:schemeClr>
                </a:solidFill>
              </a:rPr>
              <a:t>firm</a:t>
            </a:r>
            <a:r>
              <a:rPr lang="en-US" sz="2400" b="1" dirty="0" smtClean="0">
                <a:solidFill>
                  <a:schemeClr val="accent5">
                    <a:lumMod val="50000"/>
                  </a:schemeClr>
                </a:solidFill>
              </a:rPr>
              <a:t> </a:t>
            </a:r>
            <a:r>
              <a:rPr lang="en-US" sz="2400" b="1" dirty="0">
                <a:solidFill>
                  <a:schemeClr val="accent5">
                    <a:lumMod val="50000"/>
                  </a:schemeClr>
                </a:solidFill>
              </a:rPr>
              <a:t>can apply three pricing strategies sale of these two </a:t>
            </a:r>
            <a:r>
              <a:rPr lang="en-US" sz="2400" b="1" dirty="0" smtClean="0">
                <a:solidFill>
                  <a:schemeClr val="accent5">
                    <a:lumMod val="50000"/>
                  </a:schemeClr>
                </a:solidFill>
              </a:rPr>
              <a:t>goods</a:t>
            </a:r>
            <a:r>
              <a:rPr lang="pl-PL" sz="2400" b="1" dirty="0" smtClean="0">
                <a:solidFill>
                  <a:schemeClr val="accent5">
                    <a:lumMod val="50000"/>
                  </a:schemeClr>
                </a:solidFill>
              </a:rPr>
              <a:t>: </a:t>
            </a:r>
            <a:endParaRPr lang="pl-PL" sz="2400" b="1" dirty="0">
              <a:solidFill>
                <a:schemeClr val="accent5">
                  <a:lumMod val="50000"/>
                </a:schemeClr>
              </a:solidFill>
            </a:endParaRPr>
          </a:p>
        </p:txBody>
      </p:sp>
      <p:sp>
        <p:nvSpPr>
          <p:cNvPr id="3" name="Tytuł 2"/>
          <p:cNvSpPr>
            <a:spLocks noGrp="1"/>
          </p:cNvSpPr>
          <p:nvPr>
            <p:ph type="title"/>
          </p:nvPr>
        </p:nvSpPr>
        <p:spPr>
          <a:xfrm>
            <a:off x="0" y="0"/>
            <a:ext cx="9144000" cy="908720"/>
          </a:xfrm>
          <a:solidFill>
            <a:schemeClr val="accent5">
              <a:lumMod val="20000"/>
              <a:lumOff val="80000"/>
            </a:schemeClr>
          </a:solidFill>
        </p:spPr>
        <p:txBody>
          <a:bodyPr/>
          <a:lstStyle/>
          <a:p>
            <a:r>
              <a:rPr lang="en-US" b="1" dirty="0">
                <a:solidFill>
                  <a:schemeClr val="accent5">
                    <a:lumMod val="50000"/>
                  </a:schemeClr>
                </a:solidFill>
              </a:rPr>
              <a:t>Formal model of bundling </a:t>
            </a:r>
            <a:r>
              <a:rPr lang="en-US" b="1" dirty="0" smtClean="0">
                <a:solidFill>
                  <a:schemeClr val="accent5">
                    <a:lumMod val="50000"/>
                  </a:schemeClr>
                </a:solidFill>
              </a:rPr>
              <a:t>(</a:t>
            </a:r>
            <a:r>
              <a:rPr lang="pl-PL" b="1" dirty="0" smtClean="0">
                <a:solidFill>
                  <a:schemeClr val="accent5">
                    <a:lumMod val="50000"/>
                  </a:schemeClr>
                </a:solidFill>
              </a:rPr>
              <a:t>2</a:t>
            </a:r>
            <a:r>
              <a:rPr lang="en-US" b="1" dirty="0" smtClean="0">
                <a:solidFill>
                  <a:schemeClr val="accent5">
                    <a:lumMod val="50000"/>
                  </a:schemeClr>
                </a:solidFill>
              </a:rPr>
              <a:t>) </a:t>
            </a:r>
            <a:endParaRPr lang="pl-PL" b="1" dirty="0">
              <a:solidFill>
                <a:schemeClr val="accent5">
                  <a:lumMod val="50000"/>
                </a:schemeClr>
              </a:solidFill>
            </a:endParaRPr>
          </a:p>
        </p:txBody>
      </p:sp>
      <p:sp>
        <p:nvSpPr>
          <p:cNvPr id="4" name="Prostokąt 3"/>
          <p:cNvSpPr/>
          <p:nvPr/>
        </p:nvSpPr>
        <p:spPr>
          <a:xfrm>
            <a:off x="231738" y="2170006"/>
            <a:ext cx="3102669" cy="2185214"/>
          </a:xfrm>
          <a:prstGeom prst="rect">
            <a:avLst/>
          </a:prstGeom>
        </p:spPr>
        <p:txBody>
          <a:bodyPr wrap="square">
            <a:spAutoFit/>
          </a:bodyPr>
          <a:lstStyle/>
          <a:p>
            <a:r>
              <a:rPr lang="en-US" sz="2800" b="1" dirty="0" smtClean="0">
                <a:solidFill>
                  <a:schemeClr val="accent5">
                    <a:lumMod val="50000"/>
                  </a:schemeClr>
                </a:solidFill>
              </a:rPr>
              <a:t>Pure Bundle</a:t>
            </a:r>
          </a:p>
          <a:p>
            <a:r>
              <a:rPr lang="pl-PL" sz="2800" dirty="0" smtClean="0">
                <a:solidFill>
                  <a:schemeClr val="accent5">
                    <a:lumMod val="50000"/>
                  </a:schemeClr>
                </a:solidFill>
              </a:rPr>
              <a:t>Firm </a:t>
            </a:r>
            <a:r>
              <a:rPr lang="en-US" sz="2800" dirty="0">
                <a:solidFill>
                  <a:schemeClr val="accent5">
                    <a:lumMod val="50000"/>
                  </a:schemeClr>
                </a:solidFill>
              </a:rPr>
              <a:t>sells </a:t>
            </a:r>
            <a:endParaRPr lang="pl-PL" sz="2800" dirty="0" smtClean="0">
              <a:solidFill>
                <a:schemeClr val="accent5">
                  <a:lumMod val="50000"/>
                </a:schemeClr>
              </a:solidFill>
            </a:endParaRPr>
          </a:p>
          <a:p>
            <a:r>
              <a:rPr lang="en-US" sz="2800" dirty="0" smtClean="0">
                <a:solidFill>
                  <a:schemeClr val="accent5">
                    <a:lumMod val="50000"/>
                  </a:schemeClr>
                </a:solidFill>
              </a:rPr>
              <a:t>only </a:t>
            </a:r>
            <a:r>
              <a:rPr lang="en-US" sz="2800" dirty="0">
                <a:solidFill>
                  <a:schemeClr val="accent5">
                    <a:lumMod val="50000"/>
                  </a:schemeClr>
                </a:solidFill>
              </a:rPr>
              <a:t>the bundle </a:t>
            </a:r>
            <a:endParaRPr lang="pl-PL" sz="2800" dirty="0" smtClean="0">
              <a:solidFill>
                <a:schemeClr val="accent5">
                  <a:lumMod val="50000"/>
                </a:schemeClr>
              </a:solidFill>
            </a:endParaRPr>
          </a:p>
          <a:p>
            <a:r>
              <a:rPr lang="en-US" sz="2800" dirty="0" smtClean="0">
                <a:solidFill>
                  <a:schemeClr val="accent5">
                    <a:lumMod val="50000"/>
                  </a:schemeClr>
                </a:solidFill>
              </a:rPr>
              <a:t>at </a:t>
            </a:r>
            <a:r>
              <a:rPr lang="en-US" sz="2800" dirty="0">
                <a:solidFill>
                  <a:schemeClr val="accent5">
                    <a:lumMod val="50000"/>
                  </a:schemeClr>
                </a:solidFill>
              </a:rPr>
              <a:t>a price </a:t>
            </a:r>
            <a:r>
              <a:rPr lang="en-US" sz="2800" dirty="0" err="1">
                <a:solidFill>
                  <a:schemeClr val="accent5">
                    <a:lumMod val="50000"/>
                  </a:schemeClr>
                </a:solidFill>
              </a:rPr>
              <a:t>p</a:t>
            </a:r>
            <a:r>
              <a:rPr lang="en-US" sz="2800" baseline="-25000" dirty="0" err="1">
                <a:solidFill>
                  <a:schemeClr val="accent5">
                    <a:lumMod val="50000"/>
                  </a:schemeClr>
                </a:solidFill>
              </a:rPr>
              <a:t>b</a:t>
            </a:r>
            <a:endParaRPr lang="pl-PL" sz="2800" baseline="-25000" dirty="0" smtClean="0">
              <a:solidFill>
                <a:schemeClr val="accent5">
                  <a:lumMod val="50000"/>
                </a:schemeClr>
              </a:solidFill>
            </a:endParaRPr>
          </a:p>
          <a:p>
            <a:r>
              <a:rPr lang="pl-PL" sz="2400" b="1" dirty="0" smtClean="0">
                <a:solidFill>
                  <a:schemeClr val="accent5">
                    <a:lumMod val="50000"/>
                  </a:schemeClr>
                </a:solidFill>
              </a:rPr>
              <a:t> </a:t>
            </a:r>
            <a:endParaRPr lang="pl-PL" sz="2400" b="1" dirty="0">
              <a:solidFill>
                <a:schemeClr val="accent5">
                  <a:lumMod val="50000"/>
                </a:schemeClr>
              </a:solidFill>
            </a:endParaRPr>
          </a:p>
        </p:txBody>
      </p:sp>
      <p:grpSp>
        <p:nvGrpSpPr>
          <p:cNvPr id="7" name="Grupa 6"/>
          <p:cNvGrpSpPr/>
          <p:nvPr/>
        </p:nvGrpSpPr>
        <p:grpSpPr>
          <a:xfrm>
            <a:off x="3349558" y="2024706"/>
            <a:ext cx="5128810" cy="4291696"/>
            <a:chOff x="3691662" y="1268760"/>
            <a:chExt cx="5128810" cy="4291698"/>
          </a:xfrm>
        </p:grpSpPr>
        <p:grpSp>
          <p:nvGrpSpPr>
            <p:cNvPr id="6" name="Grupa 5"/>
            <p:cNvGrpSpPr/>
            <p:nvPr/>
          </p:nvGrpSpPr>
          <p:grpSpPr>
            <a:xfrm>
              <a:off x="3691662" y="1268760"/>
              <a:ext cx="5128810" cy="4291698"/>
              <a:chOff x="4699724" y="2313335"/>
              <a:chExt cx="5128810" cy="4291698"/>
            </a:xfrm>
          </p:grpSpPr>
          <p:sp>
            <p:nvSpPr>
              <p:cNvPr id="14" name="Line 7"/>
              <p:cNvSpPr>
                <a:spLocks noChangeShapeType="1"/>
              </p:cNvSpPr>
              <p:nvPr/>
            </p:nvSpPr>
            <p:spPr bwMode="auto">
              <a:xfrm>
                <a:off x="5219700" y="2313335"/>
                <a:ext cx="0" cy="3850928"/>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5" name="Line 8"/>
              <p:cNvSpPr>
                <a:spLocks noChangeShapeType="1"/>
              </p:cNvSpPr>
              <p:nvPr/>
            </p:nvSpPr>
            <p:spPr bwMode="auto">
              <a:xfrm flipV="1">
                <a:off x="5219700" y="6164262"/>
                <a:ext cx="4608834" cy="1"/>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7" name="Line 10"/>
              <p:cNvSpPr>
                <a:spLocks noChangeShapeType="1"/>
              </p:cNvSpPr>
              <p:nvPr/>
            </p:nvSpPr>
            <p:spPr bwMode="auto">
              <a:xfrm>
                <a:off x="5175699" y="2953126"/>
                <a:ext cx="2792355" cy="3211137"/>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pl-PL" b="1">
                  <a:solidFill>
                    <a:schemeClr val="accent5">
                      <a:lumMod val="50000"/>
                    </a:schemeClr>
                  </a:solidFill>
                </a:endParaRPr>
              </a:p>
            </p:txBody>
          </p:sp>
          <p:sp>
            <p:nvSpPr>
              <p:cNvPr id="18" name="Text Box 12"/>
              <p:cNvSpPr txBox="1">
                <a:spLocks noChangeArrowheads="1"/>
              </p:cNvSpPr>
              <p:nvPr/>
            </p:nvSpPr>
            <p:spPr bwMode="auto">
              <a:xfrm>
                <a:off x="9329868" y="6238319"/>
                <a:ext cx="360363"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r</a:t>
                </a:r>
                <a:r>
                  <a:rPr lang="en-NZ" altLang="pl-PL" b="1" baseline="-25000">
                    <a:solidFill>
                      <a:schemeClr val="accent5">
                        <a:lumMod val="50000"/>
                      </a:schemeClr>
                    </a:solidFill>
                  </a:rPr>
                  <a:t>1</a:t>
                </a:r>
                <a:endParaRPr lang="en-NZ" altLang="pl-PL" b="1">
                  <a:solidFill>
                    <a:schemeClr val="accent5">
                      <a:lumMod val="50000"/>
                    </a:schemeClr>
                  </a:solidFill>
                </a:endParaRPr>
              </a:p>
            </p:txBody>
          </p:sp>
          <p:sp>
            <p:nvSpPr>
              <p:cNvPr id="19" name="Text Box 13"/>
              <p:cNvSpPr txBox="1">
                <a:spLocks noChangeArrowheads="1"/>
              </p:cNvSpPr>
              <p:nvPr/>
            </p:nvSpPr>
            <p:spPr bwMode="auto">
              <a:xfrm>
                <a:off x="4699724" y="2315084"/>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dirty="0">
                    <a:solidFill>
                      <a:schemeClr val="accent5">
                        <a:lumMod val="50000"/>
                      </a:schemeClr>
                    </a:solidFill>
                  </a:rPr>
                  <a:t>r</a:t>
                </a:r>
                <a:r>
                  <a:rPr lang="en-NZ" altLang="pl-PL" b="1" baseline="-25000" dirty="0">
                    <a:solidFill>
                      <a:schemeClr val="accent5">
                        <a:lumMod val="50000"/>
                      </a:schemeClr>
                    </a:solidFill>
                  </a:rPr>
                  <a:t>2</a:t>
                </a:r>
                <a:endParaRPr lang="en-NZ" altLang="pl-PL" b="1" dirty="0">
                  <a:solidFill>
                    <a:schemeClr val="accent5">
                      <a:lumMod val="50000"/>
                    </a:schemeClr>
                  </a:solidFill>
                </a:endParaRPr>
              </a:p>
            </p:txBody>
          </p:sp>
          <p:sp>
            <p:nvSpPr>
              <p:cNvPr id="20" name="Text Box 15"/>
              <p:cNvSpPr txBox="1">
                <a:spLocks noChangeArrowheads="1"/>
              </p:cNvSpPr>
              <p:nvPr/>
            </p:nvSpPr>
            <p:spPr bwMode="auto">
              <a:xfrm>
                <a:off x="7667438" y="6235701"/>
                <a:ext cx="601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altLang="pl-PL" b="1" dirty="0" smtClean="0">
                    <a:solidFill>
                      <a:schemeClr val="accent5">
                        <a:lumMod val="50000"/>
                      </a:schemeClr>
                    </a:solidFill>
                  </a:rPr>
                  <a:t>p</a:t>
                </a:r>
                <a:r>
                  <a:rPr lang="pl-PL" altLang="pl-PL" b="1" baseline="-25000" dirty="0" smtClean="0">
                    <a:solidFill>
                      <a:schemeClr val="accent5">
                        <a:lumMod val="50000"/>
                      </a:schemeClr>
                    </a:solidFill>
                  </a:rPr>
                  <a:t>b</a:t>
                </a:r>
                <a:endParaRPr lang="en-NZ" altLang="pl-PL" b="1" baseline="-25000" dirty="0">
                  <a:solidFill>
                    <a:schemeClr val="accent5">
                      <a:lumMod val="50000"/>
                    </a:schemeClr>
                  </a:solidFill>
                </a:endParaRPr>
              </a:p>
            </p:txBody>
          </p:sp>
          <p:sp>
            <p:nvSpPr>
              <p:cNvPr id="21" name="Text Box 16"/>
              <p:cNvSpPr txBox="1">
                <a:spLocks noChangeArrowheads="1"/>
              </p:cNvSpPr>
              <p:nvPr/>
            </p:nvSpPr>
            <p:spPr bwMode="auto">
              <a:xfrm>
                <a:off x="6320935" y="3214581"/>
                <a:ext cx="33257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pl-PL" b="1" dirty="0" smtClean="0">
                    <a:solidFill>
                      <a:schemeClr val="accent5">
                        <a:lumMod val="50000"/>
                      </a:schemeClr>
                    </a:solidFill>
                  </a:rPr>
                  <a:t>Bundle is purchased</a:t>
                </a:r>
              </a:p>
              <a:p>
                <a:r>
                  <a:rPr lang="en-GB" b="1" dirty="0" err="1" smtClean="0">
                    <a:solidFill>
                      <a:schemeClr val="accent5">
                        <a:lumMod val="50000"/>
                      </a:schemeClr>
                    </a:solidFill>
                  </a:rPr>
                  <a:t>r</a:t>
                </a:r>
                <a:r>
                  <a:rPr lang="en-GB" b="1" baseline="-25000" dirty="0" err="1" smtClean="0">
                    <a:solidFill>
                      <a:schemeClr val="accent5">
                        <a:lumMod val="50000"/>
                      </a:schemeClr>
                    </a:solidFill>
                  </a:rPr>
                  <a:t>b</a:t>
                </a:r>
                <a:r>
                  <a:rPr lang="en-GB" b="1" baseline="-25000" dirty="0" smtClean="0">
                    <a:solidFill>
                      <a:schemeClr val="accent5">
                        <a:lumMod val="50000"/>
                      </a:schemeClr>
                    </a:solidFill>
                  </a:rPr>
                  <a:t> </a:t>
                </a:r>
                <a:r>
                  <a:rPr lang="en-GB" b="1" dirty="0" smtClean="0">
                    <a:solidFill>
                      <a:schemeClr val="accent5">
                        <a:lumMod val="50000"/>
                      </a:schemeClr>
                    </a:solidFill>
                  </a:rPr>
                  <a:t>= r</a:t>
                </a:r>
                <a:r>
                  <a:rPr lang="en-GB" b="1" baseline="-25000" dirty="0" smtClean="0">
                    <a:solidFill>
                      <a:schemeClr val="accent5">
                        <a:lumMod val="50000"/>
                      </a:schemeClr>
                    </a:solidFill>
                  </a:rPr>
                  <a:t>1</a:t>
                </a:r>
                <a:r>
                  <a:rPr lang="en-GB" b="1" dirty="0" smtClean="0">
                    <a:solidFill>
                      <a:schemeClr val="accent5">
                        <a:lumMod val="50000"/>
                      </a:schemeClr>
                    </a:solidFill>
                  </a:rPr>
                  <a:t> +  r</a:t>
                </a:r>
                <a:r>
                  <a:rPr lang="en-GB" b="1" baseline="-25000" dirty="0" smtClean="0">
                    <a:solidFill>
                      <a:schemeClr val="accent5">
                        <a:lumMod val="50000"/>
                      </a:schemeClr>
                    </a:solidFill>
                  </a:rPr>
                  <a:t>2</a:t>
                </a:r>
                <a:r>
                  <a:rPr lang="en-GB" b="1" dirty="0" smtClean="0">
                    <a:solidFill>
                      <a:schemeClr val="accent5">
                        <a:lumMod val="50000"/>
                      </a:schemeClr>
                    </a:solidFill>
                  </a:rPr>
                  <a:t> &gt;= </a:t>
                </a:r>
                <a:r>
                  <a:rPr lang="en-GB" b="1" dirty="0" err="1" smtClean="0">
                    <a:solidFill>
                      <a:schemeClr val="accent5">
                        <a:lumMod val="50000"/>
                      </a:schemeClr>
                    </a:solidFill>
                  </a:rPr>
                  <a:t>pb</a:t>
                </a:r>
                <a:endParaRPr lang="en-GB" b="1" dirty="0" smtClean="0">
                  <a:solidFill>
                    <a:schemeClr val="accent5">
                      <a:lumMod val="50000"/>
                    </a:schemeClr>
                  </a:solidFill>
                </a:endParaRPr>
              </a:p>
              <a:p>
                <a:endParaRPr lang="pl-PL" b="1" dirty="0">
                  <a:solidFill>
                    <a:schemeClr val="accent5">
                      <a:lumMod val="50000"/>
                    </a:schemeClr>
                  </a:solidFill>
                </a:endParaRPr>
              </a:p>
            </p:txBody>
          </p:sp>
        </p:grpSp>
        <p:sp>
          <p:nvSpPr>
            <p:cNvPr id="25" name="Text Box 14"/>
            <p:cNvSpPr txBox="1">
              <a:spLocks noChangeArrowheads="1"/>
            </p:cNvSpPr>
            <p:nvPr/>
          </p:nvSpPr>
          <p:spPr bwMode="auto">
            <a:xfrm>
              <a:off x="3706813" y="1986650"/>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dirty="0" smtClean="0">
                  <a:solidFill>
                    <a:schemeClr val="accent5">
                      <a:lumMod val="50000"/>
                    </a:schemeClr>
                  </a:solidFill>
                </a:rPr>
                <a:t>p</a:t>
              </a:r>
              <a:r>
                <a:rPr lang="pl-PL" altLang="pl-PL" b="1" baseline="-25000" dirty="0" smtClean="0">
                  <a:solidFill>
                    <a:schemeClr val="accent5">
                      <a:lumMod val="50000"/>
                    </a:schemeClr>
                  </a:solidFill>
                </a:rPr>
                <a:t>b</a:t>
              </a:r>
              <a:endParaRPr lang="en-NZ" altLang="pl-PL" b="1" dirty="0">
                <a:solidFill>
                  <a:schemeClr val="accent5">
                    <a:lumMod val="50000"/>
                  </a:schemeClr>
                </a:solidFill>
              </a:endParaRPr>
            </a:p>
          </p:txBody>
        </p:sp>
      </p:grpSp>
      <p:sp>
        <p:nvSpPr>
          <p:cNvPr id="9" name="Prostokąt 8"/>
          <p:cNvSpPr/>
          <p:nvPr/>
        </p:nvSpPr>
        <p:spPr>
          <a:xfrm>
            <a:off x="4067944" y="4081629"/>
            <a:ext cx="1440160" cy="646331"/>
          </a:xfrm>
          <a:prstGeom prst="rect">
            <a:avLst/>
          </a:prstGeom>
        </p:spPr>
        <p:txBody>
          <a:bodyPr wrap="square">
            <a:spAutoFit/>
          </a:bodyPr>
          <a:lstStyle/>
          <a:p>
            <a:r>
              <a:rPr lang="en-US" b="1" dirty="0" smtClean="0">
                <a:solidFill>
                  <a:schemeClr val="accent5">
                    <a:lumMod val="50000"/>
                  </a:schemeClr>
                </a:solidFill>
              </a:rPr>
              <a:t>Nothing is purchased</a:t>
            </a:r>
            <a:endParaRPr lang="en-US" b="1" dirty="0">
              <a:solidFill>
                <a:schemeClr val="accent5">
                  <a:lumMod val="50000"/>
                </a:schemeClr>
              </a:solidFill>
            </a:endParaRPr>
          </a:p>
        </p:txBody>
      </p:sp>
    </p:spTree>
    <p:extLst>
      <p:ext uri="{BB962C8B-B14F-4D97-AF65-F5344CB8AC3E}">
        <p14:creationId xmlns:p14="http://schemas.microsoft.com/office/powerpoint/2010/main" val="14285435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61219" y="2411745"/>
            <a:ext cx="3539495" cy="1815882"/>
          </a:xfrm>
          <a:prstGeom prst="rect">
            <a:avLst/>
          </a:prstGeom>
        </p:spPr>
        <p:txBody>
          <a:bodyPr wrap="none">
            <a:spAutoFit/>
          </a:bodyPr>
          <a:lstStyle/>
          <a:p>
            <a:r>
              <a:rPr lang="en-GB" sz="2800" b="1" dirty="0" smtClean="0">
                <a:solidFill>
                  <a:schemeClr val="accent5">
                    <a:lumMod val="50000"/>
                  </a:schemeClr>
                </a:solidFill>
              </a:rPr>
              <a:t>Pure Components</a:t>
            </a:r>
          </a:p>
          <a:p>
            <a:r>
              <a:rPr lang="en-GB" sz="2800" dirty="0" smtClean="0">
                <a:solidFill>
                  <a:schemeClr val="accent5">
                    <a:lumMod val="50000"/>
                  </a:schemeClr>
                </a:solidFill>
              </a:rPr>
              <a:t>Firm sells good</a:t>
            </a:r>
            <a:r>
              <a:rPr lang="pl-PL" sz="2800" dirty="0" smtClean="0">
                <a:solidFill>
                  <a:schemeClr val="accent5">
                    <a:lumMod val="50000"/>
                  </a:schemeClr>
                </a:solidFill>
              </a:rPr>
              <a:t>s</a:t>
            </a:r>
            <a:r>
              <a:rPr lang="en-GB" sz="2800" dirty="0" smtClean="0">
                <a:solidFill>
                  <a:schemeClr val="accent5">
                    <a:lumMod val="50000"/>
                  </a:schemeClr>
                </a:solidFill>
              </a:rPr>
              <a:t> </a:t>
            </a:r>
          </a:p>
          <a:p>
            <a:r>
              <a:rPr lang="en-GB" sz="2800" dirty="0" smtClean="0">
                <a:solidFill>
                  <a:schemeClr val="accent5">
                    <a:lumMod val="50000"/>
                  </a:schemeClr>
                </a:solidFill>
              </a:rPr>
              <a:t>separately </a:t>
            </a:r>
          </a:p>
          <a:p>
            <a:r>
              <a:rPr lang="en-GB" sz="2800" dirty="0" smtClean="0">
                <a:solidFill>
                  <a:schemeClr val="accent5">
                    <a:lumMod val="50000"/>
                  </a:schemeClr>
                </a:solidFill>
              </a:rPr>
              <a:t>at their separate prices</a:t>
            </a:r>
          </a:p>
        </p:txBody>
      </p:sp>
      <p:grpSp>
        <p:nvGrpSpPr>
          <p:cNvPr id="7" name="Grupa 6"/>
          <p:cNvGrpSpPr/>
          <p:nvPr/>
        </p:nvGrpSpPr>
        <p:grpSpPr>
          <a:xfrm>
            <a:off x="3649113" y="1663700"/>
            <a:ext cx="4162975" cy="3894138"/>
            <a:chOff x="3649113" y="1663700"/>
            <a:chExt cx="4162975" cy="3894140"/>
          </a:xfrm>
        </p:grpSpPr>
        <p:grpSp>
          <p:nvGrpSpPr>
            <p:cNvPr id="6" name="Grupa 5"/>
            <p:cNvGrpSpPr/>
            <p:nvPr/>
          </p:nvGrpSpPr>
          <p:grpSpPr>
            <a:xfrm>
              <a:off x="3779838" y="1663700"/>
              <a:ext cx="4032250" cy="3894140"/>
              <a:chOff x="4787900" y="2708275"/>
              <a:chExt cx="4032250" cy="3894140"/>
            </a:xfrm>
          </p:grpSpPr>
          <p:sp>
            <p:nvSpPr>
              <p:cNvPr id="14" name="Line 7"/>
              <p:cNvSpPr>
                <a:spLocks noChangeShapeType="1"/>
              </p:cNvSpPr>
              <p:nvPr/>
            </p:nvSpPr>
            <p:spPr bwMode="auto">
              <a:xfrm>
                <a:off x="5219700" y="2708275"/>
                <a:ext cx="0" cy="3455988"/>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5" name="Line 8"/>
              <p:cNvSpPr>
                <a:spLocks noChangeShapeType="1"/>
              </p:cNvSpPr>
              <p:nvPr/>
            </p:nvSpPr>
            <p:spPr bwMode="auto">
              <a:xfrm>
                <a:off x="5219700" y="6164263"/>
                <a:ext cx="360045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6" name="Line 9"/>
              <p:cNvSpPr>
                <a:spLocks noChangeShapeType="1"/>
              </p:cNvSpPr>
              <p:nvPr/>
            </p:nvSpPr>
            <p:spPr bwMode="auto">
              <a:xfrm>
                <a:off x="6948488" y="2708275"/>
                <a:ext cx="0" cy="34559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pl-PL" b="1">
                  <a:solidFill>
                    <a:schemeClr val="accent5">
                      <a:lumMod val="50000"/>
                    </a:schemeClr>
                  </a:solidFill>
                </a:endParaRPr>
              </a:p>
            </p:txBody>
          </p:sp>
          <p:sp>
            <p:nvSpPr>
              <p:cNvPr id="17" name="Line 10"/>
              <p:cNvSpPr>
                <a:spLocks noChangeShapeType="1"/>
              </p:cNvSpPr>
              <p:nvPr/>
            </p:nvSpPr>
            <p:spPr bwMode="auto">
              <a:xfrm>
                <a:off x="5219700" y="4724400"/>
                <a:ext cx="3529013"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pl-PL" b="1">
                  <a:solidFill>
                    <a:schemeClr val="accent5">
                      <a:lumMod val="50000"/>
                    </a:schemeClr>
                  </a:solidFill>
                </a:endParaRPr>
              </a:p>
            </p:txBody>
          </p:sp>
          <p:sp>
            <p:nvSpPr>
              <p:cNvPr id="18" name="Text Box 12"/>
              <p:cNvSpPr txBox="1">
                <a:spLocks noChangeArrowheads="1"/>
              </p:cNvSpPr>
              <p:nvPr/>
            </p:nvSpPr>
            <p:spPr bwMode="auto">
              <a:xfrm>
                <a:off x="8316912" y="6235700"/>
                <a:ext cx="360363"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r</a:t>
                </a:r>
                <a:r>
                  <a:rPr lang="en-NZ" altLang="pl-PL" b="1" baseline="-25000">
                    <a:solidFill>
                      <a:schemeClr val="accent5">
                        <a:lumMod val="50000"/>
                      </a:schemeClr>
                    </a:solidFill>
                  </a:rPr>
                  <a:t>1</a:t>
                </a:r>
                <a:endParaRPr lang="en-NZ" altLang="pl-PL" b="1">
                  <a:solidFill>
                    <a:schemeClr val="accent5">
                      <a:lumMod val="50000"/>
                    </a:schemeClr>
                  </a:solidFill>
                </a:endParaRPr>
              </a:p>
            </p:txBody>
          </p:sp>
          <p:sp>
            <p:nvSpPr>
              <p:cNvPr id="19" name="Text Box 13"/>
              <p:cNvSpPr txBox="1">
                <a:spLocks noChangeArrowheads="1"/>
              </p:cNvSpPr>
              <p:nvPr/>
            </p:nvSpPr>
            <p:spPr bwMode="auto">
              <a:xfrm>
                <a:off x="4787900" y="28527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r</a:t>
                </a:r>
                <a:r>
                  <a:rPr lang="en-NZ" altLang="pl-PL" b="1" baseline="-25000">
                    <a:solidFill>
                      <a:schemeClr val="accent5">
                        <a:lumMod val="50000"/>
                      </a:schemeClr>
                    </a:solidFill>
                  </a:rPr>
                  <a:t>2</a:t>
                </a:r>
                <a:endParaRPr lang="en-NZ" altLang="pl-PL" b="1">
                  <a:solidFill>
                    <a:schemeClr val="accent5">
                      <a:lumMod val="50000"/>
                    </a:schemeClr>
                  </a:solidFill>
                </a:endParaRPr>
              </a:p>
            </p:txBody>
          </p:sp>
          <p:sp>
            <p:nvSpPr>
              <p:cNvPr id="20" name="Text Box 15"/>
              <p:cNvSpPr txBox="1">
                <a:spLocks noChangeArrowheads="1"/>
              </p:cNvSpPr>
              <p:nvPr/>
            </p:nvSpPr>
            <p:spPr bwMode="auto">
              <a:xfrm>
                <a:off x="6732588" y="6235701"/>
                <a:ext cx="504825"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p</a:t>
                </a:r>
                <a:r>
                  <a:rPr lang="en-NZ" altLang="pl-PL" b="1" baseline="-25000">
                    <a:solidFill>
                      <a:schemeClr val="accent5">
                        <a:lumMod val="50000"/>
                      </a:schemeClr>
                    </a:solidFill>
                  </a:rPr>
                  <a:t>1</a:t>
                </a:r>
                <a:r>
                  <a:rPr lang="en-NZ" altLang="pl-PL" b="1">
                    <a:solidFill>
                      <a:schemeClr val="accent5">
                        <a:lumMod val="50000"/>
                      </a:schemeClr>
                    </a:solidFill>
                  </a:rPr>
                  <a:t>*</a:t>
                </a:r>
              </a:p>
            </p:txBody>
          </p:sp>
          <p:sp>
            <p:nvSpPr>
              <p:cNvPr id="21" name="Text Box 16"/>
              <p:cNvSpPr txBox="1">
                <a:spLocks noChangeArrowheads="1"/>
              </p:cNvSpPr>
              <p:nvPr/>
            </p:nvSpPr>
            <p:spPr bwMode="auto">
              <a:xfrm>
                <a:off x="5341177" y="2886933"/>
                <a:ext cx="1486330" cy="147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pl-PL" b="1" dirty="0" smtClean="0">
                    <a:solidFill>
                      <a:schemeClr val="accent5">
                        <a:lumMod val="50000"/>
                      </a:schemeClr>
                    </a:solidFill>
                  </a:rPr>
                  <a:t>x2  is purchased</a:t>
                </a:r>
              </a:p>
              <a:p>
                <a:pPr>
                  <a:spcBef>
                    <a:spcPct val="50000"/>
                  </a:spcBef>
                </a:pPr>
                <a:r>
                  <a:rPr lang="en-GB" altLang="pl-PL" b="1" dirty="0" smtClean="0">
                    <a:solidFill>
                      <a:schemeClr val="accent5">
                        <a:lumMod val="50000"/>
                      </a:schemeClr>
                    </a:solidFill>
                  </a:rPr>
                  <a:t>r2 &gt;= p2 and</a:t>
                </a:r>
              </a:p>
              <a:p>
                <a:pPr>
                  <a:spcBef>
                    <a:spcPct val="50000"/>
                  </a:spcBef>
                </a:pPr>
                <a:r>
                  <a:rPr lang="en-GB" altLang="pl-PL" b="1" dirty="0" smtClean="0">
                    <a:solidFill>
                      <a:schemeClr val="accent5">
                        <a:lumMod val="50000"/>
                      </a:schemeClr>
                    </a:solidFill>
                  </a:rPr>
                  <a:t>r1 &lt; p1</a:t>
                </a:r>
                <a:endParaRPr lang="en-GB" altLang="pl-PL" b="1" dirty="0">
                  <a:solidFill>
                    <a:schemeClr val="accent5">
                      <a:lumMod val="50000"/>
                    </a:schemeClr>
                  </a:solidFill>
                </a:endParaRPr>
              </a:p>
            </p:txBody>
          </p:sp>
          <p:sp>
            <p:nvSpPr>
              <p:cNvPr id="22" name="Text Box 17"/>
              <p:cNvSpPr txBox="1">
                <a:spLocks noChangeArrowheads="1"/>
              </p:cNvSpPr>
              <p:nvPr/>
            </p:nvSpPr>
            <p:spPr bwMode="auto">
              <a:xfrm>
                <a:off x="7032447" y="2720689"/>
                <a:ext cx="1464646" cy="189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pl-PL" b="1" dirty="0" smtClean="0">
                    <a:solidFill>
                      <a:schemeClr val="accent5">
                        <a:lumMod val="50000"/>
                      </a:schemeClr>
                    </a:solidFill>
                  </a:rPr>
                  <a:t>x</a:t>
                </a:r>
                <a:r>
                  <a:rPr lang="en-GB" altLang="pl-PL" b="1" baseline="-25000" dirty="0" smtClean="0">
                    <a:solidFill>
                      <a:schemeClr val="accent5">
                        <a:lumMod val="50000"/>
                      </a:schemeClr>
                    </a:solidFill>
                  </a:rPr>
                  <a:t>1</a:t>
                </a:r>
                <a:r>
                  <a:rPr lang="en-GB" altLang="pl-PL" b="1" dirty="0" smtClean="0">
                    <a:solidFill>
                      <a:schemeClr val="accent5">
                        <a:lumMod val="50000"/>
                      </a:schemeClr>
                    </a:solidFill>
                  </a:rPr>
                  <a:t> and x</a:t>
                </a:r>
                <a:r>
                  <a:rPr lang="en-GB" altLang="pl-PL" b="1" baseline="-25000" dirty="0" smtClean="0">
                    <a:solidFill>
                      <a:schemeClr val="accent5">
                        <a:lumMod val="50000"/>
                      </a:schemeClr>
                    </a:solidFill>
                  </a:rPr>
                  <a:t>2</a:t>
                </a:r>
                <a:r>
                  <a:rPr lang="en-GB" altLang="pl-PL" b="1" dirty="0" smtClean="0">
                    <a:solidFill>
                      <a:schemeClr val="accent5">
                        <a:lumMod val="50000"/>
                      </a:schemeClr>
                    </a:solidFill>
                  </a:rPr>
                  <a:t> are purchased</a:t>
                </a:r>
              </a:p>
              <a:p>
                <a:pPr>
                  <a:spcBef>
                    <a:spcPct val="50000"/>
                  </a:spcBef>
                </a:pPr>
                <a:r>
                  <a:rPr lang="en-GB" altLang="pl-PL" b="1" dirty="0" smtClean="0">
                    <a:solidFill>
                      <a:schemeClr val="accent5">
                        <a:lumMod val="50000"/>
                      </a:schemeClr>
                    </a:solidFill>
                  </a:rPr>
                  <a:t>r</a:t>
                </a:r>
                <a:r>
                  <a:rPr lang="en-GB" altLang="pl-PL" b="1" baseline="-25000" dirty="0" smtClean="0">
                    <a:solidFill>
                      <a:schemeClr val="accent5">
                        <a:lumMod val="50000"/>
                      </a:schemeClr>
                    </a:solidFill>
                  </a:rPr>
                  <a:t>1</a:t>
                </a:r>
                <a:r>
                  <a:rPr lang="en-GB" altLang="pl-PL" b="1" dirty="0" smtClean="0">
                    <a:solidFill>
                      <a:schemeClr val="accent5">
                        <a:lumMod val="50000"/>
                      </a:schemeClr>
                    </a:solidFill>
                  </a:rPr>
                  <a:t> &gt;= p</a:t>
                </a:r>
                <a:r>
                  <a:rPr lang="en-GB" altLang="pl-PL" b="1" baseline="-25000" dirty="0" smtClean="0">
                    <a:solidFill>
                      <a:schemeClr val="accent5">
                        <a:lumMod val="50000"/>
                      </a:schemeClr>
                    </a:solidFill>
                  </a:rPr>
                  <a:t>1</a:t>
                </a:r>
                <a:endParaRPr lang="en-GB" altLang="pl-PL" b="1" dirty="0" smtClean="0">
                  <a:solidFill>
                    <a:schemeClr val="accent5">
                      <a:lumMod val="50000"/>
                    </a:schemeClr>
                  </a:solidFill>
                </a:endParaRPr>
              </a:p>
              <a:p>
                <a:pPr>
                  <a:spcBef>
                    <a:spcPct val="50000"/>
                  </a:spcBef>
                </a:pPr>
                <a:r>
                  <a:rPr lang="en-GB" altLang="pl-PL" b="1" dirty="0" smtClean="0">
                    <a:solidFill>
                      <a:schemeClr val="accent5">
                        <a:lumMod val="50000"/>
                      </a:schemeClr>
                    </a:solidFill>
                  </a:rPr>
                  <a:t>and</a:t>
                </a:r>
              </a:p>
              <a:p>
                <a:pPr>
                  <a:spcBef>
                    <a:spcPct val="50000"/>
                  </a:spcBef>
                </a:pPr>
                <a:r>
                  <a:rPr lang="en-GB" altLang="pl-PL" b="1" dirty="0" smtClean="0">
                    <a:solidFill>
                      <a:schemeClr val="accent5">
                        <a:lumMod val="50000"/>
                      </a:schemeClr>
                    </a:solidFill>
                  </a:rPr>
                  <a:t>r1 &gt;= p1</a:t>
                </a:r>
                <a:endParaRPr lang="en-GB" altLang="pl-PL" b="1" dirty="0">
                  <a:solidFill>
                    <a:schemeClr val="accent5">
                      <a:lumMod val="50000"/>
                    </a:schemeClr>
                  </a:solidFill>
                </a:endParaRPr>
              </a:p>
            </p:txBody>
          </p:sp>
        </p:grpSp>
        <p:sp>
          <p:nvSpPr>
            <p:cNvPr id="25" name="Text Box 14"/>
            <p:cNvSpPr txBox="1">
              <a:spLocks noChangeArrowheads="1"/>
            </p:cNvSpPr>
            <p:nvPr/>
          </p:nvSpPr>
          <p:spPr bwMode="auto">
            <a:xfrm>
              <a:off x="3649113" y="3428866"/>
              <a:ext cx="504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dirty="0" smtClean="0">
                  <a:solidFill>
                    <a:schemeClr val="accent5">
                      <a:lumMod val="50000"/>
                    </a:schemeClr>
                  </a:solidFill>
                </a:rPr>
                <a:t>p</a:t>
              </a:r>
              <a:r>
                <a:rPr lang="en-NZ" altLang="pl-PL" b="1" baseline="-25000" dirty="0" smtClean="0">
                  <a:solidFill>
                    <a:schemeClr val="accent5">
                      <a:lumMod val="50000"/>
                    </a:schemeClr>
                  </a:solidFill>
                </a:rPr>
                <a:t>2</a:t>
              </a:r>
              <a:endParaRPr lang="en-NZ" altLang="pl-PL" b="1" dirty="0">
                <a:solidFill>
                  <a:schemeClr val="accent5">
                    <a:lumMod val="50000"/>
                  </a:schemeClr>
                </a:solidFill>
              </a:endParaRPr>
            </a:p>
          </p:txBody>
        </p:sp>
      </p:grpSp>
      <p:sp>
        <p:nvSpPr>
          <p:cNvPr id="27" name="Text Box 16"/>
          <p:cNvSpPr txBox="1">
            <a:spLocks noChangeArrowheads="1"/>
          </p:cNvSpPr>
          <p:nvPr/>
        </p:nvSpPr>
        <p:spPr bwMode="auto">
          <a:xfrm>
            <a:off x="6162834" y="4042961"/>
            <a:ext cx="258563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altLang="pl-PL" b="1" dirty="0" smtClean="0">
                <a:solidFill>
                  <a:schemeClr val="accent5">
                    <a:lumMod val="50000"/>
                  </a:schemeClr>
                </a:solidFill>
              </a:rPr>
              <a:t>x1 </a:t>
            </a:r>
            <a:r>
              <a:rPr lang="en-US" altLang="pl-PL" b="1" dirty="0" smtClean="0">
                <a:solidFill>
                  <a:schemeClr val="accent5">
                    <a:lumMod val="50000"/>
                  </a:schemeClr>
                </a:solidFill>
              </a:rPr>
              <a:t> is </a:t>
            </a:r>
            <a:r>
              <a:rPr lang="en-US" altLang="pl-PL" b="1" dirty="0">
                <a:solidFill>
                  <a:schemeClr val="accent5">
                    <a:lumMod val="50000"/>
                  </a:schemeClr>
                </a:solidFill>
              </a:rPr>
              <a:t>purchased</a:t>
            </a:r>
          </a:p>
          <a:p>
            <a:pPr>
              <a:spcBef>
                <a:spcPct val="50000"/>
              </a:spcBef>
            </a:pPr>
            <a:r>
              <a:rPr lang="en-US" altLang="pl-PL" b="1" dirty="0" smtClean="0">
                <a:solidFill>
                  <a:schemeClr val="accent5">
                    <a:lumMod val="50000"/>
                  </a:schemeClr>
                </a:solidFill>
              </a:rPr>
              <a:t>r</a:t>
            </a:r>
            <a:r>
              <a:rPr lang="pl-PL" altLang="pl-PL" b="1" dirty="0" smtClean="0">
                <a:solidFill>
                  <a:schemeClr val="accent5">
                    <a:lumMod val="50000"/>
                  </a:schemeClr>
                </a:solidFill>
              </a:rPr>
              <a:t>1</a:t>
            </a:r>
            <a:r>
              <a:rPr lang="en-US" altLang="pl-PL" b="1" dirty="0" smtClean="0">
                <a:solidFill>
                  <a:schemeClr val="accent5">
                    <a:lumMod val="50000"/>
                  </a:schemeClr>
                </a:solidFill>
              </a:rPr>
              <a:t> </a:t>
            </a:r>
            <a:r>
              <a:rPr lang="en-US" altLang="pl-PL" b="1" dirty="0">
                <a:solidFill>
                  <a:schemeClr val="accent5">
                    <a:lumMod val="50000"/>
                  </a:schemeClr>
                </a:solidFill>
              </a:rPr>
              <a:t>&gt;= </a:t>
            </a:r>
            <a:r>
              <a:rPr lang="en-US" altLang="pl-PL" b="1" dirty="0" smtClean="0">
                <a:solidFill>
                  <a:schemeClr val="accent5">
                    <a:lumMod val="50000"/>
                  </a:schemeClr>
                </a:solidFill>
              </a:rPr>
              <a:t>p1</a:t>
            </a:r>
            <a:r>
              <a:rPr lang="pl-PL" altLang="pl-PL" b="1" dirty="0" smtClean="0">
                <a:solidFill>
                  <a:schemeClr val="accent5">
                    <a:lumMod val="50000"/>
                  </a:schemeClr>
                </a:solidFill>
              </a:rPr>
              <a:t>  </a:t>
            </a:r>
            <a:r>
              <a:rPr lang="en-US" altLang="pl-PL" b="1" dirty="0" smtClean="0">
                <a:solidFill>
                  <a:schemeClr val="accent5">
                    <a:lumMod val="50000"/>
                  </a:schemeClr>
                </a:solidFill>
              </a:rPr>
              <a:t>and</a:t>
            </a:r>
            <a:r>
              <a:rPr lang="pl-PL" altLang="pl-PL" b="1" dirty="0" smtClean="0">
                <a:solidFill>
                  <a:schemeClr val="accent5">
                    <a:lumMod val="50000"/>
                  </a:schemeClr>
                </a:solidFill>
              </a:rPr>
              <a:t> </a:t>
            </a:r>
            <a:r>
              <a:rPr lang="en-US" altLang="pl-PL" b="1" dirty="0" smtClean="0">
                <a:solidFill>
                  <a:schemeClr val="accent5">
                    <a:lumMod val="50000"/>
                  </a:schemeClr>
                </a:solidFill>
              </a:rPr>
              <a:t>r</a:t>
            </a:r>
            <a:r>
              <a:rPr lang="pl-PL" altLang="pl-PL" b="1" dirty="0" smtClean="0">
                <a:solidFill>
                  <a:schemeClr val="accent5">
                    <a:lumMod val="50000"/>
                  </a:schemeClr>
                </a:solidFill>
              </a:rPr>
              <a:t>2</a:t>
            </a:r>
            <a:r>
              <a:rPr lang="en-US" altLang="pl-PL" b="1" dirty="0" smtClean="0">
                <a:solidFill>
                  <a:schemeClr val="accent5">
                    <a:lumMod val="50000"/>
                  </a:schemeClr>
                </a:solidFill>
              </a:rPr>
              <a:t> </a:t>
            </a:r>
            <a:r>
              <a:rPr lang="pl-PL" altLang="pl-PL" b="1" dirty="0" smtClean="0">
                <a:solidFill>
                  <a:schemeClr val="accent5">
                    <a:lumMod val="50000"/>
                  </a:schemeClr>
                </a:solidFill>
              </a:rPr>
              <a:t>&lt;</a:t>
            </a:r>
            <a:r>
              <a:rPr lang="en-US" altLang="pl-PL" b="1" dirty="0" smtClean="0">
                <a:solidFill>
                  <a:schemeClr val="accent5">
                    <a:lumMod val="50000"/>
                  </a:schemeClr>
                </a:solidFill>
              </a:rPr>
              <a:t> p</a:t>
            </a:r>
            <a:r>
              <a:rPr lang="pl-PL" altLang="pl-PL" b="1" dirty="0" smtClean="0">
                <a:solidFill>
                  <a:schemeClr val="accent5">
                    <a:lumMod val="50000"/>
                  </a:schemeClr>
                </a:solidFill>
              </a:rPr>
              <a:t>2</a:t>
            </a:r>
            <a:endParaRPr lang="en-US" altLang="pl-PL" b="1" dirty="0">
              <a:solidFill>
                <a:schemeClr val="accent5">
                  <a:lumMod val="50000"/>
                </a:schemeClr>
              </a:solidFill>
            </a:endParaRPr>
          </a:p>
        </p:txBody>
      </p:sp>
      <p:sp>
        <p:nvSpPr>
          <p:cNvPr id="30" name="Prostokąt 29"/>
          <p:cNvSpPr/>
          <p:nvPr/>
        </p:nvSpPr>
        <p:spPr>
          <a:xfrm>
            <a:off x="4379285" y="4031715"/>
            <a:ext cx="1440160" cy="646331"/>
          </a:xfrm>
          <a:prstGeom prst="rect">
            <a:avLst/>
          </a:prstGeom>
        </p:spPr>
        <p:txBody>
          <a:bodyPr wrap="square">
            <a:spAutoFit/>
          </a:bodyPr>
          <a:lstStyle/>
          <a:p>
            <a:r>
              <a:rPr lang="en-US" b="1" dirty="0" smtClean="0">
                <a:solidFill>
                  <a:schemeClr val="accent5">
                    <a:lumMod val="50000"/>
                  </a:schemeClr>
                </a:solidFill>
              </a:rPr>
              <a:t>Nothing is purchased</a:t>
            </a:r>
            <a:endParaRPr lang="en-US" b="1" dirty="0">
              <a:solidFill>
                <a:schemeClr val="accent5">
                  <a:lumMod val="50000"/>
                </a:schemeClr>
              </a:solidFill>
            </a:endParaRPr>
          </a:p>
        </p:txBody>
      </p:sp>
      <p:sp>
        <p:nvSpPr>
          <p:cNvPr id="23" name="Tytuł 2"/>
          <p:cNvSpPr txBox="1">
            <a:spLocks/>
          </p:cNvSpPr>
          <p:nvPr/>
        </p:nvSpPr>
        <p:spPr>
          <a:xfrm>
            <a:off x="0" y="-16695"/>
            <a:ext cx="9144000" cy="90872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5">
                    <a:lumMod val="50000"/>
                  </a:schemeClr>
                </a:solidFill>
              </a:rPr>
              <a:t>Formal model of bundling (</a:t>
            </a:r>
            <a:r>
              <a:rPr lang="pl-PL" b="1" dirty="0">
                <a:solidFill>
                  <a:schemeClr val="accent5">
                    <a:lumMod val="50000"/>
                  </a:schemeClr>
                </a:solidFill>
              </a:rPr>
              <a:t>3</a:t>
            </a:r>
            <a:r>
              <a:rPr lang="en-US" b="1" dirty="0" smtClean="0">
                <a:solidFill>
                  <a:schemeClr val="accent5">
                    <a:lumMod val="50000"/>
                  </a:schemeClr>
                </a:solidFill>
              </a:rPr>
              <a:t>) </a:t>
            </a:r>
            <a:endParaRPr lang="pl-PL" b="1" dirty="0">
              <a:solidFill>
                <a:schemeClr val="accent5">
                  <a:lumMod val="50000"/>
                </a:schemeClr>
              </a:solidFill>
            </a:endParaRPr>
          </a:p>
        </p:txBody>
      </p:sp>
    </p:spTree>
    <p:extLst>
      <p:ext uri="{BB962C8B-B14F-4D97-AF65-F5344CB8AC3E}">
        <p14:creationId xmlns:p14="http://schemas.microsoft.com/office/powerpoint/2010/main" val="31419542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3886"/>
            <a:ext cx="9144000" cy="1143000"/>
          </a:xfrm>
          <a:solidFill>
            <a:schemeClr val="accent5">
              <a:lumMod val="20000"/>
              <a:lumOff val="80000"/>
            </a:schemeClr>
          </a:solidFill>
        </p:spPr>
        <p:txBody>
          <a:bodyPr/>
          <a:lstStyle/>
          <a:p>
            <a:r>
              <a:rPr lang="en-GB" b="1" i="1" dirty="0" smtClean="0">
                <a:solidFill>
                  <a:schemeClr val="accent5">
                    <a:lumMod val="50000"/>
                  </a:schemeClr>
                </a:solidFill>
              </a:rPr>
              <a:t>Goals  </a:t>
            </a:r>
            <a:endParaRPr lang="en-GB" b="1" i="1" dirty="0">
              <a:solidFill>
                <a:schemeClr val="accent5">
                  <a:lumMod val="50000"/>
                </a:schemeClr>
              </a:solidFill>
            </a:endParaRPr>
          </a:p>
        </p:txBody>
      </p:sp>
      <p:sp>
        <p:nvSpPr>
          <p:cNvPr id="3" name="Symbol zastępczy zawartości 2"/>
          <p:cNvSpPr>
            <a:spLocks noGrp="1"/>
          </p:cNvSpPr>
          <p:nvPr>
            <p:ph idx="1"/>
          </p:nvPr>
        </p:nvSpPr>
        <p:spPr>
          <a:xfrm>
            <a:off x="395536" y="1556792"/>
            <a:ext cx="8229600" cy="3384376"/>
          </a:xfrm>
        </p:spPr>
        <p:txBody>
          <a:bodyPr>
            <a:normAutofit/>
          </a:bodyPr>
          <a:lstStyle/>
          <a:p>
            <a:pPr marL="0" indent="0">
              <a:buNone/>
            </a:pPr>
            <a:r>
              <a:rPr lang="pl-PL" sz="2800" b="1" dirty="0" smtClean="0">
                <a:solidFill>
                  <a:schemeClr val="accent5">
                    <a:lumMod val="50000"/>
                  </a:schemeClr>
                </a:solidFill>
              </a:rPr>
              <a:t>… to </a:t>
            </a:r>
            <a:r>
              <a:rPr lang="en-US" sz="2800" b="1" dirty="0" smtClean="0">
                <a:solidFill>
                  <a:schemeClr val="accent5">
                    <a:lumMod val="50000"/>
                  </a:schemeClr>
                </a:solidFill>
              </a:rPr>
              <a:t>present </a:t>
            </a:r>
            <a:r>
              <a:rPr lang="pl-PL" sz="2800" b="1" dirty="0" smtClean="0">
                <a:solidFill>
                  <a:schemeClr val="accent5">
                    <a:lumMod val="50000"/>
                  </a:schemeClr>
                </a:solidFill>
              </a:rPr>
              <a:t>my</a:t>
            </a:r>
            <a:r>
              <a:rPr lang="en-US" sz="2800" b="1" dirty="0" smtClean="0">
                <a:solidFill>
                  <a:schemeClr val="accent5">
                    <a:lumMod val="50000"/>
                  </a:schemeClr>
                </a:solidFill>
              </a:rPr>
              <a:t> </a:t>
            </a:r>
            <a:r>
              <a:rPr lang="en-US" sz="2800" b="1" dirty="0">
                <a:solidFill>
                  <a:schemeClr val="accent5">
                    <a:lumMod val="50000"/>
                  </a:schemeClr>
                </a:solidFill>
              </a:rPr>
              <a:t>philosophy/methodology of economic </a:t>
            </a:r>
            <a:r>
              <a:rPr lang="en-US" sz="2800" b="1" dirty="0" smtClean="0">
                <a:solidFill>
                  <a:schemeClr val="accent5">
                    <a:lumMod val="50000"/>
                  </a:schemeClr>
                </a:solidFill>
              </a:rPr>
              <a:t>education</a:t>
            </a:r>
            <a:r>
              <a:rPr lang="pl-PL" sz="2800" b="1" dirty="0" smtClean="0">
                <a:solidFill>
                  <a:schemeClr val="accent5">
                    <a:lumMod val="50000"/>
                  </a:schemeClr>
                </a:solidFill>
              </a:rPr>
              <a:t> ( </a:t>
            </a:r>
            <a:r>
              <a:rPr lang="en-GB" sz="2800" b="1" dirty="0" smtClean="0">
                <a:solidFill>
                  <a:schemeClr val="accent5">
                    <a:lumMod val="50000"/>
                  </a:schemeClr>
                </a:solidFill>
              </a:rPr>
              <a:t>engineering of economic education</a:t>
            </a:r>
            <a:r>
              <a:rPr lang="pl-PL" sz="2800" b="1" dirty="0" smtClean="0">
                <a:solidFill>
                  <a:schemeClr val="accent5">
                    <a:lumMod val="50000"/>
                  </a:schemeClr>
                </a:solidFill>
              </a:rPr>
              <a:t>)  </a:t>
            </a:r>
            <a:endParaRPr lang="en-US" sz="2800" b="1" dirty="0">
              <a:solidFill>
                <a:schemeClr val="accent5">
                  <a:lumMod val="50000"/>
                </a:schemeClr>
              </a:solidFill>
            </a:endParaRPr>
          </a:p>
          <a:p>
            <a:pPr marL="0" indent="0">
              <a:buNone/>
            </a:pPr>
            <a:endParaRPr lang="en-US" sz="2800" b="1" dirty="0">
              <a:solidFill>
                <a:schemeClr val="accent5">
                  <a:lumMod val="50000"/>
                </a:schemeClr>
              </a:solidFill>
            </a:endParaRPr>
          </a:p>
          <a:p>
            <a:pPr marL="0" indent="0">
              <a:buNone/>
            </a:pPr>
            <a:r>
              <a:rPr lang="en-US" sz="2800" b="1" dirty="0">
                <a:solidFill>
                  <a:schemeClr val="accent5">
                    <a:lumMod val="50000"/>
                  </a:schemeClr>
                </a:solidFill>
              </a:rPr>
              <a:t>… to introduce new teaching scheme and tools using bundling of financial services as a case study.</a:t>
            </a:r>
            <a:endParaRPr lang="en-GB" sz="2800" b="1" dirty="0" smtClean="0">
              <a:solidFill>
                <a:schemeClr val="accent5">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p:spPr>
        <p:txBody>
          <a:bodyPr/>
          <a:lstStyle/>
          <a:p>
            <a:fld id="{6343AABC-F10A-4B7E-925B-C88150FA78F4}" type="slidenum">
              <a:rPr lang="pl-PL" smtClean="0"/>
              <a:pPr/>
              <a:t>20</a:t>
            </a:fld>
            <a:endParaRPr lang="pl-PL" smtClean="0"/>
          </a:p>
        </p:txBody>
      </p:sp>
      <p:sp>
        <p:nvSpPr>
          <p:cNvPr id="3" name="Tytuł 2"/>
          <p:cNvSpPr>
            <a:spLocks noGrp="1"/>
          </p:cNvSpPr>
          <p:nvPr>
            <p:ph type="title"/>
          </p:nvPr>
        </p:nvSpPr>
        <p:spPr>
          <a:xfrm>
            <a:off x="0" y="0"/>
            <a:ext cx="9144000" cy="980728"/>
          </a:xfrm>
          <a:solidFill>
            <a:schemeClr val="accent5">
              <a:lumMod val="20000"/>
              <a:lumOff val="80000"/>
            </a:schemeClr>
          </a:solidFill>
        </p:spPr>
        <p:txBody>
          <a:bodyPr/>
          <a:lstStyle/>
          <a:p>
            <a:r>
              <a:rPr lang="en-US" b="1" dirty="0">
                <a:solidFill>
                  <a:schemeClr val="accent5">
                    <a:lumMod val="50000"/>
                  </a:schemeClr>
                </a:solidFill>
              </a:rPr>
              <a:t>Formal model of bundling </a:t>
            </a:r>
            <a:r>
              <a:rPr lang="en-US" b="1" dirty="0" smtClean="0">
                <a:solidFill>
                  <a:schemeClr val="accent5">
                    <a:lumMod val="50000"/>
                  </a:schemeClr>
                </a:solidFill>
              </a:rPr>
              <a:t>(</a:t>
            </a:r>
            <a:r>
              <a:rPr lang="pl-PL" b="1" dirty="0" smtClean="0">
                <a:solidFill>
                  <a:schemeClr val="accent5">
                    <a:lumMod val="50000"/>
                  </a:schemeClr>
                </a:solidFill>
              </a:rPr>
              <a:t>4</a:t>
            </a:r>
            <a:r>
              <a:rPr lang="en-US" b="1" dirty="0" smtClean="0">
                <a:solidFill>
                  <a:schemeClr val="accent5">
                    <a:lumMod val="50000"/>
                  </a:schemeClr>
                </a:solidFill>
              </a:rPr>
              <a:t>) </a:t>
            </a:r>
            <a:endParaRPr lang="pl-PL" b="1" dirty="0">
              <a:solidFill>
                <a:schemeClr val="accent5">
                  <a:lumMod val="50000"/>
                </a:schemeClr>
              </a:solidFill>
            </a:endParaRPr>
          </a:p>
        </p:txBody>
      </p:sp>
      <p:sp>
        <p:nvSpPr>
          <p:cNvPr id="4" name="Prostokąt 3"/>
          <p:cNvSpPr/>
          <p:nvPr/>
        </p:nvSpPr>
        <p:spPr>
          <a:xfrm>
            <a:off x="395536" y="2618490"/>
            <a:ext cx="2516458" cy="1815882"/>
          </a:xfrm>
          <a:prstGeom prst="rect">
            <a:avLst/>
          </a:prstGeom>
        </p:spPr>
        <p:txBody>
          <a:bodyPr wrap="none">
            <a:spAutoFit/>
          </a:bodyPr>
          <a:lstStyle/>
          <a:p>
            <a:r>
              <a:rPr lang="en-GB" sz="2800" b="1" dirty="0" smtClean="0">
                <a:solidFill>
                  <a:schemeClr val="accent5">
                    <a:lumMod val="50000"/>
                  </a:schemeClr>
                </a:solidFill>
              </a:rPr>
              <a:t>Mixed Bundling</a:t>
            </a:r>
          </a:p>
          <a:p>
            <a:r>
              <a:rPr lang="en-GB" sz="2800" dirty="0" smtClean="0">
                <a:solidFill>
                  <a:schemeClr val="accent5">
                    <a:lumMod val="50000"/>
                  </a:schemeClr>
                </a:solidFill>
              </a:rPr>
              <a:t>Firm sells good </a:t>
            </a:r>
          </a:p>
          <a:p>
            <a:r>
              <a:rPr lang="en-GB" sz="2800" dirty="0" smtClean="0">
                <a:solidFill>
                  <a:schemeClr val="accent5">
                    <a:lumMod val="50000"/>
                  </a:schemeClr>
                </a:solidFill>
              </a:rPr>
              <a:t>separately </a:t>
            </a:r>
          </a:p>
          <a:p>
            <a:r>
              <a:rPr lang="en-GB" sz="2800" dirty="0" smtClean="0">
                <a:solidFill>
                  <a:schemeClr val="accent5">
                    <a:lumMod val="50000"/>
                  </a:schemeClr>
                </a:solidFill>
              </a:rPr>
              <a:t>or as a bundle </a:t>
            </a:r>
          </a:p>
        </p:txBody>
      </p:sp>
      <p:grpSp>
        <p:nvGrpSpPr>
          <p:cNvPr id="2" name="Grupa 1"/>
          <p:cNvGrpSpPr/>
          <p:nvPr/>
        </p:nvGrpSpPr>
        <p:grpSpPr>
          <a:xfrm>
            <a:off x="2787391" y="1290517"/>
            <a:ext cx="5375747" cy="4571235"/>
            <a:chOff x="3219845" y="1663387"/>
            <a:chExt cx="5375747" cy="4571235"/>
          </a:xfrm>
        </p:grpSpPr>
        <p:grpSp>
          <p:nvGrpSpPr>
            <p:cNvPr id="7" name="Grupa 6"/>
            <p:cNvGrpSpPr/>
            <p:nvPr/>
          </p:nvGrpSpPr>
          <p:grpSpPr>
            <a:xfrm>
              <a:off x="3219845" y="1663387"/>
              <a:ext cx="5148463" cy="4571235"/>
              <a:chOff x="3779838" y="1580544"/>
              <a:chExt cx="4032250" cy="3977295"/>
            </a:xfrm>
          </p:grpSpPr>
          <p:grpSp>
            <p:nvGrpSpPr>
              <p:cNvPr id="6" name="Grupa 5"/>
              <p:cNvGrpSpPr/>
              <p:nvPr/>
            </p:nvGrpSpPr>
            <p:grpSpPr>
              <a:xfrm>
                <a:off x="3779838" y="1663700"/>
                <a:ext cx="4032250" cy="3894139"/>
                <a:chOff x="4787900" y="2708275"/>
                <a:chExt cx="4032250" cy="3894139"/>
              </a:xfrm>
            </p:grpSpPr>
            <p:sp>
              <p:nvSpPr>
                <p:cNvPr id="14" name="Line 7"/>
                <p:cNvSpPr>
                  <a:spLocks noChangeShapeType="1"/>
                </p:cNvSpPr>
                <p:nvPr/>
              </p:nvSpPr>
              <p:spPr bwMode="auto">
                <a:xfrm>
                  <a:off x="5219700" y="2708275"/>
                  <a:ext cx="0" cy="3455988"/>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5" name="Line 8"/>
                <p:cNvSpPr>
                  <a:spLocks noChangeShapeType="1"/>
                </p:cNvSpPr>
                <p:nvPr/>
              </p:nvSpPr>
              <p:spPr bwMode="auto">
                <a:xfrm>
                  <a:off x="5219700" y="6164263"/>
                  <a:ext cx="360045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b="1">
                    <a:solidFill>
                      <a:schemeClr val="accent5">
                        <a:lumMod val="50000"/>
                      </a:schemeClr>
                    </a:solidFill>
                  </a:endParaRPr>
                </a:p>
              </p:txBody>
            </p:sp>
            <p:sp>
              <p:nvSpPr>
                <p:cNvPr id="16" name="Line 9"/>
                <p:cNvSpPr>
                  <a:spLocks noChangeShapeType="1"/>
                </p:cNvSpPr>
                <p:nvPr/>
              </p:nvSpPr>
              <p:spPr bwMode="auto">
                <a:xfrm flipH="1">
                  <a:off x="6201458" y="2903551"/>
                  <a:ext cx="0" cy="1848368"/>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endParaRPr lang="pl-PL" b="1">
                    <a:solidFill>
                      <a:schemeClr val="accent5">
                        <a:lumMod val="50000"/>
                      </a:schemeClr>
                    </a:solidFill>
                  </a:endParaRPr>
                </a:p>
              </p:txBody>
            </p:sp>
            <p:sp>
              <p:nvSpPr>
                <p:cNvPr id="17" name="Line 10"/>
                <p:cNvSpPr>
                  <a:spLocks noChangeShapeType="1"/>
                </p:cNvSpPr>
                <p:nvPr/>
              </p:nvSpPr>
              <p:spPr bwMode="auto">
                <a:xfrm>
                  <a:off x="5183981" y="3614769"/>
                  <a:ext cx="2412305" cy="2549492"/>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pl-PL" b="1">
                    <a:solidFill>
                      <a:schemeClr val="accent5">
                        <a:lumMod val="50000"/>
                      </a:schemeClr>
                    </a:solidFill>
                  </a:endParaRPr>
                </a:p>
              </p:txBody>
            </p:sp>
            <p:sp>
              <p:nvSpPr>
                <p:cNvPr id="18" name="Text Box 12"/>
                <p:cNvSpPr txBox="1">
                  <a:spLocks noChangeArrowheads="1"/>
                </p:cNvSpPr>
                <p:nvPr/>
              </p:nvSpPr>
              <p:spPr bwMode="auto">
                <a:xfrm>
                  <a:off x="8316912" y="6235700"/>
                  <a:ext cx="360363" cy="36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r</a:t>
                  </a:r>
                  <a:r>
                    <a:rPr lang="en-NZ" altLang="pl-PL" b="1" baseline="-25000">
                      <a:solidFill>
                        <a:schemeClr val="accent5">
                          <a:lumMod val="50000"/>
                        </a:schemeClr>
                      </a:solidFill>
                    </a:rPr>
                    <a:t>1</a:t>
                  </a:r>
                  <a:endParaRPr lang="en-NZ" altLang="pl-PL" b="1">
                    <a:solidFill>
                      <a:schemeClr val="accent5">
                        <a:lumMod val="50000"/>
                      </a:schemeClr>
                    </a:solidFill>
                  </a:endParaRPr>
                </a:p>
              </p:txBody>
            </p:sp>
            <p:sp>
              <p:nvSpPr>
                <p:cNvPr id="19" name="Text Box 13"/>
                <p:cNvSpPr txBox="1">
                  <a:spLocks noChangeArrowheads="1"/>
                </p:cNvSpPr>
                <p:nvPr/>
              </p:nvSpPr>
              <p:spPr bwMode="auto">
                <a:xfrm>
                  <a:off x="4787900" y="28527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a:solidFill>
                        <a:schemeClr val="accent5">
                          <a:lumMod val="50000"/>
                        </a:schemeClr>
                      </a:solidFill>
                    </a:rPr>
                    <a:t>r</a:t>
                  </a:r>
                  <a:r>
                    <a:rPr lang="en-NZ" altLang="pl-PL" b="1" baseline="-25000">
                      <a:solidFill>
                        <a:schemeClr val="accent5">
                          <a:lumMod val="50000"/>
                        </a:schemeClr>
                      </a:solidFill>
                    </a:rPr>
                    <a:t>2</a:t>
                  </a:r>
                  <a:endParaRPr lang="en-NZ" altLang="pl-PL" b="1">
                    <a:solidFill>
                      <a:schemeClr val="accent5">
                        <a:lumMod val="50000"/>
                      </a:schemeClr>
                    </a:solidFill>
                  </a:endParaRPr>
                </a:p>
              </p:txBody>
            </p:sp>
            <p:sp>
              <p:nvSpPr>
                <p:cNvPr id="20" name="Text Box 15"/>
                <p:cNvSpPr txBox="1">
                  <a:spLocks noChangeArrowheads="1"/>
                </p:cNvSpPr>
                <p:nvPr/>
              </p:nvSpPr>
              <p:spPr bwMode="auto">
                <a:xfrm>
                  <a:off x="6732588" y="6235701"/>
                  <a:ext cx="504825" cy="3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dirty="0" smtClean="0">
                      <a:solidFill>
                        <a:schemeClr val="accent5">
                          <a:lumMod val="50000"/>
                        </a:schemeClr>
                      </a:solidFill>
                    </a:rPr>
                    <a:t>p</a:t>
                  </a:r>
                  <a:r>
                    <a:rPr lang="en-NZ" altLang="pl-PL" b="1" baseline="-25000" dirty="0" smtClean="0">
                      <a:solidFill>
                        <a:schemeClr val="accent5">
                          <a:lumMod val="50000"/>
                        </a:schemeClr>
                      </a:solidFill>
                    </a:rPr>
                    <a:t>1</a:t>
                  </a:r>
                  <a:endParaRPr lang="en-NZ" altLang="pl-PL" b="1" dirty="0">
                    <a:solidFill>
                      <a:schemeClr val="accent5">
                        <a:lumMod val="50000"/>
                      </a:schemeClr>
                    </a:solidFill>
                  </a:endParaRPr>
                </a:p>
              </p:txBody>
            </p:sp>
            <p:sp>
              <p:nvSpPr>
                <p:cNvPr id="21" name="Text Box 16"/>
                <p:cNvSpPr txBox="1">
                  <a:spLocks noChangeArrowheads="1"/>
                </p:cNvSpPr>
                <p:nvPr/>
              </p:nvSpPr>
              <p:spPr bwMode="auto">
                <a:xfrm>
                  <a:off x="5259629" y="2991831"/>
                  <a:ext cx="953211" cy="56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altLang="pl-PL" b="1" dirty="0" smtClean="0">
                      <a:solidFill>
                        <a:schemeClr val="accent5">
                          <a:lumMod val="50000"/>
                        </a:schemeClr>
                      </a:solidFill>
                    </a:rPr>
                    <a:t>x2 </a:t>
                  </a:r>
                  <a:r>
                    <a:rPr lang="en-US" altLang="pl-PL" b="1" dirty="0" smtClean="0">
                      <a:solidFill>
                        <a:schemeClr val="accent5">
                          <a:lumMod val="50000"/>
                        </a:schemeClr>
                      </a:solidFill>
                    </a:rPr>
                    <a:t> is </a:t>
                  </a:r>
                  <a:r>
                    <a:rPr lang="pl-PL" altLang="pl-PL" b="1" dirty="0" smtClean="0">
                      <a:solidFill>
                        <a:schemeClr val="accent5">
                          <a:lumMod val="50000"/>
                        </a:schemeClr>
                      </a:solidFill>
                    </a:rPr>
                    <a:t>p</a:t>
                  </a:r>
                  <a:r>
                    <a:rPr lang="en-US" altLang="pl-PL" b="1" dirty="0" err="1" smtClean="0">
                      <a:solidFill>
                        <a:schemeClr val="accent5">
                          <a:lumMod val="50000"/>
                        </a:schemeClr>
                      </a:solidFill>
                    </a:rPr>
                    <a:t>urchased</a:t>
                  </a:r>
                  <a:endParaRPr lang="en-US" altLang="pl-PL" b="1" dirty="0">
                    <a:solidFill>
                      <a:schemeClr val="accent5">
                        <a:lumMod val="50000"/>
                      </a:schemeClr>
                    </a:solidFill>
                  </a:endParaRPr>
                </a:p>
              </p:txBody>
            </p:sp>
            <p:sp>
              <p:nvSpPr>
                <p:cNvPr id="22" name="Text Box 17"/>
                <p:cNvSpPr txBox="1">
                  <a:spLocks noChangeArrowheads="1"/>
                </p:cNvSpPr>
                <p:nvPr/>
              </p:nvSpPr>
              <p:spPr bwMode="auto">
                <a:xfrm>
                  <a:off x="6716062" y="4008168"/>
                  <a:ext cx="1464646" cy="56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altLang="pl-PL" b="1" dirty="0" smtClean="0">
                      <a:solidFill>
                        <a:schemeClr val="accent5">
                          <a:lumMod val="50000"/>
                        </a:schemeClr>
                      </a:solidFill>
                    </a:rPr>
                    <a:t>x</a:t>
                  </a:r>
                  <a:r>
                    <a:rPr lang="pl-PL" altLang="pl-PL" b="1" baseline="-25000" dirty="0" smtClean="0">
                      <a:solidFill>
                        <a:schemeClr val="accent5">
                          <a:lumMod val="50000"/>
                        </a:schemeClr>
                      </a:solidFill>
                    </a:rPr>
                    <a:t>1</a:t>
                  </a:r>
                  <a:r>
                    <a:rPr lang="pl-PL" altLang="pl-PL" b="1" dirty="0" smtClean="0">
                      <a:solidFill>
                        <a:schemeClr val="accent5">
                          <a:lumMod val="50000"/>
                        </a:schemeClr>
                      </a:solidFill>
                    </a:rPr>
                    <a:t> and x</a:t>
                  </a:r>
                  <a:r>
                    <a:rPr lang="pl-PL" altLang="pl-PL" b="1" baseline="-25000" dirty="0" smtClean="0">
                      <a:solidFill>
                        <a:schemeClr val="accent5">
                          <a:lumMod val="50000"/>
                        </a:schemeClr>
                      </a:solidFill>
                    </a:rPr>
                    <a:t>2</a:t>
                  </a:r>
                  <a:r>
                    <a:rPr lang="en-US" altLang="pl-PL" b="1" dirty="0" smtClean="0">
                      <a:solidFill>
                        <a:schemeClr val="accent5">
                          <a:lumMod val="50000"/>
                        </a:schemeClr>
                      </a:solidFill>
                    </a:rPr>
                    <a:t> </a:t>
                  </a:r>
                  <a:r>
                    <a:rPr lang="pl-PL" altLang="pl-PL" b="1" dirty="0" err="1" smtClean="0">
                      <a:solidFill>
                        <a:schemeClr val="accent5">
                          <a:lumMod val="50000"/>
                        </a:schemeClr>
                      </a:solidFill>
                    </a:rPr>
                    <a:t>are</a:t>
                  </a:r>
                  <a:r>
                    <a:rPr lang="en-US" altLang="pl-PL" b="1" dirty="0" smtClean="0">
                      <a:solidFill>
                        <a:schemeClr val="accent5">
                          <a:lumMod val="50000"/>
                        </a:schemeClr>
                      </a:solidFill>
                    </a:rPr>
                    <a:t> purchased</a:t>
                  </a:r>
                  <a:endParaRPr lang="en-US" altLang="pl-PL" b="1" dirty="0">
                    <a:solidFill>
                      <a:schemeClr val="accent5">
                        <a:lumMod val="50000"/>
                      </a:schemeClr>
                    </a:solidFill>
                  </a:endParaRPr>
                </a:p>
              </p:txBody>
            </p:sp>
          </p:grpSp>
          <p:sp>
            <p:nvSpPr>
              <p:cNvPr id="25" name="Text Box 14"/>
              <p:cNvSpPr txBox="1">
                <a:spLocks noChangeArrowheads="1"/>
              </p:cNvSpPr>
              <p:nvPr/>
            </p:nvSpPr>
            <p:spPr bwMode="auto">
              <a:xfrm>
                <a:off x="5114605" y="1580544"/>
                <a:ext cx="504825" cy="3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pl-PL" b="1" dirty="0" smtClean="0">
                    <a:solidFill>
                      <a:schemeClr val="accent5">
                        <a:lumMod val="50000"/>
                      </a:schemeClr>
                    </a:solidFill>
                  </a:rPr>
                  <a:t>p</a:t>
                </a:r>
                <a:r>
                  <a:rPr lang="pl-PL" altLang="pl-PL" b="1" baseline="-25000" dirty="0">
                    <a:solidFill>
                      <a:schemeClr val="accent5">
                        <a:lumMod val="50000"/>
                      </a:schemeClr>
                    </a:solidFill>
                  </a:rPr>
                  <a:t>1</a:t>
                </a:r>
                <a:endParaRPr lang="en-NZ" altLang="pl-PL" b="1" dirty="0">
                  <a:solidFill>
                    <a:schemeClr val="accent5">
                      <a:lumMod val="50000"/>
                    </a:schemeClr>
                  </a:solidFill>
                </a:endParaRPr>
              </a:p>
            </p:txBody>
          </p:sp>
        </p:grpSp>
        <p:sp>
          <p:nvSpPr>
            <p:cNvPr id="27" name="Text Box 16"/>
            <p:cNvSpPr txBox="1">
              <a:spLocks noChangeArrowheads="1"/>
            </p:cNvSpPr>
            <p:nvPr/>
          </p:nvSpPr>
          <p:spPr bwMode="auto">
            <a:xfrm>
              <a:off x="6660232" y="5150956"/>
              <a:ext cx="1935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pl-PL" altLang="pl-PL" b="1" dirty="0" smtClean="0">
                  <a:solidFill>
                    <a:schemeClr val="accent5">
                      <a:lumMod val="50000"/>
                    </a:schemeClr>
                  </a:solidFill>
                </a:rPr>
                <a:t>x1 </a:t>
              </a:r>
              <a:r>
                <a:rPr lang="en-US" altLang="pl-PL" b="1" dirty="0" smtClean="0">
                  <a:solidFill>
                    <a:schemeClr val="accent5">
                      <a:lumMod val="50000"/>
                    </a:schemeClr>
                  </a:solidFill>
                </a:rPr>
                <a:t> is purchased</a:t>
              </a:r>
              <a:endParaRPr lang="en-US" altLang="pl-PL" b="1" dirty="0">
                <a:solidFill>
                  <a:schemeClr val="accent5">
                    <a:lumMod val="50000"/>
                  </a:schemeClr>
                </a:solidFill>
              </a:endParaRPr>
            </a:p>
          </p:txBody>
        </p:sp>
        <p:sp>
          <p:nvSpPr>
            <p:cNvPr id="30" name="Prostokąt 29"/>
            <p:cNvSpPr/>
            <p:nvPr/>
          </p:nvSpPr>
          <p:spPr>
            <a:xfrm>
              <a:off x="4035105" y="4504625"/>
              <a:ext cx="1440160" cy="646331"/>
            </a:xfrm>
            <a:prstGeom prst="rect">
              <a:avLst/>
            </a:prstGeom>
          </p:spPr>
          <p:txBody>
            <a:bodyPr wrap="square">
              <a:spAutoFit/>
            </a:bodyPr>
            <a:lstStyle/>
            <a:p>
              <a:r>
                <a:rPr lang="en-US" b="1" dirty="0" smtClean="0">
                  <a:solidFill>
                    <a:schemeClr val="accent5">
                      <a:lumMod val="50000"/>
                    </a:schemeClr>
                  </a:solidFill>
                </a:rPr>
                <a:t>Nothing is purchased</a:t>
              </a:r>
              <a:endParaRPr lang="en-US" b="1" dirty="0">
                <a:solidFill>
                  <a:schemeClr val="accent5">
                    <a:lumMod val="50000"/>
                  </a:schemeClr>
                </a:solidFill>
              </a:endParaRPr>
            </a:p>
          </p:txBody>
        </p:sp>
        <p:sp>
          <p:nvSpPr>
            <p:cNvPr id="38" name="Line 9"/>
            <p:cNvSpPr>
              <a:spLocks noChangeShapeType="1"/>
            </p:cNvSpPr>
            <p:nvPr/>
          </p:nvSpPr>
          <p:spPr bwMode="auto">
            <a:xfrm flipH="1">
              <a:off x="6133973" y="5013176"/>
              <a:ext cx="2343159"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pl-PL" b="1">
                <a:solidFill>
                  <a:schemeClr val="accent5">
                    <a:lumMod val="50000"/>
                  </a:schemeClr>
                </a:solidFill>
              </a:endParaRPr>
            </a:p>
          </p:txBody>
        </p:sp>
        <p:sp>
          <p:nvSpPr>
            <p:cNvPr id="39" name="Line 9"/>
            <p:cNvSpPr>
              <a:spLocks noChangeShapeType="1"/>
            </p:cNvSpPr>
            <p:nvPr/>
          </p:nvSpPr>
          <p:spPr bwMode="auto">
            <a:xfrm flipH="1" flipV="1">
              <a:off x="5024704" y="4017894"/>
              <a:ext cx="1045037" cy="995282"/>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endParaRPr lang="pl-PL" b="1">
                <a:solidFill>
                  <a:schemeClr val="accent5">
                    <a:lumMod val="50000"/>
                  </a:schemeClr>
                </a:solidFill>
              </a:endParaRPr>
            </a:p>
          </p:txBody>
        </p:sp>
      </p:grpSp>
    </p:spTree>
    <p:extLst>
      <p:ext uri="{BB962C8B-B14F-4D97-AF65-F5344CB8AC3E}">
        <p14:creationId xmlns:p14="http://schemas.microsoft.com/office/powerpoint/2010/main" val="5110183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Real problem of bundling (1) </a:t>
            </a:r>
            <a:endParaRPr lang="en-US" b="1" dirty="0">
              <a:solidFill>
                <a:schemeClr val="accent5">
                  <a:lumMod val="50000"/>
                </a:schemeClr>
              </a:solidFill>
            </a:endParaRPr>
          </a:p>
        </p:txBody>
      </p:sp>
      <p:sp>
        <p:nvSpPr>
          <p:cNvPr id="3" name="Symbol zastępczy zawartości 2"/>
          <p:cNvSpPr>
            <a:spLocks noGrp="1"/>
          </p:cNvSpPr>
          <p:nvPr>
            <p:ph idx="1"/>
          </p:nvPr>
        </p:nvSpPr>
        <p:spPr>
          <a:xfrm>
            <a:off x="251520" y="1052736"/>
            <a:ext cx="8712968" cy="5544616"/>
          </a:xfrm>
        </p:spPr>
        <p:txBody>
          <a:bodyPr>
            <a:noAutofit/>
          </a:bodyPr>
          <a:lstStyle/>
          <a:p>
            <a:pPr marL="0" indent="0" algn="just">
              <a:buNone/>
            </a:pPr>
            <a:r>
              <a:rPr lang="en-GB" sz="2400" dirty="0" smtClean="0">
                <a:solidFill>
                  <a:schemeClr val="accent5">
                    <a:lumMod val="50000"/>
                  </a:schemeClr>
                </a:solidFill>
              </a:rPr>
              <a:t>Polish economy is a kind of </a:t>
            </a:r>
            <a:r>
              <a:rPr lang="en-GB" sz="2400" b="1" dirty="0" smtClean="0">
                <a:solidFill>
                  <a:schemeClr val="accent5">
                    <a:lumMod val="50000"/>
                  </a:schemeClr>
                </a:solidFill>
              </a:rPr>
              <a:t>field experiment</a:t>
            </a:r>
            <a:r>
              <a:rPr lang="en-GB" sz="2400" dirty="0" smtClean="0">
                <a:solidFill>
                  <a:schemeClr val="accent5">
                    <a:lumMod val="50000"/>
                  </a:schemeClr>
                </a:solidFill>
              </a:rPr>
              <a:t>. Some areas of the economy are over-regulated, and the other completely unregulated. </a:t>
            </a:r>
          </a:p>
          <a:p>
            <a:pPr marL="0" indent="0" algn="just">
              <a:buNone/>
            </a:pPr>
            <a:endParaRPr lang="en-GB" sz="2400" dirty="0" smtClean="0">
              <a:solidFill>
                <a:schemeClr val="accent5">
                  <a:lumMod val="50000"/>
                </a:schemeClr>
              </a:solidFill>
            </a:endParaRPr>
          </a:p>
          <a:p>
            <a:pPr marL="0" indent="0" algn="just">
              <a:buNone/>
            </a:pPr>
            <a:r>
              <a:rPr lang="en-GB" sz="2400" dirty="0" smtClean="0">
                <a:solidFill>
                  <a:schemeClr val="accent5">
                    <a:lumMod val="50000"/>
                  </a:schemeClr>
                </a:solidFill>
              </a:rPr>
              <a:t>Bundling is completely not a subject of regulation in the banking sector. For example, when taking a mortgage the borrower must buy a bundle consisting of: loan, bank account, insurance, credit card. The banking law does not have any kind of regulation concerning this issue. </a:t>
            </a:r>
          </a:p>
          <a:p>
            <a:pPr marL="0" indent="0" algn="just">
              <a:buNone/>
            </a:pPr>
            <a:endParaRPr lang="en-GB" sz="2400" dirty="0" smtClean="0">
              <a:solidFill>
                <a:schemeClr val="accent5">
                  <a:lumMod val="50000"/>
                </a:schemeClr>
              </a:solidFill>
            </a:endParaRPr>
          </a:p>
          <a:p>
            <a:pPr marL="0" indent="0" algn="just">
              <a:buNone/>
            </a:pPr>
            <a:r>
              <a:rPr lang="en-GB" sz="2400" b="1" dirty="0" smtClean="0">
                <a:solidFill>
                  <a:schemeClr val="accent5">
                    <a:lumMod val="50000"/>
                  </a:schemeClr>
                </a:solidFill>
              </a:rPr>
              <a:t>Student’s case</a:t>
            </a:r>
            <a:r>
              <a:rPr lang="en-GB" sz="2400" dirty="0" smtClean="0">
                <a:solidFill>
                  <a:schemeClr val="accent5">
                    <a:lumMod val="50000"/>
                  </a:schemeClr>
                </a:solidFill>
              </a:rPr>
              <a:t>: Consumers of banking services have to accept new functionality of credit cards of which they do not want – </a:t>
            </a:r>
            <a:r>
              <a:rPr lang="en-GB" sz="2400" b="1" dirty="0" err="1" smtClean="0">
                <a:solidFill>
                  <a:schemeClr val="accent5">
                    <a:lumMod val="50000"/>
                  </a:schemeClr>
                </a:solidFill>
              </a:rPr>
              <a:t>PayPass</a:t>
            </a:r>
            <a:r>
              <a:rPr lang="en-GB" sz="2400" b="1" dirty="0" smtClean="0">
                <a:solidFill>
                  <a:schemeClr val="accent5">
                    <a:lumMod val="50000"/>
                  </a:schemeClr>
                </a:solidFill>
              </a:rPr>
              <a:t> function</a:t>
            </a:r>
            <a:r>
              <a:rPr lang="en-GB" sz="2400" dirty="0" smtClean="0">
                <a:solidFill>
                  <a:schemeClr val="accent5">
                    <a:lumMod val="50000"/>
                  </a:schemeClr>
                </a:solidFill>
              </a:rPr>
              <a:t>. The lack of regulation of bundling in banking sector has affected the students themselves.</a:t>
            </a:r>
          </a:p>
          <a:p>
            <a:pPr marL="0" indent="0">
              <a:buNone/>
            </a:pPr>
            <a:endParaRPr lang="en-GB" sz="2400" dirty="0" smtClean="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a:solidFill>
                  <a:schemeClr val="accent5">
                    <a:lumMod val="50000"/>
                  </a:schemeClr>
                </a:solidFill>
              </a:rPr>
              <a:t>Real problem of bundling </a:t>
            </a:r>
            <a:r>
              <a:rPr lang="en-US" b="1" dirty="0" smtClean="0">
                <a:solidFill>
                  <a:schemeClr val="accent5">
                    <a:lumMod val="50000"/>
                  </a:schemeClr>
                </a:solidFill>
              </a:rPr>
              <a:t>(</a:t>
            </a:r>
            <a:r>
              <a:rPr lang="pl-PL" b="1" dirty="0" smtClean="0">
                <a:solidFill>
                  <a:schemeClr val="accent5">
                    <a:lumMod val="50000"/>
                  </a:schemeClr>
                </a:solidFill>
              </a:rPr>
              <a:t>2</a:t>
            </a:r>
            <a:r>
              <a:rPr lang="en-US" b="1" dirty="0" smtClean="0">
                <a:solidFill>
                  <a:schemeClr val="accent5">
                    <a:lumMod val="50000"/>
                  </a:schemeClr>
                </a:solidFill>
              </a:rPr>
              <a:t>) </a:t>
            </a:r>
            <a:endParaRPr lang="pl-PL" b="1" dirty="0">
              <a:solidFill>
                <a:schemeClr val="accent5">
                  <a:lumMod val="50000"/>
                </a:schemeClr>
              </a:solidFill>
            </a:endParaRPr>
          </a:p>
        </p:txBody>
      </p:sp>
      <p:sp>
        <p:nvSpPr>
          <p:cNvPr id="3" name="Symbol zastępczy zawartości 2"/>
          <p:cNvSpPr>
            <a:spLocks noGrp="1"/>
          </p:cNvSpPr>
          <p:nvPr>
            <p:ph idx="1"/>
          </p:nvPr>
        </p:nvSpPr>
        <p:spPr>
          <a:xfrm>
            <a:off x="107504" y="836712"/>
            <a:ext cx="8856984" cy="5544616"/>
          </a:xfrm>
        </p:spPr>
        <p:txBody>
          <a:bodyPr>
            <a:noAutofit/>
          </a:bodyPr>
          <a:lstStyle/>
          <a:p>
            <a:pPr marL="0" indent="0">
              <a:buNone/>
            </a:pPr>
            <a:r>
              <a:rPr lang="en-GB" sz="2400" b="1" dirty="0" smtClean="0">
                <a:solidFill>
                  <a:schemeClr val="accent5">
                    <a:lumMod val="50000"/>
                  </a:schemeClr>
                </a:solidFill>
              </a:rPr>
              <a:t>Pay </a:t>
            </a:r>
            <a:r>
              <a:rPr lang="pl-PL" sz="2400" b="1" dirty="0" smtClean="0">
                <a:solidFill>
                  <a:schemeClr val="accent5">
                    <a:lumMod val="50000"/>
                  </a:schemeClr>
                </a:solidFill>
              </a:rPr>
              <a:t>P</a:t>
            </a:r>
            <a:r>
              <a:rPr lang="en-GB" sz="2400" b="1" dirty="0" smtClean="0">
                <a:solidFill>
                  <a:schemeClr val="accent5">
                    <a:lumMod val="50000"/>
                  </a:schemeClr>
                </a:solidFill>
              </a:rPr>
              <a:t>ass payments raised concern at the beginning of its implementation and those fears were justified:</a:t>
            </a:r>
          </a:p>
          <a:p>
            <a:pPr marL="400050" lvl="1" indent="0">
              <a:buNone/>
            </a:pPr>
            <a:r>
              <a:rPr lang="en-GB" sz="2400" dirty="0" smtClean="0">
                <a:solidFill>
                  <a:schemeClr val="accent5">
                    <a:lumMod val="50000"/>
                  </a:schemeClr>
                </a:solidFill>
              </a:rPr>
              <a:t>- If the card is stolen there was no way to verify it</a:t>
            </a:r>
          </a:p>
          <a:p>
            <a:pPr marL="400050" lvl="1" indent="0">
              <a:buNone/>
            </a:pPr>
            <a:r>
              <a:rPr lang="en-GB" sz="2400" dirty="0" smtClean="0">
                <a:solidFill>
                  <a:schemeClr val="accent5">
                    <a:lumMod val="50000"/>
                  </a:schemeClr>
                </a:solidFill>
              </a:rPr>
              <a:t>- NTC device (Near Field Communication) could serve as a tool for hacking credit cards in public transport</a:t>
            </a:r>
          </a:p>
          <a:p>
            <a:pPr marL="400050" lvl="1" indent="0">
              <a:buFontTx/>
              <a:buChar char="-"/>
            </a:pPr>
            <a:r>
              <a:rPr lang="en-GB" sz="2400" dirty="0" smtClean="0">
                <a:solidFill>
                  <a:schemeClr val="accent5">
                    <a:lumMod val="50000"/>
                  </a:schemeClr>
                </a:solidFill>
              </a:rPr>
              <a:t>banks d</a:t>
            </a:r>
            <a:r>
              <a:rPr lang="pl-PL" sz="2400" dirty="0" smtClean="0">
                <a:solidFill>
                  <a:schemeClr val="accent5">
                    <a:lumMod val="50000"/>
                  </a:schemeClr>
                </a:solidFill>
              </a:rPr>
              <a:t>id</a:t>
            </a:r>
            <a:r>
              <a:rPr lang="en-GB" sz="2400" dirty="0" smtClean="0">
                <a:solidFill>
                  <a:schemeClr val="accent5">
                    <a:lumMod val="50000"/>
                  </a:schemeClr>
                </a:solidFill>
              </a:rPr>
              <a:t> not bear any liability in case of theft of funds from client accounts</a:t>
            </a:r>
          </a:p>
          <a:p>
            <a:pPr marL="0" indent="0">
              <a:buNone/>
            </a:pPr>
            <a:r>
              <a:rPr lang="en-GB" sz="2400" dirty="0" smtClean="0">
                <a:solidFill>
                  <a:schemeClr val="accent5">
                    <a:lumMod val="50000"/>
                  </a:schemeClr>
                </a:solidFill>
              </a:rPr>
              <a:t>This problem that more drastic that banks did not provide for the possibility of purchasing these services separately and in the initial phase of the introduction of new payment cards there was no technical possibility of deactivating the service by </a:t>
            </a:r>
            <a:r>
              <a:rPr lang="pl-PL" sz="2400" dirty="0" smtClean="0">
                <a:solidFill>
                  <a:schemeClr val="accent5">
                    <a:lumMod val="50000"/>
                  </a:schemeClr>
                </a:solidFill>
              </a:rPr>
              <a:t>P</a:t>
            </a:r>
            <a:r>
              <a:rPr lang="en-GB" sz="2400" dirty="0" smtClean="0">
                <a:solidFill>
                  <a:schemeClr val="accent5">
                    <a:lumMod val="50000"/>
                  </a:schemeClr>
                </a:solidFill>
              </a:rPr>
              <a:t>ay</a:t>
            </a:r>
            <a:r>
              <a:rPr lang="pl-PL" sz="2400" dirty="0" smtClean="0">
                <a:solidFill>
                  <a:schemeClr val="accent5">
                    <a:lumMod val="50000"/>
                  </a:schemeClr>
                </a:solidFill>
              </a:rPr>
              <a:t>P</a:t>
            </a:r>
            <a:r>
              <a:rPr lang="en-GB" sz="2400" dirty="0" smtClean="0">
                <a:solidFill>
                  <a:schemeClr val="accent5">
                    <a:lumMod val="50000"/>
                  </a:schemeClr>
                </a:solidFill>
              </a:rPr>
              <a:t>ass providers. </a:t>
            </a:r>
          </a:p>
          <a:p>
            <a:pPr marL="0" indent="0">
              <a:buNone/>
            </a:pPr>
            <a:endParaRPr lang="en-GB" sz="2400" dirty="0" smtClean="0">
              <a:solidFill>
                <a:schemeClr val="accent5">
                  <a:lumMod val="50000"/>
                </a:schemeClr>
              </a:solidFill>
            </a:endParaRPr>
          </a:p>
          <a:p>
            <a:pPr marL="0" indent="0">
              <a:buNone/>
            </a:pPr>
            <a:r>
              <a:rPr lang="en-GB" sz="2400" dirty="0" smtClean="0">
                <a:solidFill>
                  <a:schemeClr val="accent5">
                    <a:lumMod val="50000"/>
                  </a:schemeClr>
                </a:solidFill>
              </a:rPr>
              <a:t>Sales package in the form of a credit card with </a:t>
            </a:r>
            <a:r>
              <a:rPr lang="pl-PL" sz="2400" dirty="0" smtClean="0">
                <a:solidFill>
                  <a:schemeClr val="accent5">
                    <a:lumMod val="50000"/>
                  </a:schemeClr>
                </a:solidFill>
              </a:rPr>
              <a:t>P</a:t>
            </a:r>
            <a:r>
              <a:rPr lang="en-GB" sz="2400" dirty="0" smtClean="0">
                <a:solidFill>
                  <a:schemeClr val="accent5">
                    <a:lumMod val="50000"/>
                  </a:schemeClr>
                </a:solidFill>
              </a:rPr>
              <a:t>ay</a:t>
            </a:r>
            <a:r>
              <a:rPr lang="pl-PL" sz="2400" dirty="0" smtClean="0">
                <a:solidFill>
                  <a:schemeClr val="accent5">
                    <a:lumMod val="50000"/>
                  </a:schemeClr>
                </a:solidFill>
              </a:rPr>
              <a:t>P</a:t>
            </a:r>
            <a:r>
              <a:rPr lang="en-GB" sz="2400" dirty="0" smtClean="0">
                <a:solidFill>
                  <a:schemeClr val="accent5">
                    <a:lumMod val="50000"/>
                  </a:schemeClr>
                </a:solidFill>
              </a:rPr>
              <a:t>ass function was a good pretext to create an </a:t>
            </a:r>
            <a:r>
              <a:rPr lang="en-GB" sz="2400" i="1" dirty="0" smtClean="0">
                <a:solidFill>
                  <a:schemeClr val="accent5">
                    <a:lumMod val="50000"/>
                  </a:schemeClr>
                </a:solidFill>
              </a:rPr>
              <a:t>ad hoc </a:t>
            </a:r>
            <a:r>
              <a:rPr lang="en-GB" sz="2400" dirty="0" smtClean="0">
                <a:solidFill>
                  <a:schemeClr val="accent5">
                    <a:lumMod val="50000"/>
                  </a:schemeClr>
                </a:solidFill>
              </a:rPr>
              <a:t>survey:</a:t>
            </a:r>
          </a:p>
        </p:txBody>
      </p:sp>
    </p:spTree>
    <p:extLst>
      <p:ext uri="{BB962C8B-B14F-4D97-AF65-F5344CB8AC3E}">
        <p14:creationId xmlns:p14="http://schemas.microsoft.com/office/powerpoint/2010/main" val="164941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i="1" dirty="0" smtClean="0">
                <a:solidFill>
                  <a:schemeClr val="accent5">
                    <a:lumMod val="50000"/>
                  </a:schemeClr>
                </a:solidFill>
              </a:rPr>
              <a:t>Ad hock </a:t>
            </a:r>
            <a:r>
              <a:rPr lang="en-US" b="1" dirty="0" smtClean="0">
                <a:solidFill>
                  <a:schemeClr val="accent5">
                    <a:lumMod val="50000"/>
                  </a:schemeClr>
                </a:solidFill>
              </a:rPr>
              <a:t>research</a:t>
            </a:r>
            <a:r>
              <a:rPr lang="pl-PL" b="1" dirty="0" smtClean="0">
                <a:solidFill>
                  <a:schemeClr val="accent5">
                    <a:lumMod val="50000"/>
                  </a:schemeClr>
                </a:solidFill>
              </a:rPr>
              <a:t> (1)</a:t>
            </a:r>
            <a:endParaRPr lang="en-US" b="1" dirty="0">
              <a:solidFill>
                <a:schemeClr val="accent5">
                  <a:lumMod val="50000"/>
                </a:schemeClr>
              </a:solidFill>
            </a:endParaRPr>
          </a:p>
        </p:txBody>
      </p:sp>
      <p:sp>
        <p:nvSpPr>
          <p:cNvPr id="3" name="Symbol zastępczy zawartości 2"/>
          <p:cNvSpPr>
            <a:spLocks noGrp="1"/>
          </p:cNvSpPr>
          <p:nvPr>
            <p:ph idx="1"/>
          </p:nvPr>
        </p:nvSpPr>
        <p:spPr>
          <a:xfrm>
            <a:off x="323528" y="1124744"/>
            <a:ext cx="8352928" cy="5256584"/>
          </a:xfrm>
        </p:spPr>
        <p:txBody>
          <a:bodyPr>
            <a:noAutofit/>
          </a:bodyPr>
          <a:lstStyle/>
          <a:p>
            <a:pPr marL="0" indent="0">
              <a:buNone/>
            </a:pPr>
            <a:r>
              <a:rPr lang="en-GB" sz="2000" b="1" dirty="0" smtClean="0">
                <a:solidFill>
                  <a:schemeClr val="accent5">
                    <a:lumMod val="50000"/>
                  </a:schemeClr>
                </a:solidFill>
              </a:rPr>
              <a:t>The survey was conducted on the labSEE.com platform. A few weeks before the lecture, students had to answer only two questions:</a:t>
            </a:r>
          </a:p>
          <a:p>
            <a:pPr marL="0" indent="0">
              <a:buNone/>
            </a:pPr>
            <a:endParaRPr lang="en-GB" sz="2000" b="1" dirty="0" smtClean="0">
              <a:solidFill>
                <a:schemeClr val="accent5">
                  <a:lumMod val="50000"/>
                </a:schemeClr>
              </a:solidFill>
            </a:endParaRPr>
          </a:p>
          <a:p>
            <a:pPr>
              <a:buAutoNum type="arabicParenR"/>
            </a:pPr>
            <a:r>
              <a:rPr lang="en-GB" sz="2000" dirty="0" smtClean="0">
                <a:solidFill>
                  <a:schemeClr val="accent5">
                    <a:lumMod val="50000"/>
                  </a:schemeClr>
                </a:solidFill>
              </a:rPr>
              <a:t>What is your highest price that you are willing to pay  for the annual use of a credit card with a limit of 10’000 </a:t>
            </a:r>
            <a:r>
              <a:rPr lang="en-GB" sz="2000" dirty="0" err="1" smtClean="0">
                <a:solidFill>
                  <a:schemeClr val="accent5">
                    <a:lumMod val="50000"/>
                  </a:schemeClr>
                </a:solidFill>
              </a:rPr>
              <a:t>zl</a:t>
            </a:r>
            <a:r>
              <a:rPr lang="en-GB" sz="2000" dirty="0" smtClean="0">
                <a:solidFill>
                  <a:schemeClr val="accent5">
                    <a:lumMod val="50000"/>
                  </a:schemeClr>
                </a:solidFill>
              </a:rPr>
              <a:t> per month (ca. 1’700 ₤) in which you have 54 days to repay the debt without interest, after this time the interest rate is 10%. This card is protected with chip. You can not use this card with Pay Pass contactless technology.</a:t>
            </a:r>
          </a:p>
          <a:p>
            <a:pPr>
              <a:buAutoNum type="arabicParenR"/>
            </a:pPr>
            <a:r>
              <a:rPr lang="en-GB" sz="2000" dirty="0" smtClean="0">
                <a:solidFill>
                  <a:schemeClr val="accent5">
                    <a:lumMod val="50000"/>
                  </a:schemeClr>
                </a:solidFill>
              </a:rPr>
              <a:t>What is your highest price that you are willing to pay</a:t>
            </a:r>
            <a:r>
              <a:rPr lang="en-GB" sz="2000" b="1" dirty="0" smtClean="0">
                <a:solidFill>
                  <a:schemeClr val="accent5">
                    <a:lumMod val="50000"/>
                  </a:schemeClr>
                </a:solidFill>
              </a:rPr>
              <a:t> </a:t>
            </a:r>
            <a:r>
              <a:rPr lang="en-GB" sz="2000" dirty="0" smtClean="0">
                <a:solidFill>
                  <a:schemeClr val="accent5">
                    <a:lumMod val="50000"/>
                  </a:schemeClr>
                </a:solidFill>
              </a:rPr>
              <a:t>for annual additional functionality of payment card, through which you can pay in stores by applying contactless payment card to the reader? The transactions will be limited to 50 </a:t>
            </a:r>
            <a:r>
              <a:rPr lang="en-GB" sz="2000" dirty="0" err="1" smtClean="0">
                <a:solidFill>
                  <a:schemeClr val="accent5">
                    <a:lumMod val="50000"/>
                  </a:schemeClr>
                </a:solidFill>
              </a:rPr>
              <a:t>zl</a:t>
            </a:r>
            <a:r>
              <a:rPr lang="en-GB" sz="2000" dirty="0" smtClean="0">
                <a:solidFill>
                  <a:schemeClr val="accent5">
                    <a:lumMod val="50000"/>
                  </a:schemeClr>
                </a:solidFill>
              </a:rPr>
              <a:t> (ca. 10 ₤), and above this amount the PIN or signature will be required. </a:t>
            </a:r>
          </a:p>
          <a:p>
            <a:pPr marL="0" indent="0">
              <a:buNone/>
            </a:pPr>
            <a:endParaRPr lang="en-GB" sz="2000" b="1" dirty="0" smtClean="0">
              <a:solidFill>
                <a:schemeClr val="accent5">
                  <a:lumMod val="50000"/>
                </a:schemeClr>
              </a:solidFill>
            </a:endParaRPr>
          </a:p>
          <a:p>
            <a:pPr marL="0" indent="0">
              <a:buNone/>
            </a:pPr>
            <a:r>
              <a:rPr lang="en-GB" sz="2000" b="1" dirty="0" smtClean="0">
                <a:solidFill>
                  <a:schemeClr val="accent5">
                    <a:lumMod val="50000"/>
                  </a:schemeClr>
                </a:solidFill>
              </a:rPr>
              <a:t>It was possible to have a negative valuation - which was an approximation of the discomfort of having this type of service.</a:t>
            </a:r>
          </a:p>
          <a:p>
            <a:pPr marL="0" indent="0">
              <a:buNone/>
            </a:pPr>
            <a:endParaRPr lang="pl-PL" sz="1800" b="1" dirty="0" smtClean="0">
              <a:solidFill>
                <a:schemeClr val="accent5">
                  <a:lumMod val="50000"/>
                </a:schemeClr>
              </a:solidFill>
            </a:endParaRPr>
          </a:p>
          <a:p>
            <a:pPr marL="0" indent="0">
              <a:buNone/>
            </a:pPr>
            <a:endParaRPr lang="pl-PL" sz="1800" b="1" dirty="0" smtClean="0">
              <a:solidFill>
                <a:schemeClr val="accent5">
                  <a:lumMod val="50000"/>
                </a:schemeClr>
              </a:solidFill>
            </a:endParaRPr>
          </a:p>
        </p:txBody>
      </p:sp>
    </p:spTree>
    <p:extLst>
      <p:ext uri="{BB962C8B-B14F-4D97-AF65-F5344CB8AC3E}">
        <p14:creationId xmlns:p14="http://schemas.microsoft.com/office/powerpoint/2010/main" val="117182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80728"/>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(2)</a:t>
            </a:r>
            <a:endParaRPr lang="en-US" b="1" dirty="0">
              <a:solidFill>
                <a:schemeClr val="accent5">
                  <a:lumMod val="50000"/>
                </a:schemeClr>
              </a:solidFill>
            </a:endParaRPr>
          </a:p>
        </p:txBody>
      </p:sp>
      <p:sp>
        <p:nvSpPr>
          <p:cNvPr id="3" name="Symbol zastępczy zawartości 2"/>
          <p:cNvSpPr>
            <a:spLocks noGrp="1"/>
          </p:cNvSpPr>
          <p:nvPr>
            <p:ph idx="1"/>
          </p:nvPr>
        </p:nvSpPr>
        <p:spPr>
          <a:xfrm>
            <a:off x="323528" y="1772816"/>
            <a:ext cx="8424936" cy="3240360"/>
          </a:xfrm>
        </p:spPr>
        <p:txBody>
          <a:bodyPr>
            <a:noAutofit/>
          </a:bodyPr>
          <a:lstStyle/>
          <a:p>
            <a:pPr marL="0" indent="0">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The results from questionnaire provided the basis for the presentation of theories about bundling during lectures. </a:t>
            </a:r>
          </a:p>
          <a:p>
            <a:pPr marL="0" indent="0">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They were also a pretext to discuss whether it is possible to introduce negative valuation in bundling model.</a:t>
            </a:r>
          </a:p>
          <a:p>
            <a:pPr marL="0" indent="0">
              <a:buNone/>
            </a:pPr>
            <a:endParaRPr lang="en-GB" sz="2400" b="1" dirty="0" smtClean="0">
              <a:solidFill>
                <a:schemeClr val="accent5">
                  <a:lumMod val="50000"/>
                </a:schemeClr>
              </a:solidFill>
            </a:endParaRPr>
          </a:p>
          <a:p>
            <a:pPr marL="0" indent="0">
              <a:buNone/>
            </a:pPr>
            <a:endParaRPr lang="pl-PL" sz="2400" b="1" dirty="0" smtClean="0">
              <a:solidFill>
                <a:schemeClr val="accent5">
                  <a:lumMod val="50000"/>
                </a:schemeClr>
              </a:solidFill>
            </a:endParaRPr>
          </a:p>
          <a:p>
            <a:pPr marL="0" indent="0">
              <a:buNone/>
            </a:pPr>
            <a:endParaRPr lang="pl-PL" sz="2400" b="1" dirty="0">
              <a:solidFill>
                <a:schemeClr val="accent5">
                  <a:lumMod val="50000"/>
                </a:schemeClr>
              </a:solidFill>
            </a:endParaRPr>
          </a:p>
          <a:p>
            <a:pPr marL="0" indent="0">
              <a:buNone/>
            </a:pPr>
            <a:endParaRPr lang="pl-PL" sz="2400" b="1" dirty="0" smtClean="0">
              <a:solidFill>
                <a:schemeClr val="accent5">
                  <a:lumMod val="50000"/>
                </a:schemeClr>
              </a:solidFill>
            </a:endParaRPr>
          </a:p>
          <a:p>
            <a:pPr marL="0" indent="0">
              <a:buNone/>
            </a:pPr>
            <a:endParaRPr lang="pl-PL" sz="2400" b="1" dirty="0">
              <a:solidFill>
                <a:schemeClr val="accent5">
                  <a:lumMod val="50000"/>
                </a:schemeClr>
              </a:solidFill>
            </a:endParaRPr>
          </a:p>
          <a:p>
            <a:pPr marL="0" indent="0">
              <a:buNone/>
            </a:pPr>
            <a:r>
              <a:rPr lang="en-GB" sz="2400" b="1" dirty="0" smtClean="0">
                <a:solidFill>
                  <a:schemeClr val="accent5">
                    <a:lumMod val="50000"/>
                  </a:schemeClr>
                </a:solidFill>
              </a:rPr>
              <a:t>* Full presentation of models and theories will be included in the paper.</a:t>
            </a:r>
          </a:p>
          <a:p>
            <a:pPr marL="0" indent="0">
              <a:buNone/>
            </a:pPr>
            <a:endParaRPr lang="pl-PL" sz="1800" b="1" dirty="0" smtClean="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a:p>
            <a:pPr marL="0" indent="0">
              <a:buNone/>
            </a:pPr>
            <a:endParaRPr lang="pl-PL" sz="1800" b="1" dirty="0" smtClean="0">
              <a:solidFill>
                <a:schemeClr val="accent5">
                  <a:lumMod val="50000"/>
                </a:schemeClr>
              </a:solidFill>
            </a:endParaRPr>
          </a:p>
        </p:txBody>
      </p:sp>
    </p:spTree>
    <p:extLst>
      <p:ext uri="{BB962C8B-B14F-4D97-AF65-F5344CB8AC3E}">
        <p14:creationId xmlns:p14="http://schemas.microsoft.com/office/powerpoint/2010/main" val="2563033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992" y="404664"/>
            <a:ext cx="7182090" cy="57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304818" y="5085184"/>
            <a:ext cx="8587662" cy="1631216"/>
          </a:xfrm>
          <a:prstGeom prst="rect">
            <a:avLst/>
          </a:prstGeom>
        </p:spPr>
        <p:txBody>
          <a:bodyPr wrap="square">
            <a:spAutoFit/>
          </a:bodyPr>
          <a:lstStyle/>
          <a:p>
            <a:r>
              <a:rPr lang="en-GB" sz="2000" b="1" dirty="0" smtClean="0">
                <a:solidFill>
                  <a:schemeClr val="accent5">
                    <a:lumMod val="50000"/>
                  </a:schemeClr>
                </a:solidFill>
              </a:rPr>
              <a:t>Result</a:t>
            </a:r>
            <a:r>
              <a:rPr lang="pl-PL" sz="2000" b="1" dirty="0" smtClean="0">
                <a:solidFill>
                  <a:schemeClr val="accent5">
                    <a:lumMod val="50000"/>
                  </a:schemeClr>
                </a:solidFill>
              </a:rPr>
              <a:t>s</a:t>
            </a:r>
            <a:r>
              <a:rPr lang="en-GB" sz="2000" b="1" dirty="0" smtClean="0">
                <a:solidFill>
                  <a:schemeClr val="accent5">
                    <a:lumMod val="50000"/>
                  </a:schemeClr>
                </a:solidFill>
              </a:rPr>
              <a:t>:</a:t>
            </a:r>
          </a:p>
          <a:p>
            <a:r>
              <a:rPr lang="en-GB" sz="2000" b="1" dirty="0" smtClean="0">
                <a:solidFill>
                  <a:schemeClr val="accent5">
                    <a:lumMod val="50000"/>
                  </a:schemeClr>
                </a:solidFill>
                <a:sym typeface="Wingdings" panose="05000000000000000000" pitchFamily="2" charset="2"/>
              </a:rPr>
              <a:t> </a:t>
            </a:r>
            <a:r>
              <a:rPr lang="en-GB" sz="2000" b="1" dirty="0" smtClean="0">
                <a:solidFill>
                  <a:schemeClr val="accent5">
                    <a:lumMod val="50000"/>
                  </a:schemeClr>
                </a:solidFill>
              </a:rPr>
              <a:t>Some people considered as undesirable both to have a credit card or </a:t>
            </a:r>
            <a:r>
              <a:rPr lang="en-GB" sz="2000" b="1" dirty="0" err="1" smtClean="0">
                <a:solidFill>
                  <a:schemeClr val="accent5">
                    <a:lumMod val="50000"/>
                  </a:schemeClr>
                </a:solidFill>
              </a:rPr>
              <a:t>PayPass</a:t>
            </a:r>
            <a:r>
              <a:rPr lang="en-GB" sz="2000" b="1" dirty="0" smtClean="0">
                <a:solidFill>
                  <a:schemeClr val="accent5">
                    <a:lumMod val="50000"/>
                  </a:schemeClr>
                </a:solidFill>
              </a:rPr>
              <a:t> service (negative reservation prices)</a:t>
            </a:r>
          </a:p>
          <a:p>
            <a:r>
              <a:rPr lang="en-GB" sz="2000" b="1" dirty="0" smtClean="0">
                <a:solidFill>
                  <a:schemeClr val="accent5">
                    <a:lumMod val="50000"/>
                  </a:schemeClr>
                </a:solidFill>
                <a:sym typeface="Wingdings" panose="05000000000000000000" pitchFamily="2" charset="2"/>
              </a:rPr>
              <a:t> </a:t>
            </a:r>
            <a:r>
              <a:rPr lang="en-GB" sz="2000" b="1" dirty="0" smtClean="0">
                <a:solidFill>
                  <a:schemeClr val="accent5">
                    <a:lumMod val="50000"/>
                  </a:schemeClr>
                </a:solidFill>
              </a:rPr>
              <a:t>There is no significant correlation (0.14) between reservation prices of payment cards and </a:t>
            </a:r>
            <a:r>
              <a:rPr lang="en-GB" sz="2000" b="1" dirty="0" err="1" smtClean="0">
                <a:solidFill>
                  <a:schemeClr val="accent5">
                    <a:lumMod val="50000"/>
                  </a:schemeClr>
                </a:solidFill>
              </a:rPr>
              <a:t>PayPass</a:t>
            </a:r>
            <a:r>
              <a:rPr lang="en-GB" sz="2000" b="1" dirty="0" smtClean="0">
                <a:solidFill>
                  <a:schemeClr val="accent5">
                    <a:lumMod val="50000"/>
                  </a:schemeClr>
                </a:solidFill>
              </a:rPr>
              <a:t> service</a:t>
            </a:r>
            <a:endParaRPr lang="en-GB" sz="2000" b="1" dirty="0">
              <a:solidFill>
                <a:schemeClr val="accent5">
                  <a:lumMod val="50000"/>
                </a:schemeClr>
              </a:solidFill>
            </a:endParaRPr>
          </a:p>
        </p:txBody>
      </p:sp>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(3)</a:t>
            </a:r>
            <a:endParaRPr lang="en-US" b="1" dirty="0">
              <a:solidFill>
                <a:schemeClr val="accent5">
                  <a:lumMod val="50000"/>
                </a:schemeClr>
              </a:solidFill>
            </a:endParaRPr>
          </a:p>
        </p:txBody>
      </p:sp>
    </p:spTree>
    <p:extLst>
      <p:ext uri="{BB962C8B-B14F-4D97-AF65-F5344CB8AC3E}">
        <p14:creationId xmlns:p14="http://schemas.microsoft.com/office/powerpoint/2010/main" val="94091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80728"/>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(4)</a:t>
            </a:r>
            <a:endParaRPr lang="en-US" b="1" dirty="0">
              <a:solidFill>
                <a:schemeClr val="accent5">
                  <a:lumMod val="50000"/>
                </a:schemeClr>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80728"/>
            <a:ext cx="7446459"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ostokąt 5"/>
          <p:cNvSpPr/>
          <p:nvPr/>
        </p:nvSpPr>
        <p:spPr>
          <a:xfrm>
            <a:off x="325918" y="5301209"/>
            <a:ext cx="8206522" cy="1200329"/>
          </a:xfrm>
          <a:prstGeom prst="rect">
            <a:avLst/>
          </a:prstGeom>
        </p:spPr>
        <p:txBody>
          <a:bodyPr wrap="square">
            <a:spAutoFit/>
          </a:bodyPr>
          <a:lstStyle/>
          <a:p>
            <a:r>
              <a:rPr lang="en-US" b="1" dirty="0" smtClean="0">
                <a:solidFill>
                  <a:schemeClr val="accent5">
                    <a:lumMod val="50000"/>
                  </a:schemeClr>
                </a:solidFill>
              </a:rPr>
              <a:t>These data can be used to construct the demand function</a:t>
            </a:r>
            <a:r>
              <a:rPr lang="pl-PL" b="1" dirty="0" smtClean="0">
                <a:solidFill>
                  <a:schemeClr val="accent5">
                    <a:lumMod val="50000"/>
                  </a:schemeClr>
                </a:solidFill>
              </a:rPr>
              <a:t>s. </a:t>
            </a:r>
          </a:p>
          <a:p>
            <a:endParaRPr lang="pl-PL" b="1" dirty="0">
              <a:solidFill>
                <a:schemeClr val="accent5">
                  <a:lumMod val="50000"/>
                </a:schemeClr>
              </a:solidFill>
            </a:endParaRPr>
          </a:p>
          <a:p>
            <a:r>
              <a:rPr lang="en-US" b="1" dirty="0" smtClean="0">
                <a:solidFill>
                  <a:schemeClr val="accent5">
                    <a:lumMod val="50000"/>
                  </a:schemeClr>
                </a:solidFill>
              </a:rPr>
              <a:t>Q – </a:t>
            </a:r>
            <a:r>
              <a:rPr lang="pl-PL" b="1" dirty="0" smtClean="0">
                <a:solidFill>
                  <a:schemeClr val="accent5">
                    <a:lumMod val="50000"/>
                  </a:schemeClr>
                </a:solidFill>
              </a:rPr>
              <a:t>H</a:t>
            </a:r>
            <a:r>
              <a:rPr lang="en-US" b="1" dirty="0" smtClean="0">
                <a:solidFill>
                  <a:schemeClr val="accent5">
                    <a:lumMod val="50000"/>
                  </a:schemeClr>
                </a:solidFill>
              </a:rPr>
              <a:t>ow can we interpret this kind of „real” demand function?   </a:t>
            </a:r>
          </a:p>
          <a:p>
            <a:endParaRPr lang="pl-PL" b="1" dirty="0">
              <a:solidFill>
                <a:schemeClr val="accent5">
                  <a:lumMod val="50000"/>
                </a:schemeClr>
              </a:solidFill>
            </a:endParaRPr>
          </a:p>
        </p:txBody>
      </p:sp>
    </p:spTree>
    <p:extLst>
      <p:ext uri="{BB962C8B-B14F-4D97-AF65-F5344CB8AC3E}">
        <p14:creationId xmlns:p14="http://schemas.microsoft.com/office/powerpoint/2010/main" val="225512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052736"/>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(5)</a:t>
            </a:r>
            <a:endParaRPr lang="en-US" b="1" dirty="0">
              <a:solidFill>
                <a:schemeClr val="accent5">
                  <a:lumMod val="50000"/>
                </a:schemeClr>
              </a:solidFill>
            </a:endParaRPr>
          </a:p>
        </p:txBody>
      </p:sp>
      <p:sp>
        <p:nvSpPr>
          <p:cNvPr id="6" name="Prostokąt 5"/>
          <p:cNvSpPr/>
          <p:nvPr/>
        </p:nvSpPr>
        <p:spPr>
          <a:xfrm>
            <a:off x="298170" y="1406679"/>
            <a:ext cx="8522302" cy="707886"/>
          </a:xfrm>
          <a:prstGeom prst="rect">
            <a:avLst/>
          </a:prstGeom>
        </p:spPr>
        <p:txBody>
          <a:bodyPr wrap="square">
            <a:spAutoFit/>
          </a:bodyPr>
          <a:lstStyle/>
          <a:p>
            <a:pPr algn="ctr"/>
            <a:r>
              <a:rPr lang="en-GB" sz="2000" b="1" dirty="0" smtClean="0">
                <a:solidFill>
                  <a:schemeClr val="accent5">
                    <a:lumMod val="50000"/>
                  </a:schemeClr>
                </a:solidFill>
              </a:rPr>
              <a:t>The results are the basis for determining optimal pricing strategies for the monopolistic firm, assuming zero cost</a:t>
            </a:r>
            <a:endParaRPr lang="en-GB" sz="2000" b="1" dirty="0">
              <a:solidFill>
                <a:schemeClr val="accent5">
                  <a:lumMod val="50000"/>
                </a:schemeClr>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70717772"/>
              </p:ext>
            </p:extLst>
          </p:nvPr>
        </p:nvGraphicFramePr>
        <p:xfrm>
          <a:off x="402859" y="2564904"/>
          <a:ext cx="8345604" cy="3555746"/>
        </p:xfrm>
        <a:graphic>
          <a:graphicData uri="http://schemas.openxmlformats.org/drawingml/2006/table">
            <a:tbl>
              <a:tblPr firstRow="1" bandRow="1">
                <a:tableStyleId>{2D5ABB26-0587-4C30-8999-92F81FD0307C}</a:tableStyleId>
              </a:tblPr>
              <a:tblGrid>
                <a:gridCol w="1390934"/>
                <a:gridCol w="1390934"/>
                <a:gridCol w="1390934"/>
                <a:gridCol w="1390934"/>
                <a:gridCol w="1390934"/>
                <a:gridCol w="1390934"/>
              </a:tblGrid>
              <a:tr h="757624">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noProof="0" dirty="0" smtClean="0">
                          <a:solidFill>
                            <a:schemeClr val="accent5">
                              <a:lumMod val="50000"/>
                            </a:schemeClr>
                          </a:solidFill>
                          <a:latin typeface="+mn-lt"/>
                        </a:rPr>
                        <a:t>Max profit </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noProof="0" dirty="0" smtClean="0">
                          <a:solidFill>
                            <a:schemeClr val="accent5">
                              <a:lumMod val="50000"/>
                            </a:schemeClr>
                          </a:solidFill>
                          <a:latin typeface="+mn-lt"/>
                        </a:rPr>
                        <a:t>Consumer Surplus</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noProof="0" dirty="0" smtClean="0">
                          <a:solidFill>
                            <a:schemeClr val="accent5">
                              <a:lumMod val="50000"/>
                            </a:schemeClr>
                          </a:solidFill>
                          <a:latin typeface="+mn-lt"/>
                        </a:rPr>
                        <a:t>Price</a:t>
                      </a:r>
                      <a:r>
                        <a:rPr lang="en-US" b="1" baseline="0" noProof="0" dirty="0" smtClean="0">
                          <a:solidFill>
                            <a:schemeClr val="accent5">
                              <a:lumMod val="50000"/>
                            </a:schemeClr>
                          </a:solidFill>
                          <a:latin typeface="+mn-lt"/>
                        </a:rPr>
                        <a:t> of bundle</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noProof="0" dirty="0" smtClean="0">
                          <a:solidFill>
                            <a:schemeClr val="accent5">
                              <a:lumMod val="50000"/>
                            </a:schemeClr>
                          </a:solidFill>
                          <a:latin typeface="+mn-lt"/>
                        </a:rPr>
                        <a:t>Price of Credit</a:t>
                      </a:r>
                      <a:r>
                        <a:rPr lang="en-US" b="1" baseline="0" noProof="0" dirty="0" smtClean="0">
                          <a:solidFill>
                            <a:schemeClr val="accent5">
                              <a:lumMod val="50000"/>
                            </a:schemeClr>
                          </a:solidFill>
                          <a:latin typeface="+mn-lt"/>
                        </a:rPr>
                        <a:t> Card </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noProof="0" dirty="0" smtClean="0">
                          <a:solidFill>
                            <a:schemeClr val="accent5">
                              <a:lumMod val="50000"/>
                            </a:schemeClr>
                          </a:solidFill>
                          <a:latin typeface="+mn-lt"/>
                        </a:rPr>
                        <a:t>Price of </a:t>
                      </a:r>
                    </a:p>
                    <a:p>
                      <a:pPr algn="ctr"/>
                      <a:r>
                        <a:rPr lang="en-US" b="1" noProof="0" dirty="0" smtClean="0">
                          <a:solidFill>
                            <a:schemeClr val="accent5">
                              <a:lumMod val="50000"/>
                            </a:schemeClr>
                          </a:solidFill>
                          <a:latin typeface="+mn-lt"/>
                        </a:rPr>
                        <a:t>Pay</a:t>
                      </a:r>
                      <a:r>
                        <a:rPr lang="pl-PL" b="1" noProof="0" dirty="0" smtClean="0">
                          <a:solidFill>
                            <a:schemeClr val="accent5">
                              <a:lumMod val="50000"/>
                            </a:schemeClr>
                          </a:solidFill>
                          <a:latin typeface="+mn-lt"/>
                        </a:rPr>
                        <a:t> </a:t>
                      </a:r>
                      <a:r>
                        <a:rPr lang="en-US" b="1" noProof="0" dirty="0" smtClean="0">
                          <a:solidFill>
                            <a:schemeClr val="accent5">
                              <a:lumMod val="50000"/>
                            </a:schemeClr>
                          </a:solidFill>
                          <a:latin typeface="+mn-lt"/>
                        </a:rPr>
                        <a:t>Pass</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schemeClr val="accent5">
                              <a:lumMod val="50000"/>
                            </a:schemeClr>
                          </a:solidFill>
                          <a:latin typeface="+mn-lt"/>
                        </a:rPr>
                        <a:t>Pure</a:t>
                      </a:r>
                      <a:endParaRPr lang="pl-PL" b="1" noProof="0" dirty="0" smtClean="0">
                        <a:solidFill>
                          <a:schemeClr val="accent5">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schemeClr val="accent5">
                              <a:lumMod val="50000"/>
                            </a:schemeClr>
                          </a:solidFill>
                          <a:latin typeface="+mn-lt"/>
                        </a:rPr>
                        <a:t> Bundle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smtClean="0">
                          <a:solidFill>
                            <a:schemeClr val="accent5">
                              <a:lumMod val="50000"/>
                            </a:schemeClr>
                          </a:solidFill>
                          <a:latin typeface="+mn-lt"/>
                        </a:rPr>
                        <a:t>4560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smtClean="0">
                          <a:solidFill>
                            <a:schemeClr val="accent5">
                              <a:lumMod val="50000"/>
                            </a:schemeClr>
                          </a:solidFill>
                          <a:latin typeface="+mn-lt"/>
                        </a:rPr>
                        <a:t>6972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smtClean="0">
                          <a:solidFill>
                            <a:schemeClr val="accent5">
                              <a:lumMod val="50000"/>
                            </a:schemeClr>
                          </a:solidFill>
                          <a:latin typeface="+mn-lt"/>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 </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 </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41">
                <a:tc>
                  <a:txBody>
                    <a:bodyPr/>
                    <a:lstStyle/>
                    <a:p>
                      <a:pPr algn="ct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noProof="0" dirty="0" smtClean="0">
                          <a:solidFill>
                            <a:schemeClr val="accent5">
                              <a:lumMod val="50000"/>
                            </a:schemeClr>
                          </a:solidFill>
                          <a:latin typeface="+mn-lt"/>
                        </a:rPr>
                        <a:t>Pure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rgbClr val="FF0000"/>
                          </a:solidFill>
                          <a:latin typeface="+mn-lt"/>
                        </a:rPr>
                        <a:t>5314</a:t>
                      </a:r>
                      <a:endParaRPr lang="pl-PL"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pl-PL" altLang="pl-PL" sz="1800" b="1" i="0" u="none" strike="noStrike" cap="none" normalizeH="0" baseline="0" dirty="0" smtClean="0">
                          <a:ln>
                            <a:noFill/>
                          </a:ln>
                          <a:solidFill>
                            <a:srgbClr val="FF0000"/>
                          </a:solidFill>
                          <a:effectLst/>
                          <a:latin typeface="+mn-lt"/>
                          <a:cs typeface="Arial" pitchFamily="34" charset="0"/>
                        </a:rPr>
                        <a:t>10296</a:t>
                      </a:r>
                      <a:endParaRPr lang="pl-PL" b="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l-PL" altLang="pl-PL" sz="1800" b="1" i="0" u="none" strike="noStrike" cap="none" normalizeH="0" baseline="0" dirty="0" smtClean="0">
                          <a:ln>
                            <a:noFill/>
                          </a:ln>
                          <a:solidFill>
                            <a:schemeClr val="accent5">
                              <a:lumMod val="50000"/>
                            </a:schemeClr>
                          </a:solidFill>
                          <a:effectLst/>
                          <a:latin typeface="+mn-lt"/>
                          <a:cs typeface="Arial" pitchFamily="34" charset="0"/>
                        </a:rPr>
                        <a:t>60</a:t>
                      </a:r>
                      <a:endParaRPr lang="pl-PL" b="1" dirty="0" smtClean="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l-PL" altLang="pl-PL" sz="1800" b="1" i="0" u="none" strike="noStrike" cap="none" normalizeH="0" baseline="0" dirty="0" smtClean="0">
                          <a:ln>
                            <a:noFill/>
                          </a:ln>
                          <a:solidFill>
                            <a:schemeClr val="accent5">
                              <a:lumMod val="50000"/>
                            </a:schemeClr>
                          </a:solidFill>
                          <a:effectLst/>
                          <a:latin typeface="+mn-lt"/>
                          <a:cs typeface="Arial" pitchFamily="34" charset="0"/>
                        </a:rPr>
                        <a:t>59</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41">
                <a:tc>
                  <a:txBody>
                    <a:bodyPr/>
                    <a:lstStyle/>
                    <a:p>
                      <a:pPr algn="ct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941">
                <a:tc>
                  <a:txBody>
                    <a:bodyPr/>
                    <a:lstStyle/>
                    <a:p>
                      <a:pPr algn="ctr"/>
                      <a:r>
                        <a:rPr lang="en-US" b="1" noProof="0" dirty="0" smtClean="0">
                          <a:solidFill>
                            <a:schemeClr val="accent5">
                              <a:lumMod val="50000"/>
                            </a:schemeClr>
                          </a:solidFill>
                          <a:latin typeface="+mn-lt"/>
                        </a:rPr>
                        <a:t>Mixed Bundling</a:t>
                      </a:r>
                      <a:endParaRPr lang="en-US" b="1" noProof="0"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5251</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10296</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118</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59</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smtClean="0">
                          <a:solidFill>
                            <a:schemeClr val="accent5">
                              <a:lumMod val="50000"/>
                            </a:schemeClr>
                          </a:solidFill>
                          <a:latin typeface="+mn-lt"/>
                        </a:rPr>
                        <a:t>59</a:t>
                      </a:r>
                      <a:endParaRPr lang="pl-PL" b="1" dirty="0">
                        <a:solidFill>
                          <a:schemeClr val="accent5">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Elipsa 7"/>
          <p:cNvSpPr/>
          <p:nvPr/>
        </p:nvSpPr>
        <p:spPr>
          <a:xfrm>
            <a:off x="755576" y="4221088"/>
            <a:ext cx="3946407" cy="108012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9433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(6)</a:t>
            </a:r>
            <a:endParaRPr lang="en-US" b="1" dirty="0">
              <a:solidFill>
                <a:schemeClr val="accent5">
                  <a:lumMod val="50000"/>
                </a:schemeClr>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967175"/>
            <a:ext cx="5904656" cy="475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p:cNvSpPr/>
          <p:nvPr/>
        </p:nvSpPr>
        <p:spPr>
          <a:xfrm>
            <a:off x="107504" y="3573016"/>
            <a:ext cx="2286000" cy="461665"/>
          </a:xfrm>
          <a:prstGeom prst="rect">
            <a:avLst/>
          </a:prstGeom>
        </p:spPr>
        <p:txBody>
          <a:bodyPr wrap="square">
            <a:spAutoFit/>
          </a:bodyPr>
          <a:lstStyle/>
          <a:p>
            <a:pPr algn="ctr">
              <a:defRPr/>
            </a:pPr>
            <a:r>
              <a:rPr lang="en-US" sz="2400" b="1" dirty="0" smtClean="0">
                <a:solidFill>
                  <a:schemeClr val="accent5">
                    <a:lumMod val="50000"/>
                  </a:schemeClr>
                </a:solidFill>
              </a:rPr>
              <a:t>Pure</a:t>
            </a:r>
            <a:r>
              <a:rPr lang="pl-PL" sz="2400" b="1" dirty="0" smtClean="0">
                <a:solidFill>
                  <a:schemeClr val="accent5">
                    <a:lumMod val="50000"/>
                  </a:schemeClr>
                </a:solidFill>
              </a:rPr>
              <a:t> </a:t>
            </a:r>
            <a:r>
              <a:rPr lang="en-US" sz="2400" b="1" dirty="0" smtClean="0">
                <a:solidFill>
                  <a:schemeClr val="accent5">
                    <a:lumMod val="50000"/>
                  </a:schemeClr>
                </a:solidFill>
              </a:rPr>
              <a:t> Bundle</a:t>
            </a:r>
          </a:p>
        </p:txBody>
      </p:sp>
      <p:sp>
        <p:nvSpPr>
          <p:cNvPr id="6" name="Prostokąt 5"/>
          <p:cNvSpPr/>
          <p:nvPr/>
        </p:nvSpPr>
        <p:spPr>
          <a:xfrm>
            <a:off x="107504" y="1195101"/>
            <a:ext cx="8424936" cy="1569660"/>
          </a:xfrm>
          <a:prstGeom prst="rect">
            <a:avLst/>
          </a:prstGeom>
        </p:spPr>
        <p:txBody>
          <a:bodyPr wrap="square">
            <a:spAutoFit/>
          </a:bodyPr>
          <a:lstStyle/>
          <a:p>
            <a:pPr algn="just">
              <a:defRPr/>
            </a:pPr>
            <a:r>
              <a:rPr lang="en-US" sz="2400" dirty="0">
                <a:solidFill>
                  <a:schemeClr val="accent5">
                    <a:lumMod val="50000"/>
                  </a:schemeClr>
                </a:solidFill>
              </a:rPr>
              <a:t>These points are representation of real students choices. They can personally refer to the effects of „hypothetical” monopoly pricing </a:t>
            </a:r>
            <a:r>
              <a:rPr lang="en-US" sz="2400" dirty="0" smtClean="0">
                <a:solidFill>
                  <a:schemeClr val="accent5">
                    <a:lumMod val="50000"/>
                  </a:schemeClr>
                </a:solidFill>
              </a:rPr>
              <a:t>policy </a:t>
            </a:r>
            <a:r>
              <a:rPr lang="en-US" sz="2400" dirty="0">
                <a:solidFill>
                  <a:schemeClr val="accent5">
                    <a:lumMod val="50000"/>
                  </a:schemeClr>
                </a:solidFill>
              </a:rPr>
              <a:t>and have </a:t>
            </a:r>
            <a:r>
              <a:rPr lang="en-US" sz="2400" u="sng" dirty="0">
                <a:solidFill>
                  <a:schemeClr val="accent5">
                    <a:lumMod val="50000"/>
                  </a:schemeClr>
                </a:solidFill>
              </a:rPr>
              <a:t>a personal attitude to the problems presented at the lecture.</a:t>
            </a:r>
            <a:endParaRPr lang="en-GB" sz="2400" u="sng" dirty="0" smtClean="0">
              <a:solidFill>
                <a:schemeClr val="accent5">
                  <a:lumMod val="50000"/>
                </a:schemeClr>
              </a:solidFill>
            </a:endParaRPr>
          </a:p>
        </p:txBody>
      </p:sp>
    </p:spTree>
    <p:extLst>
      <p:ext uri="{BB962C8B-B14F-4D97-AF65-F5344CB8AC3E}">
        <p14:creationId xmlns:p14="http://schemas.microsoft.com/office/powerpoint/2010/main" val="1519860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80728"/>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(7)</a:t>
            </a:r>
            <a:endParaRPr lang="en-US" b="1" dirty="0">
              <a:solidFill>
                <a:schemeClr val="accent5">
                  <a:lumMod val="50000"/>
                </a:schemeClr>
              </a:solidFill>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80728"/>
            <a:ext cx="661254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683568" y="1052736"/>
            <a:ext cx="1890389" cy="369332"/>
          </a:xfrm>
          <a:prstGeom prst="rect">
            <a:avLst/>
          </a:prstGeom>
        </p:spPr>
        <p:txBody>
          <a:bodyPr wrap="none">
            <a:spAutoFit/>
          </a:bodyPr>
          <a:lstStyle/>
          <a:p>
            <a:pPr algn="ctr">
              <a:defRPr/>
            </a:pPr>
            <a:r>
              <a:rPr lang="en-US" b="1" dirty="0" smtClean="0">
                <a:solidFill>
                  <a:schemeClr val="accent5">
                    <a:lumMod val="50000"/>
                  </a:schemeClr>
                </a:solidFill>
              </a:rPr>
              <a:t>Pure Components</a:t>
            </a:r>
          </a:p>
        </p:txBody>
      </p:sp>
    </p:spTree>
    <p:extLst>
      <p:ext uri="{BB962C8B-B14F-4D97-AF65-F5344CB8AC3E}">
        <p14:creationId xmlns:p14="http://schemas.microsoft.com/office/powerpoint/2010/main" val="122653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43000"/>
          </a:xfrm>
          <a:solidFill>
            <a:schemeClr val="accent5">
              <a:lumMod val="20000"/>
              <a:lumOff val="80000"/>
            </a:schemeClr>
          </a:solidFill>
        </p:spPr>
        <p:txBody>
          <a:bodyPr>
            <a:normAutofit/>
          </a:bodyPr>
          <a:lstStyle/>
          <a:p>
            <a:r>
              <a:rPr lang="en-US" b="1" i="1" dirty="0" smtClean="0">
                <a:solidFill>
                  <a:schemeClr val="accent5">
                    <a:lumMod val="50000"/>
                  </a:schemeClr>
                </a:solidFill>
              </a:rPr>
              <a:t>My philosophy of economic education</a:t>
            </a:r>
            <a:endParaRPr lang="en-US" b="1" i="1" dirty="0">
              <a:solidFill>
                <a:schemeClr val="accent5">
                  <a:lumMod val="50000"/>
                </a:schemeClr>
              </a:solidFill>
            </a:endParaRPr>
          </a:p>
        </p:txBody>
      </p:sp>
      <p:sp>
        <p:nvSpPr>
          <p:cNvPr id="3" name="Symbol zastępczy zawartości 2"/>
          <p:cNvSpPr>
            <a:spLocks noGrp="1"/>
          </p:cNvSpPr>
          <p:nvPr>
            <p:ph idx="1"/>
          </p:nvPr>
        </p:nvSpPr>
        <p:spPr>
          <a:xfrm>
            <a:off x="395536" y="1556792"/>
            <a:ext cx="8136904" cy="3384376"/>
          </a:xfrm>
        </p:spPr>
        <p:txBody>
          <a:bodyPr>
            <a:normAutofit/>
          </a:bodyPr>
          <a:lstStyle/>
          <a:p>
            <a:pPr marL="0" indent="0">
              <a:buNone/>
            </a:pPr>
            <a:endParaRPr lang="pl-PL" b="1" dirty="0" smtClean="0">
              <a:solidFill>
                <a:schemeClr val="accent5">
                  <a:lumMod val="50000"/>
                </a:schemeClr>
              </a:solidFill>
            </a:endParaRPr>
          </a:p>
          <a:p>
            <a:pPr marL="0" indent="0">
              <a:buNone/>
            </a:pPr>
            <a:r>
              <a:rPr lang="en-US" sz="2800" b="1" dirty="0" smtClean="0">
                <a:solidFill>
                  <a:schemeClr val="accent5">
                    <a:lumMod val="50000"/>
                  </a:schemeClr>
                </a:solidFill>
              </a:rPr>
              <a:t>Getting </a:t>
            </a:r>
            <a:r>
              <a:rPr lang="en-US" sz="2800" b="1" dirty="0">
                <a:solidFill>
                  <a:schemeClr val="accent5">
                    <a:lumMod val="50000"/>
                  </a:schemeClr>
                </a:solidFill>
              </a:rPr>
              <a:t>to </a:t>
            </a:r>
            <a:r>
              <a:rPr lang="pl-PL" sz="2800" b="1" dirty="0" smtClean="0">
                <a:solidFill>
                  <a:schemeClr val="accent5">
                    <a:lumMod val="50000"/>
                  </a:schemeClr>
                </a:solidFill>
              </a:rPr>
              <a:t>k</a:t>
            </a:r>
            <a:r>
              <a:rPr lang="en-US" sz="2800" b="1" dirty="0" smtClean="0">
                <a:solidFill>
                  <a:schemeClr val="accent5">
                    <a:lumMod val="50000"/>
                  </a:schemeClr>
                </a:solidFill>
              </a:rPr>
              <a:t>now </a:t>
            </a:r>
            <a:r>
              <a:rPr lang="en-US" sz="2800" b="1" dirty="0">
                <a:solidFill>
                  <a:schemeClr val="accent5">
                    <a:lumMod val="50000"/>
                  </a:schemeClr>
                </a:solidFill>
              </a:rPr>
              <a:t>the economy through </a:t>
            </a:r>
            <a:r>
              <a:rPr lang="en-US" sz="2800" b="1" dirty="0" smtClean="0">
                <a:solidFill>
                  <a:schemeClr val="accent5">
                    <a:lumMod val="50000"/>
                  </a:schemeClr>
                </a:solidFill>
              </a:rPr>
              <a:t>experiments</a:t>
            </a:r>
            <a:endParaRPr lang="pl-PL" sz="2800" b="1" dirty="0" smtClean="0">
              <a:solidFill>
                <a:schemeClr val="accent5">
                  <a:lumMod val="50000"/>
                </a:schemeClr>
              </a:solidFill>
            </a:endParaRPr>
          </a:p>
          <a:p>
            <a:pPr marL="0" indent="0">
              <a:buNone/>
            </a:pPr>
            <a:endParaRPr lang="pl-PL" sz="2800" b="1" dirty="0">
              <a:solidFill>
                <a:schemeClr val="accent5">
                  <a:lumMod val="50000"/>
                </a:schemeClr>
              </a:solidFill>
            </a:endParaRPr>
          </a:p>
          <a:p>
            <a:pPr marL="0" indent="0">
              <a:buNone/>
            </a:pPr>
            <a:endParaRPr lang="en-US" sz="2800" b="1" dirty="0">
              <a:solidFill>
                <a:schemeClr val="accent5">
                  <a:lumMod val="50000"/>
                </a:schemeClr>
              </a:solidFill>
            </a:endParaRPr>
          </a:p>
          <a:p>
            <a:pPr marL="0" indent="0">
              <a:buNone/>
            </a:pPr>
            <a:r>
              <a:rPr lang="pl-PL" sz="2800" b="1" dirty="0" smtClean="0">
                <a:solidFill>
                  <a:schemeClr val="accent5">
                    <a:lumMod val="50000"/>
                  </a:schemeClr>
                </a:solidFill>
              </a:rPr>
              <a:t>….. </a:t>
            </a:r>
            <a:r>
              <a:rPr lang="en-US" sz="2800" b="1" dirty="0" smtClean="0">
                <a:solidFill>
                  <a:schemeClr val="accent5">
                    <a:lumMod val="50000"/>
                  </a:schemeClr>
                </a:solidFill>
              </a:rPr>
              <a:t>through </a:t>
            </a:r>
            <a:r>
              <a:rPr lang="pl-PL" sz="2800" b="1" dirty="0" smtClean="0">
                <a:solidFill>
                  <a:schemeClr val="accent5">
                    <a:lumMod val="50000"/>
                  </a:schemeClr>
                </a:solidFill>
              </a:rPr>
              <a:t>the </a:t>
            </a:r>
            <a:r>
              <a:rPr lang="en-US" sz="2800" b="1" dirty="0" smtClean="0">
                <a:solidFill>
                  <a:schemeClr val="accent5">
                    <a:lumMod val="50000"/>
                  </a:schemeClr>
                </a:solidFill>
              </a:rPr>
              <a:t>various </a:t>
            </a:r>
            <a:r>
              <a:rPr lang="en-US" sz="2800" b="1" dirty="0">
                <a:solidFill>
                  <a:schemeClr val="accent5">
                    <a:lumMod val="50000"/>
                  </a:schemeClr>
                </a:solidFill>
              </a:rPr>
              <a:t>types of </a:t>
            </a:r>
            <a:r>
              <a:rPr lang="en-US" sz="2800" b="1" dirty="0" smtClean="0">
                <a:solidFill>
                  <a:schemeClr val="accent5">
                    <a:lumMod val="50000"/>
                  </a:schemeClr>
                </a:solidFill>
              </a:rPr>
              <a:t>experiments</a:t>
            </a:r>
            <a:r>
              <a:rPr lang="pl-PL" sz="2800" b="1" dirty="0" smtClean="0">
                <a:solidFill>
                  <a:schemeClr val="accent5">
                    <a:lumMod val="50000"/>
                  </a:schemeClr>
                </a:solidFill>
              </a:rPr>
              <a:t> </a:t>
            </a:r>
            <a:endParaRPr lang="en-GB" sz="2800" b="1" dirty="0" smtClean="0">
              <a:solidFill>
                <a:schemeClr val="accent5">
                  <a:lumMod val="50000"/>
                </a:schemeClr>
              </a:solidFill>
            </a:endParaRPr>
          </a:p>
        </p:txBody>
      </p:sp>
    </p:spTree>
    <p:extLst>
      <p:ext uri="{BB962C8B-B14F-4D97-AF65-F5344CB8AC3E}">
        <p14:creationId xmlns:p14="http://schemas.microsoft.com/office/powerpoint/2010/main" val="83477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052736"/>
          </a:xfrm>
          <a:solidFill>
            <a:schemeClr val="accent5">
              <a:lumMod val="20000"/>
              <a:lumOff val="80000"/>
            </a:schemeClr>
          </a:solidFill>
        </p:spPr>
        <p:txBody>
          <a:bodyPr>
            <a:normAutofit/>
          </a:bodyPr>
          <a:lstStyle/>
          <a:p>
            <a:r>
              <a:rPr lang="en-US" b="1" dirty="0" smtClean="0">
                <a:solidFill>
                  <a:schemeClr val="accent5">
                    <a:lumMod val="50000"/>
                  </a:schemeClr>
                </a:solidFill>
              </a:rPr>
              <a:t>Ad hock research (8)</a:t>
            </a:r>
            <a:endParaRPr lang="en-US" b="1" dirty="0">
              <a:solidFill>
                <a:schemeClr val="accent5">
                  <a:lumMod val="50000"/>
                </a:schemeClr>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452" y="1124744"/>
            <a:ext cx="6791261"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421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a:t>
            </a:r>
            <a:r>
              <a:rPr lang="pl-PL" b="1" dirty="0" smtClean="0">
                <a:solidFill>
                  <a:schemeClr val="accent5">
                    <a:lumMod val="50000"/>
                  </a:schemeClr>
                </a:solidFill>
              </a:rPr>
              <a:t> (1)</a:t>
            </a:r>
            <a:endParaRPr lang="en-US" b="1" dirty="0">
              <a:solidFill>
                <a:schemeClr val="accent5">
                  <a:lumMod val="50000"/>
                </a:schemeClr>
              </a:solidFill>
            </a:endParaRPr>
          </a:p>
        </p:txBody>
      </p:sp>
      <p:sp>
        <p:nvSpPr>
          <p:cNvPr id="4" name="Symbol zastępczy zawartości 2"/>
          <p:cNvSpPr>
            <a:spLocks noGrp="1"/>
          </p:cNvSpPr>
          <p:nvPr>
            <p:ph idx="1"/>
          </p:nvPr>
        </p:nvSpPr>
        <p:spPr>
          <a:xfrm>
            <a:off x="251520" y="980728"/>
            <a:ext cx="8424936" cy="5472608"/>
          </a:xfrm>
        </p:spPr>
        <p:txBody>
          <a:bodyPr>
            <a:noAutofit/>
          </a:bodyPr>
          <a:lstStyle/>
          <a:p>
            <a:pPr marL="0" indent="0">
              <a:buNone/>
            </a:pPr>
            <a:r>
              <a:rPr lang="en-GB" sz="2000" dirty="0" smtClean="0">
                <a:solidFill>
                  <a:schemeClr val="accent5">
                    <a:lumMod val="50000"/>
                  </a:schemeClr>
                </a:solidFill>
              </a:rPr>
              <a:t>These test results are only a </a:t>
            </a:r>
            <a:r>
              <a:rPr lang="en-GB" sz="2000" b="1" dirty="0" smtClean="0">
                <a:solidFill>
                  <a:schemeClr val="accent5">
                    <a:lumMod val="50000"/>
                  </a:schemeClr>
                </a:solidFill>
              </a:rPr>
              <a:t>rough approximation </a:t>
            </a:r>
            <a:r>
              <a:rPr lang="en-GB" sz="2000" dirty="0" smtClean="0">
                <a:solidFill>
                  <a:schemeClr val="accent5">
                    <a:lumMod val="50000"/>
                  </a:schemeClr>
                </a:solidFill>
              </a:rPr>
              <a:t>of </a:t>
            </a:r>
            <a:r>
              <a:rPr lang="en-GB" sz="2000" b="1" dirty="0" smtClean="0">
                <a:solidFill>
                  <a:schemeClr val="accent5">
                    <a:lumMod val="50000"/>
                  </a:schemeClr>
                </a:solidFill>
              </a:rPr>
              <a:t>real student</a:t>
            </a:r>
            <a:r>
              <a:rPr lang="pl-PL" sz="2000" b="1" dirty="0" smtClean="0">
                <a:solidFill>
                  <a:schemeClr val="accent5">
                    <a:lumMod val="50000"/>
                  </a:schemeClr>
                </a:solidFill>
              </a:rPr>
              <a:t>’</a:t>
            </a:r>
            <a:r>
              <a:rPr lang="en-GB" sz="2000" b="1" dirty="0" smtClean="0">
                <a:solidFill>
                  <a:schemeClr val="accent5">
                    <a:lumMod val="50000"/>
                  </a:schemeClr>
                </a:solidFill>
              </a:rPr>
              <a:t>s</a:t>
            </a:r>
            <a:r>
              <a:rPr lang="pl-PL" sz="2000" b="1" dirty="0" smtClean="0">
                <a:solidFill>
                  <a:schemeClr val="accent5">
                    <a:lumMod val="50000"/>
                  </a:schemeClr>
                </a:solidFill>
              </a:rPr>
              <a:t> </a:t>
            </a:r>
            <a:r>
              <a:rPr lang="en-GB" sz="2000" b="1" dirty="0" smtClean="0">
                <a:solidFill>
                  <a:schemeClr val="accent5">
                    <a:lumMod val="50000"/>
                  </a:schemeClr>
                </a:solidFill>
              </a:rPr>
              <a:t>valuations</a:t>
            </a:r>
            <a:r>
              <a:rPr lang="en-GB" sz="2000" dirty="0" smtClean="0">
                <a:solidFill>
                  <a:schemeClr val="accent5">
                    <a:lumMod val="50000"/>
                  </a:schemeClr>
                </a:solidFill>
              </a:rPr>
              <a:t>, as:</a:t>
            </a:r>
          </a:p>
          <a:p>
            <a:pPr marL="0" indent="0">
              <a:buNone/>
            </a:pPr>
            <a:endParaRPr lang="pl-PL" sz="2000" dirty="0" smtClean="0">
              <a:solidFill>
                <a:schemeClr val="accent5">
                  <a:lumMod val="50000"/>
                </a:schemeClr>
              </a:solidFill>
            </a:endParaRPr>
          </a:p>
          <a:p>
            <a:pPr marL="0" indent="0">
              <a:buNone/>
            </a:pPr>
            <a:r>
              <a:rPr lang="en-GB" sz="2000" dirty="0" smtClean="0">
                <a:solidFill>
                  <a:schemeClr val="accent5">
                    <a:lumMod val="50000"/>
                  </a:schemeClr>
                </a:solidFill>
              </a:rPr>
              <a:t>1) The students </a:t>
            </a:r>
            <a:r>
              <a:rPr lang="en-GB" sz="2000" b="1" dirty="0" smtClean="0">
                <a:solidFill>
                  <a:schemeClr val="accent5">
                    <a:lumMod val="50000"/>
                  </a:schemeClr>
                </a:solidFill>
              </a:rPr>
              <a:t>do not ask themselves these questions</a:t>
            </a:r>
            <a:r>
              <a:rPr lang="en-GB" sz="2000" dirty="0" smtClean="0">
                <a:solidFill>
                  <a:schemeClr val="accent5">
                    <a:lumMod val="50000"/>
                  </a:schemeClr>
                </a:solidFill>
              </a:rPr>
              <a:t>, and most of their purchases are the result of impulsive behaviour.</a:t>
            </a:r>
          </a:p>
          <a:p>
            <a:pPr marL="0" indent="0">
              <a:buNone/>
            </a:pPr>
            <a:endParaRPr lang="en-GB" sz="2000" dirty="0" smtClean="0">
              <a:solidFill>
                <a:schemeClr val="accent5">
                  <a:lumMod val="50000"/>
                </a:schemeClr>
              </a:solidFill>
            </a:endParaRPr>
          </a:p>
          <a:p>
            <a:pPr marL="0" indent="0">
              <a:buNone/>
            </a:pPr>
            <a:r>
              <a:rPr lang="en-GB" sz="2000" dirty="0" smtClean="0">
                <a:solidFill>
                  <a:schemeClr val="accent5">
                    <a:lumMod val="50000"/>
                  </a:schemeClr>
                </a:solidFill>
              </a:rPr>
              <a:t>2) Method of </a:t>
            </a:r>
            <a:r>
              <a:rPr lang="en-GB" sz="2000" b="1" dirty="0" smtClean="0">
                <a:solidFill>
                  <a:schemeClr val="accent5">
                    <a:lumMod val="50000"/>
                  </a:schemeClr>
                </a:solidFill>
              </a:rPr>
              <a:t>testing and sampling </a:t>
            </a:r>
            <a:r>
              <a:rPr lang="en-GB" sz="2000" dirty="0" smtClean="0">
                <a:solidFill>
                  <a:schemeClr val="accent5">
                    <a:lumMod val="50000"/>
                  </a:schemeClr>
                </a:solidFill>
              </a:rPr>
              <a:t>did not meet the criteria of scientific study</a:t>
            </a:r>
          </a:p>
          <a:p>
            <a:pPr marL="0" indent="0">
              <a:buNone/>
            </a:pPr>
            <a:endParaRPr lang="en-GB" sz="2000" dirty="0" smtClean="0">
              <a:solidFill>
                <a:schemeClr val="accent5">
                  <a:lumMod val="50000"/>
                </a:schemeClr>
              </a:solidFill>
            </a:endParaRPr>
          </a:p>
          <a:p>
            <a:pPr marL="0" indent="0">
              <a:buNone/>
            </a:pPr>
            <a:r>
              <a:rPr lang="en-GB" sz="2000" dirty="0" smtClean="0">
                <a:solidFill>
                  <a:schemeClr val="accent5">
                    <a:lumMod val="50000"/>
                  </a:schemeClr>
                </a:solidFill>
              </a:rPr>
              <a:t>However, these results represent a kind of </a:t>
            </a:r>
            <a:r>
              <a:rPr lang="en-GB" sz="2000" b="1" dirty="0" smtClean="0">
                <a:solidFill>
                  <a:schemeClr val="accent5">
                    <a:lumMod val="50000"/>
                  </a:schemeClr>
                </a:solidFill>
              </a:rPr>
              <a:t>benchmark to run MC simulation</a:t>
            </a:r>
            <a:r>
              <a:rPr lang="en-GB" sz="2000" dirty="0" smtClean="0">
                <a:solidFill>
                  <a:schemeClr val="accent5">
                    <a:lumMod val="50000"/>
                  </a:schemeClr>
                </a:solidFill>
              </a:rPr>
              <a:t>, through which you can specify </a:t>
            </a:r>
            <a:r>
              <a:rPr lang="en-GB" sz="2000" b="1" dirty="0" smtClean="0">
                <a:solidFill>
                  <a:schemeClr val="accent5">
                    <a:lumMod val="50000"/>
                  </a:schemeClr>
                </a:solidFill>
              </a:rPr>
              <a:t>the area of pricing strategies</a:t>
            </a:r>
            <a:r>
              <a:rPr lang="en-GB" sz="2000" dirty="0" smtClean="0">
                <a:solidFill>
                  <a:schemeClr val="accent5">
                    <a:lumMod val="50000"/>
                  </a:schemeClr>
                </a:solidFill>
              </a:rPr>
              <a:t> acceptable to the company and </a:t>
            </a:r>
            <a:r>
              <a:rPr lang="en-GB" sz="2000" b="1" dirty="0" smtClean="0">
                <a:solidFill>
                  <a:schemeClr val="accent5">
                    <a:lumMod val="50000"/>
                  </a:schemeClr>
                </a:solidFill>
              </a:rPr>
              <a:t>the impact of these strategies on social welfare</a:t>
            </a:r>
            <a:r>
              <a:rPr lang="en-GB" sz="2000" dirty="0" smtClean="0">
                <a:solidFill>
                  <a:schemeClr val="accent5">
                    <a:lumMod val="50000"/>
                  </a:schemeClr>
                </a:solidFill>
              </a:rPr>
              <a:t>.</a:t>
            </a:r>
          </a:p>
          <a:p>
            <a:pPr marL="0" indent="0">
              <a:buNone/>
            </a:pPr>
            <a:endParaRPr lang="en-GB" sz="2000" dirty="0" smtClean="0">
              <a:solidFill>
                <a:schemeClr val="accent5">
                  <a:lumMod val="50000"/>
                </a:schemeClr>
              </a:solidFill>
            </a:endParaRPr>
          </a:p>
          <a:p>
            <a:pPr marL="0" indent="0">
              <a:buNone/>
            </a:pPr>
            <a:r>
              <a:rPr lang="en-GB" sz="2000" dirty="0" smtClean="0">
                <a:solidFill>
                  <a:schemeClr val="accent5">
                    <a:lumMod val="50000"/>
                  </a:schemeClr>
                </a:solidFill>
              </a:rPr>
              <a:t>From the educational point of view, it is desirable to carry out this type of calibrated simulation, because </a:t>
            </a:r>
            <a:r>
              <a:rPr lang="en-GB" sz="2000" b="1" dirty="0" smtClean="0">
                <a:solidFill>
                  <a:schemeClr val="accent5">
                    <a:lumMod val="50000"/>
                  </a:schemeClr>
                </a:solidFill>
              </a:rPr>
              <a:t>students no longer see the outcome as single point, and start to have an overall picture of the issue</a:t>
            </a:r>
            <a:r>
              <a:rPr lang="pl-PL" sz="2000" b="1" dirty="0" smtClean="0">
                <a:solidFill>
                  <a:schemeClr val="accent5">
                    <a:lumMod val="50000"/>
                  </a:schemeClr>
                </a:solidFill>
              </a:rPr>
              <a:t>.</a:t>
            </a:r>
            <a:endParaRPr lang="en-GB" sz="2000" b="1" u="sng" dirty="0" smtClean="0">
              <a:solidFill>
                <a:srgbClr val="FF0000"/>
              </a:solidFill>
            </a:endParaRPr>
          </a:p>
        </p:txBody>
      </p:sp>
    </p:spTree>
    <p:extLst>
      <p:ext uri="{BB962C8B-B14F-4D97-AF65-F5344CB8AC3E}">
        <p14:creationId xmlns:p14="http://schemas.microsoft.com/office/powerpoint/2010/main" val="342008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836712"/>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 (2)</a:t>
            </a:r>
            <a:endParaRPr lang="en-US" b="1" dirty="0">
              <a:solidFill>
                <a:schemeClr val="accent5">
                  <a:lumMod val="50000"/>
                </a:schemeClr>
              </a:solidFill>
            </a:endParaRPr>
          </a:p>
        </p:txBody>
      </p:sp>
      <p:sp>
        <p:nvSpPr>
          <p:cNvPr id="4" name="Symbol zastępczy zawartości 2"/>
          <p:cNvSpPr>
            <a:spLocks noGrp="1"/>
          </p:cNvSpPr>
          <p:nvPr>
            <p:ph idx="1"/>
          </p:nvPr>
        </p:nvSpPr>
        <p:spPr>
          <a:xfrm>
            <a:off x="323528" y="764704"/>
            <a:ext cx="8352928" cy="1656184"/>
          </a:xfrm>
        </p:spPr>
        <p:txBody>
          <a:bodyPr>
            <a:noAutofit/>
          </a:bodyPr>
          <a:lstStyle/>
          <a:p>
            <a:pPr marL="0" indent="0" algn="just">
              <a:buNone/>
            </a:pPr>
            <a:r>
              <a:rPr lang="en-GB" sz="2000" dirty="0" smtClean="0">
                <a:solidFill>
                  <a:schemeClr val="accent5">
                    <a:lumMod val="50000"/>
                  </a:schemeClr>
                </a:solidFill>
              </a:rPr>
              <a:t>MC was used to simulate the two-dimensional normal distribution. Parameters of marginal distributions were determined by estimating the average and variance of reservation prices in this study. These values and the same distribution has been adopted as a starting point. With the tools created by the teacher, students can experiment with this simulation.</a:t>
            </a:r>
            <a:endParaRPr lang="en-GB" sz="2000" dirty="0">
              <a:solidFill>
                <a:schemeClr val="accent5">
                  <a:lumMod val="50000"/>
                </a:schemeClr>
              </a:solidFill>
            </a:endParaRP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058467"/>
            <a:ext cx="4715050" cy="379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437112"/>
            <a:ext cx="2526647" cy="203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097" y="3912828"/>
            <a:ext cx="3177259" cy="256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a 2"/>
          <p:cNvGraphicFramePr>
            <a:graphicFrameLocks noGrp="1"/>
          </p:cNvGraphicFramePr>
          <p:nvPr>
            <p:extLst>
              <p:ext uri="{D42A27DB-BD31-4B8C-83A1-F6EECF244321}">
                <p14:modId xmlns:p14="http://schemas.microsoft.com/office/powerpoint/2010/main" val="3114334868"/>
              </p:ext>
            </p:extLst>
          </p:nvPr>
        </p:nvGraphicFramePr>
        <p:xfrm>
          <a:off x="517629" y="2504747"/>
          <a:ext cx="8071263" cy="1107440"/>
        </p:xfrm>
        <a:graphic>
          <a:graphicData uri="http://schemas.openxmlformats.org/drawingml/2006/table">
            <a:tbl>
              <a:tblPr firstRow="1" bandRow="1">
                <a:tableStyleId>{2D5ABB26-0587-4C30-8999-92F81FD0307C}</a:tableStyleId>
              </a:tblPr>
              <a:tblGrid>
                <a:gridCol w="2690421"/>
                <a:gridCol w="2690421"/>
                <a:gridCol w="2690421"/>
              </a:tblGrid>
              <a:tr h="298832">
                <a:tc>
                  <a:txBody>
                    <a:bodyPr/>
                    <a:lstStyle/>
                    <a:p>
                      <a:pPr algn="ct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Mean of</a:t>
                      </a:r>
                      <a:r>
                        <a:rPr lang="en-US" baseline="0" noProof="0" dirty="0" smtClean="0"/>
                        <a:t> reservation prices </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err="1" smtClean="0"/>
                        <a:t>Sd</a:t>
                      </a:r>
                      <a:r>
                        <a:rPr lang="en-US" baseline="0" noProof="0" dirty="0" smtClean="0"/>
                        <a:t> of reservation prices </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noProof="0" dirty="0" smtClean="0"/>
                        <a:t>Credit Card </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43.57</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77.26</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noProof="0" dirty="0" err="1" smtClean="0"/>
                        <a:t>PayPass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  4.21</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noProof="0" dirty="0" smtClean="0"/>
                        <a:t>54.96</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043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80728"/>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 (3)</a:t>
            </a:r>
            <a:endParaRPr lang="en-US" b="1" dirty="0">
              <a:solidFill>
                <a:schemeClr val="accent5">
                  <a:lumMod val="50000"/>
                </a:schemeClr>
              </a:solidFill>
            </a:endParaRPr>
          </a:p>
        </p:txBody>
      </p:sp>
      <p:sp>
        <p:nvSpPr>
          <p:cNvPr id="4" name="Symbol zastępczy zawartości 2"/>
          <p:cNvSpPr>
            <a:spLocks noGrp="1"/>
          </p:cNvSpPr>
          <p:nvPr>
            <p:ph idx="1"/>
          </p:nvPr>
        </p:nvSpPr>
        <p:spPr>
          <a:xfrm>
            <a:off x="395536" y="1556792"/>
            <a:ext cx="8352928" cy="4248472"/>
          </a:xfrm>
        </p:spPr>
        <p:txBody>
          <a:bodyPr>
            <a:noAutofit/>
          </a:bodyPr>
          <a:lstStyle/>
          <a:p>
            <a:pPr marL="0" indent="0" algn="just">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Codes prepared by the teacher allow for very different simulation. </a:t>
            </a:r>
          </a:p>
          <a:p>
            <a:pPr marL="0" indent="0" algn="just">
              <a:buNone/>
            </a:pPr>
            <a:endParaRPr lang="pl-PL" sz="2200" dirty="0" smtClean="0">
              <a:solidFill>
                <a:schemeClr val="accent5">
                  <a:lumMod val="50000"/>
                </a:schemeClr>
              </a:solidFill>
              <a:sym typeface="Wingdings" panose="05000000000000000000" pitchFamily="2" charset="2"/>
            </a:endParaRPr>
          </a:p>
          <a:p>
            <a:pPr marL="0" indent="0" algn="just">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Students can themselves create and check how "robust" are the monopoly pricing strategies on changes in distributions of reservation prices by binding parameters of these distributions. </a:t>
            </a:r>
            <a:endParaRPr lang="pl-PL" sz="2200" dirty="0" smtClean="0">
              <a:solidFill>
                <a:schemeClr val="accent5">
                  <a:lumMod val="50000"/>
                </a:schemeClr>
              </a:solidFill>
            </a:endParaRPr>
          </a:p>
          <a:p>
            <a:pPr marL="0" indent="0" algn="just">
              <a:buNone/>
            </a:pPr>
            <a:endParaRPr lang="pl-PL" sz="2200" dirty="0" smtClean="0">
              <a:solidFill>
                <a:schemeClr val="accent5">
                  <a:lumMod val="50000"/>
                </a:schemeClr>
              </a:solidFill>
              <a:sym typeface="Wingdings" panose="05000000000000000000" pitchFamily="2" charset="2"/>
            </a:endParaRPr>
          </a:p>
          <a:p>
            <a:pPr marL="0" indent="0" algn="just">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In the case of two-dimensional normal distribution it can be examined both by the influence of changes in mean and variance of marginal distributions, as well as the correlation between the offering price.</a:t>
            </a:r>
          </a:p>
          <a:p>
            <a:pPr marL="0" indent="0">
              <a:buNone/>
            </a:pPr>
            <a:endParaRPr lang="pl-PL" sz="2400" b="1" dirty="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p:txBody>
      </p:sp>
    </p:spTree>
    <p:extLst>
      <p:ext uri="{BB962C8B-B14F-4D97-AF65-F5344CB8AC3E}">
        <p14:creationId xmlns:p14="http://schemas.microsoft.com/office/powerpoint/2010/main" val="2247407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80728"/>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 (4)</a:t>
            </a:r>
            <a:endParaRPr lang="en-US" b="1" dirty="0">
              <a:solidFill>
                <a:schemeClr val="accent5">
                  <a:lumMod val="50000"/>
                </a:schemeClr>
              </a:solidFill>
            </a:endParaRPr>
          </a:p>
        </p:txBody>
      </p:sp>
      <p:sp>
        <p:nvSpPr>
          <p:cNvPr id="4" name="Symbol zastępczy zawartości 2"/>
          <p:cNvSpPr>
            <a:spLocks noGrp="1"/>
          </p:cNvSpPr>
          <p:nvPr>
            <p:ph idx="1"/>
          </p:nvPr>
        </p:nvSpPr>
        <p:spPr>
          <a:xfrm>
            <a:off x="251520" y="1188166"/>
            <a:ext cx="3960440" cy="4608512"/>
          </a:xfrm>
        </p:spPr>
        <p:txBody>
          <a:bodyPr>
            <a:noAutofit/>
          </a:bodyPr>
          <a:lstStyle/>
          <a:p>
            <a:pPr marL="0" indent="0" algn="just">
              <a:buNone/>
            </a:pPr>
            <a:r>
              <a:rPr lang="en-GB" sz="2200" dirty="0" smtClean="0">
                <a:solidFill>
                  <a:schemeClr val="accent5">
                    <a:lumMod val="50000"/>
                  </a:schemeClr>
                </a:solidFill>
              </a:rPr>
              <a:t>Below are the results of one experiment with the marginal distribution of reservation price</a:t>
            </a:r>
          </a:p>
          <a:p>
            <a:pPr marL="0" indent="0" algn="just">
              <a:buNone/>
            </a:pPr>
            <a:r>
              <a:rPr lang="pl-PL" sz="2200" dirty="0" smtClean="0">
                <a:solidFill>
                  <a:schemeClr val="accent5">
                    <a:lumMod val="50000"/>
                  </a:schemeClr>
                </a:solidFill>
                <a:sym typeface="Wingdings" panose="05000000000000000000" pitchFamily="2" charset="2"/>
              </a:rPr>
              <a:t> </a:t>
            </a:r>
            <a:r>
              <a:rPr lang="en-GB" sz="2200" dirty="0" smtClean="0">
                <a:solidFill>
                  <a:schemeClr val="accent5">
                    <a:lumMod val="50000"/>
                  </a:schemeClr>
                </a:solidFill>
              </a:rPr>
              <a:t>It is an attempt to answer the question, what happens if consumers will be afraid to use this technology and its valuation will decrease even more. Translating this to changes in simulation parameters, it means the decrease in the average reservation price of </a:t>
            </a:r>
            <a:r>
              <a:rPr lang="en-GB" sz="2200" dirty="0" err="1" smtClean="0">
                <a:solidFill>
                  <a:schemeClr val="accent5">
                    <a:lumMod val="50000"/>
                  </a:schemeClr>
                </a:solidFill>
              </a:rPr>
              <a:t>PayPass</a:t>
            </a:r>
            <a:r>
              <a:rPr lang="pl-PL" sz="2200" dirty="0" smtClean="0">
                <a:solidFill>
                  <a:schemeClr val="accent5">
                    <a:lumMod val="50000"/>
                  </a:schemeClr>
                </a:solidFill>
              </a:rPr>
              <a:t>.</a:t>
            </a:r>
          </a:p>
          <a:p>
            <a:pPr marL="0" indent="0">
              <a:buNone/>
            </a:pPr>
            <a:endParaRPr lang="pl-PL" sz="1800" b="1" dirty="0">
              <a:solidFill>
                <a:schemeClr val="accent5">
                  <a:lumMod val="50000"/>
                </a:schemeClr>
              </a:solidFill>
            </a:endParaRPr>
          </a:p>
        </p:txBody>
      </p:sp>
      <p:grpSp>
        <p:nvGrpSpPr>
          <p:cNvPr id="5" name="Grupa 4"/>
          <p:cNvGrpSpPr/>
          <p:nvPr/>
        </p:nvGrpSpPr>
        <p:grpSpPr>
          <a:xfrm>
            <a:off x="4425458" y="1916832"/>
            <a:ext cx="4467023" cy="3577691"/>
            <a:chOff x="4427984" y="3429000"/>
            <a:chExt cx="3744416" cy="3021437"/>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429000"/>
              <a:ext cx="3744416" cy="302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trzałka w dół 2"/>
            <p:cNvSpPr/>
            <p:nvPr/>
          </p:nvSpPr>
          <p:spPr>
            <a:xfrm rot="5400000">
              <a:off x="4754138" y="3895524"/>
              <a:ext cx="1080120" cy="1728192"/>
            </a:xfrm>
            <a:prstGeom prst="downArrow">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pl-PL" dirty="0" err="1" smtClean="0"/>
                <a:t>Mean</a:t>
              </a:r>
              <a:endParaRPr lang="pl-PL" dirty="0"/>
            </a:p>
          </p:txBody>
        </p:sp>
      </p:grpSp>
    </p:spTree>
    <p:extLst>
      <p:ext uri="{BB962C8B-B14F-4D97-AF65-F5344CB8AC3E}">
        <p14:creationId xmlns:p14="http://schemas.microsoft.com/office/powerpoint/2010/main" val="3693189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 (5)</a:t>
            </a:r>
            <a:endParaRPr lang="en-US" b="1" dirty="0">
              <a:solidFill>
                <a:schemeClr val="accent5">
                  <a:lumMod val="50000"/>
                </a:schemeClr>
              </a:solidFill>
            </a:endParaRPr>
          </a:p>
        </p:txBody>
      </p:sp>
      <p:sp>
        <p:nvSpPr>
          <p:cNvPr id="4" name="Symbol zastępczy zawartości 2"/>
          <p:cNvSpPr>
            <a:spLocks noGrp="1"/>
          </p:cNvSpPr>
          <p:nvPr>
            <p:ph idx="1"/>
          </p:nvPr>
        </p:nvSpPr>
        <p:spPr>
          <a:xfrm>
            <a:off x="251520" y="976449"/>
            <a:ext cx="8352928" cy="652351"/>
          </a:xfrm>
        </p:spPr>
        <p:txBody>
          <a:bodyPr>
            <a:noAutofit/>
          </a:bodyPr>
          <a:lstStyle/>
          <a:p>
            <a:pPr marL="0" indent="0">
              <a:buNone/>
            </a:pPr>
            <a:r>
              <a:rPr lang="en-GB" sz="2000" dirty="0" smtClean="0">
                <a:solidFill>
                  <a:schemeClr val="accent5">
                    <a:lumMod val="50000"/>
                  </a:schemeClr>
                </a:solidFill>
              </a:rPr>
              <a:t>In order to better understand the mechanics of the model, there was prepared an animation with in which the average drop of 2 in each frame of the animation.</a:t>
            </a:r>
          </a:p>
          <a:p>
            <a:pPr marL="0" indent="0">
              <a:buNone/>
            </a:pPr>
            <a:endParaRPr lang="pl-PL" sz="1800" b="1" dirty="0">
              <a:solidFill>
                <a:schemeClr val="accent5">
                  <a:lumMod val="50000"/>
                </a:schemeClr>
              </a:solidFill>
            </a:endParaRPr>
          </a:p>
        </p:txBody>
      </p:sp>
      <p:pic>
        <p:nvPicPr>
          <p:cNvPr id="18434" name="Picture 2" descr="C:\Users\Tomek\Desktop\birningam\anim_1\anim_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713" y="1628800"/>
            <a:ext cx="36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ymbol zastępczy zawartości 2"/>
          <p:cNvSpPr txBox="1">
            <a:spLocks/>
          </p:cNvSpPr>
          <p:nvPr/>
        </p:nvSpPr>
        <p:spPr>
          <a:xfrm>
            <a:off x="356249" y="5417903"/>
            <a:ext cx="835292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solidFill>
                  <a:schemeClr val="accent5">
                    <a:lumMod val="50000"/>
                  </a:schemeClr>
                </a:solidFill>
              </a:rPr>
              <a:t>As can be seen, change of average in the distribution of reservation price does not affect drastically the profit maximizing pricing strategies, and only changes the number of buyers. </a:t>
            </a:r>
            <a:endParaRPr lang="pl-PL" sz="1800" b="1" dirty="0">
              <a:solidFill>
                <a:schemeClr val="accent5">
                  <a:lumMod val="50000"/>
                </a:schemeClr>
              </a:solidFill>
            </a:endParaRPr>
          </a:p>
        </p:txBody>
      </p:sp>
      <p:sp>
        <p:nvSpPr>
          <p:cNvPr id="6" name="Strzałka w prawo 5"/>
          <p:cNvSpPr/>
          <p:nvPr/>
        </p:nvSpPr>
        <p:spPr>
          <a:xfrm>
            <a:off x="3888884" y="2996952"/>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38498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908720"/>
          </a:xfrm>
          <a:solidFill>
            <a:schemeClr val="accent5">
              <a:lumMod val="20000"/>
              <a:lumOff val="80000"/>
            </a:schemeClr>
          </a:solidFill>
        </p:spPr>
        <p:txBody>
          <a:bodyPr>
            <a:normAutofit/>
          </a:bodyPr>
          <a:lstStyle/>
          <a:p>
            <a:r>
              <a:rPr lang="en-US" b="1" dirty="0" smtClean="0">
                <a:solidFill>
                  <a:schemeClr val="accent5">
                    <a:lumMod val="50000"/>
                  </a:schemeClr>
                </a:solidFill>
              </a:rPr>
              <a:t>Calibrated simulation (6)</a:t>
            </a:r>
            <a:endParaRPr lang="en-US" b="1" dirty="0">
              <a:solidFill>
                <a:schemeClr val="accent5">
                  <a:lumMod val="50000"/>
                </a:schemeClr>
              </a:solidFill>
            </a:endParaRPr>
          </a:p>
        </p:txBody>
      </p:sp>
      <p:sp>
        <p:nvSpPr>
          <p:cNvPr id="4" name="Symbol zastępczy zawartości 2"/>
          <p:cNvSpPr>
            <a:spLocks noGrp="1"/>
          </p:cNvSpPr>
          <p:nvPr>
            <p:ph idx="1"/>
          </p:nvPr>
        </p:nvSpPr>
        <p:spPr>
          <a:xfrm>
            <a:off x="323528" y="1196752"/>
            <a:ext cx="8352928" cy="1224136"/>
          </a:xfrm>
        </p:spPr>
        <p:txBody>
          <a:bodyPr>
            <a:noAutofit/>
          </a:bodyPr>
          <a:lstStyle/>
          <a:p>
            <a:pPr marL="0" indent="0" algn="just">
              <a:buNone/>
            </a:pPr>
            <a:r>
              <a:rPr lang="en-GB" sz="2000" dirty="0" smtClean="0">
                <a:solidFill>
                  <a:schemeClr val="accent5">
                    <a:lumMod val="50000"/>
                  </a:schemeClr>
                </a:solidFill>
              </a:rPr>
              <a:t>Changing the number of buyers least affected the Mixed Bundling (MB) strategy, although the optimal strategy is Pure Components (PC) because it gives the highest profits regardless of the average. The impact of changes in average on consumer surplus is similar.</a:t>
            </a:r>
            <a:endParaRPr lang="pl-PL" sz="2000" dirty="0" smtClean="0">
              <a:solidFill>
                <a:schemeClr val="accent5">
                  <a:lumMod val="50000"/>
                </a:schemeClr>
              </a:solidFill>
            </a:endParaRPr>
          </a:p>
          <a:p>
            <a:pPr marL="0" indent="0">
              <a:buNone/>
            </a:pPr>
            <a:endParaRPr lang="pl-PL" sz="1800" b="1" dirty="0">
              <a:solidFill>
                <a:schemeClr val="accent5">
                  <a:lumMod val="50000"/>
                </a:schemeClr>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01" y="2553650"/>
            <a:ext cx="4423999" cy="378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55304"/>
            <a:ext cx="4422062" cy="378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10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836712"/>
          </a:xfrm>
          <a:solidFill>
            <a:schemeClr val="accent5">
              <a:lumMod val="20000"/>
              <a:lumOff val="80000"/>
            </a:schemeClr>
          </a:solidFill>
        </p:spPr>
        <p:txBody>
          <a:bodyPr>
            <a:normAutofit/>
          </a:bodyPr>
          <a:lstStyle/>
          <a:p>
            <a:r>
              <a:rPr lang="pl-PL" b="1" dirty="0" smtClean="0">
                <a:solidFill>
                  <a:schemeClr val="accent5">
                    <a:lumMod val="50000"/>
                  </a:schemeClr>
                </a:solidFill>
              </a:rPr>
              <a:t>Tools</a:t>
            </a:r>
            <a:endParaRPr lang="pl-PL" b="1" dirty="0">
              <a:solidFill>
                <a:schemeClr val="accent5">
                  <a:lumMod val="50000"/>
                </a:schemeClr>
              </a:solidFill>
            </a:endParaRPr>
          </a:p>
        </p:txBody>
      </p:sp>
      <p:sp>
        <p:nvSpPr>
          <p:cNvPr id="4" name="Symbol zastępczy zawartości 2"/>
          <p:cNvSpPr>
            <a:spLocks noGrp="1"/>
          </p:cNvSpPr>
          <p:nvPr>
            <p:ph idx="1"/>
          </p:nvPr>
        </p:nvSpPr>
        <p:spPr>
          <a:xfrm>
            <a:off x="179512" y="980728"/>
            <a:ext cx="8712968" cy="5616624"/>
          </a:xfrm>
        </p:spPr>
        <p:txBody>
          <a:bodyPr>
            <a:noAutofit/>
          </a:bodyPr>
          <a:lstStyle/>
          <a:p>
            <a:pPr marL="0" indent="0">
              <a:buNone/>
            </a:pPr>
            <a:r>
              <a:rPr lang="en-GB" sz="2000" b="1" dirty="0" smtClean="0">
                <a:solidFill>
                  <a:schemeClr val="accent5">
                    <a:lumMod val="50000"/>
                  </a:schemeClr>
                </a:solidFill>
              </a:rPr>
              <a:t>Alpha version of the R package </a:t>
            </a:r>
            <a:r>
              <a:rPr lang="pl-PL" sz="2000" b="1" dirty="0" err="1" smtClean="0">
                <a:solidFill>
                  <a:schemeClr val="accent5">
                    <a:lumMod val="50000"/>
                  </a:schemeClr>
                </a:solidFill>
              </a:rPr>
              <a:t>bundling</a:t>
            </a:r>
            <a:r>
              <a:rPr lang="pl-PL" sz="2000" b="1" dirty="0" smtClean="0">
                <a:solidFill>
                  <a:schemeClr val="accent5">
                    <a:lumMod val="50000"/>
                  </a:schemeClr>
                </a:solidFill>
              </a:rPr>
              <a:t> </a:t>
            </a:r>
            <a:r>
              <a:rPr lang="en-GB" sz="2000" dirty="0" smtClean="0">
                <a:solidFill>
                  <a:schemeClr val="accent5">
                    <a:lumMod val="50000"/>
                  </a:schemeClr>
                </a:solidFill>
              </a:rPr>
              <a:t>to simulate pricing strategies will come soon. It will be available at (Authors: Tomas</a:t>
            </a:r>
            <a:r>
              <a:rPr lang="pl-PL" sz="2000" dirty="0" smtClean="0">
                <a:solidFill>
                  <a:schemeClr val="accent5">
                    <a:lumMod val="50000"/>
                  </a:schemeClr>
                </a:solidFill>
              </a:rPr>
              <a:t>z</a:t>
            </a:r>
            <a:r>
              <a:rPr lang="en-GB" sz="2000" dirty="0" smtClean="0">
                <a:solidFill>
                  <a:schemeClr val="accent5">
                    <a:lumMod val="50000"/>
                  </a:schemeClr>
                </a:solidFill>
              </a:rPr>
              <a:t> </a:t>
            </a:r>
            <a:r>
              <a:rPr lang="en-GB" sz="2000" dirty="0" err="1" smtClean="0">
                <a:solidFill>
                  <a:schemeClr val="accent5">
                    <a:lumMod val="50000"/>
                  </a:schemeClr>
                </a:solidFill>
              </a:rPr>
              <a:t>Kopczewski</a:t>
            </a:r>
            <a:r>
              <a:rPr lang="en-GB" sz="2000" dirty="0" smtClean="0">
                <a:solidFill>
                  <a:schemeClr val="accent5">
                    <a:lumMod val="50000"/>
                  </a:schemeClr>
                </a:solidFill>
              </a:rPr>
              <a:t>, </a:t>
            </a:r>
            <a:r>
              <a:rPr lang="en-GB" sz="2000" dirty="0" err="1" smtClean="0">
                <a:solidFill>
                  <a:schemeClr val="accent5">
                    <a:lumMod val="50000"/>
                  </a:schemeClr>
                </a:solidFill>
              </a:rPr>
              <a:t>Ireneusz</a:t>
            </a:r>
            <a:r>
              <a:rPr lang="en-GB" sz="2000" dirty="0" smtClean="0">
                <a:solidFill>
                  <a:schemeClr val="accent5">
                    <a:lumMod val="50000"/>
                  </a:schemeClr>
                </a:solidFill>
              </a:rPr>
              <a:t> </a:t>
            </a:r>
            <a:r>
              <a:rPr lang="pl-PL" sz="2000" dirty="0" smtClean="0">
                <a:solidFill>
                  <a:schemeClr val="accent5">
                    <a:lumMod val="50000"/>
                  </a:schemeClr>
                </a:solidFill>
              </a:rPr>
              <a:t>Miernik,</a:t>
            </a:r>
            <a:r>
              <a:rPr lang="en-GB" sz="2000" dirty="0" smtClean="0">
                <a:solidFill>
                  <a:schemeClr val="accent5">
                    <a:lumMod val="50000"/>
                  </a:schemeClr>
                </a:solidFill>
              </a:rPr>
              <a:t> </a:t>
            </a:r>
            <a:r>
              <a:rPr lang="en-GB" sz="2000" dirty="0" err="1" smtClean="0">
                <a:solidFill>
                  <a:schemeClr val="accent5">
                    <a:lumMod val="50000"/>
                  </a:schemeClr>
                </a:solidFill>
              </a:rPr>
              <a:t>Maciej</a:t>
            </a:r>
            <a:r>
              <a:rPr lang="en-GB" sz="2000" dirty="0" smtClean="0">
                <a:solidFill>
                  <a:schemeClr val="accent5">
                    <a:lumMod val="50000"/>
                  </a:schemeClr>
                </a:solidFill>
              </a:rPr>
              <a:t> </a:t>
            </a:r>
            <a:r>
              <a:rPr lang="en-GB" sz="2000" dirty="0" err="1" smtClean="0">
                <a:solidFill>
                  <a:schemeClr val="accent5">
                    <a:lumMod val="50000"/>
                  </a:schemeClr>
                </a:solidFill>
              </a:rPr>
              <a:t>Sobolewski</a:t>
            </a:r>
            <a:r>
              <a:rPr lang="en-GB" sz="2000" dirty="0" smtClean="0">
                <a:solidFill>
                  <a:schemeClr val="accent5">
                    <a:lumMod val="50000"/>
                  </a:schemeClr>
                </a:solidFill>
              </a:rPr>
              <a:t>): </a:t>
            </a:r>
            <a:r>
              <a:rPr lang="en-GB" sz="2000" b="1" dirty="0" smtClean="0">
                <a:solidFill>
                  <a:schemeClr val="accent5">
                    <a:lumMod val="50000"/>
                  </a:schemeClr>
                </a:solidFill>
                <a:hlinkClick r:id="rId2"/>
              </a:rPr>
              <a:t>https://github.com/tomvar/bundling/</a:t>
            </a:r>
            <a:r>
              <a:rPr lang="en-GB" sz="2000" b="1" dirty="0" smtClean="0">
                <a:solidFill>
                  <a:schemeClr val="accent5">
                    <a:lumMod val="50000"/>
                  </a:schemeClr>
                </a:solidFill>
              </a:rPr>
              <a:t> </a:t>
            </a:r>
          </a:p>
          <a:p>
            <a:pPr marL="0" indent="0">
              <a:buNone/>
            </a:pPr>
            <a:r>
              <a:rPr lang="en-GB" sz="2000" dirty="0" smtClean="0">
                <a:solidFill>
                  <a:schemeClr val="accent5">
                    <a:lumMod val="50000"/>
                  </a:schemeClr>
                </a:solidFill>
              </a:rPr>
              <a:t>This package allows for analysing social welfare with Monte Carlo pricing strategies (PB, MB, PC) depending on: </a:t>
            </a:r>
          </a:p>
          <a:p>
            <a:pPr marL="400050" lvl="1" indent="0">
              <a:buNone/>
            </a:pPr>
            <a:r>
              <a:rPr lang="en-GB" sz="1800" dirty="0" smtClean="0">
                <a:solidFill>
                  <a:schemeClr val="accent5">
                    <a:lumMod val="50000"/>
                  </a:schemeClr>
                </a:solidFill>
              </a:rPr>
              <a:t>- marginal distribution of reservation prices</a:t>
            </a:r>
          </a:p>
          <a:p>
            <a:pPr marL="400050" lvl="1" indent="0">
              <a:buNone/>
            </a:pPr>
            <a:r>
              <a:rPr lang="en-GB" sz="1800" dirty="0" smtClean="0">
                <a:solidFill>
                  <a:schemeClr val="accent5">
                    <a:lumMod val="50000"/>
                  </a:schemeClr>
                </a:solidFill>
              </a:rPr>
              <a:t>- copula function</a:t>
            </a:r>
          </a:p>
          <a:p>
            <a:pPr marL="400050" lvl="1" indent="0">
              <a:buNone/>
            </a:pPr>
            <a:r>
              <a:rPr lang="en-GB" sz="1800" dirty="0" smtClean="0">
                <a:solidFill>
                  <a:schemeClr val="accent5">
                    <a:lumMod val="50000"/>
                  </a:schemeClr>
                </a:solidFill>
              </a:rPr>
              <a:t>- complementarity and substitutability of goods</a:t>
            </a:r>
          </a:p>
          <a:p>
            <a:pPr marL="400050" lvl="1" indent="0">
              <a:buNone/>
            </a:pPr>
            <a:r>
              <a:rPr lang="en-GB" sz="1800" dirty="0" smtClean="0">
                <a:solidFill>
                  <a:schemeClr val="accent5">
                    <a:lumMod val="50000"/>
                  </a:schemeClr>
                </a:solidFill>
              </a:rPr>
              <a:t>- economic scale and scope of production</a:t>
            </a:r>
          </a:p>
          <a:p>
            <a:pPr marL="0" indent="0">
              <a:buNone/>
            </a:pPr>
            <a:r>
              <a:rPr lang="en-GB" sz="2000" b="1" dirty="0" smtClean="0">
                <a:solidFill>
                  <a:schemeClr val="accent5">
                    <a:lumMod val="50000"/>
                  </a:schemeClr>
                </a:solidFill>
              </a:rPr>
              <a:t>Software for creating and carrying out economic experiments on-line </a:t>
            </a:r>
            <a:r>
              <a:rPr lang="en-GB" sz="2000" dirty="0" smtClean="0">
                <a:solidFill>
                  <a:schemeClr val="accent5">
                    <a:lumMod val="50000"/>
                  </a:schemeClr>
                </a:solidFill>
              </a:rPr>
              <a:t>along with many examples of experiments is already available at: </a:t>
            </a:r>
            <a:r>
              <a:rPr lang="en-GB" sz="2000" dirty="0" smtClean="0">
                <a:solidFill>
                  <a:schemeClr val="accent5">
                    <a:lumMod val="50000"/>
                  </a:schemeClr>
                </a:solidFill>
                <a:hlinkClick r:id="rId3"/>
              </a:rPr>
              <a:t>www.labsee.com</a:t>
            </a:r>
            <a:r>
              <a:rPr lang="en-GB" sz="2000" dirty="0" smtClean="0">
                <a:solidFill>
                  <a:schemeClr val="accent5">
                    <a:lumMod val="50000"/>
                  </a:schemeClr>
                </a:solidFill>
              </a:rPr>
              <a:t>  </a:t>
            </a:r>
          </a:p>
          <a:p>
            <a:pPr marL="0" indent="0">
              <a:buNone/>
            </a:pPr>
            <a:endParaRPr lang="en-GB" sz="2000" dirty="0" smtClean="0">
              <a:solidFill>
                <a:schemeClr val="accent5">
                  <a:lumMod val="50000"/>
                </a:schemeClr>
              </a:solidFill>
            </a:endParaRPr>
          </a:p>
          <a:p>
            <a:pPr marL="0" indent="0">
              <a:buNone/>
            </a:pPr>
            <a:r>
              <a:rPr lang="en-GB" sz="2000" b="1" dirty="0" smtClean="0">
                <a:solidFill>
                  <a:schemeClr val="accent5">
                    <a:lumMod val="50000"/>
                  </a:schemeClr>
                </a:solidFill>
              </a:rPr>
              <a:t>Teaching materials for the advanced microeconomics based on symbolic computation software (CAS) (MAXIMA</a:t>
            </a:r>
            <a:r>
              <a:rPr lang="en-GB" sz="2000" dirty="0" smtClean="0">
                <a:solidFill>
                  <a:schemeClr val="accent5">
                    <a:lumMod val="50000"/>
                  </a:schemeClr>
                </a:solidFill>
              </a:rPr>
              <a:t>)</a:t>
            </a:r>
            <a:r>
              <a:rPr lang="pl-PL" sz="2000" dirty="0" smtClean="0">
                <a:solidFill>
                  <a:schemeClr val="accent5">
                    <a:lumMod val="50000"/>
                  </a:schemeClr>
                </a:solidFill>
              </a:rPr>
              <a:t> and Monte Carlo </a:t>
            </a:r>
            <a:r>
              <a:rPr lang="pl-PL" sz="2000" dirty="0" err="1" smtClean="0">
                <a:solidFill>
                  <a:schemeClr val="accent5">
                    <a:lumMod val="50000"/>
                  </a:schemeClr>
                </a:solidFill>
              </a:rPr>
              <a:t>simulations</a:t>
            </a:r>
            <a:r>
              <a:rPr lang="pl-PL" sz="2000" dirty="0" smtClean="0">
                <a:solidFill>
                  <a:schemeClr val="accent5">
                    <a:lumMod val="50000"/>
                  </a:schemeClr>
                </a:solidFill>
              </a:rPr>
              <a:t> in R-CRAN </a:t>
            </a:r>
            <a:r>
              <a:rPr lang="en-GB" sz="2000" dirty="0" smtClean="0">
                <a:solidFill>
                  <a:schemeClr val="accent5">
                    <a:lumMod val="50000"/>
                  </a:schemeClr>
                </a:solidFill>
              </a:rPr>
              <a:t> (forthcoming in spring 2016)</a:t>
            </a:r>
          </a:p>
          <a:p>
            <a:pPr marL="0" indent="0">
              <a:buNone/>
            </a:pPr>
            <a:r>
              <a:rPr lang="en-GB" sz="1800" b="1" dirty="0" smtClean="0">
                <a:solidFill>
                  <a:schemeClr val="accent5">
                    <a:lumMod val="50000"/>
                  </a:schemeClr>
                </a:solidFill>
              </a:rPr>
              <a:t> </a:t>
            </a:r>
          </a:p>
          <a:p>
            <a:endParaRPr lang="pl-PL" sz="1800" b="1" dirty="0">
              <a:solidFill>
                <a:schemeClr val="accent5">
                  <a:lumMod val="50000"/>
                </a:schemeClr>
              </a:solidFill>
            </a:endParaRPr>
          </a:p>
          <a:p>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a:p>
            <a:pPr marL="0" indent="0">
              <a:buNone/>
            </a:pPr>
            <a:endParaRPr lang="pl-PL" sz="1800" b="1" dirty="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a:p>
            <a:pPr marL="0" indent="0">
              <a:buNone/>
            </a:pPr>
            <a:endParaRPr lang="pl-PL" sz="1800" b="1" dirty="0" smtClean="0">
              <a:solidFill>
                <a:schemeClr val="accent5">
                  <a:lumMod val="50000"/>
                </a:schemeClr>
              </a:solidFill>
            </a:endParaRPr>
          </a:p>
          <a:p>
            <a:pPr marL="0" indent="0">
              <a:buNone/>
            </a:pPr>
            <a:endParaRPr lang="pl-PL" sz="1800" b="1" dirty="0">
              <a:solidFill>
                <a:schemeClr val="accent5">
                  <a:lumMod val="50000"/>
                </a:schemeClr>
              </a:solidFill>
            </a:endParaRPr>
          </a:p>
        </p:txBody>
      </p:sp>
    </p:spTree>
    <p:extLst>
      <p:ext uri="{BB962C8B-B14F-4D97-AF65-F5344CB8AC3E}">
        <p14:creationId xmlns:p14="http://schemas.microsoft.com/office/powerpoint/2010/main" val="136856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95536" y="3933056"/>
            <a:ext cx="8064896" cy="1500187"/>
          </a:xfrm>
        </p:spPr>
        <p:txBody>
          <a:bodyPr>
            <a:noAutofit/>
          </a:bodyPr>
          <a:lstStyle/>
          <a:p>
            <a:r>
              <a:rPr lang="en-US" sz="2800" b="1" dirty="0" smtClean="0">
                <a:solidFill>
                  <a:schemeClr val="accent5">
                    <a:lumMod val="50000"/>
                  </a:schemeClr>
                </a:solidFill>
              </a:rPr>
              <a:t>Thank you for attention !</a:t>
            </a:r>
          </a:p>
          <a:p>
            <a:endParaRPr lang="pl-PL" sz="2800" b="1" dirty="0">
              <a:solidFill>
                <a:schemeClr val="accent5">
                  <a:lumMod val="50000"/>
                </a:schemeClr>
              </a:solidFill>
            </a:endParaRPr>
          </a:p>
          <a:p>
            <a:r>
              <a:rPr lang="pl-PL" sz="2800" b="1" dirty="0" smtClean="0">
                <a:solidFill>
                  <a:schemeClr val="accent5">
                    <a:lumMod val="50000"/>
                  </a:schemeClr>
                </a:solidFill>
              </a:rPr>
              <a:t>Tomasz </a:t>
            </a:r>
            <a:r>
              <a:rPr lang="pl-PL" sz="2800" b="1" dirty="0" err="1" smtClean="0">
                <a:solidFill>
                  <a:schemeClr val="accent5">
                    <a:lumMod val="50000"/>
                  </a:schemeClr>
                </a:solidFill>
              </a:rPr>
              <a:t>Kopczewski</a:t>
            </a:r>
            <a:endParaRPr lang="pl-PL" sz="2800" b="1" dirty="0" smtClean="0">
              <a:solidFill>
                <a:schemeClr val="accent5">
                  <a:lumMod val="50000"/>
                </a:schemeClr>
              </a:solidFill>
            </a:endParaRPr>
          </a:p>
          <a:p>
            <a:r>
              <a:rPr lang="pl-PL" sz="2800" b="1" dirty="0" smtClean="0">
                <a:solidFill>
                  <a:schemeClr val="accent5">
                    <a:lumMod val="50000"/>
                  </a:schemeClr>
                </a:solidFill>
                <a:hlinkClick r:id="rId2"/>
              </a:rPr>
              <a:t>tkopczewski@wne.uw.edu.pl</a:t>
            </a:r>
            <a:endParaRPr lang="pl-PL" sz="2800" b="1" dirty="0" smtClean="0">
              <a:solidFill>
                <a:schemeClr val="accent5">
                  <a:lumMod val="50000"/>
                </a:schemeClr>
              </a:solidFill>
            </a:endParaRPr>
          </a:p>
          <a:p>
            <a:endParaRPr lang="pl-PL" sz="2800" b="1" dirty="0">
              <a:solidFill>
                <a:schemeClr val="accent5">
                  <a:lumMod val="50000"/>
                </a:schemeClr>
              </a:solidFill>
            </a:endParaRPr>
          </a:p>
          <a:p>
            <a:endParaRPr lang="pl-PL" sz="2800" b="1" dirty="0" smtClean="0">
              <a:solidFill>
                <a:schemeClr val="accent5">
                  <a:lumMod val="50000"/>
                </a:schemeClr>
              </a:solidFill>
            </a:endParaRPr>
          </a:p>
          <a:p>
            <a:r>
              <a:rPr lang="pl-PL" b="1" dirty="0" smtClean="0">
                <a:solidFill>
                  <a:schemeClr val="accent5">
                    <a:lumMod val="50000"/>
                  </a:schemeClr>
                </a:solidFill>
              </a:rPr>
              <a:t> University of </a:t>
            </a:r>
            <a:r>
              <a:rPr lang="pl-PL" b="1" dirty="0" err="1" smtClean="0">
                <a:solidFill>
                  <a:schemeClr val="accent5">
                    <a:lumMod val="50000"/>
                  </a:schemeClr>
                </a:solidFill>
              </a:rPr>
              <a:t>Warsaw</a:t>
            </a:r>
            <a:r>
              <a:rPr lang="pl-PL" b="1" dirty="0" smtClean="0">
                <a:solidFill>
                  <a:schemeClr val="accent5">
                    <a:lumMod val="50000"/>
                  </a:schemeClr>
                </a:solidFill>
              </a:rPr>
              <a:t>, </a:t>
            </a:r>
            <a:r>
              <a:rPr lang="pl-PL" b="1" dirty="0" err="1" smtClean="0">
                <a:solidFill>
                  <a:schemeClr val="accent5">
                    <a:lumMod val="50000"/>
                  </a:schemeClr>
                </a:solidFill>
              </a:rPr>
              <a:t>Faculty</a:t>
            </a:r>
            <a:r>
              <a:rPr lang="pl-PL" b="1" dirty="0" smtClean="0">
                <a:solidFill>
                  <a:schemeClr val="accent5">
                    <a:lumMod val="50000"/>
                  </a:schemeClr>
                </a:solidFill>
              </a:rPr>
              <a:t> of </a:t>
            </a:r>
            <a:r>
              <a:rPr lang="pl-PL" b="1" dirty="0" err="1" smtClean="0">
                <a:solidFill>
                  <a:schemeClr val="accent5">
                    <a:lumMod val="50000"/>
                  </a:schemeClr>
                </a:solidFill>
              </a:rPr>
              <a:t>Economic</a:t>
            </a:r>
            <a:r>
              <a:rPr lang="pl-PL" b="1" dirty="0" smtClean="0">
                <a:solidFill>
                  <a:schemeClr val="accent5">
                    <a:lumMod val="50000"/>
                  </a:schemeClr>
                </a:solidFill>
              </a:rPr>
              <a:t> </a:t>
            </a:r>
            <a:r>
              <a:rPr lang="pl-PL" b="1" dirty="0" err="1" smtClean="0">
                <a:solidFill>
                  <a:schemeClr val="accent5">
                    <a:lumMod val="50000"/>
                  </a:schemeClr>
                </a:solidFill>
              </a:rPr>
              <a:t>Sciences</a:t>
            </a:r>
            <a:endParaRPr lang="pl-PL" b="1" dirty="0" smtClean="0">
              <a:solidFill>
                <a:schemeClr val="accent5">
                  <a:lumMod val="50000"/>
                </a:schemeClr>
              </a:solidFill>
            </a:endParaRPr>
          </a:p>
          <a:p>
            <a:r>
              <a:rPr lang="pl-PL" b="1" dirty="0" smtClean="0">
                <a:solidFill>
                  <a:schemeClr val="accent5">
                    <a:lumMod val="50000"/>
                  </a:schemeClr>
                </a:solidFill>
              </a:rPr>
              <a:t>www.wne.uw.edu.pl</a:t>
            </a:r>
            <a:endParaRPr lang="en-GB" b="1" dirty="0">
              <a:solidFill>
                <a:schemeClr val="accent5">
                  <a:lumMod val="50000"/>
                </a:schemeClr>
              </a:solidFill>
            </a:endParaRPr>
          </a:p>
        </p:txBody>
      </p:sp>
    </p:spTree>
    <p:extLst>
      <p:ext uri="{BB962C8B-B14F-4D97-AF65-F5344CB8AC3E}">
        <p14:creationId xmlns:p14="http://schemas.microsoft.com/office/powerpoint/2010/main" val="11894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3999" cy="764704"/>
          </a:xfrm>
          <a:solidFill>
            <a:schemeClr val="accent5">
              <a:lumMod val="20000"/>
              <a:lumOff val="80000"/>
            </a:schemeClr>
          </a:solidFill>
        </p:spPr>
        <p:txBody>
          <a:bodyPr>
            <a:normAutofit/>
          </a:bodyPr>
          <a:lstStyle/>
          <a:p>
            <a:r>
              <a:rPr lang="en-US" b="1" i="1" dirty="0" smtClean="0">
                <a:solidFill>
                  <a:schemeClr val="accent5">
                    <a:lumMod val="50000"/>
                  </a:schemeClr>
                </a:solidFill>
              </a:rPr>
              <a:t>Type 1 experiment </a:t>
            </a:r>
            <a:endParaRPr lang="en-US" b="1" i="1" dirty="0">
              <a:solidFill>
                <a:schemeClr val="accent5">
                  <a:lumMod val="50000"/>
                </a:schemeClr>
              </a:solidFill>
            </a:endParaRPr>
          </a:p>
        </p:txBody>
      </p:sp>
      <p:sp>
        <p:nvSpPr>
          <p:cNvPr id="3" name="Symbol zastępczy zawartości 2"/>
          <p:cNvSpPr>
            <a:spLocks noGrp="1"/>
          </p:cNvSpPr>
          <p:nvPr>
            <p:ph idx="1"/>
          </p:nvPr>
        </p:nvSpPr>
        <p:spPr>
          <a:xfrm>
            <a:off x="244866" y="836712"/>
            <a:ext cx="8647614" cy="1512168"/>
          </a:xfrm>
        </p:spPr>
        <p:txBody>
          <a:bodyPr>
            <a:noAutofit/>
          </a:bodyPr>
          <a:lstStyle/>
          <a:p>
            <a:pPr marL="0" indent="0" algn="just">
              <a:buNone/>
            </a:pPr>
            <a:r>
              <a:rPr lang="en-GB" sz="2400" b="1" dirty="0" smtClean="0">
                <a:solidFill>
                  <a:schemeClr val="accent5">
                    <a:lumMod val="50000"/>
                  </a:schemeClr>
                </a:solidFill>
              </a:rPr>
              <a:t>First type of experiments (behavioural, game theory and market classroom experiments) are well known. They are used by me and my team as part of blended learning or m-learning. We are using gamification techniques to enhance students' motivation.    </a:t>
            </a:r>
          </a:p>
        </p:txBody>
      </p:sp>
      <p:grpSp>
        <p:nvGrpSpPr>
          <p:cNvPr id="13" name="Grupa 12"/>
          <p:cNvGrpSpPr/>
          <p:nvPr/>
        </p:nvGrpSpPr>
        <p:grpSpPr>
          <a:xfrm>
            <a:off x="251520" y="2491415"/>
            <a:ext cx="8338495" cy="4071586"/>
            <a:chOff x="107384" y="846297"/>
            <a:chExt cx="8482032" cy="5841413"/>
          </a:xfrm>
        </p:grpSpPr>
        <p:pic>
          <p:nvPicPr>
            <p:cNvPr id="14" name="Obraz 6"/>
            <p:cNvPicPr>
              <a:picLocks noChangeAspect="1" noChangeArrowheads="1"/>
            </p:cNvPicPr>
            <p:nvPr/>
          </p:nvPicPr>
          <p:blipFill>
            <a:blip r:embed="rId2" cstate="print"/>
            <a:srcRect/>
            <a:stretch>
              <a:fillRect/>
            </a:stretch>
          </p:blipFill>
          <p:spPr bwMode="auto">
            <a:xfrm>
              <a:off x="3600436" y="846297"/>
              <a:ext cx="4988980" cy="3804306"/>
            </a:xfrm>
            <a:prstGeom prst="rect">
              <a:avLst/>
            </a:prstGeom>
            <a:noFill/>
            <a:ln w="9525">
              <a:noFill/>
              <a:miter lim="800000"/>
              <a:headEnd/>
              <a:tailEnd/>
            </a:ln>
          </p:spPr>
        </p:pic>
        <p:sp>
          <p:nvSpPr>
            <p:cNvPr id="15" name="Strzałka w dół 14"/>
            <p:cNvSpPr/>
            <p:nvPr/>
          </p:nvSpPr>
          <p:spPr>
            <a:xfrm>
              <a:off x="473622" y="2094537"/>
              <a:ext cx="812230" cy="227497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solidFill>
                  <a:schemeClr val="accent5">
                    <a:lumMod val="50000"/>
                  </a:schemeClr>
                </a:solidFill>
                <a:effectLst>
                  <a:outerShdw blurRad="38100" dist="38100" dir="2700000" algn="tl">
                    <a:srgbClr val="000000">
                      <a:alpha val="43137"/>
                    </a:srgbClr>
                  </a:outerShdw>
                </a:effectLst>
              </a:endParaRPr>
            </a:p>
          </p:txBody>
        </p:sp>
        <p:sp>
          <p:nvSpPr>
            <p:cNvPr id="16" name="Prostokąt 15"/>
            <p:cNvSpPr/>
            <p:nvPr/>
          </p:nvSpPr>
          <p:spPr>
            <a:xfrm>
              <a:off x="107384" y="848422"/>
              <a:ext cx="4468099" cy="927277"/>
            </a:xfrm>
            <a:prstGeom prst="rect">
              <a:avLst/>
            </a:prstGeom>
          </p:spPr>
          <p:txBody>
            <a:bodyPr wrap="square">
              <a:spAutoFit/>
            </a:bodyPr>
            <a:lstStyle/>
            <a:p>
              <a:r>
                <a:rPr lang="en-GB" dirty="0" smtClean="0">
                  <a:solidFill>
                    <a:schemeClr val="accent5">
                      <a:lumMod val="50000"/>
                    </a:schemeClr>
                  </a:solidFill>
                  <a:effectLst>
                    <a:outerShdw blurRad="38100" dist="38100" dir="2700000" algn="tl">
                      <a:srgbClr val="000000">
                        <a:alpha val="43137"/>
                      </a:srgbClr>
                    </a:outerShdw>
                  </a:effectLst>
                </a:rPr>
                <a:t>First step: on-line experiment  before lecture (a sort of flipped classroom technic)</a:t>
              </a:r>
              <a:endParaRPr lang="en-GB" dirty="0">
                <a:solidFill>
                  <a:schemeClr val="accent5">
                    <a:lumMod val="50000"/>
                  </a:schemeClr>
                </a:solidFill>
                <a:effectLst>
                  <a:outerShdw blurRad="38100" dist="38100" dir="2700000" algn="tl">
                    <a:srgbClr val="000000">
                      <a:alpha val="43137"/>
                    </a:srgbClr>
                  </a:outerShdw>
                </a:effectLst>
              </a:endParaRPr>
            </a:p>
          </p:txBody>
        </p:sp>
        <p:sp>
          <p:nvSpPr>
            <p:cNvPr id="17" name="Prostokąt 16"/>
            <p:cNvSpPr/>
            <p:nvPr/>
          </p:nvSpPr>
          <p:spPr>
            <a:xfrm>
              <a:off x="1425840" y="1948848"/>
              <a:ext cx="2431781" cy="2119489"/>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smtClean="0">
                  <a:solidFill>
                    <a:schemeClr val="accent5">
                      <a:lumMod val="50000"/>
                    </a:schemeClr>
                  </a:solidFill>
                  <a:effectLst>
                    <a:outerShdw blurRad="38100" dist="38100" dir="2700000" algn="tl">
                      <a:srgbClr val="000000">
                        <a:alpha val="43137"/>
                      </a:srgbClr>
                    </a:outerShdw>
                  </a:effectLst>
                </a:rPr>
                <a:t>Students motivated with the credits become</a:t>
              </a:r>
            </a:p>
            <a:p>
              <a:r>
                <a:rPr lang="en-GB" i="1" dirty="0" smtClean="0">
                  <a:solidFill>
                    <a:schemeClr val="accent5">
                      <a:lumMod val="50000"/>
                    </a:schemeClr>
                  </a:solidFill>
                  <a:effectLst>
                    <a:outerShdw blurRad="38100" dist="38100" dir="2700000" algn="tl">
                      <a:srgbClr val="000000">
                        <a:alpha val="43137"/>
                      </a:srgbClr>
                    </a:outerShdw>
                  </a:effectLst>
                </a:rPr>
                <a:t>homo </a:t>
              </a:r>
              <a:r>
                <a:rPr lang="en-GB" i="1" dirty="0" err="1" smtClean="0">
                  <a:solidFill>
                    <a:schemeClr val="accent5">
                      <a:lumMod val="50000"/>
                    </a:schemeClr>
                  </a:solidFill>
                  <a:effectLst>
                    <a:outerShdw blurRad="38100" dist="38100" dir="2700000" algn="tl">
                      <a:srgbClr val="000000">
                        <a:alpha val="43137"/>
                      </a:srgbClr>
                    </a:outerShdw>
                  </a:effectLst>
                </a:rPr>
                <a:t>oeconomicus</a:t>
              </a:r>
              <a:r>
                <a:rPr lang="en-GB" i="1" dirty="0" smtClean="0">
                  <a:solidFill>
                    <a:schemeClr val="accent5">
                      <a:lumMod val="50000"/>
                    </a:schemeClr>
                  </a:solidFill>
                  <a:effectLst>
                    <a:outerShdw blurRad="38100" dist="38100" dir="2700000" algn="tl">
                      <a:srgbClr val="000000">
                        <a:alpha val="43137"/>
                      </a:srgbClr>
                    </a:outerShdw>
                  </a:effectLst>
                </a:rPr>
                <a:t> </a:t>
              </a:r>
              <a:r>
                <a:rPr lang="en-GB" dirty="0" smtClean="0">
                  <a:solidFill>
                    <a:schemeClr val="accent5">
                      <a:lumMod val="50000"/>
                    </a:schemeClr>
                  </a:solidFill>
                  <a:effectLst>
                    <a:outerShdw blurRad="38100" dist="38100" dir="2700000" algn="tl">
                      <a:srgbClr val="000000">
                        <a:alpha val="43137"/>
                      </a:srgbClr>
                    </a:outerShdw>
                  </a:effectLst>
                </a:rPr>
                <a:t>at the experiment</a:t>
              </a:r>
              <a:endParaRPr lang="en-GB" dirty="0">
                <a:solidFill>
                  <a:schemeClr val="accent5">
                    <a:lumMod val="50000"/>
                  </a:schemeClr>
                </a:solidFill>
                <a:effectLst>
                  <a:outerShdw blurRad="38100" dist="38100" dir="2700000" algn="tl">
                    <a:srgbClr val="000000">
                      <a:alpha val="43137"/>
                    </a:srgbClr>
                  </a:outerShdw>
                </a:effectLst>
              </a:endParaRPr>
            </a:p>
          </p:txBody>
        </p:sp>
        <p:sp>
          <p:nvSpPr>
            <p:cNvPr id="18" name="Prostokąt 17"/>
            <p:cNvSpPr/>
            <p:nvPr/>
          </p:nvSpPr>
          <p:spPr>
            <a:xfrm>
              <a:off x="107384" y="4369506"/>
              <a:ext cx="4143404" cy="1324681"/>
            </a:xfrm>
            <a:prstGeom prst="rect">
              <a:avLst/>
            </a:prstGeom>
          </p:spPr>
          <p:txBody>
            <a:bodyPr wrap="square">
              <a:spAutoFit/>
            </a:bodyPr>
            <a:lstStyle/>
            <a:p>
              <a:r>
                <a:rPr lang="pl-PL" dirty="0" smtClean="0">
                  <a:solidFill>
                    <a:schemeClr val="accent5">
                      <a:lumMod val="50000"/>
                    </a:schemeClr>
                  </a:solidFill>
                  <a:effectLst>
                    <a:outerShdw blurRad="38100" dist="38100" dir="2700000" algn="tl">
                      <a:srgbClr val="000000">
                        <a:alpha val="43137"/>
                      </a:srgbClr>
                    </a:outerShdw>
                  </a:effectLst>
                </a:rPr>
                <a:t>Second</a:t>
              </a:r>
              <a:r>
                <a:rPr lang="en-US" dirty="0" smtClean="0">
                  <a:solidFill>
                    <a:schemeClr val="accent5">
                      <a:lumMod val="50000"/>
                    </a:schemeClr>
                  </a:solidFill>
                  <a:effectLst>
                    <a:outerShdw blurRad="38100" dist="38100" dir="2700000" algn="tl">
                      <a:srgbClr val="000000">
                        <a:alpha val="43137"/>
                      </a:srgbClr>
                    </a:outerShdw>
                  </a:effectLst>
                </a:rPr>
                <a:t> </a:t>
              </a:r>
              <a:r>
                <a:rPr lang="en-US" dirty="0">
                  <a:solidFill>
                    <a:schemeClr val="accent5">
                      <a:lumMod val="50000"/>
                    </a:schemeClr>
                  </a:solidFill>
                  <a:effectLst>
                    <a:outerShdw blurRad="38100" dist="38100" dir="2700000" algn="tl">
                      <a:srgbClr val="000000">
                        <a:alpha val="43137"/>
                      </a:srgbClr>
                    </a:outerShdw>
                  </a:effectLst>
                </a:rPr>
                <a:t>step: The lecture is a confrontation of experimental results with the theory of economics</a:t>
              </a:r>
              <a:endParaRPr lang="pl-PL" dirty="0">
                <a:solidFill>
                  <a:schemeClr val="accent5">
                    <a:lumMod val="50000"/>
                  </a:schemeClr>
                </a:solidFill>
                <a:effectLst>
                  <a:outerShdw blurRad="38100" dist="38100" dir="2700000" algn="tl">
                    <a:srgbClr val="000000">
                      <a:alpha val="43137"/>
                    </a:srgbClr>
                  </a:outerShdw>
                </a:effectLst>
              </a:endParaRPr>
            </a:p>
          </p:txBody>
        </p:sp>
        <p:sp>
          <p:nvSpPr>
            <p:cNvPr id="19" name="Strzałka w dół 18"/>
            <p:cNvSpPr/>
            <p:nvPr/>
          </p:nvSpPr>
          <p:spPr>
            <a:xfrm rot="16200000">
              <a:off x="1617705" y="4403795"/>
              <a:ext cx="836492" cy="364333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pl-PL">
                <a:solidFill>
                  <a:schemeClr val="accent5">
                    <a:lumMod val="50000"/>
                  </a:schemeClr>
                </a:solidFill>
                <a:effectLst>
                  <a:outerShdw blurRad="38100" dist="38100" dir="2700000" algn="tl">
                    <a:srgbClr val="000000">
                      <a:alpha val="43137"/>
                    </a:srgbClr>
                  </a:outerShdw>
                </a:effectLst>
              </a:endParaRPr>
            </a:p>
          </p:txBody>
        </p:sp>
        <p:sp>
          <p:nvSpPr>
            <p:cNvPr id="20" name="Prostokąt 19"/>
            <p:cNvSpPr/>
            <p:nvPr/>
          </p:nvSpPr>
          <p:spPr>
            <a:xfrm>
              <a:off x="4071934" y="5429264"/>
              <a:ext cx="3714776" cy="529872"/>
            </a:xfrm>
            <a:prstGeom prst="rect">
              <a:avLst/>
            </a:prstGeom>
          </p:spPr>
          <p:txBody>
            <a:bodyPr wrap="square">
              <a:spAutoFit/>
            </a:bodyPr>
            <a:lstStyle/>
            <a:p>
              <a:r>
                <a:rPr lang="pl-PL" dirty="0" smtClean="0">
                  <a:solidFill>
                    <a:schemeClr val="accent5">
                      <a:lumMod val="50000"/>
                    </a:schemeClr>
                  </a:solidFill>
                  <a:effectLst>
                    <a:outerShdw blurRad="38100" dist="38100" dir="2700000" algn="tl">
                      <a:srgbClr val="000000">
                        <a:alpha val="43137"/>
                      </a:srgbClr>
                    </a:outerShdw>
                  </a:effectLst>
                </a:rPr>
                <a:t> </a:t>
              </a:r>
              <a:endParaRPr lang="pl-PL" dirty="0">
                <a:solidFill>
                  <a:schemeClr val="accent5">
                    <a:lumMod val="50000"/>
                  </a:schemeClr>
                </a:solidFill>
                <a:effectLst>
                  <a:outerShdw blurRad="38100" dist="38100" dir="2700000" algn="tl">
                    <a:srgbClr val="000000">
                      <a:alpha val="43137"/>
                    </a:srgbClr>
                  </a:outerShdw>
                </a:effectLst>
              </a:endParaRPr>
            </a:p>
          </p:txBody>
        </p:sp>
        <p:sp>
          <p:nvSpPr>
            <p:cNvPr id="21" name="Prostokąt 20"/>
            <p:cNvSpPr/>
            <p:nvPr/>
          </p:nvSpPr>
          <p:spPr>
            <a:xfrm>
              <a:off x="4023224" y="4568221"/>
              <a:ext cx="4143404" cy="2119489"/>
            </a:xfrm>
            <a:prstGeom prst="rect">
              <a:avLst/>
            </a:prstGeom>
          </p:spPr>
          <p:txBody>
            <a:bodyPr wrap="square">
              <a:spAutoFit/>
            </a:bodyPr>
            <a:lstStyle/>
            <a:p>
              <a:r>
                <a:rPr lang="en-GB" dirty="0" smtClean="0">
                  <a:solidFill>
                    <a:schemeClr val="accent5">
                      <a:lumMod val="50000"/>
                    </a:schemeClr>
                  </a:solidFill>
                  <a:effectLst>
                    <a:outerShdw blurRad="38100" dist="38100" dir="2700000" algn="tl">
                      <a:srgbClr val="000000">
                        <a:alpha val="43137"/>
                      </a:srgbClr>
                    </a:outerShdw>
                  </a:effectLst>
                </a:rPr>
                <a:t>What about ethics?</a:t>
              </a:r>
            </a:p>
            <a:p>
              <a:r>
                <a:rPr lang="en-GB" dirty="0" smtClean="0">
                  <a:solidFill>
                    <a:schemeClr val="accent5">
                      <a:lumMod val="50000"/>
                    </a:schemeClr>
                  </a:solidFill>
                  <a:effectLst>
                    <a:outerShdw blurRad="38100" dist="38100" dir="2700000" algn="tl">
                      <a:srgbClr val="000000">
                        <a:alpha val="43137"/>
                      </a:srgbClr>
                    </a:outerShdw>
                  </a:effectLst>
                </a:rPr>
                <a:t>-&gt; Winning strategy is cooperation and trust </a:t>
              </a:r>
            </a:p>
            <a:p>
              <a:r>
                <a:rPr lang="en-GB" dirty="0" smtClean="0">
                  <a:solidFill>
                    <a:schemeClr val="accent5">
                      <a:lumMod val="50000"/>
                    </a:schemeClr>
                  </a:solidFill>
                  <a:effectLst>
                    <a:outerShdw blurRad="38100" dist="38100" dir="2700000" algn="tl">
                      <a:srgbClr val="000000">
                        <a:alpha val="43137"/>
                      </a:srgbClr>
                    </a:outerShdw>
                  </a:effectLst>
                </a:rPr>
                <a:t>-&gt; Experiment design include tools to create social capital</a:t>
              </a:r>
            </a:p>
          </p:txBody>
        </p:sp>
      </p:grpSp>
    </p:spTree>
    <p:extLst>
      <p:ext uri="{BB962C8B-B14F-4D97-AF65-F5344CB8AC3E}">
        <p14:creationId xmlns:p14="http://schemas.microsoft.com/office/powerpoint/2010/main" val="345745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3999" cy="764704"/>
          </a:xfrm>
          <a:solidFill>
            <a:schemeClr val="accent5">
              <a:lumMod val="20000"/>
              <a:lumOff val="80000"/>
            </a:schemeClr>
          </a:solidFill>
        </p:spPr>
        <p:txBody>
          <a:bodyPr>
            <a:normAutofit/>
          </a:bodyPr>
          <a:lstStyle/>
          <a:p>
            <a:r>
              <a:rPr lang="en-US" b="1" i="1" dirty="0" smtClean="0">
                <a:solidFill>
                  <a:schemeClr val="accent5">
                    <a:lumMod val="50000"/>
                  </a:schemeClr>
                </a:solidFill>
              </a:rPr>
              <a:t>Type 1 experiment </a:t>
            </a:r>
            <a:endParaRPr lang="en-US" b="1" i="1" dirty="0">
              <a:solidFill>
                <a:schemeClr val="accent5">
                  <a:lumMod val="50000"/>
                </a:schemeClr>
              </a:solidFill>
            </a:endParaRPr>
          </a:p>
        </p:txBody>
      </p:sp>
      <p:sp>
        <p:nvSpPr>
          <p:cNvPr id="3" name="Symbol zastępczy zawartości 2"/>
          <p:cNvSpPr>
            <a:spLocks noGrp="1"/>
          </p:cNvSpPr>
          <p:nvPr>
            <p:ph idx="1"/>
          </p:nvPr>
        </p:nvSpPr>
        <p:spPr>
          <a:xfrm>
            <a:off x="244866" y="836712"/>
            <a:ext cx="8647613" cy="1440160"/>
          </a:xfrm>
        </p:spPr>
        <p:txBody>
          <a:bodyPr>
            <a:normAutofit/>
          </a:bodyPr>
          <a:lstStyle/>
          <a:p>
            <a:pPr marL="0" indent="0">
              <a:buNone/>
            </a:pPr>
            <a:r>
              <a:rPr lang="en-GB" sz="2400" b="1" dirty="0" smtClean="0">
                <a:solidFill>
                  <a:schemeClr val="accent5">
                    <a:lumMod val="50000"/>
                  </a:schemeClr>
                </a:solidFill>
              </a:rPr>
              <a:t>Together with my colleague </a:t>
            </a:r>
            <a:r>
              <a:rPr lang="en-GB" sz="2400" b="1" dirty="0" err="1" smtClean="0">
                <a:solidFill>
                  <a:schemeClr val="accent5">
                    <a:lumMod val="50000"/>
                  </a:schemeClr>
                </a:solidFill>
              </a:rPr>
              <a:t>dr</a:t>
            </a:r>
            <a:r>
              <a:rPr lang="en-GB" sz="2400" b="1" dirty="0" smtClean="0">
                <a:solidFill>
                  <a:schemeClr val="accent5">
                    <a:lumMod val="50000"/>
                  </a:schemeClr>
                </a:solidFill>
              </a:rPr>
              <a:t> Robert </a:t>
            </a:r>
            <a:r>
              <a:rPr lang="en-GB" sz="2400" b="1" dirty="0" err="1" smtClean="0">
                <a:solidFill>
                  <a:schemeClr val="accent5">
                    <a:lumMod val="50000"/>
                  </a:schemeClr>
                </a:solidFill>
              </a:rPr>
              <a:t>Borowski</a:t>
            </a:r>
            <a:r>
              <a:rPr lang="en-GB" sz="2400" b="1" dirty="0" smtClean="0">
                <a:solidFill>
                  <a:schemeClr val="accent5">
                    <a:lumMod val="50000"/>
                  </a:schemeClr>
                </a:solidFill>
              </a:rPr>
              <a:t>, we developed the software for conducting experiments using different media in different environments ( m-</a:t>
            </a:r>
            <a:r>
              <a:rPr lang="en-GB" sz="2400" b="1" dirty="0" err="1" smtClean="0">
                <a:solidFill>
                  <a:schemeClr val="accent5">
                    <a:lumMod val="50000"/>
                  </a:schemeClr>
                </a:solidFill>
              </a:rPr>
              <a:t>learnig</a:t>
            </a:r>
            <a:r>
              <a:rPr lang="en-GB" sz="2400" b="1" dirty="0" smtClean="0">
                <a:solidFill>
                  <a:schemeClr val="accent5">
                    <a:lumMod val="50000"/>
                  </a:schemeClr>
                </a:solidFill>
              </a:rPr>
              <a:t>, e-learning, …) </a:t>
            </a:r>
          </a:p>
        </p:txBody>
      </p:sp>
      <p:grpSp>
        <p:nvGrpSpPr>
          <p:cNvPr id="22" name="Grupa 21"/>
          <p:cNvGrpSpPr/>
          <p:nvPr/>
        </p:nvGrpSpPr>
        <p:grpSpPr>
          <a:xfrm>
            <a:off x="443690" y="2126188"/>
            <a:ext cx="8189867" cy="4341777"/>
            <a:chOff x="-486449" y="634463"/>
            <a:chExt cx="10831091" cy="6275893"/>
          </a:xfrm>
        </p:grpSpPr>
        <p:grpSp>
          <p:nvGrpSpPr>
            <p:cNvPr id="23" name="Grupa 22"/>
            <p:cNvGrpSpPr/>
            <p:nvPr/>
          </p:nvGrpSpPr>
          <p:grpSpPr>
            <a:xfrm>
              <a:off x="-486449" y="634463"/>
              <a:ext cx="6187794" cy="6275893"/>
              <a:chOff x="-813952" y="-74045"/>
              <a:chExt cx="6658925" cy="6873390"/>
            </a:xfrm>
          </p:grpSpPr>
          <p:pic>
            <p:nvPicPr>
              <p:cNvPr id="26" name="Picture 3" descr="C:\Documents and Settings\tomek\Ustawienia lokalne\Temporary Internet Files\Content.IE5\WLQLK7Q9\MCj02971490000[1].wmf"/>
              <p:cNvPicPr>
                <a:picLocks noChangeAspect="1" noChangeArrowheads="1"/>
              </p:cNvPicPr>
              <p:nvPr/>
            </p:nvPicPr>
            <p:blipFill>
              <a:blip r:embed="rId2" cstate="print"/>
              <a:srcRect/>
              <a:stretch>
                <a:fillRect/>
              </a:stretch>
            </p:blipFill>
            <p:spPr bwMode="auto">
              <a:xfrm>
                <a:off x="-813952" y="211287"/>
                <a:ext cx="1524012" cy="1391490"/>
              </a:xfrm>
              <a:prstGeom prst="rect">
                <a:avLst/>
              </a:prstGeom>
              <a:noFill/>
            </p:spPr>
          </p:pic>
          <p:pic>
            <p:nvPicPr>
              <p:cNvPr id="29" name="Picture 3"/>
              <p:cNvPicPr>
                <a:picLocks noChangeAspect="1" noChangeArrowheads="1"/>
              </p:cNvPicPr>
              <p:nvPr/>
            </p:nvPicPr>
            <p:blipFill>
              <a:blip r:embed="rId3" cstate="print"/>
              <a:srcRect/>
              <a:stretch>
                <a:fillRect/>
              </a:stretch>
            </p:blipFill>
            <p:spPr bwMode="auto">
              <a:xfrm>
                <a:off x="1706088" y="1566363"/>
                <a:ext cx="848683" cy="785818"/>
              </a:xfrm>
              <a:prstGeom prst="rect">
                <a:avLst/>
              </a:prstGeom>
              <a:ln>
                <a:noFill/>
              </a:ln>
              <a:effectLst>
                <a:outerShdw blurRad="292100" dist="139700" dir="2700000" algn="tl" rotWithShape="0">
                  <a:srgbClr val="333333">
                    <a:alpha val="65000"/>
                  </a:srgbClr>
                </a:outerShdw>
              </a:effectLst>
            </p:spPr>
          </p:pic>
          <p:pic>
            <p:nvPicPr>
              <p:cNvPr id="30" name="Picture 4"/>
              <p:cNvPicPr>
                <a:picLocks noChangeAspect="1" noChangeArrowheads="1"/>
              </p:cNvPicPr>
              <p:nvPr/>
            </p:nvPicPr>
            <p:blipFill>
              <a:blip r:embed="rId4" cstate="print"/>
              <a:srcRect/>
              <a:stretch>
                <a:fillRect/>
              </a:stretch>
            </p:blipFill>
            <p:spPr bwMode="auto">
              <a:xfrm>
                <a:off x="4268614" y="-74045"/>
                <a:ext cx="1123949" cy="981076"/>
              </a:xfrm>
              <a:prstGeom prst="rect">
                <a:avLst/>
              </a:prstGeom>
              <a:ln>
                <a:noFill/>
              </a:ln>
              <a:effectLst>
                <a:outerShdw blurRad="292100" dist="139700" dir="2700000" algn="tl" rotWithShape="0">
                  <a:srgbClr val="333333">
                    <a:alpha val="65000"/>
                  </a:srgbClr>
                </a:outerShdw>
              </a:effectLst>
            </p:spPr>
          </p:pic>
          <p:sp>
            <p:nvSpPr>
              <p:cNvPr id="32" name="Prostokąt 31"/>
              <p:cNvSpPr/>
              <p:nvPr/>
            </p:nvSpPr>
            <p:spPr>
              <a:xfrm>
                <a:off x="2431977" y="3391110"/>
                <a:ext cx="3412996" cy="1510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l-PL" sz="2800" b="1" dirty="0" smtClean="0">
                    <a:solidFill>
                      <a:schemeClr val="accent5">
                        <a:lumMod val="50000"/>
                      </a:schemeClr>
                    </a:solidFill>
                  </a:rPr>
                  <a:t> </a:t>
                </a:r>
                <a:r>
                  <a:rPr lang="pl-PL" sz="2800" b="1" dirty="0" err="1" smtClean="0">
                    <a:solidFill>
                      <a:schemeClr val="accent5">
                        <a:lumMod val="50000"/>
                      </a:schemeClr>
                    </a:solidFill>
                  </a:rPr>
                  <a:t>Moodle</a:t>
                </a:r>
                <a:r>
                  <a:rPr lang="pl-PL" sz="2800" b="1" dirty="0" smtClean="0">
                    <a:solidFill>
                      <a:schemeClr val="accent5">
                        <a:lumMod val="50000"/>
                      </a:schemeClr>
                    </a:solidFill>
                  </a:rPr>
                  <a:t> + </a:t>
                </a:r>
              </a:p>
              <a:p>
                <a:r>
                  <a:rPr lang="pl-PL" sz="2800" b="1" dirty="0" err="1" smtClean="0">
                    <a:solidFill>
                      <a:schemeClr val="accent5">
                        <a:lumMod val="50000"/>
                      </a:schemeClr>
                    </a:solidFill>
                  </a:rPr>
                  <a:t>BigBlueButton</a:t>
                </a:r>
                <a:endParaRPr lang="pl-PL" sz="2800" b="1" dirty="0">
                  <a:solidFill>
                    <a:schemeClr val="accent5">
                      <a:lumMod val="50000"/>
                    </a:schemeClr>
                  </a:solidFill>
                </a:endParaRPr>
              </a:p>
            </p:txBody>
          </p:sp>
          <p:cxnSp>
            <p:nvCxnSpPr>
              <p:cNvPr id="33" name="Łącznik łamany 32"/>
              <p:cNvCxnSpPr>
                <a:stCxn id="2050" idx="3"/>
                <a:endCxn id="32" idx="1"/>
              </p:cNvCxnSpPr>
              <p:nvPr/>
            </p:nvCxnSpPr>
            <p:spPr>
              <a:xfrm flipV="1">
                <a:off x="1815079" y="4146326"/>
                <a:ext cx="616898" cy="22016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Łącznik łamany 33"/>
              <p:cNvCxnSpPr>
                <a:stCxn id="32" idx="0"/>
                <a:endCxn id="26" idx="2"/>
              </p:cNvCxnSpPr>
              <p:nvPr/>
            </p:nvCxnSpPr>
            <p:spPr>
              <a:xfrm rot="16200000" flipV="1">
                <a:off x="1149099" y="401733"/>
                <a:ext cx="1788334" cy="419042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Łącznik łamany 36"/>
              <p:cNvCxnSpPr>
                <a:stCxn id="26" idx="3"/>
                <a:endCxn id="29" idx="1"/>
              </p:cNvCxnSpPr>
              <p:nvPr/>
            </p:nvCxnSpPr>
            <p:spPr>
              <a:xfrm>
                <a:off x="710060" y="907032"/>
                <a:ext cx="996029" cy="105224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Łącznik łamany 37"/>
              <p:cNvCxnSpPr>
                <a:stCxn id="26" idx="3"/>
                <a:endCxn id="30" idx="1"/>
              </p:cNvCxnSpPr>
              <p:nvPr/>
            </p:nvCxnSpPr>
            <p:spPr>
              <a:xfrm flipV="1">
                <a:off x="710060" y="416494"/>
                <a:ext cx="3558554" cy="49053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Prostokąt 27"/>
              <p:cNvSpPr/>
              <p:nvPr/>
            </p:nvSpPr>
            <p:spPr>
              <a:xfrm>
                <a:off x="-472559" y="5873598"/>
                <a:ext cx="3850058" cy="925747"/>
              </a:xfrm>
              <a:prstGeom prst="rect">
                <a:avLst/>
              </a:prstGeom>
            </p:spPr>
            <p:txBody>
              <a:bodyPr wrap="square">
                <a:spAutoFit/>
              </a:bodyPr>
              <a:lstStyle/>
              <a:p>
                <a:pPr algn="ctr"/>
                <a:r>
                  <a:rPr lang="pl-PL" sz="3200" b="1" dirty="0" smtClean="0">
                    <a:solidFill>
                      <a:srgbClr val="C00000"/>
                    </a:solidFill>
                  </a:rPr>
                  <a:t>LabSEE.com</a:t>
                </a:r>
              </a:p>
            </p:txBody>
          </p:sp>
        </p:grpSp>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7386" y="1580868"/>
              <a:ext cx="3657256" cy="242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009" y="4011574"/>
            <a:ext cx="2040958" cy="183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Łącznik łamany 56"/>
          <p:cNvCxnSpPr>
            <a:stCxn id="30" idx="3"/>
            <a:endCxn id="25" idx="0"/>
          </p:cNvCxnSpPr>
          <p:nvPr/>
        </p:nvCxnSpPr>
        <p:spPr>
          <a:xfrm>
            <a:off x="4804671" y="2436051"/>
            <a:ext cx="2446180" cy="344877"/>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0" name="Łącznik łamany 59"/>
          <p:cNvCxnSpPr>
            <a:stCxn id="29" idx="3"/>
            <a:endCxn id="25" idx="1"/>
          </p:cNvCxnSpPr>
          <p:nvPr/>
        </p:nvCxnSpPr>
        <p:spPr>
          <a:xfrm>
            <a:off x="2810708" y="3410592"/>
            <a:ext cx="3057436" cy="20809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Prostokąt 18"/>
          <p:cNvSpPr/>
          <p:nvPr/>
        </p:nvSpPr>
        <p:spPr>
          <a:xfrm>
            <a:off x="3868118" y="5373216"/>
            <a:ext cx="5230791" cy="120032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sz="2400" b="1" dirty="0" smtClean="0">
                <a:solidFill>
                  <a:schemeClr val="accent5">
                    <a:lumMod val="50000"/>
                  </a:schemeClr>
                </a:solidFill>
              </a:rPr>
              <a:t>Ready for MOOC </a:t>
            </a:r>
          </a:p>
          <a:p>
            <a:r>
              <a:rPr lang="en-GB" sz="2400" b="1" dirty="0" smtClean="0">
                <a:solidFill>
                  <a:schemeClr val="accent5">
                    <a:lumMod val="50000"/>
                  </a:schemeClr>
                </a:solidFill>
              </a:rPr>
              <a:t>(capacity now: max ~ 2000 participants </a:t>
            </a:r>
          </a:p>
          <a:p>
            <a:r>
              <a:rPr lang="en-GB" sz="2400" b="1" dirty="0" smtClean="0">
                <a:solidFill>
                  <a:schemeClr val="accent5">
                    <a:lumMod val="50000"/>
                  </a:schemeClr>
                </a:solidFill>
              </a:rPr>
              <a:t>at one experiment)  </a:t>
            </a:r>
            <a:endParaRPr lang="en-GB" sz="2400" dirty="0">
              <a:solidFill>
                <a:schemeClr val="accent5">
                  <a:lumMod val="50000"/>
                </a:schemeClr>
              </a:solidFill>
            </a:endParaRPr>
          </a:p>
        </p:txBody>
      </p:sp>
    </p:spTree>
    <p:extLst>
      <p:ext uri="{BB962C8B-B14F-4D97-AF65-F5344CB8AC3E}">
        <p14:creationId xmlns:p14="http://schemas.microsoft.com/office/powerpoint/2010/main" val="163091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64704"/>
          </a:xfrm>
          <a:solidFill>
            <a:schemeClr val="accent5">
              <a:lumMod val="20000"/>
              <a:lumOff val="80000"/>
            </a:schemeClr>
          </a:solidFill>
        </p:spPr>
        <p:txBody>
          <a:bodyPr>
            <a:normAutofit/>
          </a:bodyPr>
          <a:lstStyle/>
          <a:p>
            <a:r>
              <a:rPr lang="en-US" b="1" i="1" dirty="0" smtClean="0">
                <a:solidFill>
                  <a:schemeClr val="accent5">
                    <a:lumMod val="50000"/>
                  </a:schemeClr>
                </a:solidFill>
              </a:rPr>
              <a:t>Type 2 experiment</a:t>
            </a:r>
            <a:endParaRPr lang="en-US" b="1" i="1" dirty="0">
              <a:solidFill>
                <a:schemeClr val="accent5">
                  <a:lumMod val="50000"/>
                </a:schemeClr>
              </a:solidFill>
            </a:endParaRPr>
          </a:p>
        </p:txBody>
      </p:sp>
      <p:sp>
        <p:nvSpPr>
          <p:cNvPr id="3" name="Symbol zastępczy zawartości 2"/>
          <p:cNvSpPr>
            <a:spLocks noGrp="1"/>
          </p:cNvSpPr>
          <p:nvPr>
            <p:ph idx="1"/>
          </p:nvPr>
        </p:nvSpPr>
        <p:spPr>
          <a:xfrm>
            <a:off x="244866" y="836712"/>
            <a:ext cx="8575605" cy="1944216"/>
          </a:xfrm>
        </p:spPr>
        <p:txBody>
          <a:bodyPr>
            <a:normAutofit/>
          </a:bodyPr>
          <a:lstStyle/>
          <a:p>
            <a:pPr marL="0" indent="0" algn="just">
              <a:buNone/>
            </a:pPr>
            <a:r>
              <a:rPr lang="en-GB" sz="2000" b="1" dirty="0" smtClean="0">
                <a:solidFill>
                  <a:schemeClr val="accent5">
                    <a:lumMod val="50000"/>
                  </a:schemeClr>
                </a:solidFill>
              </a:rPr>
              <a:t>„Models are experiments, and experiments are models” </a:t>
            </a:r>
            <a:r>
              <a:rPr lang="en-GB" sz="2000" b="1" dirty="0" err="1" smtClean="0">
                <a:solidFill>
                  <a:schemeClr val="accent5">
                    <a:lumMod val="50000"/>
                  </a:schemeClr>
                </a:solidFill>
              </a:rPr>
              <a:t>Mäki</a:t>
            </a:r>
            <a:r>
              <a:rPr lang="en-GB" sz="2000" b="1" dirty="0" smtClean="0">
                <a:solidFill>
                  <a:schemeClr val="accent5">
                    <a:lumMod val="50000"/>
                  </a:schemeClr>
                </a:solidFill>
              </a:rPr>
              <a:t> (2005) </a:t>
            </a:r>
          </a:p>
          <a:p>
            <a:pPr marL="0" indent="0" algn="just">
              <a:buNone/>
            </a:pPr>
            <a:r>
              <a:rPr lang="en-GB" sz="2000" dirty="0" smtClean="0">
                <a:solidFill>
                  <a:schemeClr val="accent5">
                    <a:lumMod val="50000"/>
                  </a:schemeClr>
                </a:solidFill>
              </a:rPr>
              <a:t>The economic models are a tool to experiment if we use symbolic computation programs (CAS) – clue of Felix Klein ideas (1905) </a:t>
            </a:r>
          </a:p>
          <a:p>
            <a:pPr marL="0" indent="0" algn="just">
              <a:buNone/>
            </a:pPr>
            <a:r>
              <a:rPr lang="en-GB" sz="2000" dirty="0" smtClean="0">
                <a:solidFill>
                  <a:schemeClr val="accent5">
                    <a:lumMod val="50000"/>
                  </a:schemeClr>
                </a:solidFill>
              </a:rPr>
              <a:t>His postulates of mathematic reform were: </a:t>
            </a:r>
            <a:r>
              <a:rPr lang="en-GB" sz="2000" dirty="0" err="1" smtClean="0">
                <a:solidFill>
                  <a:schemeClr val="accent5">
                    <a:lumMod val="50000"/>
                  </a:schemeClr>
                </a:solidFill>
              </a:rPr>
              <a:t>i</a:t>
            </a:r>
            <a:r>
              <a:rPr lang="en-GB" sz="2000" dirty="0" smtClean="0">
                <a:solidFill>
                  <a:schemeClr val="accent5">
                    <a:lumMod val="50000"/>
                  </a:schemeClr>
                </a:solidFill>
              </a:rPr>
              <a:t>) model thinking ii) solution of the problem should be presented as a function iii) visualization of the results </a:t>
            </a:r>
            <a:endParaRPr lang="en-GB" sz="2000" dirty="0">
              <a:solidFill>
                <a:schemeClr val="accent5">
                  <a:lumMod val="50000"/>
                </a:schemeClr>
              </a:solidFill>
            </a:endParaRPr>
          </a:p>
        </p:txBody>
      </p:sp>
      <p:graphicFrame>
        <p:nvGraphicFramePr>
          <p:cNvPr id="20" name="Tabela 19"/>
          <p:cNvGraphicFramePr>
            <a:graphicFrameLocks noGrp="1"/>
          </p:cNvGraphicFramePr>
          <p:nvPr>
            <p:extLst>
              <p:ext uri="{D42A27DB-BD31-4B8C-83A1-F6EECF244321}">
                <p14:modId xmlns:p14="http://schemas.microsoft.com/office/powerpoint/2010/main" val="1364428163"/>
              </p:ext>
            </p:extLst>
          </p:nvPr>
        </p:nvGraphicFramePr>
        <p:xfrm>
          <a:off x="269998" y="2575330"/>
          <a:ext cx="8540377" cy="2926080"/>
        </p:xfrm>
        <a:graphic>
          <a:graphicData uri="http://schemas.openxmlformats.org/drawingml/2006/table">
            <a:tbl>
              <a:tblPr firstRow="1" firstCol="1" bandRow="1">
                <a:tableStyleId>{2D5ABB26-0587-4C30-8999-92F81FD0307C}</a:tableStyleId>
              </a:tblPr>
              <a:tblGrid>
                <a:gridCol w="3784616"/>
                <a:gridCol w="4755761"/>
              </a:tblGrid>
              <a:tr h="1728192">
                <a:tc>
                  <a:txBody>
                    <a:bodyPr/>
                    <a:lstStyle/>
                    <a:p>
                      <a:pPr algn="just">
                        <a:lnSpc>
                          <a:spcPct val="150000"/>
                        </a:lnSpc>
                        <a:spcAft>
                          <a:spcPts val="0"/>
                        </a:spcAft>
                      </a:pPr>
                      <a:r>
                        <a:rPr lang="pl-PL" sz="2000" b="0" noProof="0" dirty="0" smtClean="0">
                          <a:solidFill>
                            <a:schemeClr val="accent5">
                              <a:lumMod val="50000"/>
                            </a:schemeClr>
                          </a:solidFill>
                          <a:effectLst/>
                        </a:rPr>
                        <a:t>EXAMPLE</a:t>
                      </a:r>
                    </a:p>
                    <a:p>
                      <a:pPr algn="just">
                        <a:lnSpc>
                          <a:spcPct val="150000"/>
                        </a:lnSpc>
                        <a:spcAft>
                          <a:spcPts val="0"/>
                        </a:spcAft>
                      </a:pPr>
                      <a:r>
                        <a:rPr lang="en-GB" sz="2000" b="0" noProof="0" dirty="0" smtClean="0">
                          <a:solidFill>
                            <a:schemeClr val="accent5">
                              <a:lumMod val="50000"/>
                            </a:schemeClr>
                          </a:solidFill>
                          <a:effectLst/>
                        </a:rPr>
                        <a:t>We have the</a:t>
                      </a:r>
                      <a:r>
                        <a:rPr lang="en-GB" sz="2000" b="0" baseline="0" noProof="0" dirty="0" smtClean="0">
                          <a:solidFill>
                            <a:schemeClr val="accent5">
                              <a:lumMod val="50000"/>
                            </a:schemeClr>
                          </a:solidFill>
                          <a:effectLst/>
                        </a:rPr>
                        <a:t> </a:t>
                      </a:r>
                      <a:r>
                        <a:rPr lang="en-GB" sz="2000" b="0" noProof="0" dirty="0" smtClean="0">
                          <a:solidFill>
                            <a:schemeClr val="accent5">
                              <a:lumMod val="50000"/>
                            </a:schemeClr>
                          </a:solidFill>
                          <a:effectLst/>
                        </a:rPr>
                        <a:t>simple model of supply and demand with tax </a:t>
                      </a:r>
                      <a:r>
                        <a:rPr lang="en-GB" sz="2000" b="1" i="1" noProof="0" dirty="0" smtClean="0">
                          <a:solidFill>
                            <a:schemeClr val="accent5">
                              <a:lumMod val="50000"/>
                            </a:schemeClr>
                          </a:solidFill>
                          <a:effectLst/>
                        </a:rPr>
                        <a:t>t</a:t>
                      </a:r>
                      <a:r>
                        <a:rPr lang="en-GB" sz="2000" b="0" noProof="0" dirty="0" smtClean="0">
                          <a:solidFill>
                            <a:schemeClr val="accent5">
                              <a:lumMod val="50000"/>
                            </a:schemeClr>
                          </a:solidFill>
                          <a:effectLst/>
                        </a:rPr>
                        <a:t> and </a:t>
                      </a:r>
                      <a:r>
                        <a:rPr lang="en-GB" sz="2000" b="1" i="1" noProof="0" dirty="0" smtClean="0">
                          <a:solidFill>
                            <a:schemeClr val="accent5">
                              <a:lumMod val="50000"/>
                            </a:schemeClr>
                          </a:solidFill>
                          <a:effectLst/>
                        </a:rPr>
                        <a:t>N</a:t>
                      </a:r>
                      <a:r>
                        <a:rPr lang="en-GB" sz="2000" b="0" noProof="0" dirty="0" smtClean="0">
                          <a:solidFill>
                            <a:schemeClr val="accent5">
                              <a:lumMod val="50000"/>
                            </a:schemeClr>
                          </a:solidFill>
                          <a:effectLst/>
                        </a:rPr>
                        <a:t> firms (parameters). The solution - tax revenue T as a function of t and N is not nice.</a:t>
                      </a:r>
                      <a:r>
                        <a:rPr lang="en-GB" sz="2000" b="0" baseline="0" noProof="0" dirty="0" smtClean="0">
                          <a:solidFill>
                            <a:schemeClr val="accent5">
                              <a:lumMod val="50000"/>
                            </a:schemeClr>
                          </a:solidFill>
                          <a:effectLst/>
                        </a:rPr>
                        <a:t>   </a:t>
                      </a:r>
                      <a:r>
                        <a:rPr lang="en-GB" sz="2800" b="1" baseline="0" noProof="0" dirty="0" smtClean="0">
                          <a:solidFill>
                            <a:schemeClr val="accent5">
                              <a:lumMod val="50000"/>
                            </a:schemeClr>
                          </a:solidFill>
                          <a:effectLst/>
                        </a:rPr>
                        <a:t>But …</a:t>
                      </a:r>
                      <a:endParaRPr lang="en-GB" sz="2000" b="1" noProof="0" dirty="0">
                        <a:solidFill>
                          <a:schemeClr val="accent5">
                            <a:lumMod val="50000"/>
                          </a:schemeClr>
                        </a:solidFill>
                        <a:effectLst/>
                        <a:latin typeface="Times New Roman"/>
                        <a:ea typeface="Times New Roman"/>
                        <a:cs typeface="Times New Roman"/>
                      </a:endParaRPr>
                    </a:p>
                  </a:txBody>
                  <a:tcPr marL="68580" marR="68580" marT="0" marB="0"/>
                </a:tc>
                <a:tc>
                  <a:txBody>
                    <a:bodyPr/>
                    <a:lstStyle/>
                    <a:p>
                      <a:endParaRPr lang="pl-PL" b="0" dirty="0"/>
                    </a:p>
                  </a:txBody>
                  <a:tcPr marL="68580" marR="68580" marT="0" marB="0">
                    <a:blipFill rotWithShape="1">
                      <a:blip r:embed="rId2"/>
                      <a:stretch>
                        <a:fillRect l="-79408" r="-129" b="-273"/>
                      </a:stretch>
                    </a:blipFill>
                  </a:tcPr>
                </a:tc>
              </a:tr>
            </a:tbl>
          </a:graphicData>
        </a:graphic>
      </p:graphicFrame>
      <p:sp>
        <p:nvSpPr>
          <p:cNvPr id="24" name="pole tekstowe 23"/>
          <p:cNvSpPr txBox="1"/>
          <p:nvPr/>
        </p:nvSpPr>
        <p:spPr>
          <a:xfrm>
            <a:off x="5724128" y="5643303"/>
            <a:ext cx="2950542" cy="830997"/>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5">
                    <a:lumMod val="50000"/>
                  </a:schemeClr>
                </a:solidFill>
                <a:latin typeface="+mn-lt"/>
              </a:rPr>
              <a:t>Maxima (CAS) as a scientific calculator</a:t>
            </a:r>
            <a:endParaRPr lang="en-US" sz="2400" b="1" dirty="0">
              <a:solidFill>
                <a:schemeClr val="accent5">
                  <a:lumMod val="50000"/>
                </a:schemeClr>
              </a:solidFill>
              <a:latin typeface="+mn-lt"/>
            </a:endParaRPr>
          </a:p>
        </p:txBody>
      </p:sp>
      <p:pic>
        <p:nvPicPr>
          <p:cNvPr id="39" name="Picture 6" descr="the wxMaxim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313" y="4976806"/>
            <a:ext cx="697427" cy="69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05" y="5630669"/>
            <a:ext cx="5288508" cy="87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23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3999" cy="764704"/>
          </a:xfrm>
          <a:solidFill>
            <a:schemeClr val="accent5">
              <a:lumMod val="20000"/>
              <a:lumOff val="80000"/>
            </a:schemeClr>
          </a:solidFill>
        </p:spPr>
        <p:txBody>
          <a:bodyPr>
            <a:normAutofit/>
          </a:bodyPr>
          <a:lstStyle/>
          <a:p>
            <a:r>
              <a:rPr lang="en-US" b="1" i="1" dirty="0" smtClean="0">
                <a:solidFill>
                  <a:schemeClr val="accent5">
                    <a:lumMod val="50000"/>
                  </a:schemeClr>
                </a:solidFill>
              </a:rPr>
              <a:t>Type 2 experiment </a:t>
            </a:r>
            <a:endParaRPr lang="en-US" b="1" i="1" dirty="0">
              <a:solidFill>
                <a:schemeClr val="accent5">
                  <a:lumMod val="50000"/>
                </a:schemeClr>
              </a:solidFill>
            </a:endParaRPr>
          </a:p>
        </p:txBody>
      </p:sp>
      <p:sp>
        <p:nvSpPr>
          <p:cNvPr id="42" name="Strzałka w dół 41"/>
          <p:cNvSpPr/>
          <p:nvPr/>
        </p:nvSpPr>
        <p:spPr>
          <a:xfrm>
            <a:off x="684213" y="3068960"/>
            <a:ext cx="503237" cy="575940"/>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pl-PL" sz="1600"/>
          </a:p>
        </p:txBody>
      </p:sp>
      <p:sp>
        <p:nvSpPr>
          <p:cNvPr id="43" name="Strzałka w dół 42"/>
          <p:cNvSpPr/>
          <p:nvPr/>
        </p:nvSpPr>
        <p:spPr>
          <a:xfrm>
            <a:off x="3635375" y="3212976"/>
            <a:ext cx="504825" cy="431924"/>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pl-PL" sz="1600"/>
          </a:p>
        </p:txBody>
      </p:sp>
      <p:sp>
        <p:nvSpPr>
          <p:cNvPr id="44" name="Strzałka w dół 43"/>
          <p:cNvSpPr/>
          <p:nvPr/>
        </p:nvSpPr>
        <p:spPr>
          <a:xfrm>
            <a:off x="6651625" y="3288722"/>
            <a:ext cx="503238" cy="387317"/>
          </a:xfrm>
          <a:prstGeom prst="down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pl-PL" sz="1600"/>
          </a:p>
        </p:txBody>
      </p:sp>
      <p:pic>
        <p:nvPicPr>
          <p:cNvPr id="45" name="Obraz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3883025"/>
            <a:ext cx="25923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pole tekstowe 46"/>
          <p:cNvSpPr txBox="1"/>
          <p:nvPr/>
        </p:nvSpPr>
        <p:spPr>
          <a:xfrm>
            <a:off x="1331913" y="3112951"/>
            <a:ext cx="2303462" cy="523220"/>
          </a:xfrm>
          <a:prstGeom prst="rect">
            <a:avLst/>
          </a:prstGeom>
          <a:noFill/>
        </p:spPr>
        <p:txBody>
          <a:bodyPr>
            <a:spAutoFit/>
          </a:bodyPr>
          <a:lstStyle/>
          <a:p>
            <a:pPr fontAlgn="auto">
              <a:spcBef>
                <a:spcPts val="0"/>
              </a:spcBef>
              <a:spcAft>
                <a:spcPts val="0"/>
              </a:spcAft>
              <a:defRPr/>
            </a:pPr>
            <a:r>
              <a:rPr lang="en-US" sz="2800" b="1" dirty="0" smtClean="0">
                <a:solidFill>
                  <a:schemeClr val="accent5">
                    <a:lumMod val="50000"/>
                  </a:schemeClr>
                </a:solidFill>
                <a:effectLst>
                  <a:outerShdw blurRad="38100" dist="38100" dir="2700000" algn="tl">
                    <a:srgbClr val="000000">
                      <a:alpha val="43137"/>
                    </a:srgbClr>
                  </a:outerShdw>
                </a:effectLst>
              </a:rPr>
              <a:t>Visualization </a:t>
            </a:r>
            <a:endParaRPr lang="en-US" sz="2800" b="1" dirty="0">
              <a:solidFill>
                <a:schemeClr val="accent5">
                  <a:lumMod val="50000"/>
                </a:schemeClr>
              </a:solidFill>
              <a:effectLst>
                <a:outerShdw blurRad="38100" dist="38100" dir="2700000" algn="tl">
                  <a:srgbClr val="000000">
                    <a:alpha val="43137"/>
                  </a:srgbClr>
                </a:outerShdw>
              </a:effectLst>
            </a:endParaRPr>
          </a:p>
        </p:txBody>
      </p:sp>
      <p:pic>
        <p:nvPicPr>
          <p:cNvPr id="48" name="Picture 6" descr="the wxMaxim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003" y="2505970"/>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Obraz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3883025"/>
            <a:ext cx="25923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Obraz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775" y="3883025"/>
            <a:ext cx="25923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Symbol zastępczy zawartości 2"/>
          <p:cNvSpPr>
            <a:spLocks noGrp="1"/>
          </p:cNvSpPr>
          <p:nvPr>
            <p:ph idx="1"/>
          </p:nvPr>
        </p:nvSpPr>
        <p:spPr>
          <a:xfrm>
            <a:off x="188911" y="980728"/>
            <a:ext cx="8477251" cy="645917"/>
          </a:xfrm>
        </p:spPr>
        <p:txBody>
          <a:bodyPr>
            <a:noAutofit/>
          </a:bodyPr>
          <a:lstStyle/>
          <a:p>
            <a:pPr marL="0" indent="0" algn="just">
              <a:buNone/>
            </a:pPr>
            <a:r>
              <a:rPr lang="en-GB" sz="2400" b="1" dirty="0" smtClean="0">
                <a:solidFill>
                  <a:schemeClr val="accent5">
                    <a:lumMod val="50000"/>
                  </a:schemeClr>
                </a:solidFill>
              </a:rPr>
              <a:t>… by visualization tools of MAXIMA we obtain nice 3D </a:t>
            </a:r>
            <a:r>
              <a:rPr lang="en-GB" sz="2400" b="1" dirty="0" err="1" smtClean="0">
                <a:solidFill>
                  <a:schemeClr val="accent5">
                    <a:lumMod val="50000"/>
                  </a:schemeClr>
                </a:solidFill>
              </a:rPr>
              <a:t>Leffer</a:t>
            </a:r>
            <a:r>
              <a:rPr lang="en-GB" sz="2400" b="1" dirty="0" smtClean="0">
                <a:solidFill>
                  <a:schemeClr val="accent5">
                    <a:lumMod val="50000"/>
                  </a:schemeClr>
                </a:solidFill>
              </a:rPr>
              <a:t> surface</a:t>
            </a:r>
            <a:r>
              <a:rPr lang="en-GB" sz="2400" b="1" dirty="0" smtClean="0">
                <a:solidFill>
                  <a:srgbClr val="FF0000"/>
                </a:solidFill>
              </a:rPr>
              <a:t>  </a:t>
            </a:r>
            <a:endParaRPr lang="en-GB" sz="2400" b="1" dirty="0">
              <a:solidFill>
                <a:srgbClr val="FF0000"/>
              </a:solidFill>
            </a:endParaRPr>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916832"/>
            <a:ext cx="60293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ole tekstowe 12"/>
          <p:cNvSpPr txBox="1"/>
          <p:nvPr/>
        </p:nvSpPr>
        <p:spPr>
          <a:xfrm>
            <a:off x="6054269" y="2376699"/>
            <a:ext cx="2950542" cy="830997"/>
          </a:xfrm>
          <a:prstGeom prst="rect">
            <a:avLst/>
          </a:prstGeom>
          <a:noFill/>
        </p:spPr>
        <p:txBody>
          <a:bodyPr wrap="square">
            <a:spAutoFit/>
          </a:bodyPr>
          <a:lstStyle/>
          <a:p>
            <a:pPr fontAlgn="auto">
              <a:spcBef>
                <a:spcPts val="0"/>
              </a:spcBef>
              <a:spcAft>
                <a:spcPts val="0"/>
              </a:spcAft>
              <a:defRPr/>
            </a:pPr>
            <a:r>
              <a:rPr lang="en-US" sz="2400" b="1" dirty="0" smtClean="0">
                <a:solidFill>
                  <a:schemeClr val="accent5">
                    <a:lumMod val="50000"/>
                  </a:schemeClr>
                </a:solidFill>
                <a:latin typeface="+mn-lt"/>
              </a:rPr>
              <a:t>Maxima (CAS) as a visualization tool</a:t>
            </a:r>
            <a:endParaRPr lang="en-US" sz="2400" b="1" dirty="0">
              <a:solidFill>
                <a:schemeClr val="accent5">
                  <a:lumMod val="50000"/>
                </a:schemeClr>
              </a:solidFill>
              <a:latin typeface="+mn-lt"/>
            </a:endParaRPr>
          </a:p>
        </p:txBody>
      </p:sp>
    </p:spTree>
    <p:extLst>
      <p:ext uri="{BB962C8B-B14F-4D97-AF65-F5344CB8AC3E}">
        <p14:creationId xmlns:p14="http://schemas.microsoft.com/office/powerpoint/2010/main" val="332691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3999" cy="764704"/>
          </a:xfrm>
          <a:solidFill>
            <a:schemeClr val="accent5">
              <a:lumMod val="20000"/>
              <a:lumOff val="80000"/>
            </a:schemeClr>
          </a:solidFill>
        </p:spPr>
        <p:txBody>
          <a:bodyPr>
            <a:normAutofit/>
          </a:bodyPr>
          <a:lstStyle/>
          <a:p>
            <a:r>
              <a:rPr lang="en-US" b="1" i="1" dirty="0" smtClean="0">
                <a:solidFill>
                  <a:schemeClr val="accent5">
                    <a:lumMod val="50000"/>
                  </a:schemeClr>
                </a:solidFill>
              </a:rPr>
              <a:t>Type 3 experiment </a:t>
            </a:r>
            <a:endParaRPr lang="en-US" b="1" i="1" dirty="0">
              <a:solidFill>
                <a:schemeClr val="accent5">
                  <a:lumMod val="50000"/>
                </a:schemeClr>
              </a:solidFill>
            </a:endParaRPr>
          </a:p>
        </p:txBody>
      </p:sp>
      <p:sp>
        <p:nvSpPr>
          <p:cNvPr id="3" name="Symbol zastępczy zawartości 2"/>
          <p:cNvSpPr>
            <a:spLocks noGrp="1"/>
          </p:cNvSpPr>
          <p:nvPr>
            <p:ph idx="1"/>
          </p:nvPr>
        </p:nvSpPr>
        <p:spPr>
          <a:xfrm>
            <a:off x="107504" y="836712"/>
            <a:ext cx="8899134" cy="2448272"/>
          </a:xfrm>
        </p:spPr>
        <p:txBody>
          <a:bodyPr>
            <a:noAutofit/>
          </a:bodyPr>
          <a:lstStyle/>
          <a:p>
            <a:pPr marL="0" indent="0" algn="just">
              <a:buNone/>
            </a:pPr>
            <a:r>
              <a:rPr lang="en-GB" sz="2000" dirty="0" smtClean="0">
                <a:solidFill>
                  <a:schemeClr val="accent5">
                    <a:lumMod val="50000"/>
                  </a:schemeClr>
                </a:solidFill>
              </a:rPr>
              <a:t>The economy is </a:t>
            </a:r>
            <a:r>
              <a:rPr lang="en-GB" sz="2000" b="1" dirty="0" smtClean="0">
                <a:solidFill>
                  <a:schemeClr val="accent5">
                    <a:lumMod val="50000"/>
                  </a:schemeClr>
                </a:solidFill>
              </a:rPr>
              <a:t>never at the equilibrium</a:t>
            </a:r>
            <a:r>
              <a:rPr lang="en-GB" sz="2000" dirty="0" smtClean="0">
                <a:solidFill>
                  <a:schemeClr val="accent5">
                    <a:lumMod val="50000"/>
                  </a:schemeClr>
                </a:solidFill>
              </a:rPr>
              <a:t>. However, we describe the economy using partial or general equilibrium models. </a:t>
            </a:r>
          </a:p>
          <a:p>
            <a:pPr marL="0" indent="0" algn="just">
              <a:buNone/>
            </a:pPr>
            <a:r>
              <a:rPr lang="en-GB" sz="2000" dirty="0" smtClean="0">
                <a:solidFill>
                  <a:schemeClr val="accent5">
                    <a:lumMod val="50000"/>
                  </a:schemeClr>
                </a:solidFill>
              </a:rPr>
              <a:t>On the basis of real data we can conduct the </a:t>
            </a:r>
            <a:r>
              <a:rPr lang="en-GB" sz="2000" b="1" dirty="0" smtClean="0">
                <a:solidFill>
                  <a:schemeClr val="accent5">
                    <a:lumMod val="50000"/>
                  </a:schemeClr>
                </a:solidFill>
              </a:rPr>
              <a:t>calibrated Monte Carlo simulation</a:t>
            </a:r>
            <a:r>
              <a:rPr lang="en-GB" sz="2000" dirty="0" smtClean="0">
                <a:solidFill>
                  <a:schemeClr val="accent5">
                    <a:lumMod val="50000"/>
                  </a:schemeClr>
                </a:solidFill>
              </a:rPr>
              <a:t>, and find an area where the equilibrium can be found (</a:t>
            </a:r>
            <a:r>
              <a:rPr lang="en-GB" sz="2000" dirty="0" err="1" smtClean="0">
                <a:solidFill>
                  <a:schemeClr val="accent5">
                    <a:lumMod val="50000"/>
                  </a:schemeClr>
                </a:solidFill>
              </a:rPr>
              <a:t>Leibenstein</a:t>
            </a:r>
            <a:r>
              <a:rPr lang="en-GB" sz="2000" dirty="0" smtClean="0">
                <a:solidFill>
                  <a:schemeClr val="accent5">
                    <a:lumMod val="50000"/>
                  </a:schemeClr>
                </a:solidFill>
              </a:rPr>
              <a:t>, 1976), (McCloskey, 1998) </a:t>
            </a:r>
          </a:p>
          <a:p>
            <a:pPr marL="0" indent="0" algn="just">
              <a:buNone/>
            </a:pPr>
            <a:r>
              <a:rPr lang="en-GB" sz="2000" dirty="0" smtClean="0">
                <a:solidFill>
                  <a:schemeClr val="accent5">
                    <a:lumMod val="50000"/>
                  </a:schemeClr>
                </a:solidFill>
              </a:rPr>
              <a:t>Why should we look for an </a:t>
            </a:r>
            <a:r>
              <a:rPr lang="en-GB" sz="2000" b="1" dirty="0" smtClean="0">
                <a:solidFill>
                  <a:schemeClr val="accent5">
                    <a:lumMod val="50000"/>
                  </a:schemeClr>
                </a:solidFill>
              </a:rPr>
              <a:t>area not a point</a:t>
            </a:r>
            <a:r>
              <a:rPr lang="en-GB" sz="2000" dirty="0" smtClean="0">
                <a:solidFill>
                  <a:schemeClr val="accent5">
                    <a:lumMod val="50000"/>
                  </a:schemeClr>
                </a:solidFill>
              </a:rPr>
              <a:t>? The point solution can be misleading. </a:t>
            </a:r>
          </a:p>
          <a:p>
            <a:pPr marL="0" indent="0" algn="just">
              <a:buNone/>
            </a:pPr>
            <a:r>
              <a:rPr lang="en-GB" sz="2000" b="1" dirty="0" smtClean="0">
                <a:solidFill>
                  <a:schemeClr val="accent5">
                    <a:lumMod val="50000"/>
                  </a:schemeClr>
                </a:solidFill>
              </a:rPr>
              <a:t>EQULIBRIUM FOOLS US !!!!!</a:t>
            </a:r>
            <a:endParaRPr lang="en-GB" sz="2000" b="1" i="1" dirty="0" smtClean="0">
              <a:solidFill>
                <a:schemeClr val="accent5">
                  <a:lumMod val="50000"/>
                </a:schemeClr>
              </a:solidFill>
            </a:endParaRPr>
          </a:p>
        </p:txBody>
      </p:sp>
      <mc:AlternateContent xmlns:mc="http://schemas.openxmlformats.org/markup-compatibility/2006" xmlns:a14="http://schemas.microsoft.com/office/drawing/2010/main">
        <mc:Choice Requires="a14">
          <p:sp>
            <p:nvSpPr>
              <p:cNvPr id="4" name="Prostokąt 3"/>
              <p:cNvSpPr/>
              <p:nvPr/>
            </p:nvSpPr>
            <p:spPr>
              <a:xfrm>
                <a:off x="534972" y="4477882"/>
                <a:ext cx="3384376" cy="616387"/>
              </a:xfrm>
              <a:prstGeom prst="rect">
                <a:avLst/>
              </a:prstGeom>
            </p:spPr>
            <p:txBody>
              <a:bodyPr wrap="square">
                <a:spAutoFit/>
              </a:bodyPr>
              <a:lstStyle/>
              <a:p>
                <a:r>
                  <a:rPr lang="en-US" dirty="0"/>
                  <a:t> </a:t>
                </a:r>
                <a14:m>
                  <m:oMath xmlns:m="http://schemas.openxmlformats.org/officeDocument/2006/math">
                    <m:d>
                      <m:dPr>
                        <m:begChr m:val="{"/>
                        <m:endChr m:val=""/>
                        <m:ctrlPr>
                          <a:rPr lang="pl-PL" i="1">
                            <a:latin typeface="Cambria Math"/>
                          </a:rPr>
                        </m:ctrlPr>
                      </m:dPr>
                      <m:e>
                        <m:m>
                          <m:mPr>
                            <m:mcs>
                              <m:mc>
                                <m:mcPr>
                                  <m:count m:val="1"/>
                                  <m:mcJc m:val="center"/>
                                </m:mcPr>
                              </m:mc>
                            </m:mcs>
                            <m:ctrlPr>
                              <a:rPr lang="pl-PL" i="1">
                                <a:latin typeface="Cambria Math"/>
                              </a:rPr>
                            </m:ctrlPr>
                          </m:mPr>
                          <m:mr>
                            <m:e>
                              <m:r>
                                <a:rPr lang="pl-PL" i="1">
                                  <a:latin typeface="Cambria Math"/>
                                </a:rPr>
                                <m:t>0.3</m:t>
                              </m:r>
                              <m:sSub>
                                <m:sSubPr>
                                  <m:ctrlPr>
                                    <a:rPr lang="pl-PL" i="1">
                                      <a:latin typeface="Cambria Math"/>
                                    </a:rPr>
                                  </m:ctrlPr>
                                </m:sSubPr>
                                <m:e>
                                  <m:r>
                                    <a:rPr lang="pl-PL" i="1">
                                      <a:latin typeface="Cambria Math"/>
                                    </a:rPr>
                                    <m:t>𝑥</m:t>
                                  </m:r>
                                </m:e>
                                <m:sub>
                                  <m:r>
                                    <a:rPr lang="pl-PL" i="1">
                                      <a:latin typeface="Cambria Math"/>
                                    </a:rPr>
                                    <m:t>1</m:t>
                                  </m:r>
                                </m:sub>
                              </m:sSub>
                              <m:r>
                                <a:rPr lang="pl-PL" i="1">
                                  <a:latin typeface="Cambria Math"/>
                                </a:rPr>
                                <m:t>+0.2</m:t>
                              </m:r>
                              <m:sSub>
                                <m:sSubPr>
                                  <m:ctrlPr>
                                    <a:rPr lang="pl-PL" i="1">
                                      <a:latin typeface="Cambria Math"/>
                                    </a:rPr>
                                  </m:ctrlPr>
                                </m:sSubPr>
                                <m:e>
                                  <m:r>
                                    <a:rPr lang="pl-PL" i="1">
                                      <a:latin typeface="Cambria Math"/>
                                    </a:rPr>
                                    <m:t>𝑥</m:t>
                                  </m:r>
                                </m:e>
                                <m:sub>
                                  <m:r>
                                    <a:rPr lang="pl-PL" i="1">
                                      <a:latin typeface="Cambria Math"/>
                                    </a:rPr>
                                    <m:t>2</m:t>
                                  </m:r>
                                </m:sub>
                              </m:sSub>
                              <m:r>
                                <a:rPr lang="pl-PL" i="1">
                                  <a:latin typeface="Cambria Math"/>
                                </a:rPr>
                                <m:t>=0.2</m:t>
                              </m:r>
                            </m:e>
                          </m:mr>
                          <m:mr>
                            <m:e>
                              <m:r>
                                <a:rPr lang="pl-PL" i="1">
                                  <a:latin typeface="Cambria Math"/>
                                </a:rPr>
                                <m:t>(1+</m:t>
                              </m:r>
                              <m:r>
                                <a:rPr lang="pl-PL" b="1" i="1">
                                  <a:latin typeface="Cambria Math"/>
                                </a:rPr>
                                <m:t>𝜺</m:t>
                              </m:r>
                              <m:r>
                                <a:rPr lang="pl-PL" i="1">
                                  <a:latin typeface="Cambria Math"/>
                                </a:rPr>
                                <m:t>)</m:t>
                              </m:r>
                              <m:sSub>
                                <m:sSubPr>
                                  <m:ctrlPr>
                                    <a:rPr lang="pl-PL" i="1">
                                      <a:latin typeface="Cambria Math"/>
                                    </a:rPr>
                                  </m:ctrlPr>
                                </m:sSubPr>
                                <m:e>
                                  <m:r>
                                    <a:rPr lang="pl-PL" i="1">
                                      <a:latin typeface="Cambria Math"/>
                                    </a:rPr>
                                    <m:t>𝑥</m:t>
                                  </m:r>
                                </m:e>
                                <m:sub>
                                  <m:r>
                                    <a:rPr lang="pl-PL" i="1">
                                      <a:latin typeface="Cambria Math"/>
                                    </a:rPr>
                                    <m:t>1</m:t>
                                  </m:r>
                                </m:sub>
                              </m:sSub>
                              <m:r>
                                <a:rPr lang="pl-PL" i="1">
                                  <a:latin typeface="Cambria Math"/>
                                </a:rPr>
                                <m:t>+0.8</m:t>
                              </m:r>
                              <m:sSub>
                                <m:sSubPr>
                                  <m:ctrlPr>
                                    <a:rPr lang="pl-PL" i="1">
                                      <a:latin typeface="Cambria Math"/>
                                    </a:rPr>
                                  </m:ctrlPr>
                                </m:sSubPr>
                                <m:e>
                                  <m:r>
                                    <a:rPr lang="pl-PL" i="1">
                                      <a:latin typeface="Cambria Math"/>
                                    </a:rPr>
                                    <m:t>𝑥</m:t>
                                  </m:r>
                                </m:e>
                                <m:sub>
                                  <m:r>
                                    <a:rPr lang="pl-PL" i="1">
                                      <a:latin typeface="Cambria Math"/>
                                    </a:rPr>
                                    <m:t>2</m:t>
                                  </m:r>
                                </m:sub>
                              </m:sSub>
                              <m:r>
                                <a:rPr lang="pl-PL" i="1">
                                  <a:latin typeface="Cambria Math"/>
                                </a:rPr>
                                <m:t>=0.3</m:t>
                              </m:r>
                            </m:e>
                          </m:mr>
                        </m:m>
                      </m:e>
                    </m:d>
                  </m:oMath>
                </a14:m>
                <a:endParaRPr lang="pl-PL" dirty="0"/>
              </a:p>
            </p:txBody>
          </p:sp>
        </mc:Choice>
        <mc:Fallback xmlns="">
          <p:sp>
            <p:nvSpPr>
              <p:cNvPr id="4" name="Prostokąt 3"/>
              <p:cNvSpPr>
                <a:spLocks noRot="1" noChangeAspect="1" noMove="1" noResize="1" noEditPoints="1" noAdjustHandles="1" noChangeArrowheads="1" noChangeShapeType="1" noTextEdit="1"/>
              </p:cNvSpPr>
              <p:nvPr/>
            </p:nvSpPr>
            <p:spPr>
              <a:xfrm>
                <a:off x="534972" y="4477882"/>
                <a:ext cx="3384376" cy="616387"/>
              </a:xfrm>
              <a:prstGeom prst="rect">
                <a:avLst/>
              </a:prstGeom>
              <a:blipFill rotWithShape="1">
                <a:blip r:embed="rId2" cstate="print"/>
                <a:stretch>
                  <a:fillRect/>
                </a:stretch>
              </a:blipFill>
            </p:spPr>
            <p:txBody>
              <a:bodyPr/>
              <a:lstStyle/>
              <a:p>
                <a:r>
                  <a:rPr lang="en-GB">
                    <a:noFill/>
                  </a:rPr>
                  <a:t> </a:t>
                </a:r>
              </a:p>
            </p:txBody>
          </p:sp>
        </mc:Fallback>
      </mc:AlternateContent>
      <p:sp>
        <p:nvSpPr>
          <p:cNvPr id="5" name="Prostokąt 4"/>
          <p:cNvSpPr/>
          <p:nvPr/>
        </p:nvSpPr>
        <p:spPr>
          <a:xfrm>
            <a:off x="323528" y="5200316"/>
            <a:ext cx="5328592" cy="1477328"/>
          </a:xfrm>
          <a:prstGeom prst="rect">
            <a:avLst/>
          </a:prstGeom>
        </p:spPr>
        <p:txBody>
          <a:bodyPr wrap="square">
            <a:spAutoFit/>
          </a:bodyPr>
          <a:lstStyle/>
          <a:p>
            <a:r>
              <a:rPr lang="pl-PL" dirty="0" smtClean="0">
                <a:solidFill>
                  <a:schemeClr val="accent5">
                    <a:lumMod val="50000"/>
                  </a:schemeClr>
                </a:solidFill>
              </a:rPr>
              <a:t>T</a:t>
            </a:r>
            <a:r>
              <a:rPr lang="en-US" dirty="0" smtClean="0">
                <a:solidFill>
                  <a:schemeClr val="accent5">
                    <a:lumMod val="50000"/>
                  </a:schemeClr>
                </a:solidFill>
              </a:rPr>
              <a:t>he </a:t>
            </a:r>
            <a:r>
              <a:rPr lang="en-US" dirty="0">
                <a:solidFill>
                  <a:schemeClr val="accent5">
                    <a:lumMod val="50000"/>
                  </a:schemeClr>
                </a:solidFill>
              </a:rPr>
              <a:t>solution to this system of equations can be unstable even for small values of error term ε. </a:t>
            </a:r>
            <a:r>
              <a:rPr lang="en-GB" dirty="0" smtClean="0">
                <a:solidFill>
                  <a:schemeClr val="accent5">
                    <a:lumMod val="50000"/>
                  </a:schemeClr>
                </a:solidFill>
              </a:rPr>
              <a:t>For example: </a:t>
            </a:r>
          </a:p>
          <a:p>
            <a:r>
              <a:rPr lang="en-GB" dirty="0" smtClean="0">
                <a:solidFill>
                  <a:schemeClr val="accent5">
                    <a:lumMod val="50000"/>
                  </a:schemeClr>
                </a:solidFill>
              </a:rPr>
              <a:t>the error ε = 0.19 </a:t>
            </a:r>
            <a:r>
              <a:rPr lang="en-GB" dirty="0" smtClean="0">
                <a:solidFill>
                  <a:schemeClr val="accent5">
                    <a:lumMod val="50000"/>
                  </a:schemeClr>
                </a:solidFill>
                <a:sym typeface="Wingdings" panose="05000000000000000000" pitchFamily="2" charset="2"/>
              </a:rPr>
              <a:t> </a:t>
            </a:r>
            <a:r>
              <a:rPr lang="en-GB" dirty="0" smtClean="0">
                <a:solidFill>
                  <a:schemeClr val="accent5">
                    <a:lumMod val="50000"/>
                  </a:schemeClr>
                </a:solidFill>
              </a:rPr>
              <a:t>x1 = 50</a:t>
            </a:r>
          </a:p>
          <a:p>
            <a:r>
              <a:rPr lang="en-GB" dirty="0" smtClean="0">
                <a:solidFill>
                  <a:schemeClr val="accent5">
                    <a:lumMod val="50000"/>
                  </a:schemeClr>
                </a:solidFill>
              </a:rPr>
              <a:t>the error ε = 0.21 </a:t>
            </a:r>
            <a:r>
              <a:rPr lang="en-GB" dirty="0" smtClean="0">
                <a:solidFill>
                  <a:schemeClr val="accent5">
                    <a:lumMod val="50000"/>
                  </a:schemeClr>
                </a:solidFill>
                <a:sym typeface="Wingdings" panose="05000000000000000000" pitchFamily="2" charset="2"/>
              </a:rPr>
              <a:t></a:t>
            </a:r>
            <a:r>
              <a:rPr lang="en-GB" dirty="0" smtClean="0">
                <a:solidFill>
                  <a:schemeClr val="accent5">
                    <a:lumMod val="50000"/>
                  </a:schemeClr>
                </a:solidFill>
              </a:rPr>
              <a:t> x1 = - 50 </a:t>
            </a:r>
            <a:endParaRPr lang="en-GB" dirty="0">
              <a:solidFill>
                <a:schemeClr val="accent5">
                  <a:lumMod val="5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328099"/>
            <a:ext cx="2799854" cy="238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ostokąt 5"/>
          <p:cNvSpPr/>
          <p:nvPr/>
        </p:nvSpPr>
        <p:spPr>
          <a:xfrm>
            <a:off x="323528" y="3414642"/>
            <a:ext cx="7992888" cy="923330"/>
          </a:xfrm>
          <a:prstGeom prst="rect">
            <a:avLst/>
          </a:prstGeom>
        </p:spPr>
        <p:txBody>
          <a:bodyPr wrap="square">
            <a:spAutoFit/>
          </a:bodyPr>
          <a:lstStyle/>
          <a:p>
            <a:pPr algn="just"/>
            <a:r>
              <a:rPr lang="en-GB" b="1" i="1" dirty="0">
                <a:solidFill>
                  <a:schemeClr val="accent5">
                    <a:lumMod val="50000"/>
                  </a:schemeClr>
                </a:solidFill>
              </a:rPr>
              <a:t>Example: </a:t>
            </a:r>
          </a:p>
          <a:p>
            <a:pPr algn="just"/>
            <a:r>
              <a:rPr lang="en-GB" dirty="0">
                <a:solidFill>
                  <a:schemeClr val="accent5">
                    <a:lumMod val="50000"/>
                  </a:schemeClr>
                </a:solidFill>
              </a:rPr>
              <a:t>A very simple system of linear equations may contain an element of instability. </a:t>
            </a:r>
          </a:p>
          <a:p>
            <a:pPr algn="just"/>
            <a:r>
              <a:rPr lang="en-GB" dirty="0">
                <a:solidFill>
                  <a:schemeClr val="accent5">
                    <a:lumMod val="50000"/>
                  </a:schemeClr>
                </a:solidFill>
              </a:rPr>
              <a:t>One of the parameters can be biased with measurement error ε</a:t>
            </a:r>
            <a:r>
              <a:rPr lang="pl-PL" dirty="0">
                <a:solidFill>
                  <a:schemeClr val="accent5">
                    <a:lumMod val="50000"/>
                  </a:schemeClr>
                </a:solidFill>
              </a:rPr>
              <a:t>.</a:t>
            </a:r>
            <a:endParaRPr lang="en-GB" dirty="0">
              <a:solidFill>
                <a:schemeClr val="accent5">
                  <a:lumMod val="50000"/>
                </a:schemeClr>
              </a:solidFill>
            </a:endParaRPr>
          </a:p>
        </p:txBody>
      </p:sp>
    </p:spTree>
    <p:extLst>
      <p:ext uri="{BB962C8B-B14F-4D97-AF65-F5344CB8AC3E}">
        <p14:creationId xmlns:p14="http://schemas.microsoft.com/office/powerpoint/2010/main" val="35558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628800"/>
          </a:xfrm>
          <a:solidFill>
            <a:schemeClr val="accent5">
              <a:lumMod val="20000"/>
              <a:lumOff val="80000"/>
            </a:schemeClr>
          </a:solidFill>
        </p:spPr>
        <p:txBody>
          <a:bodyPr>
            <a:noAutofit/>
          </a:bodyPr>
          <a:lstStyle/>
          <a:p>
            <a:r>
              <a:rPr lang="en-GB" sz="3600" b="1" dirty="0" smtClean="0">
                <a:solidFill>
                  <a:schemeClr val="accent5">
                    <a:lumMod val="50000"/>
                  </a:schemeClr>
                </a:solidFill>
              </a:rPr>
              <a:t>How we can incorporate </a:t>
            </a:r>
            <a:r>
              <a:rPr lang="pl-PL" sz="3600" b="1" dirty="0" smtClean="0">
                <a:solidFill>
                  <a:schemeClr val="accent5">
                    <a:lumMod val="50000"/>
                  </a:schemeClr>
                </a:solidFill>
              </a:rPr>
              <a:t/>
            </a:r>
            <a:br>
              <a:rPr lang="pl-PL" sz="3600" b="1" dirty="0" smtClean="0">
                <a:solidFill>
                  <a:schemeClr val="accent5">
                    <a:lumMod val="50000"/>
                  </a:schemeClr>
                </a:solidFill>
              </a:rPr>
            </a:br>
            <a:r>
              <a:rPr lang="en-GB" sz="3600" b="1" dirty="0" smtClean="0">
                <a:solidFill>
                  <a:schemeClr val="accent5">
                    <a:lumMod val="50000"/>
                  </a:schemeClr>
                </a:solidFill>
              </a:rPr>
              <a:t>the type 3 of experiment </a:t>
            </a:r>
            <a:r>
              <a:rPr lang="pl-PL" sz="3600" b="1" dirty="0" smtClean="0">
                <a:solidFill>
                  <a:schemeClr val="accent5">
                    <a:lumMod val="50000"/>
                  </a:schemeClr>
                </a:solidFill>
              </a:rPr>
              <a:t/>
            </a:r>
            <a:br>
              <a:rPr lang="pl-PL" sz="3600" b="1" dirty="0" smtClean="0">
                <a:solidFill>
                  <a:schemeClr val="accent5">
                    <a:lumMod val="50000"/>
                  </a:schemeClr>
                </a:solidFill>
              </a:rPr>
            </a:br>
            <a:r>
              <a:rPr lang="en-GB" sz="3600" b="1" dirty="0" smtClean="0">
                <a:solidFill>
                  <a:schemeClr val="accent5">
                    <a:lumMod val="50000"/>
                  </a:schemeClr>
                </a:solidFill>
              </a:rPr>
              <a:t>to our teaching  work </a:t>
            </a:r>
            <a:endParaRPr lang="en-GB" sz="3600" b="1" dirty="0">
              <a:solidFill>
                <a:schemeClr val="accent5">
                  <a:lumMod val="50000"/>
                </a:schemeClr>
              </a:solidFill>
            </a:endParaRPr>
          </a:p>
        </p:txBody>
      </p:sp>
      <p:sp>
        <p:nvSpPr>
          <p:cNvPr id="3" name="Symbol zastępczy zawartości 2"/>
          <p:cNvSpPr>
            <a:spLocks noGrp="1"/>
          </p:cNvSpPr>
          <p:nvPr>
            <p:ph idx="1"/>
          </p:nvPr>
        </p:nvSpPr>
        <p:spPr>
          <a:xfrm>
            <a:off x="467544" y="2132856"/>
            <a:ext cx="8208912" cy="2880320"/>
          </a:xfrm>
        </p:spPr>
        <p:txBody>
          <a:bodyPr>
            <a:noAutofit/>
          </a:bodyPr>
          <a:lstStyle/>
          <a:p>
            <a:pPr marL="0" indent="0" algn="just">
              <a:buNone/>
            </a:pPr>
            <a:r>
              <a:rPr lang="en-GB" sz="2800" b="1" dirty="0" smtClean="0">
                <a:solidFill>
                  <a:schemeClr val="accent5">
                    <a:lumMod val="50000"/>
                  </a:schemeClr>
                </a:solidFill>
              </a:rPr>
              <a:t>We can prepare an </a:t>
            </a:r>
            <a:r>
              <a:rPr lang="en-GB" sz="2800" b="1" i="1" dirty="0" smtClean="0">
                <a:solidFill>
                  <a:schemeClr val="accent5">
                    <a:lumMod val="50000"/>
                  </a:schemeClr>
                </a:solidFill>
              </a:rPr>
              <a:t>ad hock </a:t>
            </a:r>
            <a:r>
              <a:rPr lang="en-GB" sz="2800" b="1" dirty="0" smtClean="0">
                <a:solidFill>
                  <a:schemeClr val="accent5">
                    <a:lumMod val="50000"/>
                  </a:schemeClr>
                </a:solidFill>
              </a:rPr>
              <a:t>research in which: </a:t>
            </a:r>
          </a:p>
          <a:p>
            <a:pPr algn="just">
              <a:buFontTx/>
              <a:buChar char="-"/>
            </a:pPr>
            <a:r>
              <a:rPr lang="en-GB" sz="2800" b="1" dirty="0" smtClean="0">
                <a:solidFill>
                  <a:schemeClr val="accent5">
                    <a:lumMod val="50000"/>
                  </a:schemeClr>
                </a:solidFill>
              </a:rPr>
              <a:t>in the first stage </a:t>
            </a:r>
            <a:r>
              <a:rPr lang="en-GB" sz="2800" dirty="0" smtClean="0">
                <a:solidFill>
                  <a:schemeClr val="accent5">
                    <a:lumMod val="50000"/>
                  </a:schemeClr>
                </a:solidFill>
              </a:rPr>
              <a:t>student are acting as subjects of the research or experiment</a:t>
            </a:r>
          </a:p>
          <a:p>
            <a:pPr algn="just">
              <a:buFontTx/>
              <a:buChar char="-"/>
            </a:pPr>
            <a:r>
              <a:rPr lang="en-GB" sz="2800" b="1" dirty="0" smtClean="0">
                <a:solidFill>
                  <a:schemeClr val="accent5">
                    <a:lumMod val="50000"/>
                  </a:schemeClr>
                </a:solidFill>
              </a:rPr>
              <a:t>in next stage </a:t>
            </a:r>
            <a:r>
              <a:rPr lang="en-GB" sz="2800" dirty="0" smtClean="0">
                <a:solidFill>
                  <a:schemeClr val="accent5">
                    <a:lumMod val="50000"/>
                  </a:schemeClr>
                </a:solidFill>
              </a:rPr>
              <a:t>students are acting as researchers which are examining real word problems using calibrated Monte Carlo simulation </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6377</TotalTime>
  <Words>2640</Words>
  <Application>Microsoft Office PowerPoint</Application>
  <PresentationFormat>Pokaz na ekranie (4:3)</PresentationFormat>
  <Paragraphs>339</Paragraphs>
  <Slides>38</Slides>
  <Notes>7</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Motyw pakietu Office</vt:lpstr>
      <vt:lpstr>Prezentacja programu PowerPoint</vt:lpstr>
      <vt:lpstr>Goals  </vt:lpstr>
      <vt:lpstr>My philosophy of economic education</vt:lpstr>
      <vt:lpstr>Type 1 experiment </vt:lpstr>
      <vt:lpstr>Type 1 experiment </vt:lpstr>
      <vt:lpstr>Type 2 experiment</vt:lpstr>
      <vt:lpstr>Type 2 experiment </vt:lpstr>
      <vt:lpstr>Type 3 experiment </vt:lpstr>
      <vt:lpstr>How we can incorporate  the type 3 of experiment  to our teaching  work </vt:lpstr>
      <vt:lpstr>Schema of the work</vt:lpstr>
      <vt:lpstr>Step 1: What storytelling lies behind the model ?  What is the connection between the model and reality ?</vt:lpstr>
      <vt:lpstr>Step 1 Why storytelling? Philosophical view  </vt:lpstr>
      <vt:lpstr>Storytelling about bundling?</vt:lpstr>
      <vt:lpstr>A bit of history of economic thought</vt:lpstr>
      <vt:lpstr>Bundling of films  (textbook example of films distributed in 1977)    </vt:lpstr>
      <vt:lpstr>Bundling of films</vt:lpstr>
      <vt:lpstr>Formal model of bundling (1) </vt:lpstr>
      <vt:lpstr>Formal model of bundling (2) </vt:lpstr>
      <vt:lpstr>Prezentacja programu PowerPoint</vt:lpstr>
      <vt:lpstr>Formal model of bundling (4) </vt:lpstr>
      <vt:lpstr>Real problem of bundling (1) </vt:lpstr>
      <vt:lpstr>Real problem of bundling (2) </vt:lpstr>
      <vt:lpstr>Ad hock research (1)</vt:lpstr>
      <vt:lpstr>Ad hock research (2)</vt:lpstr>
      <vt:lpstr>Ad hock research (3)</vt:lpstr>
      <vt:lpstr>Ad hock research (4)</vt:lpstr>
      <vt:lpstr>Ad hock research (5)</vt:lpstr>
      <vt:lpstr>Ad hock research (6)</vt:lpstr>
      <vt:lpstr>Ad hock research (7)</vt:lpstr>
      <vt:lpstr>Ad hock research (8)</vt:lpstr>
      <vt:lpstr>Calibrated simulation (1)</vt:lpstr>
      <vt:lpstr>Calibrated simulation (2)</vt:lpstr>
      <vt:lpstr>Calibrated simulation (3)</vt:lpstr>
      <vt:lpstr>Calibrated simulation (4)</vt:lpstr>
      <vt:lpstr>Calibrated simulation (5)</vt:lpstr>
      <vt:lpstr>Calibrated simulation (6)</vt:lpstr>
      <vt:lpstr>Tools</vt:lpstr>
      <vt:lpstr>Prezentacja programu PowerPoint</vt:lpstr>
    </vt:vector>
  </TitlesOfParts>
  <Company>tomek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tomek</dc:creator>
  <cp:lastModifiedBy>Tomek</cp:lastModifiedBy>
  <cp:revision>312</cp:revision>
  <dcterms:created xsi:type="dcterms:W3CDTF">2011-03-31T07:57:48Z</dcterms:created>
  <dcterms:modified xsi:type="dcterms:W3CDTF">2015-09-15T12:55:19Z</dcterms:modified>
</cp:coreProperties>
</file>