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nton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Lucida Sans" panose="020B0602030504020204" pitchFamily="34" charset="0"/>
      <p:regular r:id="rId34"/>
      <p:bold r:id="rId35"/>
      <p:italic r:id="rId36"/>
      <p:boldItalic r:id="rId37"/>
    </p:embeddedFont>
    <p:embeddedFont>
      <p:font typeface="Oswald" panose="00000500000000000000" pitchFamily="2" charset="0"/>
      <p:regular r:id="rId38"/>
      <p:bold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Bar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2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03T12:38:35.483" idx="1">
    <p:pos x="6000" y="0"/>
    <p:text>I'm going to talk for a few minutes, then we're going to have an interactive discussion, the first part of which you'll need a device for. Then in the remaining half an hour or so, I've got about 15 minutes of content. I'm happy to be interrupted as I go with questions, or you can save them to the end if you prefer.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03T12:40:32.452" idx="2">
    <p:pos x="6000" y="0"/>
    <p:text>Say that everything is available online and that we also care about lots of other things besides values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03T12:40:09.233" idx="3">
    <p:pos x="6000" y="0"/>
    <p:text>Also talk about what we want teachers to do here as a contrast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USKkztMZWCTI1tu1KlYJrp6UG-e1JkwIs2WCEeINUM/edi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235tc2uudttumyv4qaxixb8ohzgn1g/t24s42euquea/edi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af09dd8aa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 - work through point-by-point</a:t>
            </a:r>
            <a:endParaRPr/>
          </a:p>
        </p:txBody>
      </p:sp>
      <p:sp>
        <p:nvSpPr>
          <p:cNvPr id="122" name="Google Shape;122;g27af09dd8aa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af09dd8aa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af09dd8aa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af09dd8a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 - It’s true, be honest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3" name="Google Shape;133;g27af09dd8a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b14ae8d4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b14ae8d4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af09dd8a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af09dd8a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b14ae8d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b14ae8d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b14ae8d4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b14ae8d4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b14ae8d4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7b14ae8d4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b14ae8d4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b14ae8d4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af09dd8a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7af09dd8a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af09dd8a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 - We are part of a non-profit foundation called Our New Economy.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 project specifically works on improving and modernising economics education across Europe. We’ve written a book (online version is available for free on the website), we make open-access teaching materials and we work with educators and students to improve economics education at their universities.</a:t>
            </a:r>
            <a:endParaRPr/>
          </a:p>
        </p:txBody>
      </p:sp>
      <p:sp>
        <p:nvSpPr>
          <p:cNvPr id="66" name="Google Shape;66;g27af09dd8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91d1594c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 - Lowest effort to highest</a:t>
            </a:r>
            <a:endParaRPr/>
          </a:p>
        </p:txBody>
      </p:sp>
      <p:sp>
        <p:nvSpPr>
          <p:cNvPr id="230" name="Google Shape;230;g2791d1594c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91d1594cd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2.5 min - Acknowledge that it’s more work, worth spending less time on the algebra for this; Real-world case studies of policy dilemmas; Present theories that make different value judgements; Present work by scholars with different backgrounds</a:t>
            </a:r>
            <a:endParaRPr/>
          </a:p>
        </p:txBody>
      </p:sp>
      <p:sp>
        <p:nvSpPr>
          <p:cNvPr id="236" name="Google Shape;236;g2791d1594cd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af09dd8aa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min - If you use a handout for the activity, also try to get all this information on that so they can take it away. Leave this slide up for Q&amp;A at the end.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If anyone is particularly keen, try to set up a call in a week or two to follow up on the ideas.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If someone else is running workshops then change the email address and please follow up afterwards: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https://docs.google.com/document/d/1dUSKkztMZWCTI1tu1KlYJrp6UG-e1JkwIs2WCEeINUM/edit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4" name="Google Shape;244;g27af09dd8a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af09dd8a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 - Focusing on what led you to working here and what authority you have to speak on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Obviously change if different presenter(s)</a:t>
            </a:r>
            <a:endParaRPr/>
          </a:p>
        </p:txBody>
      </p:sp>
      <p:sp>
        <p:nvSpPr>
          <p:cNvPr id="72" name="Google Shape;72;g27af09dd8a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af09dd8a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 - What’s the purpose? What’s it important that students take away? In reality it’s a mixture of different factors, but here are some of the most common. No wrong answers, we’d argue that all of these are important to some extent.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ideas and skills should be intrinsically useful for understanding the economic world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Regardless of the intrinsic value of UG econ, it should prepare students to learn more later 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Give students what they need to be competent economists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Besides the content of the degree, another aim might be to kindle a passion for economics or social sciences more broadly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As well as economics education being important in itself, students also bring a lot of funding with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Stress again that in reality it’s a mixture of these different factors.</a:t>
            </a:r>
            <a:endParaRPr/>
          </a:p>
        </p:txBody>
      </p:sp>
      <p:sp>
        <p:nvSpPr>
          <p:cNvPr id="79" name="Google Shape;79;g27af09dd8a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af09dd8a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 - Ask them to raise their hand if they don’t have a device with them.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them it’s a good tool to use in their classes if they haven’t come across it before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let them see the answers until they’ve all submitted.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Mentimeter codes refresh every two days. Make sure the results from the previous workshop aren’t still there.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https://www.mentimeter.com/app/presentation/al235tc2uudttumyv4qaxixb8ohzgn1g/t24s42euquea/edit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85" name="Google Shape;85;g27af09dd8a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91d1594cd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91d1594cd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91d1594cd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0.5 min - They tell us what’s important and what’s good.</a:t>
            </a:r>
            <a:endParaRPr/>
          </a:p>
        </p:txBody>
      </p:sp>
      <p:sp>
        <p:nvSpPr>
          <p:cNvPr id="98" name="Google Shape;98;g2791d1594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91d1594cd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min - Data collection (and choice); Building models (assumptions, exclusions, inclusions); Identifying problems; Proposing solutions; Visions for a good economy</a:t>
            </a:r>
            <a:endParaRPr/>
          </a:p>
        </p:txBody>
      </p:sp>
      <p:sp>
        <p:nvSpPr>
          <p:cNvPr id="105" name="Google Shape;105;g2791d1594c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91d1594cd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min - Not indoctrination or trying to instill particular values into them. Also not getting them to make decisions on behalf of others, generally they’re advisors not decision makers.</a:t>
            </a:r>
            <a:endParaRPr/>
          </a:p>
        </p:txBody>
      </p:sp>
      <p:sp>
        <p:nvSpPr>
          <p:cNvPr id="115" name="Google Shape;115;g2791d1594c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1712F"/>
              </a:buClr>
              <a:buSzPts val="5200"/>
              <a:buFont typeface="Anton"/>
              <a:buNone/>
              <a:defRPr sz="5200">
                <a:solidFill>
                  <a:srgbClr val="F1712F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712F"/>
              </a:buClr>
              <a:buSzPts val="2800"/>
              <a:buFont typeface="Oswald"/>
              <a:buNone/>
              <a:defRPr>
                <a:solidFill>
                  <a:srgbClr val="F1712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46175" y="1252525"/>
            <a:ext cx="46368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712F"/>
              </a:buClr>
              <a:buSzPts val="3000"/>
              <a:buFont typeface="Oswald"/>
              <a:buNone/>
              <a:defRPr sz="3000">
                <a:solidFill>
                  <a:srgbClr val="F1712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184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Anton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ystudies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 and Value Judgements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incorporate them into teaching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359825" y="338675"/>
            <a:ext cx="8432700" cy="45825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454575" y="4702275"/>
            <a:ext cx="2095500" cy="39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rgbClr val="ED7D31"/>
                </a:solidFill>
                <a:latin typeface="Lucida Sans"/>
                <a:ea typeface="Lucida Sans"/>
                <a:cs typeface="Lucida Sans"/>
                <a:sym typeface="Lucida Sans"/>
              </a:rPr>
              <a:t>ECONOMY STUDIES</a:t>
            </a:r>
            <a:endParaRPr sz="500" i="0" u="none" strike="noStrike" cap="none">
              <a:solidFill>
                <a:srgbClr val="ED7D3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57D2B"/>
                </a:solidFill>
              </a:rPr>
              <a:t>So what do we suggest?</a:t>
            </a:r>
            <a:endParaRPr sz="3200">
              <a:solidFill>
                <a:srgbClr val="F57D2B"/>
              </a:solidFill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71500" y="1217075"/>
            <a:ext cx="8111700" cy="3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6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" sz="1700">
                <a:latin typeface="Verdana"/>
                <a:ea typeface="Verdana"/>
                <a:cs typeface="Verdana"/>
                <a:sym typeface="Verdana"/>
              </a:rPr>
              <a:t>As educators we should try not to impose our personal views.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68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" sz="1700">
                <a:latin typeface="Verdana"/>
                <a:ea typeface="Verdana"/>
                <a:cs typeface="Verdana"/>
                <a:sym typeface="Verdana"/>
              </a:rPr>
              <a:t>But we should also accept that “neutral” does not exist.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68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" sz="1700">
                <a:latin typeface="Verdana"/>
                <a:ea typeface="Verdana"/>
                <a:cs typeface="Verdana"/>
                <a:sym typeface="Verdana"/>
              </a:rPr>
              <a:t>Aiming for objectivity disguises current choices as inevitable.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68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" sz="1700">
                <a:latin typeface="Verdana"/>
                <a:ea typeface="Verdana"/>
                <a:cs typeface="Verdana"/>
                <a:sym typeface="Verdana"/>
              </a:rPr>
              <a:t>Instead we should be as transparent and honest as possible.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6850" algn="l" rtl="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Verdana"/>
              <a:buChar char="●"/>
            </a:pPr>
            <a:r>
              <a:rPr lang="en" sz="1700">
                <a:latin typeface="Verdana"/>
                <a:ea typeface="Verdana"/>
                <a:cs typeface="Verdana"/>
                <a:sym typeface="Verdana"/>
              </a:rPr>
              <a:t>And we should train our students to do the same.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teach students about values?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Why teach about Values?</a:t>
            </a:r>
            <a:endParaRPr sz="3200">
              <a:solidFill>
                <a:srgbClr val="F1712F"/>
              </a:solidFill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836575" y="1664875"/>
            <a:ext cx="4148700" cy="26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Because…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05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They’re embedded in economics.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05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It enhances academic integrity.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190500" algn="l" rtl="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ts val="1600"/>
              <a:buFont typeface="Verdana"/>
              <a:buChar char="●"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It reduces the risk of indoctrination.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650" y="1242122"/>
            <a:ext cx="3517594" cy="351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57D2B"/>
                </a:solidFill>
              </a:rPr>
              <a:t>Indoctrination definitions</a:t>
            </a:r>
            <a:endParaRPr sz="3200">
              <a:solidFill>
                <a:srgbClr val="F57D2B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628650" y="1598075"/>
            <a:ext cx="7886700" cy="303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The process of teaching a person or group to accept a set of beliefs uncritically.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The process of repeating an idea or belief to someone until they accept it without criticism or question.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The act or process of forcing somebody to accept a particular belief or set of beliefs and not allowing them to consider any others.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399825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Helping students to understand theories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3338363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6276900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589125" y="2135175"/>
            <a:ext cx="21768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By identifying and explaining judgements you can direct students’ attention.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Abstract models and “heroic” assumptions can be very confusing for engaged students.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174425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2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3486950" y="2008125"/>
            <a:ext cx="22743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Learning which assumptions and judgements are likely to hold or be relevant in which situations is an essential part of learning a theory.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Context helps students remember theory better.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7106838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3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6498400" y="1982775"/>
            <a:ext cx="21768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All models make choices about what to include, exclude and emphasise.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need to know when these are choices not facts.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need to see the difference between models and reality.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539750" y="1609425"/>
            <a:ext cx="23706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Directing attention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566872" y="1609425"/>
            <a:ext cx="2053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Essential context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6560047" y="1609425"/>
            <a:ext cx="2053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 humility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399825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students a better understanding of the economy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3338363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8"/>
          <p:cNvSpPr/>
          <p:nvPr/>
        </p:nvSpPr>
        <p:spPr>
          <a:xfrm>
            <a:off x="6276900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 txBox="1"/>
          <p:nvPr/>
        </p:nvSpPr>
        <p:spPr>
          <a:xfrm>
            <a:off x="633875" y="2408750"/>
            <a:ext cx="20967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Students need to know what judgements have been made within theories to know how and when to apply them.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4174425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2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3660725" y="2408750"/>
            <a:ext cx="19107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Economic actors hold different values and these values motivate their behaviour.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7106838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3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6435650" y="2408750"/>
            <a:ext cx="22542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Different choices and judgements have been made my economic actors in different countries and regions, decisively shaping those economies.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529175" y="1685625"/>
            <a:ext cx="22542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Applying theories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515575" y="1746825"/>
            <a:ext cx="22542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89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diversity of values</a:t>
            </a:r>
            <a:endParaRPr sz="189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383375" y="1787175"/>
            <a:ext cx="23196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89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diversity of economies</a:t>
            </a:r>
            <a:endParaRPr sz="189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399825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thinking and learning skills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3338363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6276900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633875" y="2408750"/>
            <a:ext cx="21600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It’s very difficult to critique without contrast.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It’s even harder when you don’t know what’s a fact and what’s a choice.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4174425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2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3564125" y="2408750"/>
            <a:ext cx="20967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All theories and models make judgements. There are multiple valid choices to be made at each step.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7106838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3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438275" y="2408750"/>
            <a:ext cx="22515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People can disagree over analytical approaches, but more often when they end up at different places, it’s because they had different starting points.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33875" y="1685625"/>
            <a:ext cx="2096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 thinking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3564125" y="1710975"/>
            <a:ext cx="2096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 humility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6465350" y="1787175"/>
            <a:ext cx="2251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Understanding others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students to be economists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3338363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6276900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4174425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2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3474725" y="2389125"/>
            <a:ext cx="23283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There are rarely easy answers in economics. Being able to make hard judgements and know how confident to be in those judgements is an essential part of the job.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7106838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3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6407075" y="2256350"/>
            <a:ext cx="22542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Generally economists are advisors and not decision makers. Explaining economic ideas to non-economists takes practice, and is essential for democracy and accountability.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3589275" y="1746825"/>
            <a:ext cx="2096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Judgement skills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6371171" y="1787175"/>
            <a:ext cx="2328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Communication skills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399825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633875" y="2408750"/>
            <a:ext cx="20967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Students need to know what judgements have been made within theories to know how and when to apply them.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605375" y="1685625"/>
            <a:ext cx="22542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Applying theories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/>
          <p:nvPr/>
        </p:nvSpPr>
        <p:spPr>
          <a:xfrm>
            <a:off x="399825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Sparking excitement and purpose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3338363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518575" y="2160525"/>
            <a:ext cx="23283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Following a different judgement call or taking a different starting point can get you to a completely different conclusion. When exploring it helps to know what choices have already been made and why.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4174425" y="1685625"/>
            <a:ext cx="10599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Point 2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719675" y="1685625"/>
            <a:ext cx="17991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Open questions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3660722" y="1746825"/>
            <a:ext cx="1887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Agency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6267225" y="1529800"/>
            <a:ext cx="2555400" cy="3039000"/>
          </a:xfrm>
          <a:prstGeom prst="roundRect">
            <a:avLst>
              <a:gd name="adj" fmla="val 16667"/>
            </a:avLst>
          </a:prstGeom>
          <a:solidFill>
            <a:srgbClr val="F1712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 txBox="1"/>
          <p:nvPr/>
        </p:nvSpPr>
        <p:spPr>
          <a:xfrm>
            <a:off x="6501275" y="2408750"/>
            <a:ext cx="20967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Students need to know what judgements have been made within theories to know how and when to apply them.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6472775" y="1685625"/>
            <a:ext cx="22542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Applying theories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3509925" y="2408750"/>
            <a:ext cx="22542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Being clear that choices matter in economics is motivating for students. Without choices how can you have any impact or make new contributions?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311700" y="19165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include value judgements into teaching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28650" y="202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Who are the Centre for Economy Studies?</a:t>
            </a:r>
            <a:endParaRPr sz="3200">
              <a:solidFill>
                <a:srgbClr val="F1712F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28841"/>
            <a:ext cx="7315200" cy="397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471488" y="3577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Adapting existing teaching</a:t>
            </a:r>
            <a:endParaRPr sz="3200">
              <a:solidFill>
                <a:srgbClr val="F1712F"/>
              </a:solidFill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628650" y="1653638"/>
            <a:ext cx="7886700" cy="29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Pick out value judgements wherever you make them.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159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Show how value judgements lead to different conclusions.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15900" algn="l" rtl="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Discuss together which values are relevant for each topic.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Adding to your teaching</a:t>
            </a:r>
            <a:endParaRPr sz="3200">
              <a:solidFill>
                <a:srgbClr val="F1712F"/>
              </a:solidFill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4" y="2431078"/>
            <a:ext cx="3126488" cy="265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038" y="1138949"/>
            <a:ext cx="3884568" cy="218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387" y="2217207"/>
            <a:ext cx="2655263" cy="265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471503" y="205375"/>
            <a:ext cx="74448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If your curiosity has been piqued</a:t>
            </a:r>
            <a:endParaRPr sz="3200">
              <a:solidFill>
                <a:srgbClr val="F1712F"/>
              </a:solidFill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628650" y="1268119"/>
            <a:ext cx="78867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Explore the book and website: </a:t>
            </a:r>
            <a:r>
              <a:rPr lang="en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www.economy.st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159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Take this discussion back to your department.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159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Follow us on LinkedIn &amp; Twitter </a:t>
            </a:r>
            <a:r>
              <a:rPr lang="en" sz="2000" b="1">
                <a:latin typeface="Verdana"/>
                <a:ea typeface="Verdana"/>
                <a:cs typeface="Verdana"/>
                <a:sym typeface="Verdana"/>
              </a:rPr>
              <a:t>@econstudies</a:t>
            </a:r>
            <a:endParaRPr sz="2000" b="1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159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Use our teaching materials.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15900" algn="l" rtl="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Keep in touch: </a:t>
            </a:r>
            <a:r>
              <a:rPr lang="en" sz="2000">
                <a:solidFill>
                  <a:srgbClr val="F1712F"/>
                </a:solidFill>
                <a:latin typeface="Verdana"/>
                <a:ea typeface="Verdana"/>
                <a:cs typeface="Verdana"/>
                <a:sym typeface="Verdana"/>
              </a:rPr>
              <a:t>jamie.barker@ourneweconomy.nl</a:t>
            </a:r>
            <a:endParaRPr sz="2000">
              <a:solidFill>
                <a:srgbClr val="F171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Who am I?</a:t>
            </a:r>
            <a:endParaRPr sz="3200">
              <a:solidFill>
                <a:srgbClr val="F1712F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361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7800" lvl="0" indent="-206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Educated at Exeter and Bocconi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6375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Campaigned as a student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6375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Worked at the Bank of England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6375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Moved to CfES last May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6375" algn="l" rtl="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Workshops with academics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050" y="788765"/>
            <a:ext cx="3774280" cy="377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71500" y="205375"/>
            <a:ext cx="7847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2900">
                <a:solidFill>
                  <a:srgbClr val="F1712F"/>
                </a:solidFill>
              </a:rPr>
              <a:t>What do you want your students to take away with them?</a:t>
            </a:r>
            <a:endParaRPr sz="2900">
              <a:solidFill>
                <a:srgbClr val="F1712F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71500" y="1302075"/>
            <a:ext cx="7899900" cy="31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03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 better understanding of economic theories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32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 better understanding of the economy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32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Thinking and learning skills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32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Readiness to be professional economists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177800" lvl="0" indent="-203200" algn="l" rtl="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Verdana"/>
              <a:buAutoNum type="arabicPeriod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 sense of excitement and purpose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 sz="3200">
                <a:solidFill>
                  <a:srgbClr val="F1712F"/>
                </a:solidFill>
              </a:rPr>
              <a:t>Let’s find out what you think</a:t>
            </a:r>
            <a:endParaRPr sz="3200">
              <a:solidFill>
                <a:srgbClr val="F1712F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91" y="1268119"/>
            <a:ext cx="3646782" cy="364678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660888" y="3157322"/>
            <a:ext cx="231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1712F"/>
                </a:solidFill>
                <a:latin typeface="Verdana"/>
                <a:ea typeface="Verdana"/>
                <a:cs typeface="Verdana"/>
                <a:sym typeface="Verdana"/>
              </a:rPr>
              <a:t>2228 0443</a:t>
            </a:r>
            <a:endParaRPr sz="2700" b="1">
              <a:solidFill>
                <a:srgbClr val="F171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660888" y="1709522"/>
            <a:ext cx="231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1712F"/>
                </a:solidFill>
                <a:latin typeface="Verdana"/>
                <a:ea typeface="Verdana"/>
                <a:cs typeface="Verdana"/>
                <a:sym typeface="Verdana"/>
              </a:rPr>
              <a:t>menti.com</a:t>
            </a:r>
            <a:endParaRPr sz="2700" b="1">
              <a:solidFill>
                <a:srgbClr val="F1712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values? And how do they enter economics?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>
                <a:solidFill>
                  <a:srgbClr val="F57D2B"/>
                </a:solidFill>
              </a:rPr>
              <a:t>What do we mean by “values”?</a:t>
            </a:r>
            <a:endParaRPr>
              <a:solidFill>
                <a:srgbClr val="F57D2B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268119"/>
            <a:ext cx="3646781" cy="364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b="33047"/>
          <a:stretch/>
        </p:blipFill>
        <p:spPr>
          <a:xfrm>
            <a:off x="4992000" y="1268119"/>
            <a:ext cx="3523351" cy="364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71502" y="205375"/>
            <a:ext cx="69414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3300"/>
              <a:buFont typeface="Lucida Sans"/>
              <a:buNone/>
            </a:pPr>
            <a:r>
              <a:rPr lang="en">
                <a:solidFill>
                  <a:srgbClr val="F1712F"/>
                </a:solidFill>
              </a:rPr>
              <a:t>When do we make value judgements?</a:t>
            </a:r>
            <a:endParaRPr>
              <a:solidFill>
                <a:srgbClr val="F1712F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31" y="1139269"/>
            <a:ext cx="3152381" cy="189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 descr="621 Demand Curve Stock Photos, Pictures &amp; Royalty-Free Images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1293" y="1104638"/>
            <a:ext cx="2218407" cy="221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5">
            <a:alphaModFix/>
          </a:blip>
          <a:srcRect l="9192" r="14079"/>
          <a:stretch/>
        </p:blipFill>
        <p:spPr>
          <a:xfrm>
            <a:off x="3820069" y="1139269"/>
            <a:ext cx="2931902" cy="214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262" y="3412537"/>
            <a:ext cx="3060957" cy="160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2800" y="3412537"/>
            <a:ext cx="2417664" cy="160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830978" y="471600"/>
            <a:ext cx="75405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970"/>
              <a:buFont typeface="Lucida Sans"/>
              <a:buNone/>
            </a:pPr>
            <a:r>
              <a:rPr lang="en" sz="2720">
                <a:solidFill>
                  <a:srgbClr val="F1712F"/>
                </a:solidFill>
              </a:rPr>
              <a:t>What </a:t>
            </a:r>
            <a:r>
              <a:rPr lang="en" sz="2720" u="sng">
                <a:solidFill>
                  <a:srgbClr val="F1712F"/>
                </a:solidFill>
              </a:rPr>
              <a:t>don’t</a:t>
            </a:r>
            <a:r>
              <a:rPr lang="en" sz="2720">
                <a:solidFill>
                  <a:srgbClr val="F1712F"/>
                </a:solidFill>
              </a:rPr>
              <a:t> we mean by incorporating values into teaching?</a:t>
            </a:r>
            <a:endParaRPr sz="2720">
              <a:solidFill>
                <a:srgbClr val="F1712F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975" y="1550750"/>
            <a:ext cx="3423786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304" y="1550756"/>
            <a:ext cx="3779044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1377</Words>
  <Application>Microsoft Office PowerPoint</Application>
  <PresentationFormat>On-screen Show (16:9)</PresentationFormat>
  <Paragraphs>128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Anton</vt:lpstr>
      <vt:lpstr>Arial</vt:lpstr>
      <vt:lpstr>Verdana</vt:lpstr>
      <vt:lpstr>Lato</vt:lpstr>
      <vt:lpstr>Lucida Sans</vt:lpstr>
      <vt:lpstr>Oswald</vt:lpstr>
      <vt:lpstr>Calibri</vt:lpstr>
      <vt:lpstr>Simple Light</vt:lpstr>
      <vt:lpstr>Values and Value Judgements</vt:lpstr>
      <vt:lpstr>Who are the Centre for Economy Studies?</vt:lpstr>
      <vt:lpstr>Who am I?</vt:lpstr>
      <vt:lpstr>What do you want your students to take away with them?</vt:lpstr>
      <vt:lpstr>Let’s find out what you think</vt:lpstr>
      <vt:lpstr>What are values? And how do they enter economics?</vt:lpstr>
      <vt:lpstr>What do we mean by “values”?</vt:lpstr>
      <vt:lpstr>When do we make value judgements?</vt:lpstr>
      <vt:lpstr>What don’t we mean by incorporating values into teaching?</vt:lpstr>
      <vt:lpstr>So what do we suggest?</vt:lpstr>
      <vt:lpstr>Why teach students about values?</vt:lpstr>
      <vt:lpstr>Why teach about Values?</vt:lpstr>
      <vt:lpstr>Indoctrination definitions</vt:lpstr>
      <vt:lpstr>Helping students to understand theories</vt:lpstr>
      <vt:lpstr>Giving students a better understanding of the economy</vt:lpstr>
      <vt:lpstr>Training thinking and learning skills</vt:lpstr>
      <vt:lpstr>Preparing students to be economists</vt:lpstr>
      <vt:lpstr>Sparking excitement and purpose</vt:lpstr>
      <vt:lpstr>How to include value judgements into teaching</vt:lpstr>
      <vt:lpstr>Adapting existing teaching</vt:lpstr>
      <vt:lpstr>Adding to your teaching</vt:lpstr>
      <vt:lpstr>If your curiosity has been piqued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values and value judgements into economics teaching</dc:title>
  <dc:creator>Jamie Barker;Sam de Muijnck;Kristin Dilani Nadarajah;Joris Tieleman</dc:creator>
  <cp:keywords>Economics education</cp:keywords>
  <cp:lastModifiedBy>Martin Poulter</cp:lastModifiedBy>
  <cp:revision>1</cp:revision>
  <dcterms:modified xsi:type="dcterms:W3CDTF">2023-09-26T16:08:45Z</dcterms:modified>
</cp:coreProperties>
</file>