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6" r:id="rId25"/>
    <p:sldId id="325" r:id="rId26"/>
    <p:sldId id="327" r:id="rId27"/>
    <p:sldId id="328" r:id="rId28"/>
    <p:sldId id="274" r:id="rId29"/>
    <p:sldId id="264" r:id="rId30"/>
    <p:sldId id="271" r:id="rId31"/>
    <p:sldId id="272" r:id="rId32"/>
    <p:sldId id="275" r:id="rId33"/>
    <p:sldId id="28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/>
    <p:restoredTop sz="94719"/>
  </p:normalViewPr>
  <p:slideViewPr>
    <p:cSldViewPr snapToGrid="0">
      <p:cViewPr varScale="1">
        <p:scale>
          <a:sx n="69" d="100"/>
          <a:sy n="69" d="100"/>
        </p:scale>
        <p:origin x="7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C2424-FF70-B54C-A732-4320B33E0E86}" type="doc">
      <dgm:prSet loTypeId="urn:microsoft.com/office/officeart/2005/8/layout/hList1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AA5CB2D5-9653-4C44-8D53-477347B289B6}">
      <dgm:prSet phldrT="[Text]" custT="1"/>
      <dgm:spPr/>
      <dgm:t>
        <a:bodyPr/>
        <a:lstStyle/>
        <a:p>
          <a:r>
            <a:rPr lang="en-US" altLang="zh-CN" sz="2400" dirty="0"/>
            <a:t>R &amp; R</a:t>
          </a:r>
          <a:r>
            <a:rPr lang="zh-CN" altLang="en-US" sz="2400" dirty="0"/>
            <a:t> </a:t>
          </a:r>
          <a:r>
            <a:rPr lang="en-US" altLang="zh-CN" sz="2400" dirty="0"/>
            <a:t>studio</a:t>
          </a:r>
          <a:endParaRPr lang="en-GB" sz="2400" dirty="0"/>
        </a:p>
      </dgm:t>
    </dgm:pt>
    <dgm:pt modelId="{69D1AFDB-C1DA-D44B-A1E3-F05815B7DAB0}" type="parTrans" cxnId="{907926C5-3163-754B-8E2B-0630EBB93AD7}">
      <dgm:prSet/>
      <dgm:spPr/>
      <dgm:t>
        <a:bodyPr/>
        <a:lstStyle/>
        <a:p>
          <a:endParaRPr lang="en-GB"/>
        </a:p>
      </dgm:t>
    </dgm:pt>
    <dgm:pt modelId="{77836F41-86F4-2245-8949-86D5EA5B9726}" type="sibTrans" cxnId="{907926C5-3163-754B-8E2B-0630EBB93AD7}">
      <dgm:prSet/>
      <dgm:spPr/>
      <dgm:t>
        <a:bodyPr/>
        <a:lstStyle/>
        <a:p>
          <a:endParaRPr lang="en-GB"/>
        </a:p>
      </dgm:t>
    </dgm:pt>
    <dgm:pt modelId="{8E04CE31-6398-3D4B-A30E-75E67F0E8CF3}">
      <dgm:prSet phldrT="[Text]" custT="1"/>
      <dgm:spPr/>
      <dgm:t>
        <a:bodyPr/>
        <a:lstStyle/>
        <a:p>
          <a:r>
            <a:rPr lang="en-GB" sz="2000" b="1" dirty="0"/>
            <a:t>RStudio</a:t>
          </a:r>
          <a:r>
            <a:rPr lang="en-GB" sz="2000" dirty="0"/>
            <a:t> – for developing and testing your worksheets</a:t>
          </a:r>
        </a:p>
      </dgm:t>
    </dgm:pt>
    <dgm:pt modelId="{B4E59E8C-E1CB-F843-8B60-EAB690BFF8D0}" type="parTrans" cxnId="{C61EFA6D-67A2-D445-9588-898107700452}">
      <dgm:prSet/>
      <dgm:spPr/>
      <dgm:t>
        <a:bodyPr/>
        <a:lstStyle/>
        <a:p>
          <a:endParaRPr lang="en-GB"/>
        </a:p>
      </dgm:t>
    </dgm:pt>
    <dgm:pt modelId="{14C49797-9E68-6843-B429-2D567201FA55}" type="sibTrans" cxnId="{C61EFA6D-67A2-D445-9588-898107700452}">
      <dgm:prSet/>
      <dgm:spPr/>
      <dgm:t>
        <a:bodyPr/>
        <a:lstStyle/>
        <a:p>
          <a:endParaRPr lang="en-GB"/>
        </a:p>
      </dgm:t>
    </dgm:pt>
    <dgm:pt modelId="{66593C88-B9E6-E441-A4C6-5B768964BBE9}">
      <dgm:prSet phldrT="[Text]" custT="1"/>
      <dgm:spPr/>
      <dgm:t>
        <a:bodyPr/>
        <a:lstStyle/>
        <a:p>
          <a:r>
            <a:rPr lang="en-US" altLang="zh-CN" sz="2400" dirty="0"/>
            <a:t>Output</a:t>
          </a:r>
          <a:endParaRPr lang="en-GB" sz="2400" dirty="0"/>
        </a:p>
      </dgm:t>
    </dgm:pt>
    <dgm:pt modelId="{1A653D6E-639C-5749-B3DE-DAA67BCACB6A}" type="parTrans" cxnId="{4F9DD0C7-E950-E64B-B80E-296B469A235E}">
      <dgm:prSet/>
      <dgm:spPr/>
      <dgm:t>
        <a:bodyPr/>
        <a:lstStyle/>
        <a:p>
          <a:endParaRPr lang="en-GB"/>
        </a:p>
      </dgm:t>
    </dgm:pt>
    <dgm:pt modelId="{6EB848EC-48DF-EE49-84B2-222597B95E8F}" type="sibTrans" cxnId="{4F9DD0C7-E950-E64B-B80E-296B469A235E}">
      <dgm:prSet/>
      <dgm:spPr/>
      <dgm:t>
        <a:bodyPr/>
        <a:lstStyle/>
        <a:p>
          <a:endParaRPr lang="en-GB"/>
        </a:p>
      </dgm:t>
    </dgm:pt>
    <dgm:pt modelId="{FBA8B6E3-B83D-394F-AA9A-C3E121755A0E}">
      <dgm:prSet phldrT="[Text]" custT="1"/>
      <dgm:spPr/>
      <dgm:t>
        <a:bodyPr/>
        <a:lstStyle/>
        <a:p>
          <a:r>
            <a:rPr lang="en-GB" sz="2000" b="1" kern="1200" dirty="0">
              <a:latin typeface="Calibri" panose="020F0502020204030204"/>
              <a:ea typeface="+mn-ea"/>
              <a:cs typeface="+mn-cs"/>
            </a:rPr>
            <a:t>HTML output </a:t>
          </a:r>
          <a:r>
            <a:rPr lang="en-GB" sz="2000" kern="1200" dirty="0">
              <a:latin typeface="Calibri" panose="020F0502020204030204"/>
              <a:ea typeface="+mn-ea"/>
              <a:cs typeface="+mn-cs"/>
            </a:rPr>
            <a:t>– to publish the worksheets as interactive documents</a:t>
          </a:r>
        </a:p>
      </dgm:t>
    </dgm:pt>
    <dgm:pt modelId="{8131754D-0B04-E54B-A6D9-B6BD62910E8D}" type="parTrans" cxnId="{B11BD297-A8A8-FC45-984E-35DEA2FB5548}">
      <dgm:prSet/>
      <dgm:spPr/>
      <dgm:t>
        <a:bodyPr/>
        <a:lstStyle/>
        <a:p>
          <a:endParaRPr lang="en-GB"/>
        </a:p>
      </dgm:t>
    </dgm:pt>
    <dgm:pt modelId="{79532734-C89B-6D41-8F1A-47208FEE9557}" type="sibTrans" cxnId="{B11BD297-A8A8-FC45-984E-35DEA2FB5548}">
      <dgm:prSet/>
      <dgm:spPr/>
      <dgm:t>
        <a:bodyPr/>
        <a:lstStyle/>
        <a:p>
          <a:endParaRPr lang="en-GB"/>
        </a:p>
      </dgm:t>
    </dgm:pt>
    <dgm:pt modelId="{E5DCA751-EA08-2242-8AA2-130FBCA6E423}">
      <dgm:prSet custT="1"/>
      <dgm:spPr/>
      <dgm:t>
        <a:bodyPr/>
        <a:lstStyle/>
        <a:p>
          <a:r>
            <a:rPr lang="en-GB" sz="2000" b="1" dirty="0"/>
            <a:t>The </a:t>
          </a:r>
          <a:r>
            <a:rPr lang="en-GB" sz="2000" b="1" dirty="0" err="1"/>
            <a:t>webexercises</a:t>
          </a:r>
          <a:r>
            <a:rPr lang="en-GB" sz="2000" b="1" dirty="0"/>
            <a:t> package</a:t>
          </a:r>
          <a:r>
            <a:rPr lang="en-GB" sz="2000" dirty="0"/>
            <a:t> – to embed interactive components within R Markdown</a:t>
          </a:r>
        </a:p>
      </dgm:t>
    </dgm:pt>
    <dgm:pt modelId="{340FBD7C-EBA8-3A47-ACAE-2AFD7AEBFEE4}" type="parTrans" cxnId="{27A34931-7C05-674D-8B32-EE779F585368}">
      <dgm:prSet/>
      <dgm:spPr/>
      <dgm:t>
        <a:bodyPr/>
        <a:lstStyle/>
        <a:p>
          <a:endParaRPr lang="en-GB"/>
        </a:p>
      </dgm:t>
    </dgm:pt>
    <dgm:pt modelId="{73DE4FF0-9F53-754A-A65C-DF5F6658EC1F}" type="sibTrans" cxnId="{27A34931-7C05-674D-8B32-EE779F585368}">
      <dgm:prSet/>
      <dgm:spPr/>
      <dgm:t>
        <a:bodyPr/>
        <a:lstStyle/>
        <a:p>
          <a:endParaRPr lang="en-GB"/>
        </a:p>
      </dgm:t>
    </dgm:pt>
    <dgm:pt modelId="{7A449404-ABE8-4667-836F-97EE6230D0DD}">
      <dgm:prSet phldrT="[Text]" custT="1"/>
      <dgm:spPr/>
      <dgm:t>
        <a:bodyPr/>
        <a:lstStyle/>
        <a:p>
          <a:r>
            <a:rPr lang="en-GB" sz="2000" b="1" dirty="0"/>
            <a:t>R</a:t>
          </a:r>
          <a:r>
            <a:rPr lang="en-GB" sz="2000" dirty="0"/>
            <a:t> needs to be installed on your computer</a:t>
          </a:r>
        </a:p>
      </dgm:t>
    </dgm:pt>
    <dgm:pt modelId="{D24B3E28-8988-425E-9AD4-CD39BE0BB931}" type="parTrans" cxnId="{A3D9219B-0C49-45F9-820E-E841F110D661}">
      <dgm:prSet/>
      <dgm:spPr/>
      <dgm:t>
        <a:bodyPr/>
        <a:lstStyle/>
        <a:p>
          <a:endParaRPr lang="en-GB"/>
        </a:p>
      </dgm:t>
    </dgm:pt>
    <dgm:pt modelId="{073052BF-5B0B-4CD4-9885-DF7974229294}" type="sibTrans" cxnId="{A3D9219B-0C49-45F9-820E-E841F110D661}">
      <dgm:prSet/>
      <dgm:spPr/>
      <dgm:t>
        <a:bodyPr/>
        <a:lstStyle/>
        <a:p>
          <a:endParaRPr lang="en-GB"/>
        </a:p>
      </dgm:t>
    </dgm:pt>
    <dgm:pt modelId="{FF572AA4-CCAB-4382-8107-5CAD40C65ED8}">
      <dgm:prSet custT="1"/>
      <dgm:spPr/>
      <dgm:t>
        <a:bodyPr/>
        <a:lstStyle/>
        <a:p>
          <a:r>
            <a:rPr lang="en-GB" sz="2000" b="1" dirty="0"/>
            <a:t>Write R Markdown files</a:t>
          </a:r>
          <a:r>
            <a:rPr lang="en-GB" sz="2000" dirty="0"/>
            <a:t> – to structure worksheets</a:t>
          </a:r>
        </a:p>
      </dgm:t>
    </dgm:pt>
    <dgm:pt modelId="{9AEB6557-CF0C-4295-904C-5B35A0950F94}" type="parTrans" cxnId="{E25130D4-C8C6-4E8F-A1C8-3818FFF7F023}">
      <dgm:prSet/>
      <dgm:spPr/>
      <dgm:t>
        <a:bodyPr/>
        <a:lstStyle/>
        <a:p>
          <a:endParaRPr lang="en-GB"/>
        </a:p>
      </dgm:t>
    </dgm:pt>
    <dgm:pt modelId="{0DE96333-4061-4E7A-9CD5-9AA56CA0CA47}" type="sibTrans" cxnId="{E25130D4-C8C6-4E8F-A1C8-3818FFF7F023}">
      <dgm:prSet/>
      <dgm:spPr/>
      <dgm:t>
        <a:bodyPr/>
        <a:lstStyle/>
        <a:p>
          <a:endParaRPr lang="en-GB"/>
        </a:p>
      </dgm:t>
    </dgm:pt>
    <dgm:pt modelId="{2B81B365-1F7A-4C93-BE92-A9E1BA1F53CA}">
      <dgm:prSet phldrT="[Text]" custT="1"/>
      <dgm:spPr/>
      <dgm:t>
        <a:bodyPr/>
        <a:lstStyle/>
        <a:p>
          <a:r>
            <a:rPr lang="en-GB" sz="2000" kern="1200" dirty="0">
              <a:latin typeface="Calibri" panose="020F0502020204030204"/>
              <a:ea typeface="+mn-ea"/>
              <a:cs typeface="+mn-cs"/>
            </a:rPr>
            <a:t>These can be shared as files through VLEs</a:t>
          </a:r>
        </a:p>
      </dgm:t>
    </dgm:pt>
    <dgm:pt modelId="{F7B81D88-3C16-4064-B714-BB40F5528C31}" type="parTrans" cxnId="{6A39A831-9D86-4181-AD8A-A8F936FEBCE6}">
      <dgm:prSet/>
      <dgm:spPr/>
      <dgm:t>
        <a:bodyPr/>
        <a:lstStyle/>
        <a:p>
          <a:endParaRPr lang="en-GB"/>
        </a:p>
      </dgm:t>
    </dgm:pt>
    <dgm:pt modelId="{FC491986-29EB-49A9-B65F-DA1B28C994CB}" type="sibTrans" cxnId="{6A39A831-9D86-4181-AD8A-A8F936FEBCE6}">
      <dgm:prSet/>
      <dgm:spPr/>
      <dgm:t>
        <a:bodyPr/>
        <a:lstStyle/>
        <a:p>
          <a:endParaRPr lang="en-GB"/>
        </a:p>
      </dgm:t>
    </dgm:pt>
    <dgm:pt modelId="{05D69A0A-DC8A-472C-AF1D-632C331342D3}">
      <dgm:prSet phldrT="[Text]" custT="1"/>
      <dgm:spPr/>
      <dgm:t>
        <a:bodyPr/>
        <a:lstStyle/>
        <a:p>
          <a:r>
            <a:rPr lang="en-GB" sz="2000" kern="1200" dirty="0">
              <a:latin typeface="Calibri" panose="020F0502020204030204"/>
              <a:ea typeface="+mn-ea"/>
              <a:cs typeface="+mn-cs"/>
            </a:rPr>
            <a:t>Students can download these and work on them (also offline) but avoid using images, or</a:t>
          </a:r>
        </a:p>
      </dgm:t>
    </dgm:pt>
    <dgm:pt modelId="{66D34944-C6DA-4028-BA87-13A53BC49585}" type="parTrans" cxnId="{1BF77A87-B988-4457-A1EB-3CC127B66E55}">
      <dgm:prSet/>
      <dgm:spPr/>
      <dgm:t>
        <a:bodyPr/>
        <a:lstStyle/>
        <a:p>
          <a:endParaRPr lang="en-GB"/>
        </a:p>
      </dgm:t>
    </dgm:pt>
    <dgm:pt modelId="{DA951B6C-7C5A-41E0-8FF3-09E015CB648A}" type="sibTrans" cxnId="{1BF77A87-B988-4457-A1EB-3CC127B66E55}">
      <dgm:prSet/>
      <dgm:spPr/>
      <dgm:t>
        <a:bodyPr/>
        <a:lstStyle/>
        <a:p>
          <a:endParaRPr lang="en-GB"/>
        </a:p>
      </dgm:t>
    </dgm:pt>
    <dgm:pt modelId="{1B4A0905-001E-46BF-B265-EC5BBC93473C}">
      <dgm:prSet phldrT="[Text]" custT="1"/>
      <dgm:spPr/>
      <dgm:t>
        <a:bodyPr/>
        <a:lstStyle/>
        <a:p>
          <a:r>
            <a:rPr lang="en-GB" sz="2000" kern="1200" dirty="0">
              <a:latin typeface="Calibri" panose="020F0502020204030204"/>
              <a:ea typeface="+mn-ea"/>
              <a:cs typeface="+mn-cs"/>
            </a:rPr>
            <a:t>You can host them on a website (e.g. GitHub)</a:t>
          </a:r>
        </a:p>
      </dgm:t>
    </dgm:pt>
    <dgm:pt modelId="{8D5BF5A6-6889-4171-B723-5A2A75648A6C}" type="parTrans" cxnId="{60C24392-3595-4F4C-ADFB-7D327F18D378}">
      <dgm:prSet/>
      <dgm:spPr/>
      <dgm:t>
        <a:bodyPr/>
        <a:lstStyle/>
        <a:p>
          <a:endParaRPr lang="en-GB"/>
        </a:p>
      </dgm:t>
    </dgm:pt>
    <dgm:pt modelId="{FB7CB506-13DE-4CA5-A4DD-3A7B036ACA6C}" type="sibTrans" cxnId="{60C24392-3595-4F4C-ADFB-7D327F18D378}">
      <dgm:prSet/>
      <dgm:spPr/>
      <dgm:t>
        <a:bodyPr/>
        <a:lstStyle/>
        <a:p>
          <a:endParaRPr lang="en-GB"/>
        </a:p>
      </dgm:t>
    </dgm:pt>
    <dgm:pt modelId="{05E6CB55-4377-554A-94E2-E47D2C2A4633}" type="pres">
      <dgm:prSet presAssocID="{DEDC2424-FF70-B54C-A732-4320B33E0E86}" presName="Name0" presStyleCnt="0">
        <dgm:presLayoutVars>
          <dgm:dir/>
          <dgm:animLvl val="lvl"/>
          <dgm:resizeHandles val="exact"/>
        </dgm:presLayoutVars>
      </dgm:prSet>
      <dgm:spPr/>
    </dgm:pt>
    <dgm:pt modelId="{99BEE74A-4D35-5D46-9D7E-67475A538C38}" type="pres">
      <dgm:prSet presAssocID="{AA5CB2D5-9653-4C44-8D53-477347B289B6}" presName="composite" presStyleCnt="0"/>
      <dgm:spPr/>
    </dgm:pt>
    <dgm:pt modelId="{93C334B0-EBBC-BC4B-9108-8352DD7415D7}" type="pres">
      <dgm:prSet presAssocID="{AA5CB2D5-9653-4C44-8D53-477347B289B6}" presName="parTx" presStyleLbl="alignNode1" presStyleIdx="0" presStyleCnt="2" custScaleY="83448">
        <dgm:presLayoutVars>
          <dgm:chMax val="0"/>
          <dgm:chPref val="0"/>
          <dgm:bulletEnabled val="1"/>
        </dgm:presLayoutVars>
      </dgm:prSet>
      <dgm:spPr/>
    </dgm:pt>
    <dgm:pt modelId="{E3A61E79-4DA0-7C4E-9F6E-87A3EDED7179}" type="pres">
      <dgm:prSet presAssocID="{AA5CB2D5-9653-4C44-8D53-477347B289B6}" presName="desTx" presStyleLbl="alignAccFollowNode1" presStyleIdx="0" presStyleCnt="2">
        <dgm:presLayoutVars>
          <dgm:bulletEnabled val="1"/>
        </dgm:presLayoutVars>
      </dgm:prSet>
      <dgm:spPr/>
    </dgm:pt>
    <dgm:pt modelId="{7AAB1848-1FBB-0242-8426-2984F557B652}" type="pres">
      <dgm:prSet presAssocID="{77836F41-86F4-2245-8949-86D5EA5B9726}" presName="space" presStyleCnt="0"/>
      <dgm:spPr/>
    </dgm:pt>
    <dgm:pt modelId="{6A99A1BB-39C4-3942-B374-B19DBAB90EC6}" type="pres">
      <dgm:prSet presAssocID="{66593C88-B9E6-E441-A4C6-5B768964BBE9}" presName="composite" presStyleCnt="0"/>
      <dgm:spPr/>
    </dgm:pt>
    <dgm:pt modelId="{15EFCE2C-AD9C-8B44-93FB-E17DBFEA725D}" type="pres">
      <dgm:prSet presAssocID="{66593C88-B9E6-E441-A4C6-5B768964BBE9}" presName="parTx" presStyleLbl="alignNode1" presStyleIdx="1" presStyleCnt="2" custScaleY="83448">
        <dgm:presLayoutVars>
          <dgm:chMax val="0"/>
          <dgm:chPref val="0"/>
          <dgm:bulletEnabled val="1"/>
        </dgm:presLayoutVars>
      </dgm:prSet>
      <dgm:spPr/>
    </dgm:pt>
    <dgm:pt modelId="{16579362-515D-724E-BE98-A3A03020247A}" type="pres">
      <dgm:prSet presAssocID="{66593C88-B9E6-E441-A4C6-5B768964BBE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E2FD201-A6D8-B14A-B23F-51205DAD5C08}" type="presOf" srcId="{DEDC2424-FF70-B54C-A732-4320B33E0E86}" destId="{05E6CB55-4377-554A-94E2-E47D2C2A4633}" srcOrd="0" destOrd="0" presId="urn:microsoft.com/office/officeart/2005/8/layout/hList1"/>
    <dgm:cxn modelId="{AC94E81E-E6DD-4A5E-B918-D40F14C0DEF0}" type="presOf" srcId="{05D69A0A-DC8A-472C-AF1D-632C331342D3}" destId="{16579362-515D-724E-BE98-A3A03020247A}" srcOrd="0" destOrd="2" presId="urn:microsoft.com/office/officeart/2005/8/layout/hList1"/>
    <dgm:cxn modelId="{FA13BA2D-4C74-46C9-8A2B-A4232658D723}" type="presOf" srcId="{1B4A0905-001E-46BF-B265-EC5BBC93473C}" destId="{16579362-515D-724E-BE98-A3A03020247A}" srcOrd="0" destOrd="3" presId="urn:microsoft.com/office/officeart/2005/8/layout/hList1"/>
    <dgm:cxn modelId="{27A34931-7C05-674D-8B32-EE779F585368}" srcId="{AA5CB2D5-9653-4C44-8D53-477347B289B6}" destId="{E5DCA751-EA08-2242-8AA2-130FBCA6E423}" srcOrd="2" destOrd="0" parTransId="{340FBD7C-EBA8-3A47-ACAE-2AFD7AEBFEE4}" sibTransId="{73DE4FF0-9F53-754A-A65C-DF5F6658EC1F}"/>
    <dgm:cxn modelId="{6A39A831-9D86-4181-AD8A-A8F936FEBCE6}" srcId="{66593C88-B9E6-E441-A4C6-5B768964BBE9}" destId="{2B81B365-1F7A-4C93-BE92-A9E1BA1F53CA}" srcOrd="1" destOrd="0" parTransId="{F7B81D88-3C16-4064-B714-BB40F5528C31}" sibTransId="{FC491986-29EB-49A9-B65F-DA1B28C994CB}"/>
    <dgm:cxn modelId="{FA437C3A-EFF6-F944-B21E-7B27A9A58143}" type="presOf" srcId="{66593C88-B9E6-E441-A4C6-5B768964BBE9}" destId="{15EFCE2C-AD9C-8B44-93FB-E17DBFEA725D}" srcOrd="0" destOrd="0" presId="urn:microsoft.com/office/officeart/2005/8/layout/hList1"/>
    <dgm:cxn modelId="{A019403C-FF91-8449-AAAA-1996DD398D32}" type="presOf" srcId="{AA5CB2D5-9653-4C44-8D53-477347B289B6}" destId="{93C334B0-EBBC-BC4B-9108-8352DD7415D7}" srcOrd="0" destOrd="0" presId="urn:microsoft.com/office/officeart/2005/8/layout/hList1"/>
    <dgm:cxn modelId="{162F5466-A402-432D-ADDA-F2EE096B6617}" type="presOf" srcId="{7A449404-ABE8-4667-836F-97EE6230D0DD}" destId="{E3A61E79-4DA0-7C4E-9F6E-87A3EDED7179}" srcOrd="0" destOrd="0" presId="urn:microsoft.com/office/officeart/2005/8/layout/hList1"/>
    <dgm:cxn modelId="{C61EFA6D-67A2-D445-9588-898107700452}" srcId="{AA5CB2D5-9653-4C44-8D53-477347B289B6}" destId="{8E04CE31-6398-3D4B-A30E-75E67F0E8CF3}" srcOrd="1" destOrd="0" parTransId="{B4E59E8C-E1CB-F843-8B60-EAB690BFF8D0}" sibTransId="{14C49797-9E68-6843-B429-2D567201FA55}"/>
    <dgm:cxn modelId="{C3F46951-A1F8-744B-9F57-EDC8B837FF20}" type="presOf" srcId="{8E04CE31-6398-3D4B-A30E-75E67F0E8CF3}" destId="{E3A61E79-4DA0-7C4E-9F6E-87A3EDED7179}" srcOrd="0" destOrd="1" presId="urn:microsoft.com/office/officeart/2005/8/layout/hList1"/>
    <dgm:cxn modelId="{1BF77A87-B988-4457-A1EB-3CC127B66E55}" srcId="{66593C88-B9E6-E441-A4C6-5B768964BBE9}" destId="{05D69A0A-DC8A-472C-AF1D-632C331342D3}" srcOrd="2" destOrd="0" parTransId="{66D34944-C6DA-4028-BA87-13A53BC49585}" sibTransId="{DA951B6C-7C5A-41E0-8FF3-09E015CB648A}"/>
    <dgm:cxn modelId="{60C24392-3595-4F4C-ADFB-7D327F18D378}" srcId="{66593C88-B9E6-E441-A4C6-5B768964BBE9}" destId="{1B4A0905-001E-46BF-B265-EC5BBC93473C}" srcOrd="3" destOrd="0" parTransId="{8D5BF5A6-6889-4171-B723-5A2A75648A6C}" sibTransId="{FB7CB506-13DE-4CA5-A4DD-3A7B036ACA6C}"/>
    <dgm:cxn modelId="{B11BD297-A8A8-FC45-984E-35DEA2FB5548}" srcId="{66593C88-B9E6-E441-A4C6-5B768964BBE9}" destId="{FBA8B6E3-B83D-394F-AA9A-C3E121755A0E}" srcOrd="0" destOrd="0" parTransId="{8131754D-0B04-E54B-A6D9-B6BD62910E8D}" sibTransId="{79532734-C89B-6D41-8F1A-47208FEE9557}"/>
    <dgm:cxn modelId="{A3D9219B-0C49-45F9-820E-E841F110D661}" srcId="{AA5CB2D5-9653-4C44-8D53-477347B289B6}" destId="{7A449404-ABE8-4667-836F-97EE6230D0DD}" srcOrd="0" destOrd="0" parTransId="{D24B3E28-8988-425E-9AD4-CD39BE0BB931}" sibTransId="{073052BF-5B0B-4CD4-9885-DF7974229294}"/>
    <dgm:cxn modelId="{476E359C-4AFB-A146-A23F-19D951733A72}" type="presOf" srcId="{E5DCA751-EA08-2242-8AA2-130FBCA6E423}" destId="{E3A61E79-4DA0-7C4E-9F6E-87A3EDED7179}" srcOrd="0" destOrd="2" presId="urn:microsoft.com/office/officeart/2005/8/layout/hList1"/>
    <dgm:cxn modelId="{B5610DA8-E60B-634C-99DE-0A130386A1A6}" type="presOf" srcId="{FBA8B6E3-B83D-394F-AA9A-C3E121755A0E}" destId="{16579362-515D-724E-BE98-A3A03020247A}" srcOrd="0" destOrd="0" presId="urn:microsoft.com/office/officeart/2005/8/layout/hList1"/>
    <dgm:cxn modelId="{907926C5-3163-754B-8E2B-0630EBB93AD7}" srcId="{DEDC2424-FF70-B54C-A732-4320B33E0E86}" destId="{AA5CB2D5-9653-4C44-8D53-477347B289B6}" srcOrd="0" destOrd="0" parTransId="{69D1AFDB-C1DA-D44B-A1E3-F05815B7DAB0}" sibTransId="{77836F41-86F4-2245-8949-86D5EA5B9726}"/>
    <dgm:cxn modelId="{4F9DD0C7-E950-E64B-B80E-296B469A235E}" srcId="{DEDC2424-FF70-B54C-A732-4320B33E0E86}" destId="{66593C88-B9E6-E441-A4C6-5B768964BBE9}" srcOrd="1" destOrd="0" parTransId="{1A653D6E-639C-5749-B3DE-DAA67BCACB6A}" sibTransId="{6EB848EC-48DF-EE49-84B2-222597B95E8F}"/>
    <dgm:cxn modelId="{E25130D4-C8C6-4E8F-A1C8-3818FFF7F023}" srcId="{AA5CB2D5-9653-4C44-8D53-477347B289B6}" destId="{FF572AA4-CCAB-4382-8107-5CAD40C65ED8}" srcOrd="3" destOrd="0" parTransId="{9AEB6557-CF0C-4295-904C-5B35A0950F94}" sibTransId="{0DE96333-4061-4E7A-9CD5-9AA56CA0CA47}"/>
    <dgm:cxn modelId="{8C8CEAD8-4019-4374-A91C-F795AA7C1427}" type="presOf" srcId="{2B81B365-1F7A-4C93-BE92-A9E1BA1F53CA}" destId="{16579362-515D-724E-BE98-A3A03020247A}" srcOrd="0" destOrd="1" presId="urn:microsoft.com/office/officeart/2005/8/layout/hList1"/>
    <dgm:cxn modelId="{DB0A7AEB-347B-43C0-9A85-2A41A7385B1E}" type="presOf" srcId="{FF572AA4-CCAB-4382-8107-5CAD40C65ED8}" destId="{E3A61E79-4DA0-7C4E-9F6E-87A3EDED7179}" srcOrd="0" destOrd="3" presId="urn:microsoft.com/office/officeart/2005/8/layout/hList1"/>
    <dgm:cxn modelId="{6458A0BF-2D9D-3F47-90F8-DB31F289837D}" type="presParOf" srcId="{05E6CB55-4377-554A-94E2-E47D2C2A4633}" destId="{99BEE74A-4D35-5D46-9D7E-67475A538C38}" srcOrd="0" destOrd="0" presId="urn:microsoft.com/office/officeart/2005/8/layout/hList1"/>
    <dgm:cxn modelId="{A71961F9-49AF-1048-B6FC-9B8A4C08D9C8}" type="presParOf" srcId="{99BEE74A-4D35-5D46-9D7E-67475A538C38}" destId="{93C334B0-EBBC-BC4B-9108-8352DD7415D7}" srcOrd="0" destOrd="0" presId="urn:microsoft.com/office/officeart/2005/8/layout/hList1"/>
    <dgm:cxn modelId="{3F62D7EF-656A-AC41-AE96-08C2851AC7C6}" type="presParOf" srcId="{99BEE74A-4D35-5D46-9D7E-67475A538C38}" destId="{E3A61E79-4DA0-7C4E-9F6E-87A3EDED7179}" srcOrd="1" destOrd="0" presId="urn:microsoft.com/office/officeart/2005/8/layout/hList1"/>
    <dgm:cxn modelId="{F9C0B59F-CDA2-D747-A45E-26916BF3ECE5}" type="presParOf" srcId="{05E6CB55-4377-554A-94E2-E47D2C2A4633}" destId="{7AAB1848-1FBB-0242-8426-2984F557B652}" srcOrd="1" destOrd="0" presId="urn:microsoft.com/office/officeart/2005/8/layout/hList1"/>
    <dgm:cxn modelId="{3F5E5146-DD15-024A-99CA-FA0063015327}" type="presParOf" srcId="{05E6CB55-4377-554A-94E2-E47D2C2A4633}" destId="{6A99A1BB-39C4-3942-B374-B19DBAB90EC6}" srcOrd="2" destOrd="0" presId="urn:microsoft.com/office/officeart/2005/8/layout/hList1"/>
    <dgm:cxn modelId="{D4F11366-BE32-3446-872D-99611F5D0F01}" type="presParOf" srcId="{6A99A1BB-39C4-3942-B374-B19DBAB90EC6}" destId="{15EFCE2C-AD9C-8B44-93FB-E17DBFEA725D}" srcOrd="0" destOrd="0" presId="urn:microsoft.com/office/officeart/2005/8/layout/hList1"/>
    <dgm:cxn modelId="{68933F13-E0C1-7C46-A01B-4049879E7913}" type="presParOf" srcId="{6A99A1BB-39C4-3942-B374-B19DBAB90EC6}" destId="{16579362-515D-724E-BE98-A3A03020247A}" srcOrd="1" destOrd="0" presId="urn:microsoft.com/office/officeart/2005/8/layout/hLis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C2424-FF70-B54C-A732-4320B33E0E86}" type="doc">
      <dgm:prSet loTypeId="urn:microsoft.com/office/officeart/2005/8/layout/hList1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AA5CB2D5-9653-4C44-8D53-477347B289B6}">
      <dgm:prSet phldrT="[Text]" custT="1"/>
      <dgm:spPr/>
      <dgm:t>
        <a:bodyPr/>
        <a:lstStyle/>
        <a:p>
          <a:r>
            <a:rPr lang="en-US" altLang="zh-CN" sz="2400" dirty="0"/>
            <a:t>Python &amp; VS Code (or other IDE)</a:t>
          </a:r>
          <a:endParaRPr lang="en-GB" sz="2400" dirty="0"/>
        </a:p>
      </dgm:t>
    </dgm:pt>
    <dgm:pt modelId="{69D1AFDB-C1DA-D44B-A1E3-F05815B7DAB0}" type="parTrans" cxnId="{907926C5-3163-754B-8E2B-0630EBB93AD7}">
      <dgm:prSet/>
      <dgm:spPr/>
      <dgm:t>
        <a:bodyPr/>
        <a:lstStyle/>
        <a:p>
          <a:endParaRPr lang="en-GB"/>
        </a:p>
      </dgm:t>
    </dgm:pt>
    <dgm:pt modelId="{77836F41-86F4-2245-8949-86D5EA5B9726}" type="sibTrans" cxnId="{907926C5-3163-754B-8E2B-0630EBB93AD7}">
      <dgm:prSet/>
      <dgm:spPr/>
      <dgm:t>
        <a:bodyPr/>
        <a:lstStyle/>
        <a:p>
          <a:endParaRPr lang="en-GB"/>
        </a:p>
      </dgm:t>
    </dgm:pt>
    <dgm:pt modelId="{8E04CE31-6398-3D4B-A30E-75E67F0E8CF3}">
      <dgm:prSet phldrT="[Text]" custT="1"/>
      <dgm:spPr/>
      <dgm:t>
        <a:bodyPr/>
        <a:lstStyle/>
        <a:p>
          <a:r>
            <a:rPr lang="en-GB" sz="2000" b="1" dirty="0"/>
            <a:t>VS Code</a:t>
          </a:r>
          <a:r>
            <a:rPr lang="en-GB" sz="2000" dirty="0"/>
            <a:t> – for developing and testing your worksheets</a:t>
          </a:r>
        </a:p>
      </dgm:t>
    </dgm:pt>
    <dgm:pt modelId="{B4E59E8C-E1CB-F843-8B60-EAB690BFF8D0}" type="parTrans" cxnId="{C61EFA6D-67A2-D445-9588-898107700452}">
      <dgm:prSet/>
      <dgm:spPr/>
      <dgm:t>
        <a:bodyPr/>
        <a:lstStyle/>
        <a:p>
          <a:endParaRPr lang="en-GB"/>
        </a:p>
      </dgm:t>
    </dgm:pt>
    <dgm:pt modelId="{14C49797-9E68-6843-B429-2D567201FA55}" type="sibTrans" cxnId="{C61EFA6D-67A2-D445-9588-898107700452}">
      <dgm:prSet/>
      <dgm:spPr/>
      <dgm:t>
        <a:bodyPr/>
        <a:lstStyle/>
        <a:p>
          <a:endParaRPr lang="en-GB"/>
        </a:p>
      </dgm:t>
    </dgm:pt>
    <dgm:pt modelId="{66593C88-B9E6-E441-A4C6-5B768964BBE9}">
      <dgm:prSet phldrT="[Text]" custT="1"/>
      <dgm:spPr/>
      <dgm:t>
        <a:bodyPr/>
        <a:lstStyle/>
        <a:p>
          <a:r>
            <a:rPr lang="en-US" altLang="zh-CN" sz="2400" dirty="0"/>
            <a:t>Output</a:t>
          </a:r>
          <a:endParaRPr lang="en-GB" sz="2400" dirty="0"/>
        </a:p>
      </dgm:t>
    </dgm:pt>
    <dgm:pt modelId="{1A653D6E-639C-5749-B3DE-DAA67BCACB6A}" type="parTrans" cxnId="{4F9DD0C7-E950-E64B-B80E-296B469A235E}">
      <dgm:prSet/>
      <dgm:spPr/>
      <dgm:t>
        <a:bodyPr/>
        <a:lstStyle/>
        <a:p>
          <a:endParaRPr lang="en-GB"/>
        </a:p>
      </dgm:t>
    </dgm:pt>
    <dgm:pt modelId="{6EB848EC-48DF-EE49-84B2-222597B95E8F}" type="sibTrans" cxnId="{4F9DD0C7-E950-E64B-B80E-296B469A235E}">
      <dgm:prSet/>
      <dgm:spPr/>
      <dgm:t>
        <a:bodyPr/>
        <a:lstStyle/>
        <a:p>
          <a:endParaRPr lang="en-GB"/>
        </a:p>
      </dgm:t>
    </dgm:pt>
    <dgm:pt modelId="{FBA8B6E3-B83D-394F-AA9A-C3E121755A0E}">
      <dgm:prSet phldrT="[Text]" custT="1"/>
      <dgm:spPr/>
      <dgm:t>
        <a:bodyPr/>
        <a:lstStyle/>
        <a:p>
          <a:r>
            <a:rPr lang="en-GB" sz="2000" b="1" kern="1200" dirty="0">
              <a:latin typeface="Calibri" panose="020F0502020204030204"/>
              <a:ea typeface="+mn-ea"/>
              <a:cs typeface="+mn-cs"/>
            </a:rPr>
            <a:t>HTML output </a:t>
          </a:r>
          <a:r>
            <a:rPr lang="en-GB" sz="2000" kern="1200" dirty="0">
              <a:latin typeface="Calibri" panose="020F0502020204030204"/>
              <a:ea typeface="+mn-ea"/>
              <a:cs typeface="+mn-cs"/>
            </a:rPr>
            <a:t>– to publish the worksheets as interactive documents</a:t>
          </a:r>
        </a:p>
      </dgm:t>
    </dgm:pt>
    <dgm:pt modelId="{8131754D-0B04-E54B-A6D9-B6BD62910E8D}" type="parTrans" cxnId="{B11BD297-A8A8-FC45-984E-35DEA2FB5548}">
      <dgm:prSet/>
      <dgm:spPr/>
      <dgm:t>
        <a:bodyPr/>
        <a:lstStyle/>
        <a:p>
          <a:endParaRPr lang="en-GB"/>
        </a:p>
      </dgm:t>
    </dgm:pt>
    <dgm:pt modelId="{79532734-C89B-6D41-8F1A-47208FEE9557}" type="sibTrans" cxnId="{B11BD297-A8A8-FC45-984E-35DEA2FB5548}">
      <dgm:prSet/>
      <dgm:spPr/>
      <dgm:t>
        <a:bodyPr/>
        <a:lstStyle/>
        <a:p>
          <a:endParaRPr lang="en-GB"/>
        </a:p>
      </dgm:t>
    </dgm:pt>
    <dgm:pt modelId="{E5DCA751-EA08-2242-8AA2-130FBCA6E423}">
      <dgm:prSet custT="1"/>
      <dgm:spPr/>
      <dgm:t>
        <a:bodyPr/>
        <a:lstStyle/>
        <a:p>
          <a:r>
            <a:rPr lang="en-GB" sz="2000" b="1" dirty="0"/>
            <a:t>The pretty </a:t>
          </a:r>
          <a:r>
            <a:rPr lang="en-GB" sz="2000" b="1" dirty="0" err="1"/>
            <a:t>jupyter</a:t>
          </a:r>
          <a:r>
            <a:rPr lang="en-GB" sz="2000" b="1" dirty="0"/>
            <a:t> package</a:t>
          </a:r>
          <a:r>
            <a:rPr lang="en-GB" sz="2000" dirty="0"/>
            <a:t> – to embed interactive components within </a:t>
          </a:r>
          <a:r>
            <a:rPr lang="en-GB" sz="2000" dirty="0" err="1"/>
            <a:t>Jupyter</a:t>
          </a:r>
          <a:r>
            <a:rPr lang="en-GB" sz="2000" dirty="0"/>
            <a:t> Notebook</a:t>
          </a:r>
        </a:p>
      </dgm:t>
    </dgm:pt>
    <dgm:pt modelId="{340FBD7C-EBA8-3A47-ACAE-2AFD7AEBFEE4}" type="parTrans" cxnId="{27A34931-7C05-674D-8B32-EE779F585368}">
      <dgm:prSet/>
      <dgm:spPr/>
      <dgm:t>
        <a:bodyPr/>
        <a:lstStyle/>
        <a:p>
          <a:endParaRPr lang="en-GB"/>
        </a:p>
      </dgm:t>
    </dgm:pt>
    <dgm:pt modelId="{73DE4FF0-9F53-754A-A65C-DF5F6658EC1F}" type="sibTrans" cxnId="{27A34931-7C05-674D-8B32-EE779F585368}">
      <dgm:prSet/>
      <dgm:spPr/>
      <dgm:t>
        <a:bodyPr/>
        <a:lstStyle/>
        <a:p>
          <a:endParaRPr lang="en-GB"/>
        </a:p>
      </dgm:t>
    </dgm:pt>
    <dgm:pt modelId="{7A449404-ABE8-4667-836F-97EE6230D0DD}">
      <dgm:prSet phldrT="[Text]" custT="1"/>
      <dgm:spPr/>
      <dgm:t>
        <a:bodyPr/>
        <a:lstStyle/>
        <a:p>
          <a:r>
            <a:rPr lang="en-GB" sz="2000" b="1" dirty="0"/>
            <a:t>Python</a:t>
          </a:r>
          <a:r>
            <a:rPr lang="en-GB" sz="2000" dirty="0"/>
            <a:t> needs to be installed on your computer</a:t>
          </a:r>
        </a:p>
      </dgm:t>
    </dgm:pt>
    <dgm:pt modelId="{D24B3E28-8988-425E-9AD4-CD39BE0BB931}" type="parTrans" cxnId="{A3D9219B-0C49-45F9-820E-E841F110D661}">
      <dgm:prSet/>
      <dgm:spPr/>
      <dgm:t>
        <a:bodyPr/>
        <a:lstStyle/>
        <a:p>
          <a:endParaRPr lang="en-GB"/>
        </a:p>
      </dgm:t>
    </dgm:pt>
    <dgm:pt modelId="{073052BF-5B0B-4CD4-9885-DF7974229294}" type="sibTrans" cxnId="{A3D9219B-0C49-45F9-820E-E841F110D661}">
      <dgm:prSet/>
      <dgm:spPr/>
      <dgm:t>
        <a:bodyPr/>
        <a:lstStyle/>
        <a:p>
          <a:endParaRPr lang="en-GB"/>
        </a:p>
      </dgm:t>
    </dgm:pt>
    <dgm:pt modelId="{FF572AA4-CCAB-4382-8107-5CAD40C65ED8}">
      <dgm:prSet custT="1"/>
      <dgm:spPr/>
      <dgm:t>
        <a:bodyPr/>
        <a:lstStyle/>
        <a:p>
          <a:r>
            <a:rPr lang="en-GB" sz="2000" b="1" dirty="0"/>
            <a:t>Write </a:t>
          </a:r>
          <a:r>
            <a:rPr lang="en-GB" sz="2000" b="1" dirty="0" err="1"/>
            <a:t>Jupyter</a:t>
          </a:r>
          <a:r>
            <a:rPr lang="en-GB" sz="2000" b="1" dirty="0"/>
            <a:t> Notebook files</a:t>
          </a:r>
          <a:r>
            <a:rPr lang="en-GB" sz="2000" dirty="0"/>
            <a:t> – to structure worksheets</a:t>
          </a:r>
        </a:p>
      </dgm:t>
    </dgm:pt>
    <dgm:pt modelId="{9AEB6557-CF0C-4295-904C-5B35A0950F94}" type="parTrans" cxnId="{E25130D4-C8C6-4E8F-A1C8-3818FFF7F023}">
      <dgm:prSet/>
      <dgm:spPr/>
      <dgm:t>
        <a:bodyPr/>
        <a:lstStyle/>
        <a:p>
          <a:endParaRPr lang="en-GB"/>
        </a:p>
      </dgm:t>
    </dgm:pt>
    <dgm:pt modelId="{0DE96333-4061-4E7A-9CD5-9AA56CA0CA47}" type="sibTrans" cxnId="{E25130D4-C8C6-4E8F-A1C8-3818FFF7F023}">
      <dgm:prSet/>
      <dgm:spPr/>
      <dgm:t>
        <a:bodyPr/>
        <a:lstStyle/>
        <a:p>
          <a:endParaRPr lang="en-GB"/>
        </a:p>
      </dgm:t>
    </dgm:pt>
    <dgm:pt modelId="{2B81B365-1F7A-4C93-BE92-A9E1BA1F53CA}">
      <dgm:prSet phldrT="[Text]" custT="1"/>
      <dgm:spPr/>
      <dgm:t>
        <a:bodyPr/>
        <a:lstStyle/>
        <a:p>
          <a:r>
            <a:rPr lang="en-GB" sz="2000" kern="1200" dirty="0">
              <a:latin typeface="Calibri" panose="020F0502020204030204"/>
              <a:ea typeface="+mn-ea"/>
              <a:cs typeface="+mn-cs"/>
            </a:rPr>
            <a:t>These can be shared as files through VLEs</a:t>
          </a:r>
        </a:p>
      </dgm:t>
    </dgm:pt>
    <dgm:pt modelId="{F7B81D88-3C16-4064-B714-BB40F5528C31}" type="parTrans" cxnId="{6A39A831-9D86-4181-AD8A-A8F936FEBCE6}">
      <dgm:prSet/>
      <dgm:spPr/>
      <dgm:t>
        <a:bodyPr/>
        <a:lstStyle/>
        <a:p>
          <a:endParaRPr lang="en-GB"/>
        </a:p>
      </dgm:t>
    </dgm:pt>
    <dgm:pt modelId="{FC491986-29EB-49A9-B65F-DA1B28C994CB}" type="sibTrans" cxnId="{6A39A831-9D86-4181-AD8A-A8F936FEBCE6}">
      <dgm:prSet/>
      <dgm:spPr/>
      <dgm:t>
        <a:bodyPr/>
        <a:lstStyle/>
        <a:p>
          <a:endParaRPr lang="en-GB"/>
        </a:p>
      </dgm:t>
    </dgm:pt>
    <dgm:pt modelId="{05D69A0A-DC8A-472C-AF1D-632C331342D3}">
      <dgm:prSet phldrT="[Text]" custT="1"/>
      <dgm:spPr/>
      <dgm:t>
        <a:bodyPr/>
        <a:lstStyle/>
        <a:p>
          <a:r>
            <a:rPr lang="en-GB" sz="2000" kern="1200" dirty="0">
              <a:latin typeface="Calibri" panose="020F0502020204030204"/>
              <a:ea typeface="+mn-ea"/>
              <a:cs typeface="+mn-cs"/>
            </a:rPr>
            <a:t>Students can download these and work on them (also offline) but avoid using images, or</a:t>
          </a:r>
        </a:p>
      </dgm:t>
    </dgm:pt>
    <dgm:pt modelId="{66D34944-C6DA-4028-BA87-13A53BC49585}" type="parTrans" cxnId="{1BF77A87-B988-4457-A1EB-3CC127B66E55}">
      <dgm:prSet/>
      <dgm:spPr/>
      <dgm:t>
        <a:bodyPr/>
        <a:lstStyle/>
        <a:p>
          <a:endParaRPr lang="en-GB"/>
        </a:p>
      </dgm:t>
    </dgm:pt>
    <dgm:pt modelId="{DA951B6C-7C5A-41E0-8FF3-09E015CB648A}" type="sibTrans" cxnId="{1BF77A87-B988-4457-A1EB-3CC127B66E55}">
      <dgm:prSet/>
      <dgm:spPr/>
      <dgm:t>
        <a:bodyPr/>
        <a:lstStyle/>
        <a:p>
          <a:endParaRPr lang="en-GB"/>
        </a:p>
      </dgm:t>
    </dgm:pt>
    <dgm:pt modelId="{1B4A0905-001E-46BF-B265-EC5BBC93473C}">
      <dgm:prSet phldrT="[Text]" custT="1"/>
      <dgm:spPr/>
      <dgm:t>
        <a:bodyPr/>
        <a:lstStyle/>
        <a:p>
          <a:r>
            <a:rPr lang="en-GB" sz="2000" kern="1200" dirty="0">
              <a:latin typeface="Calibri" panose="020F0502020204030204"/>
              <a:ea typeface="+mn-ea"/>
              <a:cs typeface="+mn-cs"/>
            </a:rPr>
            <a:t>You can host them on a website (e.g. GitHub)</a:t>
          </a:r>
        </a:p>
      </dgm:t>
    </dgm:pt>
    <dgm:pt modelId="{8D5BF5A6-6889-4171-B723-5A2A75648A6C}" type="parTrans" cxnId="{60C24392-3595-4F4C-ADFB-7D327F18D378}">
      <dgm:prSet/>
      <dgm:spPr/>
      <dgm:t>
        <a:bodyPr/>
        <a:lstStyle/>
        <a:p>
          <a:endParaRPr lang="en-GB"/>
        </a:p>
      </dgm:t>
    </dgm:pt>
    <dgm:pt modelId="{FB7CB506-13DE-4CA5-A4DD-3A7B036ACA6C}" type="sibTrans" cxnId="{60C24392-3595-4F4C-ADFB-7D327F18D378}">
      <dgm:prSet/>
      <dgm:spPr/>
      <dgm:t>
        <a:bodyPr/>
        <a:lstStyle/>
        <a:p>
          <a:endParaRPr lang="en-GB"/>
        </a:p>
      </dgm:t>
    </dgm:pt>
    <dgm:pt modelId="{05E6CB55-4377-554A-94E2-E47D2C2A4633}" type="pres">
      <dgm:prSet presAssocID="{DEDC2424-FF70-B54C-A732-4320B33E0E86}" presName="Name0" presStyleCnt="0">
        <dgm:presLayoutVars>
          <dgm:dir/>
          <dgm:animLvl val="lvl"/>
          <dgm:resizeHandles val="exact"/>
        </dgm:presLayoutVars>
      </dgm:prSet>
      <dgm:spPr/>
    </dgm:pt>
    <dgm:pt modelId="{99BEE74A-4D35-5D46-9D7E-67475A538C38}" type="pres">
      <dgm:prSet presAssocID="{AA5CB2D5-9653-4C44-8D53-477347B289B6}" presName="composite" presStyleCnt="0"/>
      <dgm:spPr/>
    </dgm:pt>
    <dgm:pt modelId="{93C334B0-EBBC-BC4B-9108-8352DD7415D7}" type="pres">
      <dgm:prSet presAssocID="{AA5CB2D5-9653-4C44-8D53-477347B289B6}" presName="parTx" presStyleLbl="alignNode1" presStyleIdx="0" presStyleCnt="2" custScaleY="83448">
        <dgm:presLayoutVars>
          <dgm:chMax val="0"/>
          <dgm:chPref val="0"/>
          <dgm:bulletEnabled val="1"/>
        </dgm:presLayoutVars>
      </dgm:prSet>
      <dgm:spPr/>
    </dgm:pt>
    <dgm:pt modelId="{E3A61E79-4DA0-7C4E-9F6E-87A3EDED7179}" type="pres">
      <dgm:prSet presAssocID="{AA5CB2D5-9653-4C44-8D53-477347B289B6}" presName="desTx" presStyleLbl="alignAccFollowNode1" presStyleIdx="0" presStyleCnt="2">
        <dgm:presLayoutVars>
          <dgm:bulletEnabled val="1"/>
        </dgm:presLayoutVars>
      </dgm:prSet>
      <dgm:spPr/>
    </dgm:pt>
    <dgm:pt modelId="{7AAB1848-1FBB-0242-8426-2984F557B652}" type="pres">
      <dgm:prSet presAssocID="{77836F41-86F4-2245-8949-86D5EA5B9726}" presName="space" presStyleCnt="0"/>
      <dgm:spPr/>
    </dgm:pt>
    <dgm:pt modelId="{6A99A1BB-39C4-3942-B374-B19DBAB90EC6}" type="pres">
      <dgm:prSet presAssocID="{66593C88-B9E6-E441-A4C6-5B768964BBE9}" presName="composite" presStyleCnt="0"/>
      <dgm:spPr/>
    </dgm:pt>
    <dgm:pt modelId="{15EFCE2C-AD9C-8B44-93FB-E17DBFEA725D}" type="pres">
      <dgm:prSet presAssocID="{66593C88-B9E6-E441-A4C6-5B768964BBE9}" presName="parTx" presStyleLbl="alignNode1" presStyleIdx="1" presStyleCnt="2" custScaleY="83448">
        <dgm:presLayoutVars>
          <dgm:chMax val="0"/>
          <dgm:chPref val="0"/>
          <dgm:bulletEnabled val="1"/>
        </dgm:presLayoutVars>
      </dgm:prSet>
      <dgm:spPr/>
    </dgm:pt>
    <dgm:pt modelId="{16579362-515D-724E-BE98-A3A03020247A}" type="pres">
      <dgm:prSet presAssocID="{66593C88-B9E6-E441-A4C6-5B768964BBE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E2FD201-A6D8-B14A-B23F-51205DAD5C08}" type="presOf" srcId="{DEDC2424-FF70-B54C-A732-4320B33E0E86}" destId="{05E6CB55-4377-554A-94E2-E47D2C2A4633}" srcOrd="0" destOrd="0" presId="urn:microsoft.com/office/officeart/2005/8/layout/hList1"/>
    <dgm:cxn modelId="{AC94E81E-E6DD-4A5E-B918-D40F14C0DEF0}" type="presOf" srcId="{05D69A0A-DC8A-472C-AF1D-632C331342D3}" destId="{16579362-515D-724E-BE98-A3A03020247A}" srcOrd="0" destOrd="2" presId="urn:microsoft.com/office/officeart/2005/8/layout/hList1"/>
    <dgm:cxn modelId="{FA13BA2D-4C74-46C9-8A2B-A4232658D723}" type="presOf" srcId="{1B4A0905-001E-46BF-B265-EC5BBC93473C}" destId="{16579362-515D-724E-BE98-A3A03020247A}" srcOrd="0" destOrd="3" presId="urn:microsoft.com/office/officeart/2005/8/layout/hList1"/>
    <dgm:cxn modelId="{27A34931-7C05-674D-8B32-EE779F585368}" srcId="{AA5CB2D5-9653-4C44-8D53-477347B289B6}" destId="{E5DCA751-EA08-2242-8AA2-130FBCA6E423}" srcOrd="2" destOrd="0" parTransId="{340FBD7C-EBA8-3A47-ACAE-2AFD7AEBFEE4}" sibTransId="{73DE4FF0-9F53-754A-A65C-DF5F6658EC1F}"/>
    <dgm:cxn modelId="{6A39A831-9D86-4181-AD8A-A8F936FEBCE6}" srcId="{66593C88-B9E6-E441-A4C6-5B768964BBE9}" destId="{2B81B365-1F7A-4C93-BE92-A9E1BA1F53CA}" srcOrd="1" destOrd="0" parTransId="{F7B81D88-3C16-4064-B714-BB40F5528C31}" sibTransId="{FC491986-29EB-49A9-B65F-DA1B28C994CB}"/>
    <dgm:cxn modelId="{FA437C3A-EFF6-F944-B21E-7B27A9A58143}" type="presOf" srcId="{66593C88-B9E6-E441-A4C6-5B768964BBE9}" destId="{15EFCE2C-AD9C-8B44-93FB-E17DBFEA725D}" srcOrd="0" destOrd="0" presId="urn:microsoft.com/office/officeart/2005/8/layout/hList1"/>
    <dgm:cxn modelId="{A019403C-FF91-8449-AAAA-1996DD398D32}" type="presOf" srcId="{AA5CB2D5-9653-4C44-8D53-477347B289B6}" destId="{93C334B0-EBBC-BC4B-9108-8352DD7415D7}" srcOrd="0" destOrd="0" presId="urn:microsoft.com/office/officeart/2005/8/layout/hList1"/>
    <dgm:cxn modelId="{162F5466-A402-432D-ADDA-F2EE096B6617}" type="presOf" srcId="{7A449404-ABE8-4667-836F-97EE6230D0DD}" destId="{E3A61E79-4DA0-7C4E-9F6E-87A3EDED7179}" srcOrd="0" destOrd="0" presId="urn:microsoft.com/office/officeart/2005/8/layout/hList1"/>
    <dgm:cxn modelId="{C61EFA6D-67A2-D445-9588-898107700452}" srcId="{AA5CB2D5-9653-4C44-8D53-477347B289B6}" destId="{8E04CE31-6398-3D4B-A30E-75E67F0E8CF3}" srcOrd="1" destOrd="0" parTransId="{B4E59E8C-E1CB-F843-8B60-EAB690BFF8D0}" sibTransId="{14C49797-9E68-6843-B429-2D567201FA55}"/>
    <dgm:cxn modelId="{C3F46951-A1F8-744B-9F57-EDC8B837FF20}" type="presOf" srcId="{8E04CE31-6398-3D4B-A30E-75E67F0E8CF3}" destId="{E3A61E79-4DA0-7C4E-9F6E-87A3EDED7179}" srcOrd="0" destOrd="1" presId="urn:microsoft.com/office/officeart/2005/8/layout/hList1"/>
    <dgm:cxn modelId="{1BF77A87-B988-4457-A1EB-3CC127B66E55}" srcId="{66593C88-B9E6-E441-A4C6-5B768964BBE9}" destId="{05D69A0A-DC8A-472C-AF1D-632C331342D3}" srcOrd="2" destOrd="0" parTransId="{66D34944-C6DA-4028-BA87-13A53BC49585}" sibTransId="{DA951B6C-7C5A-41E0-8FF3-09E015CB648A}"/>
    <dgm:cxn modelId="{60C24392-3595-4F4C-ADFB-7D327F18D378}" srcId="{66593C88-B9E6-E441-A4C6-5B768964BBE9}" destId="{1B4A0905-001E-46BF-B265-EC5BBC93473C}" srcOrd="3" destOrd="0" parTransId="{8D5BF5A6-6889-4171-B723-5A2A75648A6C}" sibTransId="{FB7CB506-13DE-4CA5-A4DD-3A7B036ACA6C}"/>
    <dgm:cxn modelId="{B11BD297-A8A8-FC45-984E-35DEA2FB5548}" srcId="{66593C88-B9E6-E441-A4C6-5B768964BBE9}" destId="{FBA8B6E3-B83D-394F-AA9A-C3E121755A0E}" srcOrd="0" destOrd="0" parTransId="{8131754D-0B04-E54B-A6D9-B6BD62910E8D}" sibTransId="{79532734-C89B-6D41-8F1A-47208FEE9557}"/>
    <dgm:cxn modelId="{A3D9219B-0C49-45F9-820E-E841F110D661}" srcId="{AA5CB2D5-9653-4C44-8D53-477347B289B6}" destId="{7A449404-ABE8-4667-836F-97EE6230D0DD}" srcOrd="0" destOrd="0" parTransId="{D24B3E28-8988-425E-9AD4-CD39BE0BB931}" sibTransId="{073052BF-5B0B-4CD4-9885-DF7974229294}"/>
    <dgm:cxn modelId="{476E359C-4AFB-A146-A23F-19D951733A72}" type="presOf" srcId="{E5DCA751-EA08-2242-8AA2-130FBCA6E423}" destId="{E3A61E79-4DA0-7C4E-9F6E-87A3EDED7179}" srcOrd="0" destOrd="2" presId="urn:microsoft.com/office/officeart/2005/8/layout/hList1"/>
    <dgm:cxn modelId="{B5610DA8-E60B-634C-99DE-0A130386A1A6}" type="presOf" srcId="{FBA8B6E3-B83D-394F-AA9A-C3E121755A0E}" destId="{16579362-515D-724E-BE98-A3A03020247A}" srcOrd="0" destOrd="0" presId="urn:microsoft.com/office/officeart/2005/8/layout/hList1"/>
    <dgm:cxn modelId="{907926C5-3163-754B-8E2B-0630EBB93AD7}" srcId="{DEDC2424-FF70-B54C-A732-4320B33E0E86}" destId="{AA5CB2D5-9653-4C44-8D53-477347B289B6}" srcOrd="0" destOrd="0" parTransId="{69D1AFDB-C1DA-D44B-A1E3-F05815B7DAB0}" sibTransId="{77836F41-86F4-2245-8949-86D5EA5B9726}"/>
    <dgm:cxn modelId="{4F9DD0C7-E950-E64B-B80E-296B469A235E}" srcId="{DEDC2424-FF70-B54C-A732-4320B33E0E86}" destId="{66593C88-B9E6-E441-A4C6-5B768964BBE9}" srcOrd="1" destOrd="0" parTransId="{1A653D6E-639C-5749-B3DE-DAA67BCACB6A}" sibTransId="{6EB848EC-48DF-EE49-84B2-222597B95E8F}"/>
    <dgm:cxn modelId="{E25130D4-C8C6-4E8F-A1C8-3818FFF7F023}" srcId="{AA5CB2D5-9653-4C44-8D53-477347B289B6}" destId="{FF572AA4-CCAB-4382-8107-5CAD40C65ED8}" srcOrd="3" destOrd="0" parTransId="{9AEB6557-CF0C-4295-904C-5B35A0950F94}" sibTransId="{0DE96333-4061-4E7A-9CD5-9AA56CA0CA47}"/>
    <dgm:cxn modelId="{8C8CEAD8-4019-4374-A91C-F795AA7C1427}" type="presOf" srcId="{2B81B365-1F7A-4C93-BE92-A9E1BA1F53CA}" destId="{16579362-515D-724E-BE98-A3A03020247A}" srcOrd="0" destOrd="1" presId="urn:microsoft.com/office/officeart/2005/8/layout/hList1"/>
    <dgm:cxn modelId="{DB0A7AEB-347B-43C0-9A85-2A41A7385B1E}" type="presOf" srcId="{FF572AA4-CCAB-4382-8107-5CAD40C65ED8}" destId="{E3A61E79-4DA0-7C4E-9F6E-87A3EDED7179}" srcOrd="0" destOrd="3" presId="urn:microsoft.com/office/officeart/2005/8/layout/hList1"/>
    <dgm:cxn modelId="{6458A0BF-2D9D-3F47-90F8-DB31F289837D}" type="presParOf" srcId="{05E6CB55-4377-554A-94E2-E47D2C2A4633}" destId="{99BEE74A-4D35-5D46-9D7E-67475A538C38}" srcOrd="0" destOrd="0" presId="urn:microsoft.com/office/officeart/2005/8/layout/hList1"/>
    <dgm:cxn modelId="{A71961F9-49AF-1048-B6FC-9B8A4C08D9C8}" type="presParOf" srcId="{99BEE74A-4D35-5D46-9D7E-67475A538C38}" destId="{93C334B0-EBBC-BC4B-9108-8352DD7415D7}" srcOrd="0" destOrd="0" presId="urn:microsoft.com/office/officeart/2005/8/layout/hList1"/>
    <dgm:cxn modelId="{3F62D7EF-656A-AC41-AE96-08C2851AC7C6}" type="presParOf" srcId="{99BEE74A-4D35-5D46-9D7E-67475A538C38}" destId="{E3A61E79-4DA0-7C4E-9F6E-87A3EDED7179}" srcOrd="1" destOrd="0" presId="urn:microsoft.com/office/officeart/2005/8/layout/hList1"/>
    <dgm:cxn modelId="{F9C0B59F-CDA2-D747-A45E-26916BF3ECE5}" type="presParOf" srcId="{05E6CB55-4377-554A-94E2-E47D2C2A4633}" destId="{7AAB1848-1FBB-0242-8426-2984F557B652}" srcOrd="1" destOrd="0" presId="urn:microsoft.com/office/officeart/2005/8/layout/hList1"/>
    <dgm:cxn modelId="{3F5E5146-DD15-024A-99CA-FA0063015327}" type="presParOf" srcId="{05E6CB55-4377-554A-94E2-E47D2C2A4633}" destId="{6A99A1BB-39C4-3942-B374-B19DBAB90EC6}" srcOrd="2" destOrd="0" presId="urn:microsoft.com/office/officeart/2005/8/layout/hList1"/>
    <dgm:cxn modelId="{D4F11366-BE32-3446-872D-99611F5D0F01}" type="presParOf" srcId="{6A99A1BB-39C4-3942-B374-B19DBAB90EC6}" destId="{15EFCE2C-AD9C-8B44-93FB-E17DBFEA725D}" srcOrd="0" destOrd="0" presId="urn:microsoft.com/office/officeart/2005/8/layout/hList1"/>
    <dgm:cxn modelId="{68933F13-E0C1-7C46-A01B-4049879E7913}" type="presParOf" srcId="{6A99A1BB-39C4-3942-B374-B19DBAB90EC6}" destId="{16579362-515D-724E-BE98-A3A03020247A}" srcOrd="1" destOrd="0" presId="urn:microsoft.com/office/officeart/2005/8/layout/hLis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334B0-EBBC-BC4B-9108-8352DD7415D7}">
      <dsp:nvSpPr>
        <dsp:cNvPr id="0" name=""/>
        <dsp:cNvSpPr/>
      </dsp:nvSpPr>
      <dsp:spPr>
        <a:xfrm>
          <a:off x="51" y="307556"/>
          <a:ext cx="4913783" cy="10710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R &amp; R</a:t>
          </a:r>
          <a:r>
            <a:rPr lang="zh-CN" altLang="en-US" sz="2400" kern="1200" dirty="0"/>
            <a:t> </a:t>
          </a:r>
          <a:r>
            <a:rPr lang="en-US" altLang="zh-CN" sz="2400" kern="1200" dirty="0"/>
            <a:t>studio</a:t>
          </a:r>
          <a:endParaRPr lang="en-GB" sz="2400" kern="1200" dirty="0"/>
        </a:p>
      </dsp:txBody>
      <dsp:txXfrm>
        <a:off x="51" y="307556"/>
        <a:ext cx="4913783" cy="1071075"/>
      </dsp:txXfrm>
    </dsp:sp>
    <dsp:sp modelId="{E3A61E79-4DA0-7C4E-9F6E-87A3EDED7179}">
      <dsp:nvSpPr>
        <dsp:cNvPr id="0" name=""/>
        <dsp:cNvSpPr/>
      </dsp:nvSpPr>
      <dsp:spPr>
        <a:xfrm>
          <a:off x="51" y="1272408"/>
          <a:ext cx="4913783" cy="28108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/>
            <a:t>R</a:t>
          </a:r>
          <a:r>
            <a:rPr lang="en-GB" sz="2000" kern="1200" dirty="0"/>
            <a:t> needs to be installed on your computer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/>
            <a:t>RStudio</a:t>
          </a:r>
          <a:r>
            <a:rPr lang="en-GB" sz="2000" kern="1200" dirty="0"/>
            <a:t> – for developing and testing your worksheets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/>
            <a:t>The </a:t>
          </a:r>
          <a:r>
            <a:rPr lang="en-GB" sz="2000" b="1" kern="1200" dirty="0" err="1"/>
            <a:t>webexercises</a:t>
          </a:r>
          <a:r>
            <a:rPr lang="en-GB" sz="2000" b="1" kern="1200" dirty="0"/>
            <a:t> package</a:t>
          </a:r>
          <a:r>
            <a:rPr lang="en-GB" sz="2000" kern="1200" dirty="0"/>
            <a:t> – to embed interactive components within R Markdown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/>
            <a:t>Write R Markdown files</a:t>
          </a:r>
          <a:r>
            <a:rPr lang="en-GB" sz="2000" kern="1200" dirty="0"/>
            <a:t> – to structure worksheets</a:t>
          </a:r>
        </a:p>
      </dsp:txBody>
      <dsp:txXfrm>
        <a:off x="51" y="1272408"/>
        <a:ext cx="4913783" cy="2810880"/>
      </dsp:txXfrm>
    </dsp:sp>
    <dsp:sp modelId="{15EFCE2C-AD9C-8B44-93FB-E17DBFEA725D}">
      <dsp:nvSpPr>
        <dsp:cNvPr id="0" name=""/>
        <dsp:cNvSpPr/>
      </dsp:nvSpPr>
      <dsp:spPr>
        <a:xfrm>
          <a:off x="5601764" y="307556"/>
          <a:ext cx="4913783" cy="10710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Output</a:t>
          </a:r>
          <a:endParaRPr lang="en-GB" sz="2400" kern="1200" dirty="0"/>
        </a:p>
      </dsp:txBody>
      <dsp:txXfrm>
        <a:off x="5601764" y="307556"/>
        <a:ext cx="4913783" cy="1071075"/>
      </dsp:txXfrm>
    </dsp:sp>
    <dsp:sp modelId="{16579362-515D-724E-BE98-A3A03020247A}">
      <dsp:nvSpPr>
        <dsp:cNvPr id="0" name=""/>
        <dsp:cNvSpPr/>
      </dsp:nvSpPr>
      <dsp:spPr>
        <a:xfrm>
          <a:off x="5601764" y="1272408"/>
          <a:ext cx="4913783" cy="28108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>
              <a:latin typeface="Calibri" panose="020F0502020204030204"/>
              <a:ea typeface="+mn-ea"/>
              <a:cs typeface="+mn-cs"/>
            </a:rPr>
            <a:t>HTML output </a:t>
          </a:r>
          <a:r>
            <a:rPr lang="en-GB" sz="2000" kern="1200" dirty="0">
              <a:latin typeface="Calibri" panose="020F0502020204030204"/>
              <a:ea typeface="+mn-ea"/>
              <a:cs typeface="+mn-cs"/>
            </a:rPr>
            <a:t>– to publish the worksheets as interactive documents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Calibri" panose="020F0502020204030204"/>
              <a:ea typeface="+mn-ea"/>
              <a:cs typeface="+mn-cs"/>
            </a:rPr>
            <a:t>These can be shared as files through VLEs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Calibri" panose="020F0502020204030204"/>
              <a:ea typeface="+mn-ea"/>
              <a:cs typeface="+mn-cs"/>
            </a:rPr>
            <a:t>Students can download these and work on them (also offline) but avoid using images, 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Calibri" panose="020F0502020204030204"/>
              <a:ea typeface="+mn-ea"/>
              <a:cs typeface="+mn-cs"/>
            </a:rPr>
            <a:t>You can host them on a website (e.g. GitHub)</a:t>
          </a:r>
        </a:p>
      </dsp:txBody>
      <dsp:txXfrm>
        <a:off x="5601764" y="1272408"/>
        <a:ext cx="4913783" cy="2810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334B0-EBBC-BC4B-9108-8352DD7415D7}">
      <dsp:nvSpPr>
        <dsp:cNvPr id="0" name=""/>
        <dsp:cNvSpPr/>
      </dsp:nvSpPr>
      <dsp:spPr>
        <a:xfrm>
          <a:off x="51" y="285531"/>
          <a:ext cx="4913783" cy="970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Python &amp; VS Code (or other IDE)</a:t>
          </a:r>
          <a:endParaRPr lang="en-GB" sz="2400" kern="1200" dirty="0"/>
        </a:p>
      </dsp:txBody>
      <dsp:txXfrm>
        <a:off x="51" y="285531"/>
        <a:ext cx="4913783" cy="970662"/>
      </dsp:txXfrm>
    </dsp:sp>
    <dsp:sp modelId="{E3A61E79-4DA0-7C4E-9F6E-87A3EDED7179}">
      <dsp:nvSpPr>
        <dsp:cNvPr id="0" name=""/>
        <dsp:cNvSpPr/>
      </dsp:nvSpPr>
      <dsp:spPr>
        <a:xfrm>
          <a:off x="51" y="1159928"/>
          <a:ext cx="4913783" cy="294538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/>
            <a:t>Python</a:t>
          </a:r>
          <a:r>
            <a:rPr lang="en-GB" sz="2000" kern="1200" dirty="0"/>
            <a:t> needs to be installed on your computer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/>
            <a:t>VS Code</a:t>
          </a:r>
          <a:r>
            <a:rPr lang="en-GB" sz="2000" kern="1200" dirty="0"/>
            <a:t> – for developing and testing your worksheets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/>
            <a:t>The pretty </a:t>
          </a:r>
          <a:r>
            <a:rPr lang="en-GB" sz="2000" b="1" kern="1200" dirty="0" err="1"/>
            <a:t>jupyter</a:t>
          </a:r>
          <a:r>
            <a:rPr lang="en-GB" sz="2000" b="1" kern="1200" dirty="0"/>
            <a:t> package</a:t>
          </a:r>
          <a:r>
            <a:rPr lang="en-GB" sz="2000" kern="1200" dirty="0"/>
            <a:t> – to embed interactive components within </a:t>
          </a:r>
          <a:r>
            <a:rPr lang="en-GB" sz="2000" kern="1200" dirty="0" err="1"/>
            <a:t>Jupyter</a:t>
          </a:r>
          <a:r>
            <a:rPr lang="en-GB" sz="2000" kern="1200" dirty="0"/>
            <a:t> Notebook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/>
            <a:t>Write </a:t>
          </a:r>
          <a:r>
            <a:rPr lang="en-GB" sz="2000" b="1" kern="1200" dirty="0" err="1"/>
            <a:t>Jupyter</a:t>
          </a:r>
          <a:r>
            <a:rPr lang="en-GB" sz="2000" b="1" kern="1200" dirty="0"/>
            <a:t> Notebook files</a:t>
          </a:r>
          <a:r>
            <a:rPr lang="en-GB" sz="2000" kern="1200" dirty="0"/>
            <a:t> – to structure worksheets</a:t>
          </a:r>
        </a:p>
      </dsp:txBody>
      <dsp:txXfrm>
        <a:off x="51" y="1159928"/>
        <a:ext cx="4913783" cy="2945385"/>
      </dsp:txXfrm>
    </dsp:sp>
    <dsp:sp modelId="{15EFCE2C-AD9C-8B44-93FB-E17DBFEA725D}">
      <dsp:nvSpPr>
        <dsp:cNvPr id="0" name=""/>
        <dsp:cNvSpPr/>
      </dsp:nvSpPr>
      <dsp:spPr>
        <a:xfrm>
          <a:off x="5601764" y="285531"/>
          <a:ext cx="4913783" cy="970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Output</a:t>
          </a:r>
          <a:endParaRPr lang="en-GB" sz="2400" kern="1200" dirty="0"/>
        </a:p>
      </dsp:txBody>
      <dsp:txXfrm>
        <a:off x="5601764" y="285531"/>
        <a:ext cx="4913783" cy="970662"/>
      </dsp:txXfrm>
    </dsp:sp>
    <dsp:sp modelId="{16579362-515D-724E-BE98-A3A03020247A}">
      <dsp:nvSpPr>
        <dsp:cNvPr id="0" name=""/>
        <dsp:cNvSpPr/>
      </dsp:nvSpPr>
      <dsp:spPr>
        <a:xfrm>
          <a:off x="5601764" y="1159928"/>
          <a:ext cx="4913783" cy="294538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>
              <a:latin typeface="Calibri" panose="020F0502020204030204"/>
              <a:ea typeface="+mn-ea"/>
              <a:cs typeface="+mn-cs"/>
            </a:rPr>
            <a:t>HTML output </a:t>
          </a:r>
          <a:r>
            <a:rPr lang="en-GB" sz="2000" kern="1200" dirty="0">
              <a:latin typeface="Calibri" panose="020F0502020204030204"/>
              <a:ea typeface="+mn-ea"/>
              <a:cs typeface="+mn-cs"/>
            </a:rPr>
            <a:t>– to publish the worksheets as interactive documents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Calibri" panose="020F0502020204030204"/>
              <a:ea typeface="+mn-ea"/>
              <a:cs typeface="+mn-cs"/>
            </a:rPr>
            <a:t>These can be shared as files through VLEs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Calibri" panose="020F0502020204030204"/>
              <a:ea typeface="+mn-ea"/>
              <a:cs typeface="+mn-cs"/>
            </a:rPr>
            <a:t>Students can download these and work on them (also offline) but avoid using images, 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Calibri" panose="020F0502020204030204"/>
              <a:ea typeface="+mn-ea"/>
              <a:cs typeface="+mn-cs"/>
            </a:rPr>
            <a:t>You can host them on a website (e.g. GitHub)</a:t>
          </a:r>
        </a:p>
      </dsp:txBody>
      <dsp:txXfrm>
        <a:off x="5601764" y="1159928"/>
        <a:ext cx="4913783" cy="2945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11:05:17.2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0,'4522'0'0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11:12:38.7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0,'3776'0'0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11:55:34.5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0,'5328'0'0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11:55:40.6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0,'1948'0'0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46C07-FEB6-A24A-825A-896B832821A6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88DED-9A28-EE4A-BED4-198A7A8D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9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88DED-9A28-EE4A-BED4-198A7A8D1A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4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88DED-9A28-EE4A-BED4-198A7A8D1A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56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88DED-9A28-EE4A-BED4-198A7A8D1A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9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88DED-9A28-EE4A-BED4-198A7A8D1A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68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88DED-9A28-EE4A-BED4-198A7A8D1A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74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88DED-9A28-EE4A-BED4-198A7A8D1A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90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88DED-9A28-EE4A-BED4-198A7A8D1A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90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88DED-9A28-EE4A-BED4-198A7A8D1A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64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98358-1329-DA2E-3C96-66A15E8CA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DA414C-5B2D-8DED-9E46-5ACC539AD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FE98F0-8A99-AD6E-2FBB-7888D83A4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EFC49-B2F3-2BFB-4664-BCA5C4C84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88DED-9A28-EE4A-BED4-198A7A8D1A8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4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61C2-2614-2BE2-7B1C-B95FB7042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83829-0A52-CE3C-7952-195596DF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33D81-37C4-2B64-772E-AA0AA0DB4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5425-D0E0-484F-B15E-0A4EA02E289E}" type="datetime1">
              <a:rPr lang="en-GB" smtClean="0"/>
              <a:t>10/09/2025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2F7B4-9C77-AD57-7DC7-EEE7492F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56326-D890-9BAB-6DB4-D2D80676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647F-E76C-A247-A7DC-42A5492D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8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4271-CA0C-220C-81C2-0C45A2577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2E165-53AA-10B7-BB99-B9CB51A4F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D8992-03E2-D0C9-59D2-385CE1B30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FAB7-DC2F-4341-A3F4-3B259F642E64}" type="datetime1">
              <a:rPr lang="en-GB" smtClean="0"/>
              <a:t>10/09/2025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55EB7-EFEF-D0E8-998C-08528FA0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BCB70-AD1E-C30B-B868-1A137DCF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647F-E76C-A247-A7DC-42A5492D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6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D2AE9-3476-B583-16D5-D002F6BFF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1D7E3-C17F-EF36-3CC4-0AC336204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1D263-94A4-C743-C7AF-44EC3D4C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9D7A-6CF4-C549-8943-5949BE4713C0}" type="datetime1">
              <a:rPr lang="en-GB" smtClean="0"/>
              <a:t>10/09/2025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89598-FCA3-614D-CABA-B9BF1AFF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CF2DC-038B-D875-7674-2A492E9B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647F-E76C-A247-A7DC-42A5492D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1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B148-7187-B0CC-E7C2-246037EB5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46366-5BA1-CF1C-2580-93F065061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102DA-6D86-C18A-A036-91F0002C9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D7E2-17AC-6446-8903-FFCACE8EEA26}" type="datetime1">
              <a:rPr lang="en-GB" smtClean="0"/>
              <a:t>10/09/2025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48F66-F57C-C82E-0042-54BEB1E7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8C97A-E77B-3002-31F2-3F857058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647F-E76C-A247-A7DC-42A5492D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BAB0-BA8B-252B-E849-377CE332D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FF575-4A87-9F1E-5E59-3B9751FDF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EBD50-1466-8B20-255D-2F48850B2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76D6-966A-D142-8529-9E7031701B8F}" type="datetime1">
              <a:rPr lang="en-GB" smtClean="0"/>
              <a:t>10/09/2025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765D4-F8AB-3C2E-C754-4D048062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553AC-E4D2-4D58-12BA-4AEBB806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647F-E76C-A247-A7DC-42A5492D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D48BA-1E01-DC0B-1D6F-DFC496EE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7E2F8-159C-2D67-D854-F06B24BB5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9C664-02E2-06A6-84F2-525360B30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142CD-8D2F-CC82-6954-7435DA82D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280D-8B40-964A-9FB5-9FB05CBC6AE6}" type="datetime1">
              <a:rPr lang="en-GB" smtClean="0"/>
              <a:t>10/09/2025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4CE82-4C13-5499-98BB-FF306EBB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C9F11-4230-9CDE-AB7B-B4DB1DE3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647F-E76C-A247-A7DC-42A5492D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9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6664-C9B9-0892-2471-58CF23F24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53F34-7B4A-D654-1D72-F720F5FB8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7EBDF-A0A7-C076-BC39-9921BADE5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02E085-CF43-5304-3DA7-1076B7922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8A278-E7A1-FD6B-D258-328571F8D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98C93E-BE43-E202-BDD5-9C47800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55EC-1300-934C-A307-97BF0D87F4B8}" type="datetime1">
              <a:rPr lang="en-GB" smtClean="0"/>
              <a:t>10/09/2025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1F79E0-176F-EE0E-7011-E69A5D8A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8BD595-43A9-543A-856E-C86874D3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647F-E76C-A247-A7DC-42A5492D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0D33-315C-7A2B-6616-44190E97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7E066-558B-9E18-B77C-6A9F9D0D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83F1-7D91-A447-8BC1-6454E5928C32}" type="datetime1">
              <a:rPr lang="en-GB" smtClean="0"/>
              <a:t>10/09/2025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7D5D1-E14C-B260-157A-E7D42B23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0E175-CDAC-7714-735E-B584EB19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647F-E76C-A247-A7DC-42A5492D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4D5F7-E95A-85F5-517A-4EB0414CA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8029-4CC3-9447-8737-15AB747FDC2F}" type="datetime1">
              <a:rPr lang="en-GB" smtClean="0"/>
              <a:t>10/09/2025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A29C1-8634-BF61-5CA3-1A9B0E28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04E4A-DF5A-D78C-5A18-8CDB0154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647F-E76C-A247-A7DC-42A5492D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FB8D-8967-D1D3-140B-287D91E7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37D10-96EF-C773-161B-7EEC4CF3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096FD-4240-0E56-EA1F-477FC9D9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D2D98-194D-A57F-944B-626F908CE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589B-65DF-5F41-A074-7AE6E4159B30}" type="datetime1">
              <a:rPr lang="en-GB" smtClean="0"/>
              <a:t>10/09/2025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A21C6-5868-6670-B31B-25867B8F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87CB3-E975-969E-7B48-4B741BD5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647F-E76C-A247-A7DC-42A5492D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4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6338-2063-DDA7-B8B1-723AB8ADB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45C68F-96EC-DA64-AE25-F6BF292A7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A28D6-6CBE-EEB5-C89A-3E66FD141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856C7-0F16-8666-B88C-354F889CC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D526-017B-6545-BB5E-DA0E3938C22C}" type="datetime1">
              <a:rPr lang="en-GB" smtClean="0"/>
              <a:t>10/09/2025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976A3-DCDA-A424-434E-8CF03E00B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822B7-B43B-5C5A-6D4E-F17EAC77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647F-E76C-A247-A7DC-42A5492D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1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CB08FB-8BE0-F310-0DC5-CE11B81F0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2CF23-4834-1240-083E-F2E705195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6999B-D552-0B6D-20FB-265241F55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7B4AE-C3DB-F74E-B579-B56945C49C81}" type="datetime1">
              <a:rPr lang="en-GB" smtClean="0"/>
              <a:t>10/09/2025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E5B2E-39C6-0ECB-F1EF-44922174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769CC-A6BB-659F-1B7B-66CCFA21B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D647F-E76C-A247-A7DC-42A5492D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customXml" Target="../ink/ink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9.png"/><Relationship Id="rId7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8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datasquad/DEE2025_coding/tree/master" TargetMode="External"/><Relationship Id="rId5" Type="http://schemas.openxmlformats.org/officeDocument/2006/relationships/hyperlink" Target="https://datasquad.github.io/DEE2025_coding/DataWalkThrough_DEE2025.html" TargetMode="External"/><Relationship Id="rId4" Type="http://schemas.openxmlformats.org/officeDocument/2006/relationships/hyperlink" Target="https://github.com/datasquad/DEE2025_coding/blob/master/DataWalkThrough_DEE2025.Rmd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tasquad/DEE2025_coding/blob/master/DataWalkThrough_DEE2025_pypj.ipynb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github.com/datasquad/DEE2025_coding/tree/master" TargetMode="External"/><Relationship Id="rId4" Type="http://schemas.openxmlformats.org/officeDocument/2006/relationships/hyperlink" Target="https://datasquad.github.io/DEE2025_coding/DataWalkThrough_DEE2025_pypj.html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jcse.com/docs/INDJCSE24-15-03-048.pdf" TargetMode="External"/><Relationship Id="rId2" Type="http://schemas.openxmlformats.org/officeDocument/2006/relationships/hyperlink" Target="https://doi.org/10.1145/3623762.36334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pretty-jupyter.readthedocs.io/en/latest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s://cran.r-project.org/web/packages/webexercises/index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42526-61DB-6E68-691B-B165E43A6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280" y="249775"/>
            <a:ext cx="9144000" cy="23876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tx2"/>
                </a:solidFill>
              </a:rPr>
              <a:t>Beyond Syntax: Teaching Problem-Solving in R and Python through Real-Life Coding Challenges</a:t>
            </a:r>
            <a:br>
              <a:rPr lang="en-GB" sz="3600" b="1" dirty="0">
                <a:solidFill>
                  <a:schemeClr val="tx2"/>
                </a:solidFill>
              </a:rPr>
            </a:br>
            <a:br>
              <a:rPr lang="en-GB" sz="3600" b="1" dirty="0">
                <a:solidFill>
                  <a:schemeClr val="tx2"/>
                </a:solidFill>
              </a:rPr>
            </a:br>
            <a:r>
              <a:rPr lang="en-GB" sz="2800" b="1" dirty="0">
                <a:solidFill>
                  <a:schemeClr val="tx2"/>
                </a:solidFill>
              </a:rPr>
              <a:t>DEE2025 Conference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BEBA8-AD3C-92B6-B371-22F94B33D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280" y="2992975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Ralf Becker (University of Manchester)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Yichen Zhu (Aston University)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96C5CA-458E-EEDF-1FCF-9375F6B9DAF9}"/>
              </a:ext>
            </a:extLst>
          </p:cNvPr>
          <p:cNvSpPr txBox="1"/>
          <p:nvPr/>
        </p:nvSpPr>
        <p:spPr>
          <a:xfrm>
            <a:off x="7975892" y="2161978"/>
            <a:ext cx="3959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Github</a:t>
            </a:r>
            <a:r>
              <a:rPr lang="en-GB" sz="2400" dirty="0"/>
              <a:t> page for this workshop</a:t>
            </a:r>
          </a:p>
          <a:p>
            <a:endParaRPr lang="en-GB" sz="2400" dirty="0"/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15375C7-AB0E-5EC9-ABA1-33008C53B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280" y="2807208"/>
            <a:ext cx="212243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8CBCF-8DBF-CA9A-CAEE-021B3A806A49}"/>
              </a:ext>
            </a:extLst>
          </p:cNvPr>
          <p:cNvSpPr txBox="1"/>
          <p:nvPr/>
        </p:nvSpPr>
        <p:spPr>
          <a:xfrm>
            <a:off x="5840770" y="6009871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400" dirty="0"/>
              <a:t>https://datasquad.github.io/DEE2025_coding/</a:t>
            </a:r>
          </a:p>
        </p:txBody>
      </p:sp>
    </p:spTree>
    <p:extLst>
      <p:ext uri="{BB962C8B-B14F-4D97-AF65-F5344CB8AC3E}">
        <p14:creationId xmlns:p14="http://schemas.microsoft.com/office/powerpoint/2010/main" val="155895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9516374" cy="741299"/>
          </a:xfrm>
        </p:spPr>
        <p:txBody>
          <a:bodyPr>
            <a:normAutofit/>
          </a:bodyPr>
          <a:lstStyle/>
          <a:p>
            <a:r>
              <a:rPr lang="en-GB" b="1" dirty="0" err="1"/>
              <a:t>Rmarkdown</a:t>
            </a:r>
            <a:r>
              <a:rPr lang="en-GB" b="1" dirty="0"/>
              <a:t> </a:t>
            </a:r>
            <a:r>
              <a:rPr lang="en-US" altLang="zh-CN" b="1" dirty="0"/>
              <a:t>I</a:t>
            </a:r>
            <a:r>
              <a:rPr lang="en-GB" b="1" dirty="0" err="1"/>
              <a:t>nteractive</a:t>
            </a:r>
            <a:r>
              <a:rPr lang="en-GB" b="1" dirty="0"/>
              <a:t> </a:t>
            </a:r>
            <a:r>
              <a:rPr lang="en-US" altLang="zh-CN" b="1" dirty="0"/>
              <a:t>E</a:t>
            </a:r>
            <a:r>
              <a:rPr lang="en-GB" b="1" dirty="0" err="1"/>
              <a:t>lements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9FFF3F-CA5F-0363-3407-7D26FB2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7" y="273982"/>
            <a:ext cx="1274292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B1A463-2347-438D-7390-78AD574FC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39" y="2040234"/>
            <a:ext cx="5515161" cy="4332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ECC5A-ED9D-7703-3F9A-4A3BCA75D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384" y="2033005"/>
            <a:ext cx="5321777" cy="434022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D7932D-E93C-5997-46ED-D2F904699FD5}"/>
              </a:ext>
            </a:extLst>
          </p:cNvPr>
          <p:cNvSpPr txBox="1">
            <a:spLocks/>
          </p:cNvSpPr>
          <p:nvPr/>
        </p:nvSpPr>
        <p:spPr>
          <a:xfrm>
            <a:off x="838200" y="1397876"/>
            <a:ext cx="8214360" cy="509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Scaffolding and fill in the blank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1F4DA5-2158-5138-EAA0-D3D2ADCFCCEE}"/>
              </a:ext>
            </a:extLst>
          </p:cNvPr>
          <p:cNvSpPr txBox="1"/>
          <p:nvPr/>
        </p:nvSpPr>
        <p:spPr>
          <a:xfrm>
            <a:off x="10645588" y="2239193"/>
            <a:ext cx="1447800" cy="73866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I</a:t>
            </a:r>
            <a:r>
              <a:rPr lang="en-US" sz="1400" dirty="0"/>
              <a:t>ncomplete code</a:t>
            </a:r>
            <a:r>
              <a:rPr lang="en-US" altLang="zh-CN" sz="1400" dirty="0"/>
              <a:t>,</a:t>
            </a:r>
            <a:r>
              <a:rPr lang="zh-CN" altLang="en-US" sz="1400" dirty="0"/>
              <a:t> </a:t>
            </a:r>
            <a:r>
              <a:rPr lang="en-US" altLang="zh-CN" sz="1400" dirty="0"/>
              <a:t>XXXX</a:t>
            </a:r>
            <a:r>
              <a:rPr lang="zh-CN" altLang="en-US" sz="1400" dirty="0"/>
              <a:t> </a:t>
            </a:r>
            <a:r>
              <a:rPr lang="en-US" altLang="zh-CN" sz="1400" dirty="0"/>
              <a:t>represents</a:t>
            </a:r>
            <a:r>
              <a:rPr lang="zh-CN" altLang="en-US" sz="1400" dirty="0"/>
              <a:t> </a:t>
            </a:r>
            <a:r>
              <a:rPr lang="en-US" altLang="zh-CN" sz="1400" dirty="0"/>
              <a:t>blank</a:t>
            </a:r>
            <a:endParaRPr lang="en-US" sz="1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08A09C-74AB-2D6F-9B14-DD2BD05C34A5}"/>
              </a:ext>
            </a:extLst>
          </p:cNvPr>
          <p:cNvCxnSpPr>
            <a:cxnSpLocks/>
          </p:cNvCxnSpPr>
          <p:nvPr/>
        </p:nvCxnSpPr>
        <p:spPr>
          <a:xfrm flipH="1">
            <a:off x="10394576" y="2615101"/>
            <a:ext cx="2510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A525C58-20FF-CFB6-55B6-D7665F328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1100" y="539031"/>
            <a:ext cx="735719" cy="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9516374" cy="741299"/>
          </a:xfrm>
        </p:spPr>
        <p:txBody>
          <a:bodyPr>
            <a:normAutofit/>
          </a:bodyPr>
          <a:lstStyle/>
          <a:p>
            <a:r>
              <a:rPr lang="en-GB" b="1" dirty="0" err="1"/>
              <a:t>Rmarkdown</a:t>
            </a:r>
            <a:r>
              <a:rPr lang="en-GB" b="1" dirty="0"/>
              <a:t> </a:t>
            </a:r>
            <a:r>
              <a:rPr lang="en-US" altLang="zh-CN" b="1" dirty="0"/>
              <a:t>I</a:t>
            </a:r>
            <a:r>
              <a:rPr lang="en-GB" b="1" dirty="0" err="1"/>
              <a:t>nteractive</a:t>
            </a:r>
            <a:r>
              <a:rPr lang="en-GB" b="1" dirty="0"/>
              <a:t> </a:t>
            </a:r>
            <a:r>
              <a:rPr lang="en-US" altLang="zh-CN" b="1" dirty="0"/>
              <a:t>E</a:t>
            </a:r>
            <a:r>
              <a:rPr lang="en-GB" b="1" dirty="0" err="1"/>
              <a:t>lements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9FFF3F-CA5F-0363-3407-7D26FB2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7" y="273982"/>
            <a:ext cx="1274292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D7932D-E93C-5997-46ED-D2F904699FD5}"/>
              </a:ext>
            </a:extLst>
          </p:cNvPr>
          <p:cNvSpPr txBox="1">
            <a:spLocks/>
          </p:cNvSpPr>
          <p:nvPr/>
        </p:nvSpPr>
        <p:spPr>
          <a:xfrm>
            <a:off x="838200" y="1397876"/>
            <a:ext cx="8214360" cy="509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Scaffolding and fill in the blank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19CE1B-4F13-1BA7-C3FF-BF080CC15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81" y="2339574"/>
            <a:ext cx="5321777" cy="434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1A2D2E-49F1-BA8B-D295-86BF7E015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144" y="2714224"/>
            <a:ext cx="5410756" cy="172824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296731-E791-B3E6-CCA1-B32642438A9F}"/>
              </a:ext>
            </a:extLst>
          </p:cNvPr>
          <p:cNvSpPr txBox="1"/>
          <p:nvPr/>
        </p:nvSpPr>
        <p:spPr>
          <a:xfrm>
            <a:off x="6342494" y="4509686"/>
            <a:ext cx="5500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incomplete code is shown but not executed 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eval = FALSE</a:t>
            </a:r>
            <a:r>
              <a:rPr lang="en-GB" dirty="0"/>
              <a:t>).</a:t>
            </a:r>
          </a:p>
          <a:p>
            <a:endParaRPr lang="en-GB" dirty="0"/>
          </a:p>
          <a:p>
            <a:r>
              <a:rPr lang="en-GB" dirty="0"/>
              <a:t>The correct code is executed but not shown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echo = FALSE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Ensure learners can check that they got the right result (here replicate the p</a:t>
            </a:r>
            <a:r>
              <a:rPr lang="en-US" altLang="zh-CN" dirty="0">
                <a:solidFill>
                  <a:schemeClr val="accent1"/>
                </a:solidFill>
              </a:rPr>
              <a:t>lot</a:t>
            </a:r>
            <a:r>
              <a:rPr lang="en-GB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465FA-1071-6FD1-EE53-B199AFE7AB98}"/>
              </a:ext>
            </a:extLst>
          </p:cNvPr>
          <p:cNvSpPr txBox="1"/>
          <p:nvPr/>
        </p:nvSpPr>
        <p:spPr>
          <a:xfrm>
            <a:off x="6387144" y="2022369"/>
            <a:ext cx="5645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GB" dirty="0"/>
              <a:t> (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 TRUE</a:t>
            </a:r>
            <a:r>
              <a:rPr lang="en-GB" dirty="0"/>
              <a:t> is default) and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GB" dirty="0"/>
              <a:t> (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=TRUE</a:t>
            </a:r>
            <a:r>
              <a:rPr lang="en-GB" dirty="0"/>
              <a:t>) control whether code is executed and shown respectively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853410-E90B-CA44-A597-A11E7A8D4D2F}"/>
              </a:ext>
            </a:extLst>
          </p:cNvPr>
          <p:cNvCxnSpPr>
            <a:cxnSpLocks/>
          </p:cNvCxnSpPr>
          <p:nvPr/>
        </p:nvCxnSpPr>
        <p:spPr>
          <a:xfrm flipH="1">
            <a:off x="5506370" y="2997826"/>
            <a:ext cx="8807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636FACD-E8E2-68A9-B9DD-6B08CEC5F957}"/>
              </a:ext>
            </a:extLst>
          </p:cNvPr>
          <p:cNvSpPr/>
          <p:nvPr/>
        </p:nvSpPr>
        <p:spPr>
          <a:xfrm>
            <a:off x="7137677" y="2960152"/>
            <a:ext cx="814320" cy="149639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0F91D1-262D-AAB6-AC86-DEA5E6B9FA05}"/>
              </a:ext>
            </a:extLst>
          </p:cNvPr>
          <p:cNvSpPr/>
          <p:nvPr/>
        </p:nvSpPr>
        <p:spPr>
          <a:xfrm>
            <a:off x="7137677" y="3718325"/>
            <a:ext cx="814320" cy="149639"/>
          </a:xfrm>
          <a:prstGeom prst="rect">
            <a:avLst/>
          </a:prstGeom>
          <a:solidFill>
            <a:srgbClr val="00FA00">
              <a:alpha val="497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08DC81-7E99-BAD0-756D-A03B19F20F1D}"/>
              </a:ext>
            </a:extLst>
          </p:cNvPr>
          <p:cNvSpPr txBox="1"/>
          <p:nvPr/>
        </p:nvSpPr>
        <p:spPr>
          <a:xfrm>
            <a:off x="2284433" y="2032128"/>
            <a:ext cx="17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HTML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Output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9F5357-E13B-2233-8C36-FC40CC810872}"/>
              </a:ext>
            </a:extLst>
          </p:cNvPr>
          <p:cNvSpPr txBox="1"/>
          <p:nvPr/>
        </p:nvSpPr>
        <p:spPr>
          <a:xfrm>
            <a:off x="8286268" y="1662796"/>
            <a:ext cx="184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R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Markdown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File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1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9516374" cy="741299"/>
          </a:xfrm>
        </p:spPr>
        <p:txBody>
          <a:bodyPr>
            <a:normAutofit/>
          </a:bodyPr>
          <a:lstStyle/>
          <a:p>
            <a:r>
              <a:rPr lang="en-GB" b="1" dirty="0" err="1"/>
              <a:t>Rmarkdown</a:t>
            </a:r>
            <a:r>
              <a:rPr lang="en-GB" b="1" dirty="0"/>
              <a:t> </a:t>
            </a:r>
            <a:r>
              <a:rPr lang="en-US" altLang="zh-CN" b="1" dirty="0"/>
              <a:t>I</a:t>
            </a:r>
            <a:r>
              <a:rPr lang="en-GB" b="1" dirty="0" err="1"/>
              <a:t>nteractive</a:t>
            </a:r>
            <a:r>
              <a:rPr lang="en-GB" b="1" dirty="0"/>
              <a:t> </a:t>
            </a:r>
            <a:r>
              <a:rPr lang="en-US" altLang="zh-CN" b="1" dirty="0"/>
              <a:t>E</a:t>
            </a:r>
            <a:r>
              <a:rPr lang="en-GB" b="1" dirty="0" err="1"/>
              <a:t>lements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9FFF3F-CA5F-0363-3407-7D26FB2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7" y="273982"/>
            <a:ext cx="1274292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D7932D-E93C-5997-46ED-D2F904699FD5}"/>
              </a:ext>
            </a:extLst>
          </p:cNvPr>
          <p:cNvSpPr txBox="1">
            <a:spLocks/>
          </p:cNvSpPr>
          <p:nvPr/>
        </p:nvSpPr>
        <p:spPr>
          <a:xfrm>
            <a:off x="838200" y="1909011"/>
            <a:ext cx="2658979" cy="45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Intentional error and guidance on rectifying error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4CBE3-D192-8344-68E8-01DB938E9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633" y="1106424"/>
            <a:ext cx="6914734" cy="550292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E15C5C8-FCF4-1E6E-8D4B-B9A21EAB1A7A}"/>
              </a:ext>
            </a:extLst>
          </p:cNvPr>
          <p:cNvGrpSpPr/>
          <p:nvPr/>
        </p:nvGrpSpPr>
        <p:grpSpPr>
          <a:xfrm>
            <a:off x="527633" y="5395772"/>
            <a:ext cx="1123526" cy="1097103"/>
            <a:chOff x="527633" y="4118719"/>
            <a:chExt cx="2455482" cy="23642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9B8D10B-A3C7-AECD-FA88-FABCA940E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9399"/>
            <a:stretch>
              <a:fillRect/>
            </a:stretch>
          </p:blipFill>
          <p:spPr>
            <a:xfrm>
              <a:off x="527633" y="4118719"/>
              <a:ext cx="1233847" cy="11606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A26935-FD21-133A-0D16-740423F19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633" y="5279412"/>
              <a:ext cx="1233847" cy="120350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88DBE45-AF64-9949-128C-4421A95CB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49268" y="4118719"/>
              <a:ext cx="1233847" cy="116002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0CDA66A-CBA1-0A68-6E2F-2A644C63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61479" y="5280078"/>
              <a:ext cx="1221635" cy="1202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8403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9516374" cy="741299"/>
          </a:xfrm>
        </p:spPr>
        <p:txBody>
          <a:bodyPr>
            <a:normAutofit/>
          </a:bodyPr>
          <a:lstStyle/>
          <a:p>
            <a:r>
              <a:rPr lang="en-GB" b="1" dirty="0" err="1"/>
              <a:t>Rmarkdown</a:t>
            </a:r>
            <a:r>
              <a:rPr lang="en-GB" b="1" dirty="0"/>
              <a:t> </a:t>
            </a:r>
            <a:r>
              <a:rPr lang="en-US" altLang="zh-CN" b="1" dirty="0"/>
              <a:t>I</a:t>
            </a:r>
            <a:r>
              <a:rPr lang="en-GB" b="1" dirty="0" err="1"/>
              <a:t>nteractive</a:t>
            </a:r>
            <a:r>
              <a:rPr lang="en-GB" b="1" dirty="0"/>
              <a:t> </a:t>
            </a:r>
            <a:r>
              <a:rPr lang="en-US" altLang="zh-CN" b="1" dirty="0"/>
              <a:t>E</a:t>
            </a:r>
            <a:r>
              <a:rPr lang="en-GB" b="1" dirty="0" err="1"/>
              <a:t>lements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9FFF3F-CA5F-0363-3407-7D26FB2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7" y="273982"/>
            <a:ext cx="1274292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D7932D-E93C-5997-46ED-D2F904699FD5}"/>
              </a:ext>
            </a:extLst>
          </p:cNvPr>
          <p:cNvSpPr txBox="1">
            <a:spLocks/>
          </p:cNvSpPr>
          <p:nvPr/>
        </p:nvSpPr>
        <p:spPr>
          <a:xfrm>
            <a:off x="838200" y="1397876"/>
            <a:ext cx="8214360" cy="509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Intentional error and guidance on rectifying error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0B0EE-A29C-C7F6-FB78-459BEC79F9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8536"/>
          <a:stretch>
            <a:fillRect/>
          </a:stretch>
        </p:blipFill>
        <p:spPr>
          <a:xfrm>
            <a:off x="565678" y="2648090"/>
            <a:ext cx="7443564" cy="24562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65E200-82D9-8D34-E485-8F9C778D79AB}"/>
              </a:ext>
            </a:extLst>
          </p:cNvPr>
          <p:cNvSpPr txBox="1"/>
          <p:nvPr/>
        </p:nvSpPr>
        <p:spPr>
          <a:xfrm>
            <a:off x="2068261" y="2219504"/>
            <a:ext cx="17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HTML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Output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D098C1-F227-5244-EA27-E31A10AA81F9}"/>
              </a:ext>
            </a:extLst>
          </p:cNvPr>
          <p:cNvGrpSpPr/>
          <p:nvPr/>
        </p:nvGrpSpPr>
        <p:grpSpPr>
          <a:xfrm>
            <a:off x="527633" y="5395772"/>
            <a:ext cx="1123526" cy="1097103"/>
            <a:chOff x="527633" y="4118719"/>
            <a:chExt cx="2455482" cy="2364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7BAE74-5178-FE7E-A494-0FF234C26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9399"/>
            <a:stretch>
              <a:fillRect/>
            </a:stretch>
          </p:blipFill>
          <p:spPr>
            <a:xfrm>
              <a:off x="527633" y="4118719"/>
              <a:ext cx="1233847" cy="116069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01286D4-3C36-7D67-4464-63EBF8AC2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633" y="5279412"/>
              <a:ext cx="1233847" cy="120350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B65F9C-5FBA-9794-C0E7-57EEE3DF9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49268" y="4118719"/>
              <a:ext cx="1233847" cy="116002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807DAB-1675-0393-DEA8-5EAED8C91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61479" y="5280078"/>
              <a:ext cx="1221635" cy="120284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E0C552-43E3-33E7-A333-5AEA62D4E1FB}"/>
              </a:ext>
            </a:extLst>
          </p:cNvPr>
          <p:cNvGrpSpPr/>
          <p:nvPr/>
        </p:nvGrpSpPr>
        <p:grpSpPr>
          <a:xfrm>
            <a:off x="4627251" y="1793629"/>
            <a:ext cx="7309026" cy="4565896"/>
            <a:chOff x="8257644" y="1926979"/>
            <a:chExt cx="7309026" cy="456589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CDA0FCF-1B24-4132-16EE-AA5C2E5557B0}"/>
                </a:ext>
              </a:extLst>
            </p:cNvPr>
            <p:cNvGrpSpPr/>
            <p:nvPr/>
          </p:nvGrpSpPr>
          <p:grpSpPr>
            <a:xfrm>
              <a:off x="8257644" y="1926979"/>
              <a:ext cx="7309026" cy="4565896"/>
              <a:chOff x="4882974" y="1720873"/>
              <a:chExt cx="7309026" cy="456589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94E8B49-AC76-3F49-94F7-CA5CBD902A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2974" y="2219504"/>
                <a:ext cx="7309026" cy="4067265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55363D-A0B0-7B29-FCCC-129E1A6FD648}"/>
                  </a:ext>
                </a:extLst>
              </p:cNvPr>
              <p:cNvSpPr txBox="1"/>
              <p:nvPr/>
            </p:nvSpPr>
            <p:spPr>
              <a:xfrm>
                <a:off x="8439452" y="1720873"/>
                <a:ext cx="1847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FF0000"/>
                    </a:solidFill>
                  </a:rPr>
                  <a:t>R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Markdown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File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10F11B-EA07-94D6-B214-B7D08DC8DE2C}"/>
                </a:ext>
              </a:extLst>
            </p:cNvPr>
            <p:cNvSpPr/>
            <p:nvPr/>
          </p:nvSpPr>
          <p:spPr>
            <a:xfrm>
              <a:off x="9052560" y="3149853"/>
              <a:ext cx="1355626" cy="164853"/>
            </a:xfrm>
            <a:prstGeom prst="rect">
              <a:avLst/>
            </a:prstGeom>
            <a:solidFill>
              <a:srgbClr val="FFFF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07CC9E-CB7B-99E0-1AB1-A21FA7FABF0A}"/>
                </a:ext>
              </a:extLst>
            </p:cNvPr>
            <p:cNvSpPr/>
            <p:nvPr/>
          </p:nvSpPr>
          <p:spPr>
            <a:xfrm>
              <a:off x="9070602" y="6030875"/>
              <a:ext cx="1355626" cy="164853"/>
            </a:xfrm>
            <a:prstGeom prst="rect">
              <a:avLst/>
            </a:prstGeom>
            <a:solidFill>
              <a:srgbClr val="00FA00">
                <a:alpha val="4971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81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9516374" cy="741299"/>
          </a:xfrm>
        </p:spPr>
        <p:txBody>
          <a:bodyPr>
            <a:normAutofit/>
          </a:bodyPr>
          <a:lstStyle/>
          <a:p>
            <a:r>
              <a:rPr lang="en-GB" b="1" dirty="0" err="1"/>
              <a:t>Webexercises</a:t>
            </a:r>
            <a:r>
              <a:rPr lang="en-GB" b="1" dirty="0"/>
              <a:t> </a:t>
            </a:r>
            <a:r>
              <a:rPr lang="en-US" altLang="zh-CN" b="1" dirty="0"/>
              <a:t>A</a:t>
            </a:r>
            <a:r>
              <a:rPr lang="en-GB" b="1" dirty="0" err="1"/>
              <a:t>dditional</a:t>
            </a:r>
            <a:r>
              <a:rPr lang="en-GB" b="1" dirty="0"/>
              <a:t> </a:t>
            </a:r>
            <a:r>
              <a:rPr lang="en-US" altLang="zh-CN" b="1" dirty="0"/>
              <a:t>F</a:t>
            </a:r>
            <a:r>
              <a:rPr lang="en-GB" b="1" dirty="0" err="1"/>
              <a:t>unctionality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9FFF3F-CA5F-0363-3407-7D26FB2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7" y="273982"/>
            <a:ext cx="1274292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5F7CDD-3E12-D7CD-474D-FF52E94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5" y="1397876"/>
            <a:ext cx="11241505" cy="5094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/>
              <a:t>Types of Interactive Exercises You Can Create with </a:t>
            </a:r>
            <a:r>
              <a:rPr lang="en-US" altLang="zh-CN" b="1" dirty="0" err="1"/>
              <a:t>Webexercises</a:t>
            </a:r>
            <a:r>
              <a:rPr lang="zh-CN" altLang="en-US" b="1" dirty="0"/>
              <a:t> </a:t>
            </a:r>
            <a:r>
              <a:rPr lang="en-US" altLang="zh-CN" b="1" dirty="0"/>
              <a:t>Package</a:t>
            </a:r>
            <a:endParaRPr lang="en-US" b="1" dirty="0"/>
          </a:p>
          <a:p>
            <a:pPr marL="0" indent="0">
              <a:buNone/>
            </a:pPr>
            <a:r>
              <a:rPr lang="en-US" altLang="zh-CN" dirty="0"/>
              <a:t>The </a:t>
            </a:r>
            <a:r>
              <a:rPr lang="en-US" altLang="zh-CN" dirty="0" err="1"/>
              <a:t>Webexercises</a:t>
            </a:r>
            <a:r>
              <a:rPr lang="en-US" altLang="zh-CN" dirty="0"/>
              <a:t> package provides functions that create HTML widgets using inline R code. </a:t>
            </a:r>
            <a:r>
              <a:rPr lang="zh-CN" altLang="en-US" dirty="0"/>
              <a:t> </a:t>
            </a:r>
            <a:r>
              <a:rPr lang="en-US" altLang="zh-CN" dirty="0"/>
              <a:t>These functions are: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dirty="0"/>
              <a:t>This workshop will focus on the design and application of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fitb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</a:t>
            </a:r>
            <a:r>
              <a:rPr lang="zh-CN" altLang="en-US" dirty="0"/>
              <a:t>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longmcq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hide()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unhide()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E8EE20F9-B604-3326-7829-64CD0D8FF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551" y="2907631"/>
            <a:ext cx="6236898" cy="233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57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9516374" cy="741299"/>
          </a:xfrm>
        </p:spPr>
        <p:txBody>
          <a:bodyPr>
            <a:normAutofit/>
          </a:bodyPr>
          <a:lstStyle/>
          <a:p>
            <a:r>
              <a:rPr lang="en-GB" b="1" dirty="0" err="1"/>
              <a:t>Webexercises</a:t>
            </a:r>
            <a:r>
              <a:rPr lang="en-GB" b="1" dirty="0"/>
              <a:t> </a:t>
            </a:r>
            <a:r>
              <a:rPr lang="en-US" altLang="zh-CN" b="1" dirty="0"/>
              <a:t>A</a:t>
            </a:r>
            <a:r>
              <a:rPr lang="en-GB" b="1" dirty="0" err="1"/>
              <a:t>dditional</a:t>
            </a:r>
            <a:r>
              <a:rPr lang="en-GB" b="1" dirty="0"/>
              <a:t> </a:t>
            </a:r>
            <a:r>
              <a:rPr lang="en-US" altLang="zh-CN" b="1" dirty="0"/>
              <a:t>F</a:t>
            </a:r>
            <a:r>
              <a:rPr lang="en-GB" b="1" dirty="0" err="1"/>
              <a:t>unctionality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9FFF3F-CA5F-0363-3407-7D26FB2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7" y="273982"/>
            <a:ext cx="1274292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5F7CDD-3E12-D7CD-474D-FF52E94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876"/>
            <a:ext cx="10515600" cy="509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fitb</a:t>
            </a: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altLang="zh-CN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400" dirty="0"/>
              <a:t>Fill-in-the-blank</a:t>
            </a:r>
            <a:r>
              <a:rPr lang="zh-CN" altLang="en-US" sz="2400" dirty="0"/>
              <a:t> </a:t>
            </a:r>
            <a:r>
              <a:rPr lang="en-US" altLang="zh-CN" sz="2400" dirty="0"/>
              <a:t>question:</a:t>
            </a:r>
            <a:r>
              <a:rPr lang="zh-CN" altLang="en-US" sz="2400" dirty="0"/>
              <a:t> </a:t>
            </a:r>
            <a:r>
              <a:rPr lang="en-GB" sz="2400" dirty="0"/>
              <a:t>Testing understanding of code and data structures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A1005-3728-4ED0-6875-357E00B83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30" y="5934759"/>
            <a:ext cx="778172" cy="736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0C00AB-0BEF-CAAB-32E5-CE9CC9A45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702" y="5936090"/>
            <a:ext cx="747107" cy="735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27B79E-185C-8C56-8642-7A1048A00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29" y="2880706"/>
            <a:ext cx="5392832" cy="18467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7FDF0C4-8357-F1DD-A6B9-6E9481B8BC67}"/>
              </a:ext>
            </a:extLst>
          </p:cNvPr>
          <p:cNvGrpSpPr/>
          <p:nvPr/>
        </p:nvGrpSpPr>
        <p:grpSpPr>
          <a:xfrm>
            <a:off x="6336334" y="2934895"/>
            <a:ext cx="5522884" cy="1846742"/>
            <a:chOff x="6336334" y="2934895"/>
            <a:chExt cx="5522884" cy="18467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770DA6-A3D2-0A60-3D6D-7692DE6D6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36334" y="2934895"/>
              <a:ext cx="5522884" cy="1846742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727D2C2-E3C3-478A-47C5-50928C06BD14}"/>
                    </a:ext>
                  </a:extLst>
                </p14:cNvPr>
                <p14:cNvContentPartPr/>
                <p14:nvPr/>
              </p14:nvContentPartPr>
              <p14:xfrm>
                <a:off x="9164089" y="4514016"/>
                <a:ext cx="1628280" cy="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727D2C2-E3C3-478A-47C5-50928C06BD1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10089" y="4298016"/>
                  <a:ext cx="1735920" cy="43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3EF67D5-C8EF-FEB5-E909-8BDC882E84E7}"/>
              </a:ext>
            </a:extLst>
          </p:cNvPr>
          <p:cNvSpPr txBox="1"/>
          <p:nvPr/>
        </p:nvSpPr>
        <p:spPr>
          <a:xfrm>
            <a:off x="6473952" y="5073089"/>
            <a:ext cx="5385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</a:t>
            </a:r>
            <a:r>
              <a:rPr lang="en-GB" sz="2000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fitb</a:t>
            </a:r>
            <a:r>
              <a:rPr lang="en-US" altLang="zh-CN" sz="20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2000" dirty="0"/>
              <a:t> functionality also allows for a discrete list of correct text responses and numerical responses with a predetermined amount of tolerance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55FEEC-A111-EF84-A8B4-E401591D5A80}"/>
              </a:ext>
            </a:extLst>
          </p:cNvPr>
          <p:cNvSpPr txBox="1"/>
          <p:nvPr/>
        </p:nvSpPr>
        <p:spPr>
          <a:xfrm>
            <a:off x="2439409" y="2511374"/>
            <a:ext cx="17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HTML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Output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F53362-8BBD-70F9-C3BA-8A326BC4C999}"/>
              </a:ext>
            </a:extLst>
          </p:cNvPr>
          <p:cNvSpPr txBox="1"/>
          <p:nvPr/>
        </p:nvSpPr>
        <p:spPr>
          <a:xfrm>
            <a:off x="8174101" y="2535065"/>
            <a:ext cx="184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R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Markdown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File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A5CE8F-4A7B-6B4B-A586-9DD1DA8C2E08}"/>
              </a:ext>
            </a:extLst>
          </p:cNvPr>
          <p:cNvSpPr/>
          <p:nvPr/>
        </p:nvSpPr>
        <p:spPr>
          <a:xfrm>
            <a:off x="602529" y="3886200"/>
            <a:ext cx="24332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7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9516374" cy="741299"/>
          </a:xfrm>
        </p:spPr>
        <p:txBody>
          <a:bodyPr>
            <a:normAutofit/>
          </a:bodyPr>
          <a:lstStyle/>
          <a:p>
            <a:r>
              <a:rPr lang="en-GB" b="1" dirty="0" err="1"/>
              <a:t>Webexercises</a:t>
            </a:r>
            <a:r>
              <a:rPr lang="en-GB" b="1" dirty="0"/>
              <a:t> </a:t>
            </a:r>
            <a:r>
              <a:rPr lang="en-US" altLang="zh-CN" b="1" dirty="0"/>
              <a:t>A</a:t>
            </a:r>
            <a:r>
              <a:rPr lang="en-GB" b="1" dirty="0" err="1"/>
              <a:t>dditional</a:t>
            </a:r>
            <a:r>
              <a:rPr lang="en-GB" b="1" dirty="0"/>
              <a:t> </a:t>
            </a:r>
            <a:r>
              <a:rPr lang="en-US" altLang="zh-CN" b="1" dirty="0"/>
              <a:t>F</a:t>
            </a:r>
            <a:r>
              <a:rPr lang="en-GB" b="1" dirty="0" err="1"/>
              <a:t>unctionality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9FFF3F-CA5F-0363-3407-7D26FB2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7" y="273982"/>
            <a:ext cx="1274292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5F7CDD-3E12-D7CD-474D-FF52E94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876"/>
            <a:ext cx="10515600" cy="509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longmcq</a:t>
            </a: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zh-CN" sz="2400" dirty="0"/>
              <a:t>Multiple</a:t>
            </a:r>
            <a:r>
              <a:rPr lang="zh-CN" altLang="en-US" sz="2400" dirty="0"/>
              <a:t> </a:t>
            </a:r>
            <a:r>
              <a:rPr lang="en-US" altLang="zh-CN" sz="2400" dirty="0"/>
              <a:t>choice</a:t>
            </a:r>
            <a:r>
              <a:rPr lang="zh-CN" altLang="en-US" sz="2400" dirty="0"/>
              <a:t> </a:t>
            </a:r>
            <a:r>
              <a:rPr lang="en-US" altLang="zh-CN" sz="2400" dirty="0"/>
              <a:t>question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long</a:t>
            </a:r>
            <a:r>
              <a:rPr lang="zh-CN" altLang="en-US" sz="2400" dirty="0"/>
              <a:t> </a:t>
            </a:r>
            <a:r>
              <a:rPr lang="en-US" altLang="zh-CN" sz="2400" dirty="0"/>
              <a:t>answers:</a:t>
            </a:r>
            <a:r>
              <a:rPr lang="zh-CN" altLang="en-US" sz="2400" dirty="0"/>
              <a:t> </a:t>
            </a:r>
            <a:r>
              <a:rPr lang="en-GB" sz="2400" dirty="0"/>
              <a:t>Testing understanding of code and data structures 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0E509B-51C5-2F10-60AD-200AF8D70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84" y="2543900"/>
            <a:ext cx="4937170" cy="31193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3C59A57-E702-0A7C-74F9-4F3887583390}"/>
              </a:ext>
            </a:extLst>
          </p:cNvPr>
          <p:cNvSpPr txBox="1"/>
          <p:nvPr/>
        </p:nvSpPr>
        <p:spPr>
          <a:xfrm>
            <a:off x="2127809" y="2116164"/>
            <a:ext cx="17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HTML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Output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BF0B96-43C9-F51E-E8E6-27296185023D}"/>
              </a:ext>
            </a:extLst>
          </p:cNvPr>
          <p:cNvGrpSpPr/>
          <p:nvPr/>
        </p:nvGrpSpPr>
        <p:grpSpPr>
          <a:xfrm>
            <a:off x="5613124" y="2051013"/>
            <a:ext cx="6138592" cy="4061029"/>
            <a:chOff x="5952545" y="2730596"/>
            <a:chExt cx="5870008" cy="35975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F125AC7-930B-0AC3-4F05-AD08F4CD9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2545" y="3234372"/>
              <a:ext cx="5870008" cy="3093791"/>
            </a:xfrm>
            <a:prstGeom prst="rect">
              <a:avLst/>
            </a:prstGeom>
            <a:ln w="25400">
              <a:solidFill>
                <a:schemeClr val="accent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73A322-20E7-B0FD-7140-74DA82881C03}"/>
                </a:ext>
              </a:extLst>
            </p:cNvPr>
            <p:cNvSpPr txBox="1"/>
            <p:nvPr/>
          </p:nvSpPr>
          <p:spPr>
            <a:xfrm>
              <a:off x="7963874" y="2730596"/>
              <a:ext cx="184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FF0000"/>
                  </a:solidFill>
                </a:rPr>
                <a:t>R</a:t>
              </a:r>
              <a:r>
                <a:rPr lang="zh-CN" altLang="en-US" b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</a:rPr>
                <a:t>Markdown</a:t>
              </a:r>
              <a:r>
                <a:rPr lang="zh-CN" altLang="en-US" b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</a:rPr>
                <a:t>File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268DAE6-3D5F-90AD-0E7A-B86385635755}"/>
                    </a:ext>
                  </a:extLst>
                </p14:cNvPr>
                <p14:cNvContentPartPr/>
                <p14:nvPr/>
              </p14:nvContentPartPr>
              <p14:xfrm>
                <a:off x="6311154" y="6244204"/>
                <a:ext cx="1300374" cy="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268DAE6-3D5F-90AD-0E7A-B8638563575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59511" y="6028204"/>
                  <a:ext cx="1403316" cy="432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A33B81D-F421-CE41-45A8-868A6CD857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30" y="5934759"/>
            <a:ext cx="778172" cy="736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2F2AD-1CDA-F0C4-9EA0-56B600B24E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0702" y="5936090"/>
            <a:ext cx="747107" cy="73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1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9516374" cy="741299"/>
          </a:xfrm>
        </p:spPr>
        <p:txBody>
          <a:bodyPr>
            <a:normAutofit/>
          </a:bodyPr>
          <a:lstStyle/>
          <a:p>
            <a:r>
              <a:rPr lang="en-GB" b="1" dirty="0" err="1"/>
              <a:t>Webexercises</a:t>
            </a:r>
            <a:r>
              <a:rPr lang="en-GB" b="1" dirty="0"/>
              <a:t> </a:t>
            </a:r>
            <a:r>
              <a:rPr lang="en-US" altLang="zh-CN" b="1" dirty="0"/>
              <a:t>A</a:t>
            </a:r>
            <a:r>
              <a:rPr lang="en-GB" b="1" dirty="0" err="1"/>
              <a:t>dditional</a:t>
            </a:r>
            <a:r>
              <a:rPr lang="en-GB" b="1" dirty="0"/>
              <a:t> </a:t>
            </a:r>
            <a:r>
              <a:rPr lang="en-US" altLang="zh-CN" b="1" dirty="0"/>
              <a:t>F</a:t>
            </a:r>
            <a:r>
              <a:rPr lang="en-GB" b="1" dirty="0" err="1"/>
              <a:t>unctionality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9FFF3F-CA5F-0363-3407-7D26FB2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7" y="273982"/>
            <a:ext cx="1274292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5F7CDD-3E12-D7CD-474D-FF52E94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876"/>
            <a:ext cx="10515600" cy="509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hide()</a:t>
            </a:r>
            <a:r>
              <a:rPr lang="en-US" altLang="zh-CN" sz="2400" dirty="0"/>
              <a:t> and</a:t>
            </a:r>
            <a:r>
              <a:rPr lang="zh-CN" altLang="en-US" sz="2400" dirty="0"/>
              <a:t> </a:t>
            </a: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unhide()</a:t>
            </a:r>
            <a:r>
              <a:rPr lang="en-US" altLang="zh-CN" sz="2400" dirty="0"/>
              <a:t> </a:t>
            </a:r>
            <a:endParaRPr lang="en-GB" altLang="zh-CN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400" dirty="0"/>
              <a:t>Solution</a:t>
            </a:r>
            <a:r>
              <a:rPr lang="zh-CN" altLang="en-US" sz="2400" dirty="0"/>
              <a:t> </a:t>
            </a:r>
            <a:r>
              <a:rPr lang="en-US" altLang="zh-CN" sz="2400" dirty="0"/>
              <a:t>revealed</a:t>
            </a:r>
            <a:r>
              <a:rPr lang="zh-CN" altLang="en-US" sz="2400" dirty="0"/>
              <a:t> </a:t>
            </a:r>
            <a:r>
              <a:rPr lang="en-US" altLang="zh-CN" sz="2400" dirty="0"/>
              <a:t>when</a:t>
            </a:r>
            <a:r>
              <a:rPr lang="zh-CN" altLang="en-US" sz="2400" dirty="0"/>
              <a:t> </a:t>
            </a:r>
            <a:r>
              <a:rPr lang="en-US" altLang="zh-CN" sz="2400" dirty="0"/>
              <a:t>clicked:</a:t>
            </a:r>
            <a:r>
              <a:rPr lang="zh-CN" altLang="en-US" sz="2400" dirty="0"/>
              <a:t> </a:t>
            </a:r>
            <a:r>
              <a:rPr lang="en-GB" sz="2400" dirty="0"/>
              <a:t>Support code reading/understanding and using </a:t>
            </a:r>
            <a:r>
              <a:rPr lang="en-GB" sz="2400" dirty="0" err="1"/>
              <a:t>ChatGPT</a:t>
            </a:r>
            <a:endParaRPr lang="en-GB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70A1B-DE6E-C2FD-852D-A971EA407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98568"/>
            <a:ext cx="5257800" cy="2247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BFD00-CFFB-B4BB-1384-E255C59D0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78" y="5052534"/>
            <a:ext cx="6206989" cy="4075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7A92550-FE0F-9642-34A0-AE390B258631}"/>
              </a:ext>
            </a:extLst>
          </p:cNvPr>
          <p:cNvGrpSpPr/>
          <p:nvPr/>
        </p:nvGrpSpPr>
        <p:grpSpPr>
          <a:xfrm>
            <a:off x="10648228" y="364839"/>
            <a:ext cx="1274292" cy="1321896"/>
            <a:chOff x="8032237" y="2872483"/>
            <a:chExt cx="2395814" cy="227372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E7973B-C364-37C3-59DD-093C94A80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9578" y="4009345"/>
              <a:ext cx="1233847" cy="113686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21C3341-9170-0CC5-22EF-6367A1259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2237" y="2872483"/>
              <a:ext cx="1233847" cy="11368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727F5F6-4BC9-995A-6D09-68CA9A509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8744" y="2872483"/>
              <a:ext cx="1159680" cy="113686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0FC3C72-66A9-5A7A-023B-F901CBD6B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73425" y="4009346"/>
              <a:ext cx="1154626" cy="1136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6647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9516374" cy="741299"/>
          </a:xfrm>
        </p:spPr>
        <p:txBody>
          <a:bodyPr>
            <a:normAutofit/>
          </a:bodyPr>
          <a:lstStyle/>
          <a:p>
            <a:r>
              <a:rPr lang="en-GB" b="1" dirty="0" err="1"/>
              <a:t>Webexercises</a:t>
            </a:r>
            <a:r>
              <a:rPr lang="en-GB" b="1" dirty="0"/>
              <a:t> </a:t>
            </a:r>
            <a:r>
              <a:rPr lang="en-US" altLang="zh-CN" b="1" dirty="0"/>
              <a:t>A</a:t>
            </a:r>
            <a:r>
              <a:rPr lang="en-GB" b="1" dirty="0" err="1"/>
              <a:t>dditional</a:t>
            </a:r>
            <a:r>
              <a:rPr lang="en-GB" b="1" dirty="0"/>
              <a:t> </a:t>
            </a:r>
            <a:r>
              <a:rPr lang="en-US" altLang="zh-CN" b="1" dirty="0"/>
              <a:t>F</a:t>
            </a:r>
            <a:r>
              <a:rPr lang="en-GB" b="1" dirty="0" err="1"/>
              <a:t>unctionality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9FFF3F-CA5F-0363-3407-7D26FB2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7" y="273982"/>
            <a:ext cx="1274292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5F7CDD-3E12-D7CD-474D-FF52E94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876"/>
            <a:ext cx="10515600" cy="509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hide()</a:t>
            </a:r>
            <a:r>
              <a:rPr lang="en-US" altLang="zh-CN" sz="2400" dirty="0"/>
              <a:t> and</a:t>
            </a:r>
            <a:r>
              <a:rPr lang="zh-CN" altLang="en-US" sz="2400" dirty="0"/>
              <a:t> </a:t>
            </a: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unhide()</a:t>
            </a:r>
            <a:r>
              <a:rPr lang="en-US" altLang="zh-CN" sz="2400" dirty="0"/>
              <a:t> </a:t>
            </a:r>
            <a:endParaRPr lang="en-GB" altLang="zh-CN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400" dirty="0"/>
              <a:t>Solution</a:t>
            </a:r>
            <a:r>
              <a:rPr lang="zh-CN" altLang="en-US" sz="2400" dirty="0"/>
              <a:t> </a:t>
            </a:r>
            <a:r>
              <a:rPr lang="en-US" altLang="zh-CN" sz="2400" dirty="0"/>
              <a:t>revealed</a:t>
            </a:r>
            <a:r>
              <a:rPr lang="zh-CN" altLang="en-US" sz="2400" dirty="0"/>
              <a:t> </a:t>
            </a:r>
            <a:r>
              <a:rPr lang="en-US" altLang="zh-CN" sz="2400" dirty="0"/>
              <a:t>when</a:t>
            </a:r>
            <a:r>
              <a:rPr lang="zh-CN" altLang="en-US" sz="2400" dirty="0"/>
              <a:t> </a:t>
            </a:r>
            <a:r>
              <a:rPr lang="en-US" altLang="zh-CN" sz="2400" dirty="0"/>
              <a:t>clicked:</a:t>
            </a:r>
            <a:r>
              <a:rPr lang="zh-CN" altLang="en-US" sz="2400" dirty="0"/>
              <a:t> </a:t>
            </a:r>
            <a:r>
              <a:rPr lang="en-GB" sz="2400" dirty="0"/>
              <a:t>Support code reading/understanding and using </a:t>
            </a:r>
            <a:r>
              <a:rPr lang="en-GB" sz="2400" dirty="0" err="1"/>
              <a:t>ChatGPT</a:t>
            </a:r>
            <a:endParaRPr lang="en-GB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70A1B-DE6E-C2FD-852D-A971EA407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98568"/>
            <a:ext cx="4982432" cy="2129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07ECB5-CEEF-A78F-C221-86797A4B8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370" y="2819281"/>
            <a:ext cx="5220644" cy="39650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382634-B93F-A3D3-9B11-E84A4610EE6F}"/>
              </a:ext>
            </a:extLst>
          </p:cNvPr>
          <p:cNvSpPr txBox="1"/>
          <p:nvPr/>
        </p:nvSpPr>
        <p:spPr>
          <a:xfrm>
            <a:off x="7046065" y="2449949"/>
            <a:ext cx="387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Saved and linked ChatGPT conversation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21125D-F94F-4BD0-84F9-3A78499CD23A}"/>
              </a:ext>
            </a:extLst>
          </p:cNvPr>
          <p:cNvCxnSpPr>
            <a:cxnSpLocks/>
          </p:cNvCxnSpPr>
          <p:nvPr/>
        </p:nvCxnSpPr>
        <p:spPr>
          <a:xfrm flipV="1">
            <a:off x="5060925" y="3603812"/>
            <a:ext cx="1214369" cy="18994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5EF2142B-7451-1164-D008-8034B5E0C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265" y="5023739"/>
            <a:ext cx="5310758" cy="95902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FB6388A-F9E2-761A-2732-E7DEBFBBD75C}"/>
              </a:ext>
            </a:extLst>
          </p:cNvPr>
          <p:cNvGrpSpPr/>
          <p:nvPr/>
        </p:nvGrpSpPr>
        <p:grpSpPr>
          <a:xfrm>
            <a:off x="10648228" y="364839"/>
            <a:ext cx="1274292" cy="1321896"/>
            <a:chOff x="8032237" y="2872483"/>
            <a:chExt cx="2395814" cy="227372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30E84CA-29DF-BA1B-5ADB-F8FD15C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9578" y="4009345"/>
              <a:ext cx="1233847" cy="113686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629081B-3921-CABA-5139-740A2551B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2237" y="2872483"/>
              <a:ext cx="1233847" cy="113686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7F365B5-CBD8-A9A8-5203-B821B82CB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58744" y="2872483"/>
              <a:ext cx="1159680" cy="113686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8E70812-A8B2-1967-BA2A-9C7BF9690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73425" y="4009346"/>
              <a:ext cx="1154626" cy="1136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6244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9516374" cy="741299"/>
          </a:xfrm>
        </p:spPr>
        <p:txBody>
          <a:bodyPr>
            <a:normAutofit/>
          </a:bodyPr>
          <a:lstStyle/>
          <a:p>
            <a:r>
              <a:rPr lang="en-GB" b="1" dirty="0" err="1"/>
              <a:t>Webexercises</a:t>
            </a:r>
            <a:r>
              <a:rPr lang="en-GB" b="1" dirty="0"/>
              <a:t> </a:t>
            </a:r>
            <a:r>
              <a:rPr lang="en-US" altLang="zh-CN" b="1" dirty="0"/>
              <a:t>A</a:t>
            </a:r>
            <a:r>
              <a:rPr lang="en-GB" b="1" dirty="0" err="1"/>
              <a:t>dditional</a:t>
            </a:r>
            <a:r>
              <a:rPr lang="en-GB" b="1" dirty="0"/>
              <a:t> </a:t>
            </a:r>
            <a:r>
              <a:rPr lang="en-US" altLang="zh-CN" b="1" dirty="0"/>
              <a:t>F</a:t>
            </a:r>
            <a:r>
              <a:rPr lang="en-GB" b="1" dirty="0" err="1"/>
              <a:t>unctionality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9FFF3F-CA5F-0363-3407-7D26FB2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7" y="273982"/>
            <a:ext cx="1274292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5F7CDD-3E12-D7CD-474D-FF52E94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876"/>
            <a:ext cx="10515600" cy="509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hide()</a:t>
            </a:r>
            <a:r>
              <a:rPr lang="en-US" altLang="zh-CN" sz="2400" dirty="0"/>
              <a:t> and</a:t>
            </a:r>
            <a:r>
              <a:rPr lang="zh-CN" altLang="en-US" sz="2400" dirty="0"/>
              <a:t> </a:t>
            </a: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unhide()</a:t>
            </a:r>
            <a:r>
              <a:rPr lang="en-US" altLang="zh-CN" sz="2400" dirty="0"/>
              <a:t> </a:t>
            </a:r>
            <a:endParaRPr lang="en-GB" altLang="zh-CN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400" dirty="0"/>
              <a:t>Solution</a:t>
            </a:r>
            <a:r>
              <a:rPr lang="zh-CN" altLang="en-US" sz="2400" dirty="0"/>
              <a:t> </a:t>
            </a:r>
            <a:r>
              <a:rPr lang="en-US" altLang="zh-CN" sz="2400" dirty="0"/>
              <a:t>revealed</a:t>
            </a:r>
            <a:r>
              <a:rPr lang="zh-CN" altLang="en-US" sz="2400" dirty="0"/>
              <a:t> </a:t>
            </a:r>
            <a:r>
              <a:rPr lang="en-US" altLang="zh-CN" sz="2400" dirty="0"/>
              <a:t>when</a:t>
            </a:r>
            <a:r>
              <a:rPr lang="zh-CN" altLang="en-US" sz="2400" dirty="0"/>
              <a:t> </a:t>
            </a:r>
            <a:r>
              <a:rPr lang="en-US" altLang="zh-CN" sz="2400" dirty="0"/>
              <a:t>clicked:</a:t>
            </a:r>
            <a:r>
              <a:rPr lang="zh-CN" altLang="en-US" sz="2400" dirty="0"/>
              <a:t> </a:t>
            </a:r>
            <a:r>
              <a:rPr lang="en-GB" sz="2400" dirty="0"/>
              <a:t>Support code reading/understanding and using </a:t>
            </a:r>
            <a:r>
              <a:rPr lang="en-GB" sz="2400" dirty="0" err="1"/>
              <a:t>ChatGPT</a:t>
            </a:r>
            <a:endParaRPr lang="en-GB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70A1B-DE6E-C2FD-852D-A971EA407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30" y="3208684"/>
            <a:ext cx="4982432" cy="2129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985639-A0CE-F322-4CD6-4AF140AC1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95" y="5533855"/>
            <a:ext cx="5310758" cy="9590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0B8E770-022C-4C3E-3C2A-790BC61CA37A}"/>
              </a:ext>
            </a:extLst>
          </p:cNvPr>
          <p:cNvSpPr txBox="1"/>
          <p:nvPr/>
        </p:nvSpPr>
        <p:spPr>
          <a:xfrm>
            <a:off x="2436310" y="2799566"/>
            <a:ext cx="17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HTML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Output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AFE2BB-EA33-38B9-7F06-8043FC7462F5}"/>
              </a:ext>
            </a:extLst>
          </p:cNvPr>
          <p:cNvGrpSpPr/>
          <p:nvPr/>
        </p:nvGrpSpPr>
        <p:grpSpPr>
          <a:xfrm>
            <a:off x="6332074" y="2799566"/>
            <a:ext cx="5446706" cy="3774700"/>
            <a:chOff x="6332074" y="2799566"/>
            <a:chExt cx="5446706" cy="37747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155242-CB21-D443-447E-2AF4CE374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1370" y="3289849"/>
              <a:ext cx="5407410" cy="2370116"/>
            </a:xfrm>
            <a:prstGeom prst="rect">
              <a:avLst/>
            </a:prstGeom>
            <a:ln w="38100">
              <a:solidFill>
                <a:schemeClr val="accent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36FE86-6FFA-8B90-7C1F-023A8ADB5A15}"/>
                </a:ext>
              </a:extLst>
            </p:cNvPr>
            <p:cNvSpPr txBox="1"/>
            <p:nvPr/>
          </p:nvSpPr>
          <p:spPr>
            <a:xfrm>
              <a:off x="6332074" y="5927935"/>
              <a:ext cx="54467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highlight>
                    <a:srgbClr val="FFFF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h</a:t>
              </a:r>
              <a:r>
                <a:rPr lang="en-GB" dirty="0">
                  <a:highlight>
                    <a:srgbClr val="FFFF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ide</a:t>
              </a:r>
              <a:r>
                <a:rPr lang="en-US" altLang="zh-CN" dirty="0">
                  <a:highlight>
                    <a:srgbClr val="FFFF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  <a:r>
                <a:rPr lang="en-GB" dirty="0">
                  <a:highlight>
                    <a:srgbClr val="FFFF00"/>
                  </a:highlight>
                </a:rPr>
                <a:t> </a:t>
              </a:r>
              <a:r>
                <a:rPr lang="en-GB" dirty="0"/>
                <a:t>and </a:t>
              </a:r>
              <a:r>
                <a:rPr lang="en-GB" dirty="0">
                  <a:highlight>
                    <a:srgbClr val="FFFF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unhide</a:t>
              </a:r>
              <a:r>
                <a:rPr lang="en-US" altLang="zh-CN" dirty="0">
                  <a:highlight>
                    <a:srgbClr val="FFFF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  <a:r>
                <a:rPr lang="en-GB" dirty="0">
                  <a:highlight>
                    <a:srgbClr val="FFFF00"/>
                  </a:highlight>
                </a:rPr>
                <a:t> </a:t>
              </a:r>
              <a:r>
                <a:rPr lang="en-GB" dirty="0"/>
                <a:t>create the </a:t>
              </a:r>
              <a:r>
                <a:rPr lang="en-US" altLang="zh-CN" dirty="0"/>
                <a:t>clickable</a:t>
              </a:r>
              <a:r>
                <a:rPr lang="zh-CN" altLang="en-US" dirty="0"/>
                <a:t> </a:t>
              </a:r>
              <a:r>
                <a:rPr lang="en-GB" dirty="0"/>
                <a:t>box</a:t>
              </a:r>
              <a:r>
                <a:rPr lang="zh-CN" altLang="en-US" dirty="0"/>
                <a:t> </a:t>
              </a:r>
              <a:endParaRPr lang="en-GB" altLang="zh-CN" dirty="0"/>
            </a:p>
            <a:p>
              <a:pPr algn="ctr"/>
              <a:r>
                <a:rPr lang="en-US" altLang="zh-CN" dirty="0"/>
                <a:t>‘What</a:t>
              </a:r>
              <a:r>
                <a:rPr lang="zh-CN" altLang="en-US" dirty="0"/>
                <a:t> </a:t>
              </a:r>
              <a:r>
                <a:rPr lang="en-US" altLang="zh-CN" dirty="0"/>
                <a:t>do</a:t>
              </a:r>
              <a:r>
                <a:rPr lang="zh-CN" altLang="en-US" dirty="0"/>
                <a:t> </a:t>
              </a:r>
              <a:r>
                <a:rPr lang="en-US" altLang="zh-CN" dirty="0"/>
                <a:t>these</a:t>
              </a:r>
              <a:r>
                <a:rPr lang="zh-CN" altLang="en-US" dirty="0"/>
                <a:t> </a:t>
              </a:r>
              <a:r>
                <a:rPr lang="en-US" altLang="zh-CN" dirty="0"/>
                <a:t>lines</a:t>
              </a:r>
              <a:r>
                <a:rPr lang="zh-CN" altLang="en-US" dirty="0"/>
                <a:t> </a:t>
              </a:r>
              <a:r>
                <a:rPr lang="en-US" altLang="zh-CN" dirty="0"/>
                <a:t>do?’</a:t>
              </a:r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F37513-11D3-3120-B367-B152D51359E2}"/>
                </a:ext>
              </a:extLst>
            </p:cNvPr>
            <p:cNvSpPr txBox="1"/>
            <p:nvPr/>
          </p:nvSpPr>
          <p:spPr>
            <a:xfrm>
              <a:off x="8151400" y="2799566"/>
              <a:ext cx="184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FF0000"/>
                  </a:solidFill>
                </a:rPr>
                <a:t>R</a:t>
              </a:r>
              <a:r>
                <a:rPr lang="zh-CN" altLang="en-US" b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</a:rPr>
                <a:t>Markdown</a:t>
              </a:r>
              <a:r>
                <a:rPr lang="zh-CN" altLang="en-US" b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</a:rPr>
                <a:t>File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A75F99F-5390-232E-2E3A-D32B967AA9D9}"/>
                    </a:ext>
                  </a:extLst>
                </p14:cNvPr>
                <p14:cNvContentPartPr/>
                <p14:nvPr/>
              </p14:nvContentPartPr>
              <p14:xfrm>
                <a:off x="6759255" y="4711239"/>
                <a:ext cx="1918580" cy="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A75F99F-5390-232E-2E3A-D32B967AA9D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05251" y="4495239"/>
                  <a:ext cx="2026228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505E9DF-AD5B-29A9-3B1D-714F40E0AD96}"/>
                    </a:ext>
                  </a:extLst>
                </p14:cNvPr>
                <p14:cNvContentPartPr/>
                <p14:nvPr/>
              </p14:nvContentPartPr>
              <p14:xfrm>
                <a:off x="6761967" y="5607778"/>
                <a:ext cx="701358" cy="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505E9DF-AD5B-29A9-3B1D-714F40E0AD9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07989" y="5391778"/>
                  <a:ext cx="808955" cy="43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5E844D-95E6-F389-2DCC-65B7D8AA3547}"/>
              </a:ext>
            </a:extLst>
          </p:cNvPr>
          <p:cNvGrpSpPr/>
          <p:nvPr/>
        </p:nvGrpSpPr>
        <p:grpSpPr>
          <a:xfrm>
            <a:off x="10648228" y="364839"/>
            <a:ext cx="1274292" cy="1321896"/>
            <a:chOff x="8032237" y="2872483"/>
            <a:chExt cx="2395814" cy="227372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BC80EFF-0EB0-E40B-70AF-EDB051617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39578" y="4009345"/>
              <a:ext cx="1233847" cy="11368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B1921BD-9CBA-E856-3FF9-BD1F09693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32237" y="2872483"/>
              <a:ext cx="1233847" cy="11368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9C023EA-7968-B036-FD5C-8415DEB51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58744" y="2872483"/>
              <a:ext cx="1159680" cy="113686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CCE985E-096B-FCDA-51B1-046CA2350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273425" y="4009346"/>
              <a:ext cx="1154626" cy="1136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A03B-0EA6-8E63-4C77-632DD73E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D52C0-51E1-3807-B7DD-EE1A670E8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Workshop</a:t>
            </a:r>
            <a:r>
              <a:rPr lang="zh-CN" altLang="en-US" dirty="0"/>
              <a:t> </a:t>
            </a:r>
            <a:r>
              <a:rPr lang="en-US" altLang="zh-CN" dirty="0"/>
              <a:t>Objectives</a:t>
            </a:r>
          </a:p>
          <a:p>
            <a:r>
              <a:rPr lang="en-GB" dirty="0"/>
              <a:t>Why This Workshop?</a:t>
            </a:r>
          </a:p>
          <a:p>
            <a:r>
              <a:rPr lang="en-GB" dirty="0"/>
              <a:t>“Getting your hands dirty” </a:t>
            </a:r>
            <a:r>
              <a:rPr lang="en-US" altLang="zh-CN" dirty="0"/>
              <a:t>I</a:t>
            </a:r>
            <a:r>
              <a:rPr lang="en-GB" dirty="0" err="1"/>
              <a:t>nstruction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Interactive Worksheet</a:t>
            </a:r>
          </a:p>
          <a:p>
            <a:r>
              <a:rPr lang="en-GB" dirty="0"/>
              <a:t>Evaluation Evidence (Case Study: Aston, Manchester)</a:t>
            </a:r>
          </a:p>
          <a:p>
            <a:r>
              <a:rPr lang="en-GB" dirty="0"/>
              <a:t>Interactive Activities</a:t>
            </a:r>
          </a:p>
          <a:p>
            <a:r>
              <a:rPr lang="en-GB" dirty="0"/>
              <a:t>Group Reflection </a:t>
            </a:r>
          </a:p>
          <a:p>
            <a:r>
              <a:rPr lang="en-GB" dirty="0"/>
              <a:t>Wrap-up &amp; Takeaways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82AE5-8C8C-A166-4DD7-FA20B67785FB}"/>
              </a:ext>
            </a:extLst>
          </p:cNvPr>
          <p:cNvSpPr txBox="1"/>
          <p:nvPr/>
        </p:nvSpPr>
        <p:spPr>
          <a:xfrm>
            <a:off x="7975892" y="2161978"/>
            <a:ext cx="3959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Github</a:t>
            </a:r>
            <a:r>
              <a:rPr lang="en-GB" sz="2400" dirty="0"/>
              <a:t> page for this workshop</a:t>
            </a:r>
          </a:p>
          <a:p>
            <a:endParaRPr lang="en-GB" sz="2400" dirty="0"/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973EA03-842C-28F1-BC4C-C2320BAED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280" y="2807208"/>
            <a:ext cx="212243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B48401-69AD-7E0B-24F0-6A7616C26D00}"/>
              </a:ext>
            </a:extLst>
          </p:cNvPr>
          <p:cNvSpPr txBox="1"/>
          <p:nvPr/>
        </p:nvSpPr>
        <p:spPr>
          <a:xfrm>
            <a:off x="5840770" y="6009871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400" dirty="0"/>
              <a:t>https://datasquad.github.io/DEE2025_coding/</a:t>
            </a:r>
          </a:p>
        </p:txBody>
      </p:sp>
    </p:spTree>
    <p:extLst>
      <p:ext uri="{BB962C8B-B14F-4D97-AF65-F5344CB8AC3E}">
        <p14:creationId xmlns:p14="http://schemas.microsoft.com/office/powerpoint/2010/main" val="367036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9516374" cy="741299"/>
          </a:xfrm>
        </p:spPr>
        <p:txBody>
          <a:bodyPr>
            <a:normAutofit/>
          </a:bodyPr>
          <a:lstStyle/>
          <a:p>
            <a:r>
              <a:rPr lang="en-GB" b="1" dirty="0" err="1"/>
              <a:t>Webexercises</a:t>
            </a:r>
            <a:r>
              <a:rPr lang="en-GB" b="1" dirty="0"/>
              <a:t> </a:t>
            </a:r>
            <a:r>
              <a:rPr lang="en-US" altLang="zh-CN" b="1" dirty="0"/>
              <a:t>A</a:t>
            </a:r>
            <a:r>
              <a:rPr lang="en-GB" b="1" dirty="0" err="1"/>
              <a:t>dditional</a:t>
            </a:r>
            <a:r>
              <a:rPr lang="en-GB" b="1" dirty="0"/>
              <a:t> </a:t>
            </a:r>
            <a:r>
              <a:rPr lang="en-US" altLang="zh-CN" b="1" dirty="0"/>
              <a:t>F</a:t>
            </a:r>
            <a:r>
              <a:rPr lang="en-GB" b="1" dirty="0" err="1"/>
              <a:t>unctionality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9FFF3F-CA5F-0363-3407-7D26FB2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7" y="273982"/>
            <a:ext cx="1274292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5F7CDD-3E12-D7CD-474D-FF52E94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876"/>
            <a:ext cx="10515600" cy="509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hide()</a:t>
            </a:r>
            <a:r>
              <a:rPr lang="en-US" altLang="zh-CN" sz="2400" dirty="0"/>
              <a:t> and</a:t>
            </a:r>
            <a:r>
              <a:rPr lang="zh-CN" altLang="en-US" sz="2400" dirty="0"/>
              <a:t> </a:t>
            </a: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unhide()</a:t>
            </a:r>
            <a:r>
              <a:rPr lang="en-US" altLang="zh-CN" sz="2400" dirty="0"/>
              <a:t> </a:t>
            </a:r>
            <a:endParaRPr lang="en-GB" altLang="zh-CN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400" dirty="0"/>
              <a:t>Even</a:t>
            </a:r>
            <a:r>
              <a:rPr lang="zh-CN" altLang="en-US" sz="2400" dirty="0"/>
              <a:t> </a:t>
            </a:r>
            <a:r>
              <a:rPr lang="en-US" altLang="zh-CN" sz="2400" dirty="0"/>
              <a:t>more…:</a:t>
            </a:r>
            <a:r>
              <a:rPr lang="zh-CN" altLang="en-US" sz="2400" dirty="0"/>
              <a:t> </a:t>
            </a:r>
            <a:r>
              <a:rPr lang="en-GB" sz="2400" dirty="0"/>
              <a:t>Multi-level scaffolding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A946FC-ED7D-2296-2722-337C23A52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45541"/>
            <a:ext cx="4798637" cy="26316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5D271E-1849-5836-510D-2813C287A945}"/>
              </a:ext>
            </a:extLst>
          </p:cNvPr>
          <p:cNvSpPr txBox="1"/>
          <p:nvPr/>
        </p:nvSpPr>
        <p:spPr>
          <a:xfrm>
            <a:off x="1244679" y="2666127"/>
            <a:ext cx="3985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Show the correct code</a:t>
            </a:r>
            <a:r>
              <a:rPr lang="zh-CN" altLang="en-US" sz="2000" dirty="0"/>
              <a:t> </a:t>
            </a:r>
            <a:r>
              <a:rPr lang="en-US" altLang="zh-CN" sz="2000" dirty="0"/>
              <a:t>directly:</a:t>
            </a:r>
            <a:r>
              <a:rPr lang="zh-CN" altLang="en-US" sz="2000" dirty="0"/>
              <a:t> </a:t>
            </a:r>
            <a:br>
              <a:rPr lang="en-GB" sz="2000" dirty="0"/>
            </a:br>
            <a:r>
              <a:rPr lang="en-GB" sz="2000" dirty="0"/>
              <a:t>convert data from wide to long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796AEF-0EE6-8FC6-CDB6-CADDB8263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495" y="3545541"/>
            <a:ext cx="5603523" cy="28220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4513F4-3E9A-DE9C-6338-4BDC17B5C658}"/>
              </a:ext>
            </a:extLst>
          </p:cNvPr>
          <p:cNvSpPr txBox="1"/>
          <p:nvPr/>
        </p:nvSpPr>
        <p:spPr>
          <a:xfrm>
            <a:off x="5952018" y="2666128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A little later …</a:t>
            </a:r>
            <a:br>
              <a:rPr lang="en-GB" sz="2000" dirty="0"/>
            </a:br>
            <a:r>
              <a:rPr lang="en-GB" sz="2000" dirty="0"/>
              <a:t>same problem, no code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5AA916-9C66-E600-289E-4FC4203D1F3A}"/>
              </a:ext>
            </a:extLst>
          </p:cNvPr>
          <p:cNvGrpSpPr/>
          <p:nvPr/>
        </p:nvGrpSpPr>
        <p:grpSpPr>
          <a:xfrm>
            <a:off x="10648228" y="365124"/>
            <a:ext cx="1274292" cy="1325563"/>
            <a:chOff x="9662062" y="338556"/>
            <a:chExt cx="2388474" cy="223332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490C188-4240-0F98-F91A-930783B86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16689" y="1435021"/>
              <a:ext cx="1233847" cy="11368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B37C287-7BAD-B2D2-D9B8-62313CB8F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16689" y="338556"/>
              <a:ext cx="1233847" cy="11368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60D8B-2AED-99F4-18A6-6A89BD871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62063" y="1435020"/>
              <a:ext cx="1200465" cy="11368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A1B667F-277C-816E-975E-E819B787D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62062" y="339037"/>
              <a:ext cx="1200465" cy="1136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0852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9516374" cy="741299"/>
          </a:xfrm>
        </p:spPr>
        <p:txBody>
          <a:bodyPr>
            <a:normAutofit/>
          </a:bodyPr>
          <a:lstStyle/>
          <a:p>
            <a:r>
              <a:rPr lang="en-GB" b="1" dirty="0" err="1"/>
              <a:t>Webexercises</a:t>
            </a:r>
            <a:r>
              <a:rPr lang="en-GB" b="1" dirty="0"/>
              <a:t> </a:t>
            </a:r>
            <a:r>
              <a:rPr lang="en-US" altLang="zh-CN" b="1" dirty="0"/>
              <a:t>A</a:t>
            </a:r>
            <a:r>
              <a:rPr lang="en-GB" b="1" dirty="0" err="1"/>
              <a:t>dditional</a:t>
            </a:r>
            <a:r>
              <a:rPr lang="en-GB" b="1" dirty="0"/>
              <a:t> </a:t>
            </a:r>
            <a:r>
              <a:rPr lang="en-US" altLang="zh-CN" b="1" dirty="0"/>
              <a:t>F</a:t>
            </a:r>
            <a:r>
              <a:rPr lang="en-GB" b="1" dirty="0" err="1"/>
              <a:t>unctionality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9FFF3F-CA5F-0363-3407-7D26FB2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7" y="273982"/>
            <a:ext cx="1274292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5F7CDD-3E12-D7CD-474D-FF52E94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876"/>
            <a:ext cx="10515600" cy="509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hide()</a:t>
            </a:r>
            <a:r>
              <a:rPr lang="en-US" altLang="zh-CN" sz="2400" dirty="0"/>
              <a:t> and</a:t>
            </a:r>
            <a:r>
              <a:rPr lang="zh-CN" altLang="en-US" sz="2400" dirty="0"/>
              <a:t> </a:t>
            </a: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unhide()</a:t>
            </a:r>
            <a:r>
              <a:rPr lang="en-US" altLang="zh-CN" sz="2400" dirty="0"/>
              <a:t> </a:t>
            </a:r>
            <a:endParaRPr lang="en-GB" altLang="zh-CN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400" dirty="0"/>
              <a:t>Even</a:t>
            </a:r>
            <a:r>
              <a:rPr lang="zh-CN" altLang="en-US" sz="2400" dirty="0"/>
              <a:t> </a:t>
            </a:r>
            <a:r>
              <a:rPr lang="en-US" altLang="zh-CN" sz="2400" dirty="0"/>
              <a:t>more…:</a:t>
            </a:r>
            <a:r>
              <a:rPr lang="zh-CN" altLang="en-US" sz="2400" dirty="0"/>
              <a:t> </a:t>
            </a:r>
            <a:r>
              <a:rPr lang="en-GB" sz="2400" dirty="0"/>
              <a:t>Multi-level scaffolding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5AA916-9C66-E600-289E-4FC4203D1F3A}"/>
              </a:ext>
            </a:extLst>
          </p:cNvPr>
          <p:cNvGrpSpPr/>
          <p:nvPr/>
        </p:nvGrpSpPr>
        <p:grpSpPr>
          <a:xfrm>
            <a:off x="10648228" y="365124"/>
            <a:ext cx="1274292" cy="1325563"/>
            <a:chOff x="9662062" y="338556"/>
            <a:chExt cx="2388474" cy="223332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490C188-4240-0F98-F91A-930783B86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16689" y="1435021"/>
              <a:ext cx="1233847" cy="11368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B37C287-7BAD-B2D2-D9B8-62313CB8F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16689" y="338556"/>
              <a:ext cx="1233847" cy="11368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60D8B-2AED-99F4-18A6-6A89BD871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62063" y="1435020"/>
              <a:ext cx="1200465" cy="11368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A1B667F-277C-816E-975E-E819B787D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62062" y="339037"/>
              <a:ext cx="1200465" cy="1136863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ADEC4A-97D8-1433-19BC-311B3DAA85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477" y="2279734"/>
            <a:ext cx="5603523" cy="28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41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9516374" cy="741299"/>
          </a:xfrm>
        </p:spPr>
        <p:txBody>
          <a:bodyPr>
            <a:normAutofit/>
          </a:bodyPr>
          <a:lstStyle/>
          <a:p>
            <a:r>
              <a:rPr lang="en-GB" b="1" dirty="0" err="1"/>
              <a:t>Webexercises</a:t>
            </a:r>
            <a:r>
              <a:rPr lang="en-GB" b="1" dirty="0"/>
              <a:t> </a:t>
            </a:r>
            <a:r>
              <a:rPr lang="en-US" altLang="zh-CN" b="1" dirty="0"/>
              <a:t>A</a:t>
            </a:r>
            <a:r>
              <a:rPr lang="en-GB" b="1" dirty="0" err="1"/>
              <a:t>dditional</a:t>
            </a:r>
            <a:r>
              <a:rPr lang="en-GB" b="1" dirty="0"/>
              <a:t> </a:t>
            </a:r>
            <a:r>
              <a:rPr lang="en-US" altLang="zh-CN" b="1" dirty="0"/>
              <a:t>F</a:t>
            </a:r>
            <a:r>
              <a:rPr lang="en-GB" b="1" dirty="0" err="1"/>
              <a:t>unctionality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9FFF3F-CA5F-0363-3407-7D26FB2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7" y="273982"/>
            <a:ext cx="1274292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5F7CDD-3E12-D7CD-474D-FF52E94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876"/>
            <a:ext cx="10515600" cy="509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hide()</a:t>
            </a:r>
            <a:r>
              <a:rPr lang="en-US" altLang="zh-CN" sz="2400" dirty="0"/>
              <a:t> and</a:t>
            </a:r>
            <a:r>
              <a:rPr lang="zh-CN" altLang="en-US" sz="2400" dirty="0"/>
              <a:t> </a:t>
            </a: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unhide()</a:t>
            </a:r>
            <a:r>
              <a:rPr lang="en-US" altLang="zh-CN" sz="2400" dirty="0"/>
              <a:t> </a:t>
            </a:r>
            <a:endParaRPr lang="en-GB" altLang="zh-CN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400" dirty="0"/>
              <a:t>Even</a:t>
            </a:r>
            <a:r>
              <a:rPr lang="zh-CN" altLang="en-US" sz="2400" dirty="0"/>
              <a:t> </a:t>
            </a:r>
            <a:r>
              <a:rPr lang="en-US" altLang="zh-CN" sz="2400" dirty="0"/>
              <a:t>more…:</a:t>
            </a:r>
            <a:r>
              <a:rPr lang="zh-CN" altLang="en-US" sz="2400" dirty="0"/>
              <a:t> </a:t>
            </a:r>
            <a:r>
              <a:rPr lang="en-GB" sz="2400" dirty="0"/>
              <a:t>Multi-level scaffolding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5AA916-9C66-E600-289E-4FC4203D1F3A}"/>
              </a:ext>
            </a:extLst>
          </p:cNvPr>
          <p:cNvGrpSpPr/>
          <p:nvPr/>
        </p:nvGrpSpPr>
        <p:grpSpPr>
          <a:xfrm>
            <a:off x="10648228" y="365124"/>
            <a:ext cx="1274292" cy="1325563"/>
            <a:chOff x="9662062" y="338556"/>
            <a:chExt cx="2388474" cy="223332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490C188-4240-0F98-F91A-930783B86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16689" y="1435021"/>
              <a:ext cx="1233847" cy="11368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B37C287-7BAD-B2D2-D9B8-62313CB8F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16689" y="338556"/>
              <a:ext cx="1233847" cy="11368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60D8B-2AED-99F4-18A6-6A89BD871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62063" y="1435020"/>
              <a:ext cx="1200465" cy="11368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A1B667F-277C-816E-975E-E819B787D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62062" y="339037"/>
              <a:ext cx="1200465" cy="113686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81E7E20-EB8B-3B47-E675-14CE97F66B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32" y="2198754"/>
            <a:ext cx="5472168" cy="4659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69A863-E4AC-3C7E-7C49-1FEE620E2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0368" y="5062056"/>
            <a:ext cx="5504980" cy="180134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6B6AE5-FDBA-CAF7-5425-39D10F2440DE}"/>
              </a:ext>
            </a:extLst>
          </p:cNvPr>
          <p:cNvCxnSpPr>
            <a:cxnSpLocks/>
          </p:cNvCxnSpPr>
          <p:nvPr/>
        </p:nvCxnSpPr>
        <p:spPr>
          <a:xfrm flipV="1">
            <a:off x="1389529" y="5298141"/>
            <a:ext cx="5010620" cy="13291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54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9516374" cy="741299"/>
          </a:xfrm>
        </p:spPr>
        <p:txBody>
          <a:bodyPr>
            <a:normAutofit/>
          </a:bodyPr>
          <a:lstStyle/>
          <a:p>
            <a:r>
              <a:rPr lang="en-GB" b="1" dirty="0" err="1"/>
              <a:t>Webexercises</a:t>
            </a:r>
            <a:r>
              <a:rPr lang="en-GB" b="1" dirty="0"/>
              <a:t> </a:t>
            </a:r>
            <a:r>
              <a:rPr lang="en-US" altLang="zh-CN" b="1" dirty="0"/>
              <a:t>A</a:t>
            </a:r>
            <a:r>
              <a:rPr lang="en-GB" b="1" dirty="0" err="1"/>
              <a:t>dditional</a:t>
            </a:r>
            <a:r>
              <a:rPr lang="en-GB" b="1" dirty="0"/>
              <a:t> </a:t>
            </a:r>
            <a:r>
              <a:rPr lang="en-US" altLang="zh-CN" b="1" dirty="0"/>
              <a:t>F</a:t>
            </a:r>
            <a:r>
              <a:rPr lang="en-GB" b="1" dirty="0" err="1"/>
              <a:t>unctionality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9FFF3F-CA5F-0363-3407-7D26FB2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7" y="273982"/>
            <a:ext cx="1274292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5F7CDD-3E12-D7CD-474D-FF52E94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876"/>
            <a:ext cx="10515600" cy="509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hide()</a:t>
            </a:r>
            <a:r>
              <a:rPr lang="en-US" altLang="zh-CN" sz="2400" dirty="0"/>
              <a:t> and</a:t>
            </a:r>
            <a:r>
              <a:rPr lang="zh-CN" altLang="en-US" sz="2400" dirty="0"/>
              <a:t> </a:t>
            </a: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unhide()</a:t>
            </a:r>
            <a:r>
              <a:rPr lang="en-US" altLang="zh-CN" sz="2400" dirty="0"/>
              <a:t> </a:t>
            </a:r>
            <a:endParaRPr lang="en-GB" altLang="zh-CN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400" dirty="0"/>
              <a:t>Even</a:t>
            </a:r>
            <a:r>
              <a:rPr lang="zh-CN" altLang="en-US" sz="2400" dirty="0"/>
              <a:t> </a:t>
            </a:r>
            <a:r>
              <a:rPr lang="en-US" altLang="zh-CN" sz="2400" dirty="0"/>
              <a:t>more…:</a:t>
            </a:r>
            <a:r>
              <a:rPr lang="zh-CN" altLang="en-US" sz="2400" dirty="0"/>
              <a:t> </a:t>
            </a:r>
            <a:r>
              <a:rPr lang="en-GB" sz="2400" dirty="0"/>
              <a:t>Multi-level scaffolding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5AA916-9C66-E600-289E-4FC4203D1F3A}"/>
              </a:ext>
            </a:extLst>
          </p:cNvPr>
          <p:cNvGrpSpPr/>
          <p:nvPr/>
        </p:nvGrpSpPr>
        <p:grpSpPr>
          <a:xfrm>
            <a:off x="10648228" y="365124"/>
            <a:ext cx="1274292" cy="1325563"/>
            <a:chOff x="9662062" y="338556"/>
            <a:chExt cx="2388474" cy="223332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490C188-4240-0F98-F91A-930783B86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16689" y="1435021"/>
              <a:ext cx="1233847" cy="11368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B37C287-7BAD-B2D2-D9B8-62313CB8F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16689" y="338556"/>
              <a:ext cx="1233847" cy="11368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60D8B-2AED-99F4-18A6-6A89BD871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62063" y="1435020"/>
              <a:ext cx="1200465" cy="11368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A1B667F-277C-816E-975E-E819B787D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62062" y="339037"/>
              <a:ext cx="1200465" cy="1136863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8E320C0-3FE8-1D21-E22D-064B836D48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901" y="2627846"/>
            <a:ext cx="4968210" cy="4230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18330F-8F9E-2101-0087-3CA547B51F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0491" y="2694474"/>
            <a:ext cx="5379608" cy="3798117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F1780B-5594-2CCE-29A2-007F082214D9}"/>
              </a:ext>
            </a:extLst>
          </p:cNvPr>
          <p:cNvSpPr txBox="1"/>
          <p:nvPr/>
        </p:nvSpPr>
        <p:spPr>
          <a:xfrm>
            <a:off x="6135900" y="6490772"/>
            <a:ext cx="564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Nested hidden boxes can create the multi-level scaffolding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C64C00-ADAB-0F3F-28AB-03B4438AC56E}"/>
              </a:ext>
            </a:extLst>
          </p:cNvPr>
          <p:cNvSpPr txBox="1"/>
          <p:nvPr/>
        </p:nvSpPr>
        <p:spPr>
          <a:xfrm>
            <a:off x="2166470" y="2257920"/>
            <a:ext cx="17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HTML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Output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FAFA68-4C25-54A7-90E7-6E32DD533005}"/>
              </a:ext>
            </a:extLst>
          </p:cNvPr>
          <p:cNvSpPr txBox="1"/>
          <p:nvPr/>
        </p:nvSpPr>
        <p:spPr>
          <a:xfrm>
            <a:off x="8036620" y="2257920"/>
            <a:ext cx="184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R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Markdown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File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964175-6E6D-FF68-CD08-DE4214B57ADF}"/>
              </a:ext>
            </a:extLst>
          </p:cNvPr>
          <p:cNvSpPr/>
          <p:nvPr/>
        </p:nvSpPr>
        <p:spPr>
          <a:xfrm>
            <a:off x="6528077" y="3297059"/>
            <a:ext cx="1423920" cy="149639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510BA6-5C65-DF4E-6CDD-F18C577DB439}"/>
              </a:ext>
            </a:extLst>
          </p:cNvPr>
          <p:cNvSpPr/>
          <p:nvPr/>
        </p:nvSpPr>
        <p:spPr>
          <a:xfrm>
            <a:off x="6528076" y="4827902"/>
            <a:ext cx="1136747" cy="149639"/>
          </a:xfrm>
          <a:prstGeom prst="rect">
            <a:avLst/>
          </a:prstGeom>
          <a:solidFill>
            <a:srgbClr val="00FA00">
              <a:alpha val="497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FB60F5-478E-8B6B-C6B2-BE497E6C327F}"/>
              </a:ext>
            </a:extLst>
          </p:cNvPr>
          <p:cNvSpPr/>
          <p:nvPr/>
        </p:nvSpPr>
        <p:spPr>
          <a:xfrm>
            <a:off x="6528077" y="6328010"/>
            <a:ext cx="814320" cy="149639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73019E-49A5-7C32-B750-47A3B02ED77C}"/>
              </a:ext>
            </a:extLst>
          </p:cNvPr>
          <p:cNvSpPr/>
          <p:nvPr/>
        </p:nvSpPr>
        <p:spPr>
          <a:xfrm>
            <a:off x="6528264" y="6144760"/>
            <a:ext cx="814134" cy="129379"/>
          </a:xfrm>
          <a:prstGeom prst="rect">
            <a:avLst/>
          </a:prstGeom>
          <a:solidFill>
            <a:srgbClr val="00FA00">
              <a:alpha val="497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8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5493816" cy="741299"/>
          </a:xfrm>
        </p:spPr>
        <p:txBody>
          <a:bodyPr>
            <a:normAutofit/>
          </a:bodyPr>
          <a:lstStyle/>
          <a:p>
            <a:r>
              <a:rPr lang="en-US" b="1" dirty="0"/>
              <a:t>Interactive Worksheet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9FFF3F-CA5F-0363-3407-7D26FB2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7" y="273982"/>
            <a:ext cx="1274292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5F7CDD-3E12-D7CD-474D-FF52E94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876"/>
            <a:ext cx="6621379" cy="5094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b="1" dirty="0"/>
              <a:t>Fully worked example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u="sng" dirty="0"/>
              <a:t>Setting</a:t>
            </a:r>
            <a:r>
              <a:rPr lang="en-US" sz="2400" dirty="0"/>
              <a:t>: A first intro to working as an applied economist in R. Designed as a two-hour work through/demonstration.</a:t>
            </a:r>
          </a:p>
          <a:p>
            <a:pPr marL="0" indent="0">
              <a:buNone/>
            </a:pPr>
            <a:r>
              <a:rPr lang="en-US" sz="2400" u="sng" dirty="0"/>
              <a:t>Aim</a:t>
            </a:r>
            <a:r>
              <a:rPr lang="en-US" sz="2400" dirty="0"/>
              <a:t>: Show how applied economists work and show some of the possibilities, not to teach particular techniques, rather to show working patterns</a:t>
            </a:r>
          </a:p>
          <a:p>
            <a:pPr marL="0" indent="0">
              <a:buNone/>
            </a:pPr>
            <a:endParaRPr lang="en-GB" sz="2400" dirty="0">
              <a:hlinkClick r:id="rId4"/>
            </a:endParaRPr>
          </a:p>
          <a:p>
            <a:pPr marL="0" indent="0">
              <a:buNone/>
            </a:pPr>
            <a:r>
              <a:rPr lang="en-GB" sz="2400" dirty="0">
                <a:hlinkClick r:id="rId4"/>
              </a:rPr>
              <a:t>R in </a:t>
            </a:r>
            <a:r>
              <a:rPr lang="en-GB" sz="2400" dirty="0" err="1">
                <a:hlinkClick r:id="rId4"/>
              </a:rPr>
              <a:t>Rmarkdown</a:t>
            </a:r>
            <a:r>
              <a:rPr lang="en-US" sz="2400" dirty="0"/>
              <a:t>, rendered: </a:t>
            </a:r>
            <a:r>
              <a:rPr lang="en-US" sz="2400" dirty="0">
                <a:hlinkClick r:id="rId5"/>
              </a:rPr>
              <a:t>html</a:t>
            </a:r>
            <a:r>
              <a:rPr lang="en-US" sz="2400" dirty="0"/>
              <a:t> (from </a:t>
            </a:r>
            <a:r>
              <a:rPr lang="en-US" sz="2400" dirty="0" err="1"/>
              <a:t>Github</a:t>
            </a:r>
            <a:r>
              <a:rPr lang="en-US" sz="2400" dirty="0"/>
              <a:t>), </a:t>
            </a:r>
          </a:p>
          <a:p>
            <a:pPr marL="0" indent="0">
              <a:buNone/>
            </a:pPr>
            <a:r>
              <a:rPr lang="en-US" sz="2400" dirty="0"/>
              <a:t>datafiles are also available from </a:t>
            </a:r>
            <a:r>
              <a:rPr lang="en-US" sz="2400" dirty="0">
                <a:hlinkClick r:id="rId6"/>
              </a:rPr>
              <a:t>here</a:t>
            </a:r>
            <a:r>
              <a:rPr lang="en-US" sz="2400" dirty="0"/>
              <a:t>.</a:t>
            </a:r>
            <a:endParaRPr lang="en-GB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E15895-7900-F5CC-0302-D9153D51E188}"/>
              </a:ext>
            </a:extLst>
          </p:cNvPr>
          <p:cNvSpPr txBox="1"/>
          <p:nvPr/>
        </p:nvSpPr>
        <p:spPr>
          <a:xfrm>
            <a:off x="7975892" y="2161978"/>
            <a:ext cx="3959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Github</a:t>
            </a:r>
            <a:r>
              <a:rPr lang="en-GB" sz="2400" dirty="0"/>
              <a:t> page for this workshop</a:t>
            </a:r>
          </a:p>
          <a:p>
            <a:endParaRPr lang="en-GB" sz="2400" dirty="0"/>
          </a:p>
        </p:txBody>
      </p: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CE57C8D-C327-82F6-2EBB-A54754B4D0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7280" y="2807208"/>
            <a:ext cx="2122430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EE5941-F3D3-CCD8-45FE-C05AB1FEE752}"/>
              </a:ext>
            </a:extLst>
          </p:cNvPr>
          <p:cNvSpPr txBox="1"/>
          <p:nvPr/>
        </p:nvSpPr>
        <p:spPr>
          <a:xfrm>
            <a:off x="5840770" y="6009871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400" dirty="0"/>
              <a:t>https://datasquad.github.io/DEE2025_coding/</a:t>
            </a:r>
          </a:p>
        </p:txBody>
      </p:sp>
    </p:spTree>
    <p:extLst>
      <p:ext uri="{BB962C8B-B14F-4D97-AF65-F5344CB8AC3E}">
        <p14:creationId xmlns:p14="http://schemas.microsoft.com/office/powerpoint/2010/main" val="2953966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9516374" cy="741299"/>
          </a:xfrm>
        </p:spPr>
        <p:txBody>
          <a:bodyPr>
            <a:normAutofit/>
          </a:bodyPr>
          <a:lstStyle/>
          <a:p>
            <a:r>
              <a:rPr lang="en-US" b="1" dirty="0"/>
              <a:t>Interactive Worksheet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9FFF3F-CA5F-0363-3407-7D26FB2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7" y="273982"/>
            <a:ext cx="1274292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5F7CDD-3E12-D7CD-474D-FF52E94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876"/>
            <a:ext cx="10515600" cy="509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/>
              <a:t>What You Need to Design It?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B0CA16F-4B3A-04C2-1B02-0BC46CCBD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647282"/>
              </p:ext>
            </p:extLst>
          </p:nvPr>
        </p:nvGraphicFramePr>
        <p:xfrm>
          <a:off x="838200" y="1955998"/>
          <a:ext cx="10515600" cy="439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98959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9516374" cy="741299"/>
          </a:xfrm>
        </p:spPr>
        <p:txBody>
          <a:bodyPr>
            <a:normAutofit/>
          </a:bodyPr>
          <a:lstStyle/>
          <a:p>
            <a:r>
              <a:rPr lang="en-GB" b="1" dirty="0" err="1"/>
              <a:t>Jupyter</a:t>
            </a:r>
            <a:r>
              <a:rPr lang="en-GB" b="1" dirty="0"/>
              <a:t> Notebook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5F7CDD-3E12-D7CD-474D-FF52E94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876"/>
            <a:ext cx="5178552" cy="509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 above</a:t>
            </a:r>
            <a:endParaRPr lang="en-US" sz="2400" dirty="0">
              <a:hlinkClick r:id="rId3"/>
            </a:endParaRPr>
          </a:p>
          <a:p>
            <a:pPr marL="0" indent="0">
              <a:buNone/>
            </a:pPr>
            <a:endParaRPr lang="en-US" sz="2400" dirty="0">
              <a:hlinkClick r:id="rId3"/>
            </a:endParaRP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Python in </a:t>
            </a:r>
            <a:r>
              <a:rPr lang="en-US" sz="2400" dirty="0" err="1">
                <a:hlinkClick r:id="rId3"/>
              </a:rPr>
              <a:t>Jubyter</a:t>
            </a:r>
            <a:r>
              <a:rPr lang="en-US" sz="2400" dirty="0">
                <a:hlinkClick r:id="rId3"/>
              </a:rPr>
              <a:t> Notebook</a:t>
            </a:r>
            <a:r>
              <a:rPr lang="en-US" sz="2400" dirty="0"/>
              <a:t>, rendered: </a:t>
            </a:r>
            <a:r>
              <a:rPr lang="en-US" sz="2400" dirty="0">
                <a:hlinkClick r:id="rId4"/>
              </a:rPr>
              <a:t>html</a:t>
            </a:r>
            <a:r>
              <a:rPr lang="en-US" sz="2400" dirty="0"/>
              <a:t> (from </a:t>
            </a:r>
            <a:r>
              <a:rPr lang="en-US" sz="2400" dirty="0" err="1"/>
              <a:t>Github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datafiles are also available from </a:t>
            </a:r>
            <a:r>
              <a:rPr lang="en-US" sz="2400" dirty="0">
                <a:hlinkClick r:id="rId5"/>
              </a:rPr>
              <a:t>here</a:t>
            </a:r>
            <a:r>
              <a:rPr lang="en-US" sz="2400" dirty="0"/>
              <a:t>.</a:t>
            </a:r>
            <a:endParaRPr lang="en-GB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u="sng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4" descr="Python (programming language) - Wikipedia">
            <a:extLst>
              <a:ext uri="{FF2B5EF4-FFF2-40B4-BE49-F238E27FC236}">
                <a16:creationId xmlns:a16="http://schemas.microsoft.com/office/drawing/2014/main" id="{57620FDB-87B0-6E8D-CA2B-31D442D8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6" y="227670"/>
            <a:ext cx="1082074" cy="10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9BF0C9-BCFD-1158-7FF2-14508112BFE7}"/>
              </a:ext>
            </a:extLst>
          </p:cNvPr>
          <p:cNvSpPr txBox="1"/>
          <p:nvPr/>
        </p:nvSpPr>
        <p:spPr>
          <a:xfrm>
            <a:off x="7975892" y="2161978"/>
            <a:ext cx="3959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Github</a:t>
            </a:r>
            <a:r>
              <a:rPr lang="en-GB" sz="2400" dirty="0"/>
              <a:t> page for this workshop</a:t>
            </a:r>
          </a:p>
          <a:p>
            <a:endParaRPr lang="en-GB" sz="2400" dirty="0"/>
          </a:p>
        </p:txBody>
      </p:sp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1518563-B76B-0988-781B-0E239F4BEE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7280" y="2807208"/>
            <a:ext cx="2122430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01765D-F7D3-3A3A-0026-118C90B4539F}"/>
              </a:ext>
            </a:extLst>
          </p:cNvPr>
          <p:cNvSpPr txBox="1"/>
          <p:nvPr/>
        </p:nvSpPr>
        <p:spPr>
          <a:xfrm>
            <a:off x="5840770" y="6009871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400" dirty="0"/>
              <a:t>https://datasquad.github.io/DEE2025_coding/</a:t>
            </a:r>
          </a:p>
        </p:txBody>
      </p:sp>
    </p:spTree>
    <p:extLst>
      <p:ext uri="{BB962C8B-B14F-4D97-AF65-F5344CB8AC3E}">
        <p14:creationId xmlns:p14="http://schemas.microsoft.com/office/powerpoint/2010/main" val="1036920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353E6-25E4-B985-1142-5D2B7722E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63952-60EE-31DB-6695-352E9889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9516374" cy="741299"/>
          </a:xfrm>
        </p:spPr>
        <p:txBody>
          <a:bodyPr>
            <a:normAutofit/>
          </a:bodyPr>
          <a:lstStyle/>
          <a:p>
            <a:r>
              <a:rPr lang="en-US" b="1" dirty="0"/>
              <a:t>Interactive Worksheet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EC97AC-6AA6-5723-D6C7-14B99EB89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876"/>
            <a:ext cx="10515600" cy="509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/>
              <a:t>What You Need to Design It?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E84E926-3157-01DB-4D9F-62101EDAA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544165"/>
              </p:ext>
            </p:extLst>
          </p:nvPr>
        </p:nvGraphicFramePr>
        <p:xfrm>
          <a:off x="838200" y="1955998"/>
          <a:ext cx="10515600" cy="439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4" descr="Python (programming language) - Wikipedia">
            <a:extLst>
              <a:ext uri="{FF2B5EF4-FFF2-40B4-BE49-F238E27FC236}">
                <a16:creationId xmlns:a16="http://schemas.microsoft.com/office/drawing/2014/main" id="{0C6291EC-2315-7DC8-68D4-B5DED8C00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6" y="227670"/>
            <a:ext cx="1082074" cy="10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12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B2A17-87F4-D0BC-FD55-C058CFA78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63967"/>
            <a:ext cx="11501120" cy="499389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/>
              <a:t>Module overview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Econometrics I, Y2 module at Aston University focusing on econometric principles and practical applications using R programming.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/>
              <a:t>Student demographics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Approximately 210 students are enrolled annually, mixed levels of coding experience, the majority encountering R for the first time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/>
              <a:t>Teaching Structure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/>
              <a:t>R workshops are held bi-weekly, totalling 5 R workshops, </a:t>
            </a:r>
            <a:r>
              <a:rPr lang="en-US" sz="2400" dirty="0"/>
              <a:t>app. 40 participants per group.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/>
              <a:t>Assessment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500 words coursework (mid-term): Emphasis on descriptive statistics, plots and coding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1500 words coursework (end-term): Focus on regression analysis, interpretation and coding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9B611D-78B8-1F49-81C4-586BF0386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73421"/>
            <a:ext cx="11353800" cy="1325563"/>
          </a:xfrm>
        </p:spPr>
        <p:txBody>
          <a:bodyPr/>
          <a:lstStyle/>
          <a:p>
            <a:r>
              <a:rPr lang="en-US" b="1" dirty="0"/>
              <a:t>Evaluation Evidence (Case Study: Aston University)</a:t>
            </a:r>
          </a:p>
        </p:txBody>
      </p:sp>
    </p:spTree>
    <p:extLst>
      <p:ext uri="{BB962C8B-B14F-4D97-AF65-F5344CB8AC3E}">
        <p14:creationId xmlns:p14="http://schemas.microsoft.com/office/powerpoint/2010/main" val="1868502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Evaluation Evidence (Case Study: Aston University)</a:t>
            </a:r>
          </a:p>
        </p:txBody>
      </p:sp>
      <p:graphicFrame>
        <p:nvGraphicFramePr>
          <p:cNvPr id="7" name="Table 15">
            <a:extLst>
              <a:ext uri="{FF2B5EF4-FFF2-40B4-BE49-F238E27FC236}">
                <a16:creationId xmlns:a16="http://schemas.microsoft.com/office/drawing/2014/main" id="{D9B4F5DC-7922-963C-77B7-2E8E90B8D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753213"/>
              </p:ext>
            </p:extLst>
          </p:nvPr>
        </p:nvGraphicFramePr>
        <p:xfrm>
          <a:off x="584220" y="1836057"/>
          <a:ext cx="11311468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5734">
                  <a:extLst>
                    <a:ext uri="{9D8B030D-6E8A-4147-A177-3AD203B41FA5}">
                      <a16:colId xmlns:a16="http://schemas.microsoft.com/office/drawing/2014/main" val="1193048729"/>
                    </a:ext>
                  </a:extLst>
                </a:gridCol>
                <a:gridCol w="5655734">
                  <a:extLst>
                    <a:ext uri="{9D8B030D-6E8A-4147-A177-3AD203B41FA5}">
                      <a16:colId xmlns:a16="http://schemas.microsoft.com/office/drawing/2014/main" val="2242089683"/>
                    </a:ext>
                  </a:extLst>
                </a:gridCol>
              </a:tblGrid>
              <a:tr h="71789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/>
                        <a:t>To what extent do you agree that fill-in-the-blank worksheets in Econometrics I make it easier to understand R code logic and structure?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/>
                        <a:t>How engaging do you find the fill-in-the-blank worksheets in</a:t>
                      </a:r>
                      <a:r>
                        <a:rPr lang="zh-CN" altLang="en-US" sz="1600" b="1" dirty="0"/>
                        <a:t> </a:t>
                      </a:r>
                      <a:r>
                        <a:rPr lang="en-US" sz="1600" b="1" dirty="0"/>
                        <a:t>your econometrics module?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2261016"/>
                  </a:ext>
                </a:extLst>
              </a:tr>
              <a:tr h="187719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60490"/>
                  </a:ext>
                </a:extLst>
              </a:tr>
            </a:tbl>
          </a:graphicData>
        </a:graphic>
      </p:graphicFrame>
      <p:pic>
        <p:nvPicPr>
          <p:cNvPr id="8" name="Picture 7" descr="A pie chart with text&#10;&#10;Description automatically generated">
            <a:extLst>
              <a:ext uri="{FF2B5EF4-FFF2-40B4-BE49-F238E27FC236}">
                <a16:creationId xmlns:a16="http://schemas.microsoft.com/office/drawing/2014/main" id="{83B9CCA2-51BC-C33C-8845-CE2CBAB36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11000"/>
            <a:ext cx="5076683" cy="2981543"/>
          </a:xfrm>
          <a:prstGeom prst="rect">
            <a:avLst/>
          </a:prstGeom>
        </p:spPr>
      </p:pic>
      <p:pic>
        <p:nvPicPr>
          <p:cNvPr id="9" name="Picture 8" descr="A pie chart with text on it&#10;&#10;Description automatically generated">
            <a:extLst>
              <a:ext uri="{FF2B5EF4-FFF2-40B4-BE49-F238E27FC236}">
                <a16:creationId xmlns:a16="http://schemas.microsoft.com/office/drawing/2014/main" id="{4A0C8985-D765-EFD3-2FDD-A3BE0673F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158" y="3053023"/>
            <a:ext cx="5036930" cy="28974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FBA1F1-0385-B81A-F3B2-6356FE79E485}"/>
              </a:ext>
            </a:extLst>
          </p:cNvPr>
          <p:cNvSpPr txBox="1"/>
          <p:nvPr/>
        </p:nvSpPr>
        <p:spPr>
          <a:xfrm>
            <a:off x="584220" y="6241951"/>
            <a:ext cx="10506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Note:</a:t>
            </a:r>
            <a:r>
              <a:rPr lang="zh-CN" altLang="en-US" sz="1600" dirty="0"/>
              <a:t> </a:t>
            </a:r>
            <a:r>
              <a:rPr lang="en-GB" sz="1600" b="1" dirty="0"/>
              <a:t>Results are based on 32 survey participants</a:t>
            </a:r>
            <a:r>
              <a:rPr lang="en-GB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098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95" y="267669"/>
            <a:ext cx="10515600" cy="741299"/>
          </a:xfrm>
        </p:spPr>
        <p:txBody>
          <a:bodyPr>
            <a:normAutofit/>
          </a:bodyPr>
          <a:lstStyle/>
          <a:p>
            <a:r>
              <a:rPr lang="en-GB" b="1" dirty="0"/>
              <a:t>Why This Workshop?</a:t>
            </a: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7CAB55-A58C-FF2E-68C7-88796844A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95" y="1136437"/>
            <a:ext cx="8827971" cy="5094999"/>
          </a:xfrm>
        </p:spPr>
        <p:txBody>
          <a:bodyPr>
            <a:noAutofit/>
          </a:bodyPr>
          <a:lstStyle/>
          <a:p>
            <a:r>
              <a:rPr lang="en-US" dirty="0"/>
              <a:t>Steep learning curve for beginners, particularly in grasping coding logic and syntax.</a:t>
            </a:r>
          </a:p>
          <a:p>
            <a:r>
              <a:rPr lang="en-US" dirty="0"/>
              <a:t>Need to foster independent coding and problem-solving skills.</a:t>
            </a:r>
          </a:p>
          <a:p>
            <a:r>
              <a:rPr lang="en-US" dirty="0"/>
              <a:t>How to adjust instruction in the presence of AI?</a:t>
            </a:r>
          </a:p>
          <a:p>
            <a:pPr marL="0" indent="0">
              <a:buNone/>
            </a:pPr>
            <a:r>
              <a:rPr lang="en-GB" dirty="0"/>
              <a:t>Shift focus: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From memorising syntax → to understanding coding processes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From “knowing the right code” → to engaging actively with coding challenges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From avoiding resources → to using web searches and LLMs productively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drawing of a person climbing a curve&#10;&#10;Description automatically generated">
            <a:extLst>
              <a:ext uri="{FF2B5EF4-FFF2-40B4-BE49-F238E27FC236}">
                <a16:creationId xmlns:a16="http://schemas.microsoft.com/office/drawing/2014/main" id="{12AF4DF6-9D25-32E0-8DC1-72D8CC1BC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511" y="897968"/>
            <a:ext cx="2516177" cy="2531032"/>
          </a:xfrm>
          <a:prstGeom prst="rect">
            <a:avLst/>
          </a:prstGeom>
        </p:spPr>
      </p:pic>
      <p:pic>
        <p:nvPicPr>
          <p:cNvPr id="6" name="Picture 5" descr="A cartoon character with a speech bubble&#10;&#10;Description automatically generated">
            <a:extLst>
              <a:ext uri="{FF2B5EF4-FFF2-40B4-BE49-F238E27FC236}">
                <a16:creationId xmlns:a16="http://schemas.microsoft.com/office/drawing/2014/main" id="{6948FF73-F3CF-190D-727C-9A58148A4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446" y="3683937"/>
            <a:ext cx="2642306" cy="25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0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Evaluation Evidence (Case Study: Aston University)</a:t>
            </a: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69E857C9-B208-E653-605F-0B45D0440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089279"/>
              </p:ext>
            </p:extLst>
          </p:nvPr>
        </p:nvGraphicFramePr>
        <p:xfrm>
          <a:off x="584220" y="1836057"/>
          <a:ext cx="11311468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5734">
                  <a:extLst>
                    <a:ext uri="{9D8B030D-6E8A-4147-A177-3AD203B41FA5}">
                      <a16:colId xmlns:a16="http://schemas.microsoft.com/office/drawing/2014/main" val="1193048729"/>
                    </a:ext>
                  </a:extLst>
                </a:gridCol>
                <a:gridCol w="5655734">
                  <a:extLst>
                    <a:ext uri="{9D8B030D-6E8A-4147-A177-3AD203B41FA5}">
                      <a16:colId xmlns:a16="http://schemas.microsoft.com/office/drawing/2014/main" val="2242089683"/>
                    </a:ext>
                  </a:extLst>
                </a:gridCol>
              </a:tblGrid>
              <a:tr h="71789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1600" b="1" dirty="0"/>
                        <a:t>T</a:t>
                      </a:r>
                      <a:r>
                        <a:rPr lang="en-US" sz="1600" b="1" dirty="0"/>
                        <a:t>o what extent do you agree that fill-in-the-blank worksheets in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/>
                        <a:t>Econometrics I enhance your ability to solve coding problems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/>
                        <a:t>independently?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/>
                        <a:t>How confident are you in applying skills from Econometrics I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/>
                        <a:t>fill-in-the-blank worksheets to real-world data analysis?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2261016"/>
                  </a:ext>
                </a:extLst>
              </a:tr>
              <a:tr h="187719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60490"/>
                  </a:ext>
                </a:extLst>
              </a:tr>
            </a:tbl>
          </a:graphicData>
        </a:graphic>
      </p:graphicFrame>
      <p:pic>
        <p:nvPicPr>
          <p:cNvPr id="4" name="Picture 3" descr="A pie chart with text on it&#10;&#10;Description automatically generated">
            <a:extLst>
              <a:ext uri="{FF2B5EF4-FFF2-40B4-BE49-F238E27FC236}">
                <a16:creationId xmlns:a16="http://schemas.microsoft.com/office/drawing/2014/main" id="{273C6FCD-6557-48E8-2402-E5BA6F24A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51" y="3211427"/>
            <a:ext cx="4897272" cy="2421728"/>
          </a:xfrm>
          <a:prstGeom prst="rect">
            <a:avLst/>
          </a:prstGeom>
        </p:spPr>
      </p:pic>
      <p:pic>
        <p:nvPicPr>
          <p:cNvPr id="5" name="Picture 4" descr="A pie chart with text on it&#10;&#10;Description automatically generated">
            <a:extLst>
              <a:ext uri="{FF2B5EF4-FFF2-40B4-BE49-F238E27FC236}">
                <a16:creationId xmlns:a16="http://schemas.microsoft.com/office/drawing/2014/main" id="{C9645A86-78EF-22AE-F8A6-839BED47F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041" y="2937752"/>
            <a:ext cx="4897272" cy="2969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BAD3DF-C9FB-A27F-FFEA-723CF57FF3F7}"/>
              </a:ext>
            </a:extLst>
          </p:cNvPr>
          <p:cNvSpPr txBox="1"/>
          <p:nvPr/>
        </p:nvSpPr>
        <p:spPr>
          <a:xfrm>
            <a:off x="584220" y="6241951"/>
            <a:ext cx="10506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Note:</a:t>
            </a:r>
            <a:r>
              <a:rPr lang="zh-CN" altLang="en-US" sz="1600" dirty="0"/>
              <a:t> </a:t>
            </a:r>
            <a:r>
              <a:rPr lang="en-GB" sz="1600" dirty="0"/>
              <a:t>Results are based on 32 survey participants.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9480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1353800" cy="904875"/>
          </a:xfrm>
        </p:spPr>
        <p:txBody>
          <a:bodyPr>
            <a:normAutofit/>
          </a:bodyPr>
          <a:lstStyle/>
          <a:p>
            <a:r>
              <a:rPr lang="en-US" b="1" dirty="0"/>
              <a:t>Evaluation Evidence (Case Study: Aston University)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924520-B322-0914-05E7-14FF78ECA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328"/>
            <a:ext cx="10515600" cy="5089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What is going well in the fill-in-the-blank style R workshop?</a:t>
            </a:r>
            <a:endParaRPr lang="en-US" sz="2400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3634D5E3-7506-B077-A226-8C718BEC8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206393"/>
              </p:ext>
            </p:extLst>
          </p:nvPr>
        </p:nvGraphicFramePr>
        <p:xfrm>
          <a:off x="838200" y="1887694"/>
          <a:ext cx="10515600" cy="4484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1">
                  <a:extLst>
                    <a:ext uri="{9D8B030D-6E8A-4147-A177-3AD203B41FA5}">
                      <a16:colId xmlns:a16="http://schemas.microsoft.com/office/drawing/2014/main" val="2081013430"/>
                    </a:ext>
                  </a:extLst>
                </a:gridCol>
                <a:gridCol w="8508999">
                  <a:extLst>
                    <a:ext uri="{9D8B030D-6E8A-4147-A177-3AD203B41FA5}">
                      <a16:colId xmlns:a16="http://schemas.microsoft.com/office/drawing/2014/main" val="2829065458"/>
                    </a:ext>
                  </a:extLst>
                </a:gridCol>
              </a:tblGrid>
              <a:tr h="13611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1.</a:t>
                      </a:r>
                      <a:r>
                        <a:rPr lang="zh-CN" altLang="en-US" sz="1800" b="1" dirty="0"/>
                        <a:t> </a:t>
                      </a:r>
                      <a:r>
                        <a:rPr lang="en-US" sz="1800" b="1" dirty="0"/>
                        <a:t>Understanding</a:t>
                      </a:r>
                      <a:r>
                        <a:rPr lang="zh-CN" altLang="en-US" sz="1800" b="1" dirty="0"/>
                        <a:t> </a:t>
                      </a:r>
                      <a:r>
                        <a:rPr lang="en-US" sz="1800" b="1" dirty="0"/>
                        <a:t>and Clarity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“It is very easy to use and understand and keeps me engaged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sz="1800" dirty="0"/>
                        <a:t>all the time to try and get the answer.”</a:t>
                      </a:r>
                    </a:p>
                    <a:p>
                      <a:r>
                        <a:rPr lang="en-US" sz="1800" dirty="0"/>
                        <a:t>“It is easy to understand the code and the framework is provided.”</a:t>
                      </a:r>
                    </a:p>
                    <a:p>
                      <a:r>
                        <a:rPr lang="en-US" sz="1800" dirty="0"/>
                        <a:t>“It provides examples on how the analysis is interpreted and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sz="1800" dirty="0"/>
                        <a:t>applied in the correct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sz="1800" dirty="0"/>
                        <a:t>format. Its interactivity is easy to understand.”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139002"/>
                  </a:ext>
                </a:extLst>
              </a:tr>
              <a:tr h="110589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2.Problem-Solving</a:t>
                      </a:r>
                      <a:r>
                        <a:rPr lang="zh-CN" altLang="en-US" sz="1800" b="1" dirty="0"/>
                        <a:t> </a:t>
                      </a:r>
                      <a:r>
                        <a:rPr lang="en-US" sz="1800" b="1" dirty="0"/>
                        <a:t>and Critical</a:t>
                      </a:r>
                      <a:r>
                        <a:rPr lang="zh-CN" altLang="en-US" sz="1800" b="1" dirty="0"/>
                        <a:t> </a:t>
                      </a:r>
                      <a:r>
                        <a:rPr lang="en-US" sz="1800" b="1" dirty="0"/>
                        <a:t>Thinking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“It makes us put additional effort and think, not just copy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sz="1800" dirty="0"/>
                        <a:t>and paste already ready codes.”</a:t>
                      </a:r>
                    </a:p>
                    <a:p>
                      <a:r>
                        <a:rPr lang="en-US" sz="1800" dirty="0"/>
                        <a:t>“Understanding by doing it myself.”</a:t>
                      </a:r>
                    </a:p>
                    <a:p>
                      <a:r>
                        <a:rPr lang="en-US" sz="1800" dirty="0"/>
                        <a:t>“It helps provide answers if I am stuck so that I can work out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sz="1800" dirty="0"/>
                        <a:t>for myself why this answer is correct.”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42083160"/>
                  </a:ext>
                </a:extLst>
              </a:tr>
              <a:tr h="110589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3.Learning and</a:t>
                      </a:r>
                      <a:r>
                        <a:rPr lang="zh-CN" altLang="en-US" sz="1800" b="1" dirty="0"/>
                        <a:t> </a:t>
                      </a:r>
                      <a:r>
                        <a:rPr lang="en-US" sz="1800" b="1" dirty="0"/>
                        <a:t>Skill Development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“I think that it helps me to understand what I have to do in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sz="1800" dirty="0"/>
                        <a:t>times when I don’t know where to start.”</a:t>
                      </a:r>
                    </a:p>
                    <a:p>
                      <a:r>
                        <a:rPr lang="en-US" sz="1800" dirty="0"/>
                        <a:t>“Help with calculations of the example data given. Gives a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sz="1800" dirty="0"/>
                        <a:t>good understanding of the use of each code.”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9744489"/>
                  </a:ext>
                </a:extLst>
              </a:tr>
              <a:tr h="6439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4.</a:t>
                      </a:r>
                      <a:r>
                        <a:rPr lang="zh-CN" altLang="en-US" sz="1800" b="1" dirty="0"/>
                        <a:t> </a:t>
                      </a:r>
                      <a:r>
                        <a:rPr lang="en-GB" altLang="zh-CN" sz="1800" b="1" dirty="0"/>
                        <a:t>Engagement and</a:t>
                      </a:r>
                      <a:r>
                        <a:rPr lang="zh-CN" altLang="en-US" sz="1800" b="1" dirty="0"/>
                        <a:t> </a:t>
                      </a:r>
                      <a:r>
                        <a:rPr lang="en-GB" altLang="zh-CN" sz="1800" b="1" dirty="0"/>
                        <a:t>Active Learning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We get to know the response immediately.”</a:t>
                      </a:r>
                    </a:p>
                    <a:p>
                      <a:r>
                        <a:rPr lang="en-US" sz="1800" dirty="0"/>
                        <a:t>“You can easily see if your answers are correct or not.”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71032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618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365125"/>
            <a:ext cx="11521440" cy="1325563"/>
          </a:xfrm>
        </p:spPr>
        <p:txBody>
          <a:bodyPr>
            <a:normAutofit/>
          </a:bodyPr>
          <a:lstStyle/>
          <a:p>
            <a:r>
              <a:rPr lang="en-US" b="1" dirty="0"/>
              <a:t>Evaluation Evidence (Case Study: Aston University)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924520-B322-0914-05E7-14FF78ECA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89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The fill-in-the-blank style R workshop would be even better if …?</a:t>
            </a:r>
            <a:endParaRPr lang="en-US" sz="24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77FBE8F-698F-7389-99EB-9F24A363A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487796"/>
              </p:ext>
            </p:extLst>
          </p:nvPr>
        </p:nvGraphicFramePr>
        <p:xfrm>
          <a:off x="838200" y="2149792"/>
          <a:ext cx="10515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1">
                  <a:extLst>
                    <a:ext uri="{9D8B030D-6E8A-4147-A177-3AD203B41FA5}">
                      <a16:colId xmlns:a16="http://schemas.microsoft.com/office/drawing/2014/main" val="2081013430"/>
                    </a:ext>
                  </a:extLst>
                </a:gridCol>
                <a:gridCol w="8508999">
                  <a:extLst>
                    <a:ext uri="{9D8B030D-6E8A-4147-A177-3AD203B41FA5}">
                      <a16:colId xmlns:a16="http://schemas.microsoft.com/office/drawing/2014/main" val="2829065458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/>
                        <a:t>1.</a:t>
                      </a:r>
                      <a:r>
                        <a:rPr lang="zh-CN" altLang="en-US" sz="1800" b="1" dirty="0"/>
                        <a:t> </a:t>
                      </a:r>
                      <a:r>
                        <a:rPr lang="en-US" sz="1800" b="1" dirty="0"/>
                        <a:t>Learning and Engagement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“</a:t>
                      </a:r>
                      <a:r>
                        <a:rPr lang="en-GB" dirty="0"/>
                        <a:t>Maybe after filling in the blanks, there are some codes we have to do completely independently after.</a:t>
                      </a:r>
                      <a:r>
                        <a:rPr lang="en-US" sz="1800" dirty="0"/>
                        <a:t>”</a:t>
                      </a:r>
                      <a:endParaRPr lang="en-GB" dirty="0"/>
                    </a:p>
                    <a:p>
                      <a:r>
                        <a:rPr lang="en-US" sz="1800" dirty="0"/>
                        <a:t>“</a:t>
                      </a:r>
                      <a:r>
                        <a:rPr lang="en-GB" dirty="0"/>
                        <a:t>Include more examples.</a:t>
                      </a:r>
                      <a:r>
                        <a:rPr lang="en-US" sz="1800" dirty="0"/>
                        <a:t>”</a:t>
                      </a:r>
                      <a:endParaRPr lang="en-GB" dirty="0"/>
                    </a:p>
                    <a:p>
                      <a:r>
                        <a:rPr lang="en-US" sz="1800" dirty="0"/>
                        <a:t>“</a:t>
                      </a:r>
                      <a:r>
                        <a:rPr lang="en-GB" dirty="0"/>
                        <a:t>More possible answers as you could just try them all without being forced to learn.</a:t>
                      </a:r>
                      <a:r>
                        <a:rPr lang="en-US" sz="1800" dirty="0"/>
                        <a:t>”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139002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2. Format and Clarity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“</a:t>
                      </a:r>
                      <a:r>
                        <a:rPr lang="en-GB" dirty="0"/>
                        <a:t>That the answers weren’t directly exposed.</a:t>
                      </a:r>
                      <a:r>
                        <a:rPr lang="en-US" sz="1800" dirty="0"/>
                        <a:t>”</a:t>
                      </a:r>
                      <a:endParaRPr lang="en-GB" dirty="0"/>
                    </a:p>
                    <a:p>
                      <a:r>
                        <a:rPr lang="en-US" sz="1800" dirty="0"/>
                        <a:t>“</a:t>
                      </a:r>
                      <a:r>
                        <a:rPr lang="en-GB" dirty="0"/>
                        <a:t>There was less multiple choice as it made it easy to figure out.</a:t>
                      </a:r>
                      <a:r>
                        <a:rPr lang="en-US" sz="1800" dirty="0"/>
                        <a:t>”</a:t>
                      </a:r>
                      <a:endParaRPr lang="en-GB" dirty="0"/>
                    </a:p>
                    <a:p>
                      <a:r>
                        <a:rPr lang="en-US" sz="1800" dirty="0"/>
                        <a:t>“</a:t>
                      </a:r>
                      <a:r>
                        <a:rPr lang="en-GB" dirty="0"/>
                        <a:t>Better hints.</a:t>
                      </a:r>
                      <a:r>
                        <a:rPr lang="en-US" sz="1800" dirty="0"/>
                        <a:t>”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42083160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3. Technical Issues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“</a:t>
                      </a:r>
                      <a:r>
                        <a:rPr lang="en-GB" dirty="0"/>
                        <a:t>The answers could save or be saved as a document to track progress.</a:t>
                      </a:r>
                      <a:r>
                        <a:rPr lang="en-US" sz="1800" dirty="0"/>
                        <a:t>”</a:t>
                      </a: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“</a:t>
                      </a:r>
                      <a:r>
                        <a:rPr lang="en-GB" dirty="0"/>
                        <a:t>Sometimes rounding can be a problem.</a:t>
                      </a:r>
                      <a:r>
                        <a:rPr lang="en-US" sz="1800" dirty="0"/>
                        <a:t>”</a:t>
                      </a: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“</a:t>
                      </a:r>
                      <a:r>
                        <a:rPr lang="en-GB" dirty="0"/>
                        <a:t>Sometimes filling in the blanks can have some issues when it comes to rounding.</a:t>
                      </a:r>
                      <a:r>
                        <a:rPr lang="en-US" sz="1800" dirty="0"/>
                        <a:t>”</a:t>
                      </a:r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9744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825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4BD22-C4C3-155A-D9B0-2E32718D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90021-1D4F-ABC6-B7CA-D990F866D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Prather J, et al. (2023), </a:t>
            </a:r>
            <a:r>
              <a:rPr lang="en-GB" dirty="0" err="1"/>
              <a:t>ITiCSE</a:t>
            </a:r>
            <a:r>
              <a:rPr lang="en-GB" dirty="0"/>
              <a:t>-WGR '23: Proceedings of the 2023 Working Group Reports on Innovation and Technology in Computer Science Education, 108 – 159, </a:t>
            </a:r>
            <a:r>
              <a:rPr lang="en-GB" u="sng" dirty="0">
                <a:hlinkClick r:id="rId2"/>
              </a:rPr>
              <a:t>https://doi.org/10.1145/3623762.363349</a:t>
            </a:r>
            <a:endParaRPr lang="en-GB" u="sng" dirty="0"/>
          </a:p>
          <a:p>
            <a:endParaRPr lang="en-GB" u="sng" dirty="0"/>
          </a:p>
          <a:p>
            <a:r>
              <a:rPr lang="en-GB" dirty="0"/>
              <a:t>Kyaw H.H.S, et al. (2021) </a:t>
            </a:r>
            <a:r>
              <a:rPr lang="en-GB" dirty="0">
                <a:hlinkClick r:id="rId3"/>
              </a:rPr>
              <a:t>A Study of Element Fill-in-Blank Problems for C Programming Learning Assistant System</a:t>
            </a:r>
            <a:r>
              <a:rPr lang="en-GB" dirty="0"/>
              <a:t>, International Journal of Information and Education Technology, 11, 255-261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11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299"/>
          </a:xfrm>
        </p:spPr>
        <p:txBody>
          <a:bodyPr>
            <a:normAutofit/>
          </a:bodyPr>
          <a:lstStyle/>
          <a:p>
            <a:r>
              <a:rPr lang="en-GB" b="1" dirty="0"/>
              <a:t>What </a:t>
            </a:r>
            <a:r>
              <a:rPr lang="en-US" altLang="zh-CN" b="1" dirty="0"/>
              <a:t>C</a:t>
            </a:r>
            <a:r>
              <a:rPr lang="en-GB" b="1" dirty="0" err="1"/>
              <a:t>hanges</a:t>
            </a:r>
            <a:r>
              <a:rPr lang="en-GB" b="1" dirty="0"/>
              <a:t> </a:t>
            </a:r>
            <a:r>
              <a:rPr lang="en-US" altLang="zh-CN" b="1" dirty="0"/>
              <a:t>B</a:t>
            </a:r>
            <a:r>
              <a:rPr lang="en-GB" b="1" dirty="0" err="1"/>
              <a:t>ecause</a:t>
            </a:r>
            <a:r>
              <a:rPr lang="en-GB" b="1" dirty="0"/>
              <a:t> of AI?</a:t>
            </a: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7CAB55-A58C-FF2E-68C7-88796844A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207" y="2483318"/>
            <a:ext cx="7126225" cy="34609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focus on being able to read code (rather than write)</a:t>
            </a:r>
          </a:p>
          <a:p>
            <a:r>
              <a:rPr lang="en-GB" dirty="0"/>
              <a:t>Increased focus on structuring through a problem</a:t>
            </a:r>
          </a:p>
          <a:p>
            <a:r>
              <a:rPr lang="en-GB" dirty="0"/>
              <a:t>Consequences for assessment (not really discussed here)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3D2EA-6BD3-6E7D-B6D6-C0145CA0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048" y="2650084"/>
            <a:ext cx="3481704" cy="35986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38FD7C-DA0C-CE28-E0FF-7B05B048EFE4}"/>
              </a:ext>
            </a:extLst>
          </p:cNvPr>
          <p:cNvSpPr txBox="1"/>
          <p:nvPr/>
        </p:nvSpPr>
        <p:spPr>
          <a:xfrm>
            <a:off x="838199" y="1442702"/>
            <a:ext cx="8972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Debate in the Computer Science (CS) pedagogy literature (e.g. Prather et al, 2023, for a review) on how to change CS education: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3856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299"/>
          </a:xfrm>
        </p:spPr>
        <p:txBody>
          <a:bodyPr>
            <a:normAutofit/>
          </a:bodyPr>
          <a:lstStyle/>
          <a:p>
            <a:r>
              <a:rPr lang="en-US" b="1" dirty="0"/>
              <a:t>“Getting your hands dirty” </a:t>
            </a:r>
            <a:r>
              <a:rPr lang="en-US" altLang="zh-CN" b="1" dirty="0"/>
              <a:t>I</a:t>
            </a:r>
            <a:r>
              <a:rPr lang="en-US" b="1" dirty="0"/>
              <a:t>nstruction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7CAB55-A58C-FF2E-68C7-88796844A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876"/>
            <a:ext cx="10515600" cy="509499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/>
              <a:t>We think that the way we instruct students should reflect the way they will have to work on data after they leave our course.</a:t>
            </a:r>
          </a:p>
          <a:p>
            <a:pPr marL="0" lvl="0" indent="0">
              <a:buNone/>
            </a:pPr>
            <a:r>
              <a:rPr lang="en-US" dirty="0"/>
              <a:t>Examples of typical real-life coding tasks: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None of the typical activity involves being given a complete and correct code file.</a:t>
            </a:r>
            <a:endParaRPr lang="en-GB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DA32DA-B7CC-3F43-9C6B-9860E37FD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71" y="2848653"/>
            <a:ext cx="1233847" cy="1160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7E0A78-38AE-1942-F159-2423998F58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99"/>
          <a:stretch>
            <a:fillRect/>
          </a:stretch>
        </p:blipFill>
        <p:spPr>
          <a:xfrm>
            <a:off x="3867660" y="2848653"/>
            <a:ext cx="1233847" cy="1160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DF95C2-5AC9-08EC-7373-C3D7011BF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562" y="2828753"/>
            <a:ext cx="1189955" cy="1160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E892F3-F6D9-260D-2EC7-9038AD09D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271" y="4238574"/>
            <a:ext cx="1233847" cy="1136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15465F-070E-F7BA-8984-AB174707C2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2326" y="4238573"/>
            <a:ext cx="1233847" cy="1136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21E0DB-5B97-F973-7DC6-D5F6015A3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1907" y="4238573"/>
            <a:ext cx="1200465" cy="11368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F508E7-01D0-5839-2DD7-B693B1AF0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8744" y="2848653"/>
            <a:ext cx="1183988" cy="1160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88EB52-F81D-E6DB-B847-84141885A5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8106" y="4242351"/>
            <a:ext cx="1154626" cy="11368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42C285-74A3-8C04-B046-C2157D856CBE}"/>
              </a:ext>
            </a:extLst>
          </p:cNvPr>
          <p:cNvSpPr txBox="1"/>
          <p:nvPr/>
        </p:nvSpPr>
        <p:spPr>
          <a:xfrm>
            <a:off x="2178118" y="3105833"/>
            <a:ext cx="1443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Package 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7C0881-15CC-284F-5A11-2EAB847EC99A}"/>
              </a:ext>
            </a:extLst>
          </p:cNvPr>
          <p:cNvSpPr txBox="1"/>
          <p:nvPr/>
        </p:nvSpPr>
        <p:spPr>
          <a:xfrm>
            <a:off x="2249361" y="4483838"/>
            <a:ext cx="1644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Using </a:t>
            </a:r>
            <a:br>
              <a:rPr lang="en-GB" dirty="0"/>
            </a:br>
            <a:r>
              <a:rPr lang="en-GB" dirty="0"/>
              <a:t>Documentation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955DA-F464-3DA5-3245-C35CE2211D92}"/>
              </a:ext>
            </a:extLst>
          </p:cNvPr>
          <p:cNvSpPr txBox="1"/>
          <p:nvPr/>
        </p:nvSpPr>
        <p:spPr>
          <a:xfrm>
            <a:off x="5052138" y="3085934"/>
            <a:ext cx="1358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Interpreting </a:t>
            </a:r>
            <a:br>
              <a:rPr lang="en-GB" dirty="0"/>
            </a:br>
            <a:r>
              <a:rPr lang="en-GB" dirty="0"/>
              <a:t>Errors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3374C6-6592-5501-9B17-7B76BF68BAA9}"/>
              </a:ext>
            </a:extLst>
          </p:cNvPr>
          <p:cNvSpPr txBox="1"/>
          <p:nvPr/>
        </p:nvSpPr>
        <p:spPr>
          <a:xfrm>
            <a:off x="5052138" y="4483837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Using the </a:t>
            </a:r>
            <a:br>
              <a:rPr lang="en-GB" dirty="0"/>
            </a:br>
            <a:r>
              <a:rPr lang="en-GB" dirty="0"/>
              <a:t>Internet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45FBAA-F427-AA6F-0FE7-F0080AA94D3F}"/>
              </a:ext>
            </a:extLst>
          </p:cNvPr>
          <p:cNvSpPr txBox="1"/>
          <p:nvPr/>
        </p:nvSpPr>
        <p:spPr>
          <a:xfrm>
            <a:off x="7828517" y="3085933"/>
            <a:ext cx="119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Debugging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CDA7F4-060A-8464-5EB3-EF71EE35F3A7}"/>
              </a:ext>
            </a:extLst>
          </p:cNvPr>
          <p:cNvSpPr txBox="1"/>
          <p:nvPr/>
        </p:nvSpPr>
        <p:spPr>
          <a:xfrm>
            <a:off x="10442732" y="308593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Using AI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B2797B-BD5E-FCDB-9953-44D3FE946FBC}"/>
              </a:ext>
            </a:extLst>
          </p:cNvPr>
          <p:cNvSpPr txBox="1"/>
          <p:nvPr/>
        </p:nvSpPr>
        <p:spPr>
          <a:xfrm>
            <a:off x="7802372" y="4483836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</a:t>
            </a:r>
            <a:br>
              <a:rPr lang="en-GB" dirty="0"/>
            </a:br>
            <a:r>
              <a:rPr lang="en-GB" dirty="0"/>
              <a:t>Cleaning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EE7F04-6714-FEE1-BB48-45B57F8CAE77}"/>
              </a:ext>
            </a:extLst>
          </p:cNvPr>
          <p:cNvSpPr txBox="1"/>
          <p:nvPr/>
        </p:nvSpPr>
        <p:spPr>
          <a:xfrm>
            <a:off x="10467292" y="4483835"/>
            <a:ext cx="11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Struggling</a:t>
            </a:r>
          </a:p>
        </p:txBody>
      </p:sp>
    </p:spTree>
    <p:extLst>
      <p:ext uri="{BB962C8B-B14F-4D97-AF65-F5344CB8AC3E}">
        <p14:creationId xmlns:p14="http://schemas.microsoft.com/office/powerpoint/2010/main" val="151807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299"/>
          </a:xfrm>
        </p:spPr>
        <p:txBody>
          <a:bodyPr>
            <a:normAutofit/>
          </a:bodyPr>
          <a:lstStyle/>
          <a:p>
            <a:r>
              <a:rPr lang="en-US" b="1" dirty="0"/>
              <a:t>“Getting your hands dirty” Worksheet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7CAB55-A58C-FF2E-68C7-88796844A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19" y="1136017"/>
            <a:ext cx="9244249" cy="5094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We want to design worksheets that incorporate these activities.</a:t>
            </a:r>
          </a:p>
          <a:p>
            <a:pPr marL="0" indent="0">
              <a:buNone/>
            </a:pPr>
            <a:r>
              <a:rPr lang="en-US" dirty="0"/>
              <a:t>Setting: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Worksheets for students to complete independently, 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Worksheets for students to tackle during a computer lab</a:t>
            </a:r>
          </a:p>
          <a:p>
            <a:pPr marL="108000" indent="0">
              <a:buNone/>
            </a:pPr>
            <a:r>
              <a:rPr lang="en-US" dirty="0"/>
              <a:t>These worksheets will have the following components:</a:t>
            </a: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Scaffolded problem-solving using fill-in-the-blank exercises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/>
              <a:t>F</a:t>
            </a:r>
            <a:r>
              <a:rPr lang="en-GB" dirty="0" err="1"/>
              <a:t>ind</a:t>
            </a:r>
            <a:r>
              <a:rPr lang="en-GB" dirty="0"/>
              <a:t> solutions by consulting documentation or the internet</a:t>
            </a: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LLM-enhanced exploration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Active recall and feedback via MCQs and instant feedback</a:t>
            </a: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Progress from guided to independent tasks, scaffolding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Intentional bugs and debugging activities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9C196D-5137-B108-E352-8B4EED0E0CC3}"/>
              </a:ext>
            </a:extLst>
          </p:cNvPr>
          <p:cNvGrpSpPr/>
          <p:nvPr/>
        </p:nvGrpSpPr>
        <p:grpSpPr>
          <a:xfrm>
            <a:off x="9528008" y="1397875"/>
            <a:ext cx="2388472" cy="4571282"/>
            <a:chOff x="724814" y="681036"/>
            <a:chExt cx="2388472" cy="45712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44FE0A-B1C4-AC73-9AD0-50EC7D0D9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815" y="681037"/>
              <a:ext cx="1233847" cy="116069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2DC6FEA-8AFF-0EB7-7C7F-3D3FB8ED5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9399"/>
            <a:stretch>
              <a:fillRect/>
            </a:stretch>
          </p:blipFill>
          <p:spPr>
            <a:xfrm>
              <a:off x="724814" y="2978593"/>
              <a:ext cx="1233847" cy="116069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57E3E7F-E672-CD4C-ABEF-E5D0EE71F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2820" y="681036"/>
              <a:ext cx="1189955" cy="116069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D3CA806-87D0-C6F3-9C24-C41477510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4815" y="1841730"/>
              <a:ext cx="1233847" cy="11368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883A607-0A8E-9F9A-D8EA-60963BFFA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4814" y="4115455"/>
              <a:ext cx="1233847" cy="11368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92FA615-48C7-0715-CA35-B4968D9F9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12821" y="2972634"/>
              <a:ext cx="1200465" cy="11368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6AC6BBD-872B-2078-2038-CC8E8A7A7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21059" y="1841730"/>
              <a:ext cx="1183988" cy="116069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18E6AFF-9E7C-7074-58E8-7D89851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21059" y="4078432"/>
              <a:ext cx="1192227" cy="1173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89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299"/>
          </a:xfrm>
        </p:spPr>
        <p:txBody>
          <a:bodyPr>
            <a:normAutofit/>
          </a:bodyPr>
          <a:lstStyle/>
          <a:p>
            <a:r>
              <a:rPr lang="en-GB" b="1" dirty="0"/>
              <a:t>Implementation</a:t>
            </a:r>
            <a:endParaRPr lang="en-US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9C196D-5137-B108-E352-8B4EED0E0CC3}"/>
              </a:ext>
            </a:extLst>
          </p:cNvPr>
          <p:cNvGrpSpPr/>
          <p:nvPr/>
        </p:nvGrpSpPr>
        <p:grpSpPr>
          <a:xfrm>
            <a:off x="9536247" y="1659734"/>
            <a:ext cx="2388472" cy="4571282"/>
            <a:chOff x="724814" y="681036"/>
            <a:chExt cx="2388472" cy="45712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44FE0A-B1C4-AC73-9AD0-50EC7D0D9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815" y="681037"/>
              <a:ext cx="1233847" cy="116069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2DC6FEA-8AFF-0EB7-7C7F-3D3FB8ED5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9399"/>
            <a:stretch>
              <a:fillRect/>
            </a:stretch>
          </p:blipFill>
          <p:spPr>
            <a:xfrm>
              <a:off x="724814" y="2978593"/>
              <a:ext cx="1233847" cy="116069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57E3E7F-E672-CD4C-ABEF-E5D0EE71F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2820" y="681036"/>
              <a:ext cx="1189955" cy="116069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D3CA806-87D0-C6F3-9C24-C41477510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4815" y="1841730"/>
              <a:ext cx="1233847" cy="11368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883A607-0A8E-9F9A-D8EA-60963BFFA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4814" y="4115455"/>
              <a:ext cx="1233847" cy="11368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92FA615-48C7-0715-CA35-B4968D9F9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12821" y="2972634"/>
              <a:ext cx="1200465" cy="11368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6AC6BBD-872B-2078-2038-CC8E8A7A7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21059" y="1841730"/>
              <a:ext cx="1183988" cy="116069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18E6AFF-9E7C-7074-58E8-7D89851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21059" y="4078432"/>
              <a:ext cx="1192227" cy="1173886"/>
            </a:xfrm>
            <a:prstGeom prst="rect">
              <a:avLst/>
            </a:prstGeom>
          </p:spPr>
        </p:pic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4181A6F9-43DD-B4C8-E07E-DBEB9BDC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87" y="1756493"/>
            <a:ext cx="1274292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ython (programming language) - Wikipedia">
            <a:extLst>
              <a:ext uri="{FF2B5EF4-FFF2-40B4-BE49-F238E27FC236}">
                <a16:creationId xmlns:a16="http://schemas.microsoft.com/office/drawing/2014/main" id="{ED3FCD37-23F0-B74B-705C-44DFDF9EFF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0" y="3602259"/>
            <a:ext cx="1233846" cy="12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69153D-8A3B-DD1D-3978-DEF70F9A6FA1}"/>
              </a:ext>
            </a:extLst>
          </p:cNvPr>
          <p:cNvSpPr txBox="1"/>
          <p:nvPr/>
        </p:nvSpPr>
        <p:spPr>
          <a:xfrm>
            <a:off x="2601308" y="1659734"/>
            <a:ext cx="66646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In R</a:t>
            </a:r>
            <a:r>
              <a:rPr lang="en-GB" sz="2800" dirty="0"/>
              <a:t>: We use </a:t>
            </a:r>
            <a:r>
              <a:rPr lang="en-GB" sz="2800" dirty="0" err="1"/>
              <a:t>Rmarkdown</a:t>
            </a:r>
            <a:r>
              <a:rPr lang="en-GB" sz="2800" dirty="0"/>
              <a:t>, and in particular the </a:t>
            </a:r>
            <a:r>
              <a:rPr lang="en-GB" sz="2800" dirty="0" err="1">
                <a:hlinkClick r:id="rId12"/>
              </a:rPr>
              <a:t>Webexercises</a:t>
            </a:r>
            <a:r>
              <a:rPr lang="en-GB" sz="2800" dirty="0"/>
              <a:t> (Dale Barr and Lisa DeBruine) template/package to implement the interactive elements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025F8A-1999-297A-182B-1A86438946D8}"/>
              </a:ext>
            </a:extLst>
          </p:cNvPr>
          <p:cNvSpPr txBox="1"/>
          <p:nvPr/>
        </p:nvSpPr>
        <p:spPr>
          <a:xfrm>
            <a:off x="2601308" y="3681688"/>
            <a:ext cx="6664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In Python</a:t>
            </a:r>
            <a:r>
              <a:rPr lang="en-GB" sz="2800" dirty="0"/>
              <a:t>: We write </a:t>
            </a:r>
            <a:r>
              <a:rPr lang="en-GB" sz="2800" dirty="0" err="1"/>
              <a:t>jupyter</a:t>
            </a:r>
            <a:r>
              <a:rPr lang="en-GB" sz="2800" dirty="0"/>
              <a:t> notebooks using functionality of the </a:t>
            </a:r>
            <a:r>
              <a:rPr lang="en-GB" sz="2800" dirty="0">
                <a:hlinkClick r:id="rId13"/>
              </a:rPr>
              <a:t>pretty </a:t>
            </a:r>
            <a:r>
              <a:rPr lang="en-GB" sz="2800" dirty="0" err="1">
                <a:hlinkClick r:id="rId13"/>
              </a:rPr>
              <a:t>jupyter</a:t>
            </a:r>
            <a:r>
              <a:rPr lang="en-GB" sz="2800" dirty="0">
                <a:hlinkClick r:id="rId13"/>
              </a:rPr>
              <a:t> package</a:t>
            </a:r>
            <a:r>
              <a:rPr lang="en-GB" sz="2800" dirty="0"/>
              <a:t> (Jan Palasek)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538ABC-0235-A3DD-42D9-57D889E9852B}"/>
              </a:ext>
            </a:extLst>
          </p:cNvPr>
          <p:cNvSpPr txBox="1"/>
          <p:nvPr/>
        </p:nvSpPr>
        <p:spPr>
          <a:xfrm>
            <a:off x="267281" y="5319760"/>
            <a:ext cx="8998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Both produce </a:t>
            </a:r>
            <a:r>
              <a:rPr lang="en-US" altLang="zh-CN" sz="2800" dirty="0">
                <a:solidFill>
                  <a:srgbClr val="FF0000"/>
                </a:solidFill>
              </a:rPr>
              <a:t>HTML</a:t>
            </a:r>
            <a:r>
              <a:rPr lang="en-GB" sz="2800" dirty="0"/>
              <a:t> documents with interactive elements</a:t>
            </a:r>
            <a:r>
              <a:rPr lang="en-US" altLang="zh-CN" sz="2800" dirty="0"/>
              <a:t>.</a:t>
            </a:r>
            <a:br>
              <a:rPr lang="en-GB" sz="2800" dirty="0"/>
            </a:br>
            <a:r>
              <a:rPr lang="en-GB" sz="2800" dirty="0"/>
              <a:t>Here we will provide templates for both</a:t>
            </a:r>
            <a:r>
              <a:rPr lang="en-US" altLang="zh-CN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5971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9516374" cy="741299"/>
          </a:xfrm>
        </p:spPr>
        <p:txBody>
          <a:bodyPr>
            <a:normAutofit/>
          </a:bodyPr>
          <a:lstStyle/>
          <a:p>
            <a:r>
              <a:rPr lang="en-GB" b="1" dirty="0" err="1"/>
              <a:t>Rmarkdown</a:t>
            </a:r>
            <a:r>
              <a:rPr lang="en-GB" b="1" dirty="0"/>
              <a:t> </a:t>
            </a:r>
            <a:r>
              <a:rPr lang="en-US" altLang="zh-CN" b="1" dirty="0"/>
              <a:t>D</a:t>
            </a:r>
            <a:r>
              <a:rPr lang="en-GB" b="1" dirty="0" err="1"/>
              <a:t>ocuments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9FFF3F-CA5F-0363-3407-7D26FB2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7" y="273982"/>
            <a:ext cx="1274292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F1A8D6-E19D-76D2-5DDB-7B4C199BC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28" y="1914154"/>
            <a:ext cx="524342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Combines </a:t>
            </a:r>
          </a:p>
          <a:p>
            <a:r>
              <a:rPr lang="en-GB" dirty="0"/>
              <a:t>Text</a:t>
            </a:r>
          </a:p>
          <a:p>
            <a:r>
              <a:rPr lang="en-GB" dirty="0"/>
              <a:t>Code</a:t>
            </a:r>
          </a:p>
          <a:p>
            <a:r>
              <a:rPr lang="en-GB" dirty="0"/>
              <a:t>Output (could be plots)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Also:</a:t>
            </a:r>
          </a:p>
          <a:p>
            <a:r>
              <a:rPr lang="en-GB" dirty="0"/>
              <a:t>Straightforward LaTeX integration</a:t>
            </a:r>
          </a:p>
          <a:p>
            <a:r>
              <a:rPr lang="en-GB" dirty="0"/>
              <a:t>Flexible control of whether you wish to show code and/or output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8F29FE-5615-9385-228A-BB5B8DB4DC65}"/>
              </a:ext>
            </a:extLst>
          </p:cNvPr>
          <p:cNvCxnSpPr>
            <a:cxnSpLocks/>
          </p:cNvCxnSpPr>
          <p:nvPr/>
        </p:nvCxnSpPr>
        <p:spPr>
          <a:xfrm flipV="1">
            <a:off x="1708720" y="1725305"/>
            <a:ext cx="3941064" cy="8229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FD91E4-B4C4-E150-6121-D98CC3666C4D}"/>
              </a:ext>
            </a:extLst>
          </p:cNvPr>
          <p:cNvCxnSpPr>
            <a:cxnSpLocks/>
          </p:cNvCxnSpPr>
          <p:nvPr/>
        </p:nvCxnSpPr>
        <p:spPr>
          <a:xfrm flipV="1">
            <a:off x="1708720" y="2188420"/>
            <a:ext cx="4027846" cy="809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715906-17CE-4799-C9A8-26F588215513}"/>
              </a:ext>
            </a:extLst>
          </p:cNvPr>
          <p:cNvCxnSpPr>
            <a:cxnSpLocks/>
          </p:cNvCxnSpPr>
          <p:nvPr/>
        </p:nvCxnSpPr>
        <p:spPr>
          <a:xfrm flipV="1">
            <a:off x="3923380" y="2909367"/>
            <a:ext cx="1873571" cy="4515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B50EACF-65A6-CD38-F51A-E41BC4A2E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063" y="1450985"/>
            <a:ext cx="5768752" cy="39560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42723B-C3E2-7437-C7B5-1E43D97F6E91}"/>
              </a:ext>
            </a:extLst>
          </p:cNvPr>
          <p:cNvSpPr txBox="1"/>
          <p:nvPr/>
        </p:nvSpPr>
        <p:spPr>
          <a:xfrm>
            <a:off x="5997584" y="5569545"/>
            <a:ext cx="5539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an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HTML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file which you share with students. They can download it and work on it locally (also offline). Or you host it on a website, e.g. a GitHub page.</a:t>
            </a:r>
          </a:p>
        </p:txBody>
      </p:sp>
    </p:spTree>
    <p:extLst>
      <p:ext uri="{BB962C8B-B14F-4D97-AF65-F5344CB8AC3E}">
        <p14:creationId xmlns:p14="http://schemas.microsoft.com/office/powerpoint/2010/main" val="204833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6EAD-477B-C87E-9908-4D6CFD5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365125"/>
            <a:ext cx="9516374" cy="741299"/>
          </a:xfrm>
        </p:spPr>
        <p:txBody>
          <a:bodyPr>
            <a:normAutofit/>
          </a:bodyPr>
          <a:lstStyle/>
          <a:p>
            <a:r>
              <a:rPr lang="en-GB" b="1" dirty="0" err="1"/>
              <a:t>Rmarkdown</a:t>
            </a:r>
            <a:r>
              <a:rPr lang="en-GB" b="1" dirty="0"/>
              <a:t> </a:t>
            </a:r>
            <a:r>
              <a:rPr lang="en-US" altLang="zh-CN" b="1" dirty="0"/>
              <a:t>D</a:t>
            </a:r>
            <a:r>
              <a:rPr lang="en-GB" b="1" dirty="0" err="1"/>
              <a:t>ocuments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9FFF3F-CA5F-0363-3407-7D26FB2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7" y="273982"/>
            <a:ext cx="1274292" cy="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91E60F-9C0B-16DF-3041-5429F7514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275" y="1843510"/>
            <a:ext cx="5768752" cy="3956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BB65C2-A8B9-0CF1-BF4C-7263478CF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65" y="1746045"/>
            <a:ext cx="5888841" cy="214457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AE2F3C-9CDC-E5D2-BDE8-FE99B389D839}"/>
              </a:ext>
            </a:extLst>
          </p:cNvPr>
          <p:cNvSpPr txBox="1"/>
          <p:nvPr/>
        </p:nvSpPr>
        <p:spPr>
          <a:xfrm>
            <a:off x="180973" y="4048638"/>
            <a:ext cx="5899903" cy="2031325"/>
          </a:xfrm>
          <a:prstGeom prst="rect">
            <a:avLst/>
          </a:prstGeom>
          <a:noFill/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The </a:t>
            </a:r>
            <a:r>
              <a:rPr lang="en-GB" sz="1400" dirty="0" err="1">
                <a:solidFill>
                  <a:schemeClr val="accent1"/>
                </a:solidFill>
              </a:rPr>
              <a:t>Rmarkdown</a:t>
            </a:r>
            <a:r>
              <a:rPr lang="en-GB" sz="1400" dirty="0">
                <a:solidFill>
                  <a:schemeClr val="accent1"/>
                </a:solidFill>
              </a:rPr>
              <a:t> code</a:t>
            </a:r>
          </a:p>
          <a:p>
            <a:endParaRPr lang="en-GB" sz="1400" dirty="0">
              <a:solidFill>
                <a:schemeClr val="accent1"/>
              </a:solidFill>
            </a:endParaRPr>
          </a:p>
          <a:p>
            <a:r>
              <a:rPr lang="en-GB" sz="1400" dirty="0">
                <a:solidFill>
                  <a:schemeClr val="accent1"/>
                </a:solidFill>
              </a:rPr>
              <a:t>Code is enclosed in:  </a:t>
            </a:r>
          </a:p>
          <a:p>
            <a:endParaRPr lang="en-GB" sz="1400" dirty="0">
              <a:solidFill>
                <a:schemeClr val="accent1"/>
              </a:solidFill>
            </a:endParaRPr>
          </a:p>
          <a:p>
            <a:endParaRPr lang="en-GB" sz="1400" dirty="0">
              <a:solidFill>
                <a:schemeClr val="accent1"/>
              </a:solidFill>
            </a:endParaRPr>
          </a:p>
          <a:p>
            <a:endParaRPr lang="en-GB" sz="1400" dirty="0">
              <a:solidFill>
                <a:schemeClr val="accent1"/>
              </a:solidFill>
            </a:endParaRPr>
          </a:p>
          <a:p>
            <a:endParaRPr lang="en-GB" sz="1400" dirty="0">
              <a:solidFill>
                <a:schemeClr val="accent1"/>
              </a:solidFill>
            </a:endParaRPr>
          </a:p>
          <a:p>
            <a:r>
              <a:rPr lang="en-GB" sz="1400" dirty="0">
                <a:solidFill>
                  <a:schemeClr val="accent1"/>
                </a:solidFill>
              </a:rPr>
              <a:t>You can control whether code shows, executes, messages and errors are shown and how code output is shown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0B6B9F-6B77-A751-8CEA-878FF495656D}"/>
              </a:ext>
            </a:extLst>
          </p:cNvPr>
          <p:cNvSpPr txBox="1"/>
          <p:nvPr/>
        </p:nvSpPr>
        <p:spPr>
          <a:xfrm>
            <a:off x="1311581" y="6457890"/>
            <a:ext cx="969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To get from </a:t>
            </a:r>
            <a:r>
              <a:rPr lang="en-GB" sz="2000" dirty="0" err="1">
                <a:solidFill>
                  <a:schemeClr val="accent1"/>
                </a:solidFill>
              </a:rPr>
              <a:t>Rmarkdown</a:t>
            </a:r>
            <a:r>
              <a:rPr lang="en-GB" sz="2000" dirty="0"/>
              <a:t> to </a:t>
            </a:r>
            <a:r>
              <a:rPr lang="en-US" altLang="zh-CN" sz="2000" dirty="0">
                <a:solidFill>
                  <a:schemeClr val="accent6"/>
                </a:solidFill>
              </a:rPr>
              <a:t>HTML</a:t>
            </a:r>
            <a:r>
              <a:rPr lang="en-GB" sz="2000" dirty="0"/>
              <a:t> you need to render or knit the file (done through </a:t>
            </a:r>
            <a:r>
              <a:rPr lang="en-GB" sz="2000" dirty="0" err="1"/>
              <a:t>Rstudio</a:t>
            </a:r>
            <a:r>
              <a:rPr lang="en-GB" sz="2000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A25D01-6F6C-867A-37ED-2428519693D8}"/>
              </a:ext>
            </a:extLst>
          </p:cNvPr>
          <p:cNvSpPr txBox="1"/>
          <p:nvPr/>
        </p:nvSpPr>
        <p:spPr>
          <a:xfrm>
            <a:off x="2230710" y="1316044"/>
            <a:ext cx="184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R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Markdown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File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B31621-0536-99B9-5404-271F6BCE6A78}"/>
              </a:ext>
            </a:extLst>
          </p:cNvPr>
          <p:cNvSpPr txBox="1"/>
          <p:nvPr/>
        </p:nvSpPr>
        <p:spPr>
          <a:xfrm>
            <a:off x="8131872" y="1319487"/>
            <a:ext cx="17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HTML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Output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Circular Arrow 19">
            <a:extLst>
              <a:ext uri="{FF2B5EF4-FFF2-40B4-BE49-F238E27FC236}">
                <a16:creationId xmlns:a16="http://schemas.microsoft.com/office/drawing/2014/main" id="{4A7A3065-F4AB-F0D4-FE8B-EA86E6C1C0C2}"/>
              </a:ext>
            </a:extLst>
          </p:cNvPr>
          <p:cNvSpPr/>
          <p:nvPr/>
        </p:nvSpPr>
        <p:spPr>
          <a:xfrm flipV="1">
            <a:off x="5458855" y="5476363"/>
            <a:ext cx="1274290" cy="1060263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0D0569-B7C1-2FC8-736D-24F146DE28A5}"/>
              </a:ext>
            </a:extLst>
          </p:cNvPr>
          <p:cNvCxnSpPr>
            <a:cxnSpLocks/>
          </p:cNvCxnSpPr>
          <p:nvPr/>
        </p:nvCxnSpPr>
        <p:spPr>
          <a:xfrm>
            <a:off x="2379252" y="3743864"/>
            <a:ext cx="0" cy="3047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455E578-9AD2-9BA5-84BF-48C165D89E44}"/>
              </a:ext>
            </a:extLst>
          </p:cNvPr>
          <p:cNvSpPr txBox="1"/>
          <p:nvPr/>
        </p:nvSpPr>
        <p:spPr>
          <a:xfrm>
            <a:off x="209965" y="4736242"/>
            <a:ext cx="580264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```{r}</a:t>
            </a:r>
          </a:p>
          <a:p>
            <a:r>
              <a:rPr lang="en-US" altLang="zh-CN" sz="12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YOUR</a:t>
            </a:r>
            <a:r>
              <a:rPr lang="zh-CN" altLang="en-US" sz="12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 GOES HERE</a:t>
            </a:r>
          </a:p>
          <a:p>
            <a:r>
              <a:rPr lang="en-GB" sz="12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```</a:t>
            </a:r>
          </a:p>
        </p:txBody>
      </p:sp>
    </p:spTree>
    <p:extLst>
      <p:ext uri="{BB962C8B-B14F-4D97-AF65-F5344CB8AC3E}">
        <p14:creationId xmlns:p14="http://schemas.microsoft.com/office/powerpoint/2010/main" val="3454899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11199</TotalTime>
  <Words>2051</Words>
  <Application>Microsoft Office PowerPoint</Application>
  <PresentationFormat>Widescreen</PresentationFormat>
  <Paragraphs>347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Office Theme</vt:lpstr>
      <vt:lpstr>Beyond Syntax: Teaching Problem-Solving in R and Python through Real-Life Coding Challenges  DEE2025 Conference</vt:lpstr>
      <vt:lpstr>Agenda</vt:lpstr>
      <vt:lpstr>Why This Workshop?</vt:lpstr>
      <vt:lpstr>What Changes Because of AI?</vt:lpstr>
      <vt:lpstr>“Getting your hands dirty” Instruction</vt:lpstr>
      <vt:lpstr>“Getting your hands dirty” Worksheet</vt:lpstr>
      <vt:lpstr>Implementation</vt:lpstr>
      <vt:lpstr>Rmarkdown Documents</vt:lpstr>
      <vt:lpstr>Rmarkdown Documents</vt:lpstr>
      <vt:lpstr>Rmarkdown Interactive Elements</vt:lpstr>
      <vt:lpstr>Rmarkdown Interactive Elements</vt:lpstr>
      <vt:lpstr>Rmarkdown Interactive Elements</vt:lpstr>
      <vt:lpstr>Rmarkdown Interactive Elements</vt:lpstr>
      <vt:lpstr>Webexercises Additional Functionality</vt:lpstr>
      <vt:lpstr>Webexercises Additional Functionality</vt:lpstr>
      <vt:lpstr>Webexercises Additional Functionality</vt:lpstr>
      <vt:lpstr>Webexercises Additional Functionality</vt:lpstr>
      <vt:lpstr>Webexercises Additional Functionality</vt:lpstr>
      <vt:lpstr>Webexercises Additional Functionality</vt:lpstr>
      <vt:lpstr>Webexercises Additional Functionality</vt:lpstr>
      <vt:lpstr>Webexercises Additional Functionality</vt:lpstr>
      <vt:lpstr>Webexercises Additional Functionality</vt:lpstr>
      <vt:lpstr>Webexercises Additional Functionality</vt:lpstr>
      <vt:lpstr>Interactive Worksheet</vt:lpstr>
      <vt:lpstr>Interactive Worksheet</vt:lpstr>
      <vt:lpstr>Jupyter Notebook</vt:lpstr>
      <vt:lpstr>Interactive Worksheet</vt:lpstr>
      <vt:lpstr>Evaluation Evidence (Case Study: Aston University)</vt:lpstr>
      <vt:lpstr>Evaluation Evidence (Case Study: Aston University)</vt:lpstr>
      <vt:lpstr>Evaluation Evidence (Case Study: Aston University)</vt:lpstr>
      <vt:lpstr>Evaluation Evidence (Case Study: Aston University)</vt:lpstr>
      <vt:lpstr>Evaluation Evidence (Case Study: Aston University)</vt:lpstr>
      <vt:lpstr>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Syntax: Teaching Problem-Solving in R and Python through Real-Life Coding Challenges  DEE2025 Conference</dc:title>
  <dc:creator>Yichen Zhu</dc:creator>
  <cp:lastModifiedBy>Ralf Becker</cp:lastModifiedBy>
  <cp:revision>53</cp:revision>
  <dcterms:created xsi:type="dcterms:W3CDTF">2025-06-23T11:22:25Z</dcterms:created>
  <dcterms:modified xsi:type="dcterms:W3CDTF">2025-09-10T11:28:18Z</dcterms:modified>
</cp:coreProperties>
</file>