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29"/>
  </p:notesMasterIdLst>
  <p:handoutMasterIdLst>
    <p:handoutMasterId r:id="rId30"/>
  </p:handoutMasterIdLst>
  <p:sldIdLst>
    <p:sldId id="257" r:id="rId5"/>
    <p:sldId id="300" r:id="rId6"/>
    <p:sldId id="320" r:id="rId7"/>
    <p:sldId id="326" r:id="rId8"/>
    <p:sldId id="303" r:id="rId9"/>
    <p:sldId id="308" r:id="rId10"/>
    <p:sldId id="304" r:id="rId11"/>
    <p:sldId id="305" r:id="rId12"/>
    <p:sldId id="325" r:id="rId13"/>
    <p:sldId id="309" r:id="rId14"/>
    <p:sldId id="306" r:id="rId15"/>
    <p:sldId id="313" r:id="rId16"/>
    <p:sldId id="319" r:id="rId17"/>
    <p:sldId id="321" r:id="rId18"/>
    <p:sldId id="324" r:id="rId19"/>
    <p:sldId id="312" r:id="rId20"/>
    <p:sldId id="307" r:id="rId21"/>
    <p:sldId id="315" r:id="rId22"/>
    <p:sldId id="314" r:id="rId23"/>
    <p:sldId id="316" r:id="rId24"/>
    <p:sldId id="318" r:id="rId25"/>
    <p:sldId id="317" r:id="rId26"/>
    <p:sldId id="310" r:id="rId27"/>
    <p:sldId id="311" r:id="rId28"/>
  </p:sldIdLst>
  <p:sldSz cx="9144000" cy="5143500" type="screen16x9"/>
  <p:notesSz cx="11309350" cy="20104100"/>
  <p:embeddedFontLst>
    <p:embeddedFont>
      <p:font typeface="Cambria Math" panose="02040503050406030204" pitchFamily="18" charset="0"/>
      <p:regular r:id="rId31"/>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69"/>
    <a:srgbClr val="003C3B"/>
    <a:srgbClr val="00C896"/>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9C93B-7D78-B44E-867E-97C0DD200F93}" v="15" dt="2025-09-08T10:12:05.2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6164"/>
  </p:normalViewPr>
  <p:slideViewPr>
    <p:cSldViewPr snapToGrid="0">
      <p:cViewPr varScale="1">
        <p:scale>
          <a:sx n="142" d="100"/>
          <a:sy n="142" d="100"/>
        </p:scale>
        <p:origin x="1080" y="-6"/>
      </p:cViewPr>
      <p:guideLst>
        <p:guide pos="2818"/>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514600"/>
            <a:ext cx="12058650" cy="6783388"/>
          </a:xfrm>
          <a:prstGeom prst="rect">
            <a:avLst/>
          </a:prstGeom>
          <a:noFill/>
          <a:ln w="12700">
            <a:solidFill>
              <a:prstClr val="black"/>
            </a:solidFill>
          </a:ln>
        </p:spPr>
      </p:sp>
      <p:sp>
        <p:nvSpPr>
          <p:cNvPr id="3" name="Notes Placeholder 2"/>
          <p:cNvSpPr>
            <a:spLocks noGrp="1"/>
          </p:cNvSpPr>
          <p:nvPr>
            <p:ph type="body" idx="1"/>
          </p:nvPr>
        </p:nvSpPr>
        <p:spPr>
          <a:xfrm>
            <a:off x="1130578" y="9673900"/>
            <a:ext cx="9048194" cy="7918600"/>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sz="546" kern="1200" dirty="0">
                <a:solidFill>
                  <a:schemeClr val="tx1"/>
                </a:solidFill>
                <a:effectLst/>
                <a:latin typeface="+mn-lt"/>
                <a:ea typeface="+mn-ea"/>
                <a:cs typeface="+mn-cs"/>
              </a:rPr>
              <a:t>While Filson (2023) is quite specific to the U.S. context, unlike Hill and </a:t>
            </a:r>
            <a:r>
              <a:rPr lang="en-GB" sz="546" kern="1200" dirty="0" err="1">
                <a:solidFill>
                  <a:schemeClr val="tx1"/>
                </a:solidFill>
                <a:effectLst/>
                <a:latin typeface="+mn-lt"/>
                <a:ea typeface="+mn-ea"/>
                <a:cs typeface="+mn-cs"/>
              </a:rPr>
              <a:t>LoPalo</a:t>
            </a:r>
            <a:r>
              <a:rPr lang="en-GB" sz="546" kern="1200" dirty="0">
                <a:solidFill>
                  <a:schemeClr val="tx1"/>
                </a:solidFill>
                <a:effectLst/>
                <a:latin typeface="+mn-lt"/>
                <a:ea typeface="+mn-ea"/>
                <a:cs typeface="+mn-cs"/>
              </a:rPr>
              <a:t>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p>
          <a:p>
            <a:endParaRPr lang="en-US" dirty="0"/>
          </a:p>
        </p:txBody>
      </p:sp>
    </p:spTree>
    <p:extLst>
      <p:ext uri="{BB962C8B-B14F-4D97-AF65-F5344CB8AC3E}">
        <p14:creationId xmlns:p14="http://schemas.microsoft.com/office/powerpoint/2010/main" val="173076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3F49-FB79-C8DF-253F-17BD023B7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5837F-A7E4-8601-3B77-B0660D577B70}"/>
              </a:ext>
            </a:extLst>
          </p:cNvPr>
          <p:cNvSpPr>
            <a:spLocks noGrp="1" noRot="1" noChangeAspect="1"/>
          </p:cNvSpPr>
          <p:nvPr>
            <p:ph type="sldImg"/>
          </p:nvPr>
        </p:nvSpPr>
        <p:spPr>
          <a:xfrm>
            <a:off x="-374650" y="2514600"/>
            <a:ext cx="12058650" cy="678338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5AE0873-91F2-BA16-3A10-866A84A0145E}"/>
              </a:ext>
            </a:extLst>
          </p:cNvPr>
          <p:cNvSpPr>
            <a:spLocks noGrp="1"/>
          </p:cNvSpPr>
          <p:nvPr>
            <p:ph type="body" idx="1"/>
          </p:nvPr>
        </p:nvSpPr>
        <p:spPr>
          <a:xfrm>
            <a:off x="1130578" y="9673900"/>
            <a:ext cx="9048194" cy="7918600"/>
          </a:xfrm>
          <a:prstGeom prst="rect">
            <a:avLst/>
          </a:prstGeom>
        </p:spPr>
        <p:txBody>
          <a:bodyPr/>
          <a:lstStyle/>
          <a:p>
            <a:pPr marL="0" marR="0" lvl="0" indent="0" algn="l" defTabSz="415869" rtl="0" eaLnBrk="1" fontAlgn="auto" latinLnBrk="0" hangingPunct="1">
              <a:lnSpc>
                <a:spcPct val="100000"/>
              </a:lnSpc>
              <a:spcBef>
                <a:spcPts val="0"/>
              </a:spcBef>
              <a:spcAft>
                <a:spcPts val="0"/>
              </a:spcAft>
              <a:buClrTx/>
              <a:buSzTx/>
              <a:buFontTx/>
              <a:buNone/>
              <a:tabLst/>
              <a:defRPr/>
            </a:pPr>
            <a:r>
              <a:rPr lang="en-GB" sz="546" kern="1200" dirty="0">
                <a:solidFill>
                  <a:schemeClr val="tx1"/>
                </a:solidFill>
                <a:effectLst/>
                <a:latin typeface="+mn-lt"/>
                <a:ea typeface="+mn-ea"/>
                <a:cs typeface="+mn-cs"/>
              </a:rPr>
              <a:t>While Filson (2023) is quite specific to the U.S. context, unlike Hill and </a:t>
            </a:r>
            <a:r>
              <a:rPr lang="en-GB" sz="546" kern="1200" dirty="0" err="1">
                <a:solidFill>
                  <a:schemeClr val="tx1"/>
                </a:solidFill>
                <a:effectLst/>
                <a:latin typeface="+mn-lt"/>
                <a:ea typeface="+mn-ea"/>
                <a:cs typeface="+mn-cs"/>
              </a:rPr>
              <a:t>LoPalo</a:t>
            </a:r>
            <a:r>
              <a:rPr lang="en-GB" sz="546" kern="1200" dirty="0">
                <a:solidFill>
                  <a:schemeClr val="tx1"/>
                </a:solidFill>
                <a:effectLst/>
                <a:latin typeface="+mn-lt"/>
                <a:ea typeface="+mn-ea"/>
                <a:cs typeface="+mn-cs"/>
              </a:rPr>
              <a:t> (2024) who focus primarily on exams, Filson highlights the innovative benefits of online assessments during Covid-19, benefits that may not have emerged otherwise. He emphasises the value of maintaining these innovations, such as shifting from traditional assessments with predetermined answers (e.g., MCQs or structured responses) to more open-ended, problem-based tasks. These assessments encourage students to construct arguments and counterarguments through presentations, discussions, or essays, mirroring real-world economic analysis and model application. Such approaches can be adapted to any course.</a:t>
            </a:r>
          </a:p>
          <a:p>
            <a:endParaRPr lang="en-US" dirty="0"/>
          </a:p>
        </p:txBody>
      </p:sp>
    </p:spTree>
    <p:extLst>
      <p:ext uri="{BB962C8B-B14F-4D97-AF65-F5344CB8AC3E}">
        <p14:creationId xmlns:p14="http://schemas.microsoft.com/office/powerpoint/2010/main" val="55683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2514600"/>
            <a:ext cx="12058650" cy="6783388"/>
          </a:xfrm>
          <a:prstGeom prst="rect">
            <a:avLst/>
          </a:prstGeom>
          <a:noFill/>
          <a:ln w="12700">
            <a:solidFill>
              <a:prstClr val="black"/>
            </a:solidFill>
          </a:ln>
        </p:spPr>
      </p:sp>
      <p:sp>
        <p:nvSpPr>
          <p:cNvPr id="3" name="Notes Placeholder 2"/>
          <p:cNvSpPr>
            <a:spLocks noGrp="1"/>
          </p:cNvSpPr>
          <p:nvPr>
            <p:ph type="body" idx="1"/>
          </p:nvPr>
        </p:nvSpPr>
        <p:spPr>
          <a:xfrm>
            <a:off x="1130578" y="9673900"/>
            <a:ext cx="9048194" cy="7918600"/>
          </a:xfrm>
          <a:prstGeom prst="rect">
            <a:avLst/>
          </a:prstGeom>
        </p:spPr>
        <p:txBody>
          <a:bodyPr/>
          <a:lstStyle/>
          <a:p>
            <a:r>
              <a:rPr lang="en-GB" sz="1600" dirty="0"/>
              <a:t>Marginal effects, even in models like probit or logistic regression that predict probabilities between 0 and 1, can sometimes appear to be larger than 1. This isn't necessarily an error:</a:t>
            </a:r>
          </a:p>
          <a:p>
            <a:endParaRPr lang="en-GB" sz="1600" dirty="0"/>
          </a:p>
          <a:p>
            <a:r>
              <a:rPr lang="en-GB" sz="1600" dirty="0"/>
              <a:t>The marginal effect is the slope of the prediction function, and while the function itself is bounded, its derivative (the marginal effect) can be larger than 1, especially when the predictor variable is scaled differently or when the model is non-linear.</a:t>
            </a:r>
            <a:endParaRPr lang="en-US" dirty="0"/>
          </a:p>
        </p:txBody>
      </p:sp>
    </p:spTree>
    <p:extLst>
      <p:ext uri="{BB962C8B-B14F-4D97-AF65-F5344CB8AC3E}">
        <p14:creationId xmlns:p14="http://schemas.microsoft.com/office/powerpoint/2010/main" val="2375473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 title maximum of 2 lines</a:t>
            </a:r>
            <a:endParaRPr lang="en-US" dirty="0"/>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0" i="0">
                <a:solidFill>
                  <a:srgbClr val="003C3B"/>
                </a:solidFill>
                <a:latin typeface="Arial" panose="020B0604020202020204" pitchFamily="34" charset="0"/>
              </a:defRPr>
            </a:lvl1pPr>
          </a:lstStyle>
          <a:p>
            <a:r>
              <a:rPr lang="en-GB" dirty="0"/>
              <a:t>Divider Slide </a:t>
            </a:r>
            <a:endParaRPr lang="en-US" dirty="0"/>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chemeClr val="bg1"/>
                </a:solidFill>
                <a:latin typeface="Arial" panose="020B0604020202020204" pitchFamily="34" charset="0"/>
              </a:defRPr>
            </a:lvl1pPr>
          </a:lstStyle>
          <a:p>
            <a:r>
              <a:rPr lang="en-GB" dirty="0"/>
              <a:t>Divider Slide </a:t>
            </a:r>
            <a:endParaRPr lang="en-US" dirty="0"/>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dirty="0">
                <a:solidFill>
                  <a:srgbClr val="FFFFFF"/>
                </a:solidFill>
                <a:latin typeface="Arial" panose="020B0604020202020204" pitchFamily="34" charset="0"/>
                <a:cs typeface="Spectral-Light"/>
              </a:rPr>
              <a:t>University</a:t>
            </a:r>
            <a:endParaRPr sz="1228" b="0" i="0" dirty="0">
              <a:latin typeface="Arial" panose="020B0604020202020204" pitchFamily="34" charset="0"/>
              <a:cs typeface="Spectral-Light"/>
            </a:endParaRPr>
          </a:p>
          <a:p>
            <a:pPr marL="5776">
              <a:lnSpc>
                <a:spcPts val="1308"/>
              </a:lnSpc>
            </a:pPr>
            <a:r>
              <a:rPr sz="1228" b="0" i="0" spc="-25" dirty="0" err="1">
                <a:solidFill>
                  <a:srgbClr val="FFFFFF"/>
                </a:solidFill>
                <a:latin typeface="Arial" panose="020B0604020202020204" pitchFamily="34" charset="0"/>
                <a:cs typeface="Spectral"/>
              </a:rPr>
              <a:t>of</a:t>
            </a:r>
            <a:r>
              <a:rPr sz="1228" b="0" i="0" spc="-25" dirty="0" err="1">
                <a:solidFill>
                  <a:srgbClr val="FFFFFF"/>
                </a:solidFill>
                <a:latin typeface="Arial" panose="020B0604020202020204" pitchFamily="34" charset="0"/>
                <a:cs typeface="Spectral-Light"/>
              </a:rPr>
              <a:t>Galway.ie</a:t>
            </a:r>
            <a:endParaRPr sz="1228" b="0" i="0" dirty="0">
              <a:latin typeface="Arial" panose="020B0604020202020204" pitchFamily="34"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rgbClr val="003C3B"/>
                </a:solidFill>
                <a:latin typeface="Arial" panose="020B0604020202020204" pitchFamily="34" charset="0"/>
              </a:defRPr>
            </a:lvl1pPr>
          </a:lstStyle>
          <a:p>
            <a:r>
              <a:rPr lang="en-GB" dirty="0"/>
              <a:t>Divider Slide </a:t>
            </a:r>
            <a:endParaRPr lang="en-US" dirty="0"/>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chemeClr val="bg1"/>
                </a:solidFill>
                <a:latin typeface="Arial" panose="020B0604020202020204" pitchFamily="34" charset="0"/>
              </a:defRPr>
            </a:lvl1pPr>
          </a:lstStyle>
          <a:p>
            <a:r>
              <a:rPr lang="en-GB" dirty="0"/>
              <a:t>Divider Slide </a:t>
            </a:r>
            <a:endParaRPr lang="en-US" dirty="0"/>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t>
            </a:r>
            <a:br>
              <a:rPr lang="en-GB" dirty="0"/>
            </a:br>
            <a:r>
              <a:rPr lang="en-GB" dirty="0"/>
              <a:t>add picture</a:t>
            </a:r>
            <a:endParaRPr lang="en-US" dirty="0"/>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rgbClr val="003C3B"/>
                </a:solidFill>
                <a:latin typeface="Arial" panose="020B0604020202020204" pitchFamily="34" charset="0"/>
              </a:defRPr>
            </a:lvl1pPr>
          </a:lstStyle>
          <a:p>
            <a:r>
              <a:rPr lang="en-GB" dirty="0"/>
              <a:t>Divider Slide </a:t>
            </a:r>
            <a:endParaRPr lang="en-US" dirty="0"/>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0" i="0">
                <a:solidFill>
                  <a:schemeClr val="bg1"/>
                </a:solidFill>
                <a:latin typeface="Arial" panose="020B0604020202020204" pitchFamily="34" charset="0"/>
              </a:defRPr>
            </a:lvl1pPr>
          </a:lstStyle>
          <a:p>
            <a:r>
              <a:rPr lang="en-GB" dirty="0"/>
              <a:t>Divider Slide </a:t>
            </a:r>
            <a:endParaRPr lang="en-US" dirty="0"/>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t>
            </a:r>
            <a:br>
              <a:rPr lang="en-GB" dirty="0"/>
            </a:br>
            <a:r>
              <a:rPr lang="en-GB" dirty="0"/>
              <a:t>add picture</a:t>
            </a:r>
            <a:endParaRPr lang="en-US" dirty="0"/>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0" i="0">
                <a:solidFill>
                  <a:schemeClr val="bg1"/>
                </a:solidFill>
                <a:latin typeface="Arial" panose="020B0604020202020204" pitchFamily="34" charset="0"/>
              </a:defRPr>
            </a:lvl1pPr>
          </a:lstStyle>
          <a:p>
            <a:r>
              <a:rPr lang="en-GB" dirty="0"/>
              <a:t>Divider Slide</a:t>
            </a:r>
            <a:br>
              <a:rPr lang="en-GB" dirty="0"/>
            </a:br>
            <a:r>
              <a:rPr lang="en-GB" dirty="0"/>
              <a:t>Max 4 lines </a:t>
            </a:r>
            <a:br>
              <a:rPr lang="en-GB" dirty="0"/>
            </a:br>
            <a:r>
              <a:rPr lang="en-GB" dirty="0"/>
              <a:t>for copy to be placed here</a:t>
            </a:r>
            <a:endParaRPr lang="en-US" dirty="0"/>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 title maximum of 2 lines</a:t>
            </a:r>
            <a:endParaRPr lang="en-US" dirty="0"/>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Title</a:t>
            </a:r>
            <a:endParaRPr lang="en-US" dirty="0"/>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Titles</a:t>
            </a:r>
            <a:endParaRPr lang="en-US" dirty="0"/>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Titles</a:t>
            </a:r>
            <a:endParaRPr lang="en-US" dirty="0"/>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only slide title maximum of 1 line</a:t>
            </a:r>
            <a:endParaRPr lang="en-US" dirty="0"/>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05871" y="4483509"/>
            <a:ext cx="1214304" cy="799195"/>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only slide title maximum of 1 line</a:t>
            </a:r>
            <a:endParaRPr lang="en-US" dirty="0"/>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455" b="0" i="0">
                <a:solidFill>
                  <a:srgbClr val="003C3B"/>
                </a:solidFill>
                <a:latin typeface="Arial" panose="020B0604020202020204" pitchFamily="34" charset="0"/>
                <a:ea typeface="Inter" panose="02000503000000020004" pitchFamily="2" charset="0"/>
              </a:defRPr>
            </a:lvl2pPr>
            <a:lvl3pPr>
              <a:defRPr sz="1455" b="0" i="0">
                <a:solidFill>
                  <a:srgbClr val="003C3B"/>
                </a:solidFill>
                <a:latin typeface="Arial" panose="020B0604020202020204" pitchFamily="34" charset="0"/>
                <a:ea typeface="Inter" panose="02000503000000020004" pitchFamily="2" charset="0"/>
              </a:defRPr>
            </a:lvl3pPr>
            <a:lvl4pPr>
              <a:defRPr sz="1455" b="0" i="0">
                <a:solidFill>
                  <a:srgbClr val="003C3B"/>
                </a:solidFill>
                <a:latin typeface="Arial" panose="020B0604020202020204" pitchFamily="34" charset="0"/>
                <a:ea typeface="Inter" panose="02000503000000020004" pitchFamily="2" charset="0"/>
              </a:defRPr>
            </a:lvl4pPr>
            <a:lvl5pPr>
              <a:defRPr sz="1455"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only slide title maximum of 1 line</a:t>
            </a:r>
            <a:endParaRPr lang="en-US" dirty="0"/>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9804" y="4369394"/>
            <a:ext cx="1142514" cy="751946"/>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image slide title maximum of 2 lines</a:t>
            </a:r>
            <a:endParaRPr lang="en-US" dirty="0"/>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image slide title maximum of 2 lines</a:t>
            </a:r>
            <a:endParaRPr lang="en-US" dirty="0"/>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main images</a:t>
            </a:r>
            <a:endParaRPr lang="en-US" dirty="0"/>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Arial" panose="020B0604020202020204" pitchFamily="34" charset="0"/>
                <a:ea typeface="Inter" panose="02000503000000020004" pitchFamily="2" charset="0"/>
              </a:defRPr>
            </a:lvl1pPr>
            <a:lvl2pPr>
              <a:defRPr sz="1273" b="0" i="0">
                <a:solidFill>
                  <a:srgbClr val="003C3B"/>
                </a:solidFill>
                <a:latin typeface="Arial" panose="020B0604020202020204" pitchFamily="34" charset="0"/>
                <a:ea typeface="Inter" panose="02000503000000020004" pitchFamily="2" charset="0"/>
              </a:defRPr>
            </a:lvl2pPr>
            <a:lvl3pPr>
              <a:defRPr sz="1092" b="0" i="0">
                <a:solidFill>
                  <a:srgbClr val="003C3B"/>
                </a:solidFill>
                <a:latin typeface="Arial" panose="020B0604020202020204" pitchFamily="34" charset="0"/>
                <a:ea typeface="Inter" panose="02000503000000020004" pitchFamily="2" charset="0"/>
              </a:defRPr>
            </a:lvl3pPr>
            <a:lvl4pPr>
              <a:defRPr sz="910" b="0" i="0">
                <a:solidFill>
                  <a:srgbClr val="003C3B"/>
                </a:solidFill>
                <a:latin typeface="Arial" panose="020B0604020202020204" pitchFamily="34" charset="0"/>
                <a:ea typeface="Inter" panose="02000503000000020004" pitchFamily="2" charset="0"/>
              </a:defRPr>
            </a:lvl4pPr>
            <a:lvl5pPr>
              <a:defRPr sz="819" b="0" i="0">
                <a:solidFill>
                  <a:srgbClr val="003C3B"/>
                </a:solidFill>
                <a:latin typeface="Arial" panose="020B0604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Text &amp; image slide title maximum of 2 lines</a:t>
            </a:r>
            <a:endParaRPr lang="en-US" dirty="0"/>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Arial" panose="020B0604020202020204" pitchFamily="34" charset="0"/>
              </a:defRPr>
            </a:lvl1pPr>
          </a:lstStyle>
          <a:p>
            <a:r>
              <a:rPr lang="en-GB" dirty="0"/>
              <a:t>Thank you.</a:t>
            </a:r>
            <a:endParaRPr lang="en-US" dirty="0"/>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Arial" panose="020B0604020202020204" pitchFamily="34" charset="0"/>
              </a:defRPr>
            </a:lvl1pPr>
          </a:lstStyle>
          <a:p>
            <a:r>
              <a:rPr lang="en-GB" dirty="0"/>
              <a:t>Thank you.</a:t>
            </a:r>
            <a:endParaRPr lang="en-US" dirty="0"/>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Arial" panose="020B0604020202020204" pitchFamily="34" charset="0"/>
              </a:defRPr>
            </a:lvl1pPr>
          </a:lstStyle>
          <a:p>
            <a:r>
              <a:rPr lang="en-GB" dirty="0"/>
              <a:t>Thank you.</a:t>
            </a:r>
            <a:endParaRPr lang="en-US" dirty="0"/>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chemeClr val="bg1"/>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chemeClr val="bg1"/>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Arial" panose="020B0604020202020204" pitchFamily="34"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dirty="0"/>
              <a:t>Click icon to add picture</a:t>
            </a:r>
            <a:endParaRPr lang="en-US" dirty="0"/>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0" i="0">
                <a:solidFill>
                  <a:srgbClr val="003C3B"/>
                </a:solidFill>
                <a:latin typeface="Arial" panose="020B0604020202020204" pitchFamily="34" charset="0"/>
              </a:defRPr>
            </a:lvl1pPr>
          </a:lstStyle>
          <a:p>
            <a:r>
              <a:rPr lang="en-GB" dirty="0"/>
              <a:t>Cover Slide</a:t>
            </a:r>
            <a:br>
              <a:rPr lang="en-GB" dirty="0"/>
            </a:br>
            <a:r>
              <a:rPr lang="en-GB" dirty="0"/>
              <a:t>title maximum of 4 lines </a:t>
            </a:r>
            <a:endParaRPr lang="en-US" dirty="0"/>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b="0" i="0">
                <a:solidFill>
                  <a:srgbClr val="003C3B"/>
                </a:solidFill>
                <a:latin typeface="Arial" panose="020B0604020202020204" pitchFamily="34"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dirty="0"/>
              <a:t>Click to edit Master subtitle style</a:t>
            </a:r>
            <a:endParaRPr lang="en-US" dirty="0"/>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Arial" panose="020B0604020202020204" pitchFamily="34"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cortinhas@exeter.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23A7-D3B5-C525-EE26-A9007A2F5F9F}"/>
              </a:ext>
            </a:extLst>
          </p:cNvPr>
          <p:cNvSpPr>
            <a:spLocks noGrp="1"/>
          </p:cNvSpPr>
          <p:nvPr>
            <p:ph type="title"/>
          </p:nvPr>
        </p:nvSpPr>
        <p:spPr>
          <a:xfrm>
            <a:off x="171681" y="2571750"/>
            <a:ext cx="5374353" cy="2552440"/>
          </a:xfrm>
        </p:spPr>
        <p:txBody>
          <a:bodyPr/>
          <a:lstStyle/>
          <a:p>
            <a:r>
              <a:rPr lang="en-GB" sz="2000" dirty="0">
                <a:solidFill>
                  <a:srgbClr val="017D69"/>
                </a:solidFill>
                <a:cs typeface="Arial" panose="020B0604020202020204" pitchFamily="34" charset="0"/>
              </a:rPr>
              <a:t>Student Attitudes and Behavioural Responses to Online versus In-Person Examinations: Evidence from a UK University in the Post-Covid-19 Pandemic Era</a:t>
            </a:r>
            <a:br>
              <a:rPr lang="en-GB" sz="1200" dirty="0">
                <a:effectLst/>
                <a:cs typeface="Arial" panose="020B0604020202020204" pitchFamily="34" charset="0"/>
              </a:rPr>
            </a:br>
            <a:br>
              <a:rPr lang="en-GB" sz="1200" dirty="0">
                <a:effectLst/>
                <a:cs typeface="Arial" panose="020B0604020202020204" pitchFamily="34" charset="0"/>
              </a:rPr>
            </a:br>
            <a:br>
              <a:rPr lang="en-GB" sz="1200" dirty="0">
                <a:effectLst/>
                <a:cs typeface="Arial" panose="020B0604020202020204" pitchFamily="34" charset="0"/>
              </a:rPr>
            </a:br>
            <a:br>
              <a:rPr lang="en-GB" sz="1200" b="1" dirty="0">
                <a:effectLst/>
                <a:latin typeface="Calibri" panose="020F0502020204030204" pitchFamily="34" charset="0"/>
                <a:cs typeface="Calibri" panose="020F0502020204030204" pitchFamily="34" charset="0"/>
              </a:rPr>
            </a:br>
            <a:r>
              <a:rPr lang="en-GB" sz="1400" b="1" dirty="0">
                <a:latin typeface="Calibri" panose="020F0502020204030204" pitchFamily="34" charset="0"/>
                <a:cs typeface="Calibri" panose="020F0502020204030204" pitchFamily="34" charset="0"/>
              </a:rPr>
              <a:t>Carlos </a:t>
            </a:r>
            <a:r>
              <a:rPr lang="en-GB" sz="1400" b="1" dirty="0" err="1">
                <a:latin typeface="Calibri" panose="020F0502020204030204" pitchFamily="34" charset="0"/>
                <a:cs typeface="Calibri" panose="020F0502020204030204" pitchFamily="34" charset="0"/>
              </a:rPr>
              <a:t>Cortinhas</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Martha Omolo</a:t>
            </a:r>
            <a:r>
              <a:rPr lang="en-GB" sz="1400" dirty="0">
                <a:latin typeface="Calibri" panose="020F0502020204030204" pitchFamily="34" charset="0"/>
                <a:cs typeface="Calibri" panose="020F0502020204030204" pitchFamily="34" charset="0"/>
              </a:rPr>
              <a:t> and Olayinka </a:t>
            </a:r>
            <a:r>
              <a:rPr lang="en-GB" sz="1400" dirty="0" err="1">
                <a:latin typeface="Calibri" panose="020F0502020204030204" pitchFamily="34" charset="0"/>
                <a:cs typeface="Calibri" panose="020F0502020204030204" pitchFamily="34" charset="0"/>
              </a:rPr>
              <a:t>Oyekola</a:t>
            </a:r>
            <a:br>
              <a:rPr lang="en-GB" sz="1400" dirty="0">
                <a:latin typeface="Calibri" panose="020F0502020204030204" pitchFamily="34" charset="0"/>
                <a:cs typeface="Calibri" panose="020F0502020204030204" pitchFamily="34" charset="0"/>
              </a:rPr>
            </a:br>
            <a:r>
              <a:rPr lang="en-GB" sz="1400" dirty="0">
                <a:latin typeface="Calibri" panose="020F0502020204030204" pitchFamily="34" charset="0"/>
                <a:cs typeface="Calibri" panose="020F0502020204030204" pitchFamily="34" charset="0"/>
                <a:hlinkClick r:id="rId2"/>
              </a:rPr>
              <a:t>c.cortinhas@exeter.ac.uk</a:t>
            </a:r>
            <a:r>
              <a:rPr lang="en-GB"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1111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621E-5828-92C8-1C7F-73A13E0AA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2F795-C4FE-2C0A-39EE-275C2FDF07E6}"/>
              </a:ext>
            </a:extLst>
          </p:cNvPr>
          <p:cNvSpPr>
            <a:spLocks noGrp="1"/>
          </p:cNvSpPr>
          <p:nvPr>
            <p:ph type="title"/>
          </p:nvPr>
        </p:nvSpPr>
        <p:spPr/>
        <p:txBody>
          <a:bodyPr/>
          <a:lstStyle/>
          <a:p>
            <a:r>
              <a:rPr lang="en-US" dirty="0">
                <a:solidFill>
                  <a:srgbClr val="017D69"/>
                </a:solidFill>
              </a:rPr>
              <a:t>Main results: Univariate analysis (II)</a:t>
            </a:r>
          </a:p>
        </p:txBody>
      </p:sp>
      <p:sp>
        <p:nvSpPr>
          <p:cNvPr id="3" name="Content Placeholder 2">
            <a:extLst>
              <a:ext uri="{FF2B5EF4-FFF2-40B4-BE49-F238E27FC236}">
                <a16:creationId xmlns:a16="http://schemas.microsoft.com/office/drawing/2014/main" id="{214D77B1-3A89-780B-03EF-DC5D79DCE12C}"/>
              </a:ext>
            </a:extLst>
          </p:cNvPr>
          <p:cNvSpPr>
            <a:spLocks noGrp="1"/>
          </p:cNvSpPr>
          <p:nvPr>
            <p:ph idx="1"/>
          </p:nvPr>
        </p:nvSpPr>
        <p:spPr/>
        <p:txBody>
          <a:bodyPr/>
          <a:lstStyle/>
          <a:p>
            <a:r>
              <a:rPr lang="en-GB" sz="1600" b="1" dirty="0"/>
              <a:t>Non-native speakers</a:t>
            </a:r>
            <a:r>
              <a:rPr lang="en-GB" sz="1600" dirty="0"/>
              <a:t> believe online assessment affects academic integrity and report much higher rates of witnessing or experiencing cheating.</a:t>
            </a:r>
          </a:p>
          <a:p>
            <a:endParaRPr lang="en-GB" sz="1600" dirty="0"/>
          </a:p>
          <a:p>
            <a:r>
              <a:rPr lang="en-GB" sz="1600" b="1" dirty="0"/>
              <a:t>Non-white students </a:t>
            </a:r>
            <a:r>
              <a:rPr lang="en-GB" sz="1600" dirty="0"/>
              <a:t>are more likely to believe that online exams benefit high-performing, ethnic minority, and international students. They also report higher rates of witnessing or experiencing cheating in online settings. Also, </a:t>
            </a:r>
            <a:r>
              <a:rPr lang="en-GB" sz="1600" b="1" dirty="0"/>
              <a:t>White students </a:t>
            </a:r>
            <a:r>
              <a:rPr lang="en-GB" sz="1600" dirty="0"/>
              <a:t>prepare significantly less for online exams. </a:t>
            </a:r>
          </a:p>
          <a:p>
            <a:endParaRPr lang="en-GB" sz="1600" dirty="0"/>
          </a:p>
          <a:p>
            <a:r>
              <a:rPr lang="en-GB" sz="1600" b="1" dirty="0" err="1"/>
              <a:t>STEM+Econ</a:t>
            </a:r>
            <a:r>
              <a:rPr lang="en-GB" sz="1600" b="1" dirty="0"/>
              <a:t> students </a:t>
            </a:r>
            <a:r>
              <a:rPr lang="en-GB" sz="1600" dirty="0"/>
              <a:t>viewed online exams as being unfair, thus preferred in-person exams, do not believe online exams benefit top students (but believe they benefit ethnic minority and international students) and are more concerned about misconduct.</a:t>
            </a:r>
          </a:p>
          <a:p>
            <a:endParaRPr lang="en-GB" sz="1600" dirty="0"/>
          </a:p>
          <a:p>
            <a:r>
              <a:rPr lang="en-GB" sz="1600" b="1" dirty="0"/>
              <a:t>Low performing students </a:t>
            </a:r>
            <a:r>
              <a:rPr lang="en-GB" sz="1600" dirty="0"/>
              <a:t>showed more favourable attitudes toward online exams and were more likely to see them as fairer and were less likely to report better performance in in-person exams.</a:t>
            </a:r>
          </a:p>
          <a:p>
            <a:endParaRPr lang="en-GB" dirty="0"/>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5656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9782-C42E-DA0F-0EF0-ECA6C05C044B}"/>
              </a:ext>
            </a:extLst>
          </p:cNvPr>
          <p:cNvSpPr>
            <a:spLocks noGrp="1"/>
          </p:cNvSpPr>
          <p:nvPr>
            <p:ph type="title"/>
          </p:nvPr>
        </p:nvSpPr>
        <p:spPr/>
        <p:txBody>
          <a:bodyPr/>
          <a:lstStyle/>
          <a:p>
            <a:r>
              <a:rPr lang="en-US" dirty="0">
                <a:solidFill>
                  <a:srgbClr val="017D69"/>
                </a:solidFill>
              </a:rPr>
              <a:t>Main Results: Multivariate Analysis</a:t>
            </a:r>
            <a:br>
              <a:rPr lang="en-US" dirty="0"/>
            </a:br>
            <a:endParaRPr lang="en-US" dirty="0"/>
          </a:p>
        </p:txBody>
      </p:sp>
      <p:sp>
        <p:nvSpPr>
          <p:cNvPr id="5" name="Content Placeholder 4">
            <a:extLst>
              <a:ext uri="{FF2B5EF4-FFF2-40B4-BE49-F238E27FC236}">
                <a16:creationId xmlns:a16="http://schemas.microsoft.com/office/drawing/2014/main" id="{9EBC53F3-9468-668B-A430-A827CA95D567}"/>
              </a:ext>
            </a:extLst>
          </p:cNvPr>
          <p:cNvSpPr>
            <a:spLocks noGrp="1"/>
          </p:cNvSpPr>
          <p:nvPr>
            <p:ph idx="1"/>
          </p:nvPr>
        </p:nvSpPr>
        <p:spPr/>
        <p:txBody>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36329BDD-3B67-157A-7F91-6CB8D9348B21}"/>
              </a:ext>
            </a:extLst>
          </p:cNvPr>
          <p:cNvPicPr>
            <a:picLocks noChangeAspect="1"/>
          </p:cNvPicPr>
          <p:nvPr/>
        </p:nvPicPr>
        <p:blipFill>
          <a:blip r:embed="rId2"/>
          <a:stretch>
            <a:fillRect/>
          </a:stretch>
        </p:blipFill>
        <p:spPr>
          <a:xfrm>
            <a:off x="3850061" y="1626980"/>
            <a:ext cx="5168900" cy="736600"/>
          </a:xfrm>
          <a:prstGeom prst="rect">
            <a:avLst/>
          </a:prstGeom>
        </p:spPr>
      </p:pic>
      <p:pic>
        <p:nvPicPr>
          <p:cNvPr id="7" name="Picture 6">
            <a:extLst>
              <a:ext uri="{FF2B5EF4-FFF2-40B4-BE49-F238E27FC236}">
                <a16:creationId xmlns:a16="http://schemas.microsoft.com/office/drawing/2014/main" id="{8DEB5254-DD42-5479-23FB-3A0AE6B30A6B}"/>
              </a:ext>
            </a:extLst>
          </p:cNvPr>
          <p:cNvPicPr>
            <a:picLocks noChangeAspect="1"/>
          </p:cNvPicPr>
          <p:nvPr/>
        </p:nvPicPr>
        <p:blipFill>
          <a:blip r:embed="rId3"/>
          <a:stretch>
            <a:fillRect/>
          </a:stretch>
        </p:blipFill>
        <p:spPr>
          <a:xfrm>
            <a:off x="3850061" y="3238267"/>
            <a:ext cx="4483100" cy="495300"/>
          </a:xfrm>
          <a:prstGeom prst="rect">
            <a:avLst/>
          </a:prstGeom>
        </p:spPr>
      </p:pic>
      <p:sp>
        <p:nvSpPr>
          <p:cNvPr id="8" name="Content Placeholder 2">
            <a:extLst>
              <a:ext uri="{FF2B5EF4-FFF2-40B4-BE49-F238E27FC236}">
                <a16:creationId xmlns:a16="http://schemas.microsoft.com/office/drawing/2014/main" id="{90C77896-9C7C-4516-F5C7-6AAF1E7A3251}"/>
              </a:ext>
            </a:extLst>
          </p:cNvPr>
          <p:cNvSpPr txBox="1">
            <a:spLocks/>
          </p:cNvSpPr>
          <p:nvPr/>
        </p:nvSpPr>
        <p:spPr>
          <a:xfrm>
            <a:off x="390120" y="1102854"/>
            <a:ext cx="3459941" cy="2546046"/>
          </a:xfrm>
          <a:prstGeom prst="rect">
            <a:avLst/>
          </a:prstGeom>
        </p:spPr>
        <p:txBody>
          <a:bodyPr/>
          <a:lstStyle>
            <a:lvl1pPr marL="103967" indent="-103967" algn="l" defTabSz="415869" rtl="0" eaLnBrk="1" latinLnBrk="0" hangingPunct="1">
              <a:lnSpc>
                <a:spcPct val="90000"/>
              </a:lnSpc>
              <a:spcBef>
                <a:spcPts val="455"/>
              </a:spcBef>
              <a:buFont typeface="Arial" panose="020B0604020202020204" pitchFamily="34" charset="0"/>
              <a:buChar char="•"/>
              <a:defRPr sz="1455" b="0" i="0" kern="1200">
                <a:solidFill>
                  <a:srgbClr val="003C3B"/>
                </a:solidFill>
                <a:latin typeface="Arial" panose="020B0604020202020204" pitchFamily="34" charset="0"/>
                <a:ea typeface="Inter" panose="02000503000000020004" pitchFamily="2" charset="0"/>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273" b="0" i="0" kern="1200">
                <a:solidFill>
                  <a:srgbClr val="003C3B"/>
                </a:solidFill>
                <a:latin typeface="Arial" panose="020B0604020202020204" pitchFamily="34" charset="0"/>
                <a:ea typeface="Inter" panose="02000503000000020004" pitchFamily="2" charset="0"/>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1092" b="0" i="0" kern="1200">
                <a:solidFill>
                  <a:srgbClr val="003C3B"/>
                </a:solidFill>
                <a:latin typeface="Arial" panose="020B0604020202020204" pitchFamily="34" charset="0"/>
                <a:ea typeface="Inter" panose="02000503000000020004" pitchFamily="2" charset="0"/>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910" b="0" i="0" kern="1200">
                <a:solidFill>
                  <a:srgbClr val="003C3B"/>
                </a:solidFill>
                <a:latin typeface="Arial" panose="020B0604020202020204" pitchFamily="34" charset="0"/>
                <a:ea typeface="Inter" panose="02000503000000020004" pitchFamily="2" charset="0"/>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b="0" i="0" kern="1200">
                <a:solidFill>
                  <a:srgbClr val="003C3B"/>
                </a:solidFill>
                <a:latin typeface="Arial" panose="020B0604020202020204" pitchFamily="34" charset="0"/>
                <a:ea typeface="Inter" panose="02000503000000020004" pitchFamily="2" charset="0"/>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a:lstStyle>
          <a:p>
            <a:endParaRPr lang="en-GB" sz="1800" dirty="0"/>
          </a:p>
          <a:p>
            <a:endParaRPr lang="en-GB" sz="1800" dirty="0"/>
          </a:p>
          <a:p>
            <a:r>
              <a:rPr lang="en-GB" sz="1800" dirty="0"/>
              <a:t>First, we recoded each of the 10 statements as in (1)</a:t>
            </a:r>
          </a:p>
          <a:p>
            <a:endParaRPr lang="en-GB" sz="1800" dirty="0"/>
          </a:p>
          <a:p>
            <a:endParaRPr lang="en-GB" sz="1800" dirty="0"/>
          </a:p>
          <a:p>
            <a:endParaRPr lang="en-GB" sz="1800" dirty="0"/>
          </a:p>
          <a:p>
            <a:r>
              <a:rPr lang="en-GB" sz="1800" dirty="0"/>
              <a:t>Then we ran Logit regressions for each statement, with robust standard errors, clustered at programme level as in (2)  </a:t>
            </a:r>
          </a:p>
          <a:p>
            <a:endParaRPr lang="en-GB" sz="1800" dirty="0"/>
          </a:p>
          <a:p>
            <a:endParaRPr lang="en-US" sz="1800" dirty="0"/>
          </a:p>
        </p:txBody>
      </p:sp>
    </p:spTree>
    <p:extLst>
      <p:ext uri="{BB962C8B-B14F-4D97-AF65-F5344CB8AC3E}">
        <p14:creationId xmlns:p14="http://schemas.microsoft.com/office/powerpoint/2010/main" val="27376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1B09-4617-5B5C-27E8-DE71D9417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230B2D-0A81-349F-4202-ABFA4688DE43}"/>
              </a:ext>
            </a:extLst>
          </p:cNvPr>
          <p:cNvSpPr>
            <a:spLocks noGrp="1"/>
          </p:cNvSpPr>
          <p:nvPr>
            <p:ph type="title"/>
          </p:nvPr>
        </p:nvSpPr>
        <p:spPr>
          <a:xfrm>
            <a:off x="390120" y="470470"/>
            <a:ext cx="7473720" cy="461925"/>
          </a:xfrm>
        </p:spPr>
        <p:txBody>
          <a:bodyPr/>
          <a:lstStyle/>
          <a:p>
            <a:r>
              <a:rPr lang="en-US" dirty="0">
                <a:solidFill>
                  <a:srgbClr val="017D69"/>
                </a:solidFill>
              </a:rPr>
              <a:t>Multivariate Analysis: Marginal Effects (I)</a:t>
            </a:r>
            <a:br>
              <a:rPr lang="en-US" dirty="0">
                <a:solidFill>
                  <a:srgbClr val="017D69"/>
                </a:solidFill>
              </a:rPr>
            </a:br>
            <a:endParaRPr lang="en-US" dirty="0">
              <a:solidFill>
                <a:srgbClr val="017D69"/>
              </a:solidFill>
            </a:endParaRPr>
          </a:p>
        </p:txBody>
      </p:sp>
      <p:pic>
        <p:nvPicPr>
          <p:cNvPr id="4" name="Content Placeholder 3">
            <a:extLst>
              <a:ext uri="{FF2B5EF4-FFF2-40B4-BE49-F238E27FC236}">
                <a16:creationId xmlns:a16="http://schemas.microsoft.com/office/drawing/2014/main" id="{DDD7BD1F-C920-F108-C618-F8153C933E4D}"/>
              </a:ext>
            </a:extLst>
          </p:cNvPr>
          <p:cNvPicPr>
            <a:picLocks noGrp="1" noChangeAspect="1"/>
          </p:cNvPicPr>
          <p:nvPr>
            <p:ph idx="1"/>
          </p:nvPr>
        </p:nvPicPr>
        <p:blipFill>
          <a:blip r:embed="rId3"/>
          <a:stretch>
            <a:fillRect/>
          </a:stretch>
        </p:blipFill>
        <p:spPr>
          <a:xfrm>
            <a:off x="1013151" y="1093569"/>
            <a:ext cx="6850689" cy="3579461"/>
          </a:xfrm>
          <a:prstGeom prst="rect">
            <a:avLst/>
          </a:prstGeom>
        </p:spPr>
      </p:pic>
    </p:spTree>
    <p:extLst>
      <p:ext uri="{BB962C8B-B14F-4D97-AF65-F5344CB8AC3E}">
        <p14:creationId xmlns:p14="http://schemas.microsoft.com/office/powerpoint/2010/main" val="21843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54445-DB54-D4F0-B63A-A72B8AC61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5E379-D888-E4BB-26B3-4AAB8AEDAE18}"/>
              </a:ext>
            </a:extLst>
          </p:cNvPr>
          <p:cNvSpPr>
            <a:spLocks noGrp="1"/>
          </p:cNvSpPr>
          <p:nvPr>
            <p:ph type="title"/>
          </p:nvPr>
        </p:nvSpPr>
        <p:spPr>
          <a:xfrm>
            <a:off x="390119" y="470470"/>
            <a:ext cx="7602413" cy="461925"/>
          </a:xfrm>
        </p:spPr>
        <p:txBody>
          <a:bodyPr/>
          <a:lstStyle/>
          <a:p>
            <a:r>
              <a:rPr lang="en-US" dirty="0">
                <a:solidFill>
                  <a:srgbClr val="017D69"/>
                </a:solidFill>
              </a:rPr>
              <a:t>Multivariate Analysis: Marginal Effects (I) </a:t>
            </a:r>
            <a:br>
              <a:rPr lang="en-US" dirty="0">
                <a:solidFill>
                  <a:srgbClr val="017D69"/>
                </a:solidFill>
              </a:rPr>
            </a:br>
            <a:endParaRPr lang="en-US" dirty="0">
              <a:solidFill>
                <a:srgbClr val="017D69"/>
              </a:solidFill>
            </a:endParaRPr>
          </a:p>
        </p:txBody>
      </p:sp>
      <p:sp>
        <p:nvSpPr>
          <p:cNvPr id="5" name="Content Placeholder 4">
            <a:extLst>
              <a:ext uri="{FF2B5EF4-FFF2-40B4-BE49-F238E27FC236}">
                <a16:creationId xmlns:a16="http://schemas.microsoft.com/office/drawing/2014/main" id="{1B2F8CCA-1731-09D4-A884-745812538E64}"/>
              </a:ext>
            </a:extLst>
          </p:cNvPr>
          <p:cNvSpPr>
            <a:spLocks noGrp="1"/>
          </p:cNvSpPr>
          <p:nvPr>
            <p:ph idx="1"/>
          </p:nvPr>
        </p:nvSpPr>
        <p:spPr>
          <a:xfrm>
            <a:off x="424547" y="1187520"/>
            <a:ext cx="8235197" cy="3282879"/>
          </a:xfrm>
        </p:spPr>
        <p:txBody>
          <a:bodyPr/>
          <a:lstStyle/>
          <a:p>
            <a:r>
              <a:rPr lang="en-US" sz="2000" dirty="0"/>
              <a:t>Gender</a:t>
            </a:r>
          </a:p>
          <a:p>
            <a:pPr lvl="1"/>
            <a:r>
              <a:rPr lang="en-US" sz="1800" dirty="0"/>
              <a:t>Male students are </a:t>
            </a:r>
            <a:r>
              <a:rPr lang="en-US" sz="1800" b="1" u="sng" dirty="0"/>
              <a:t>more likely </a:t>
            </a:r>
            <a:r>
              <a:rPr lang="en-US" sz="1800" dirty="0"/>
              <a:t>to:</a:t>
            </a:r>
          </a:p>
          <a:p>
            <a:pPr lvl="2"/>
            <a:r>
              <a:rPr lang="en-US" sz="1400" dirty="0"/>
              <a:t>Believe online exams are unfair (41%)</a:t>
            </a:r>
          </a:p>
          <a:p>
            <a:pPr lvl="2"/>
            <a:r>
              <a:rPr lang="en-US" sz="1400" dirty="0"/>
              <a:t>Prefer in-person exams (62%)</a:t>
            </a:r>
          </a:p>
          <a:p>
            <a:pPr lvl="2"/>
            <a:r>
              <a:rPr lang="en-US" sz="1400" dirty="0"/>
              <a:t>Report not believing that online exams benefit top students (46%) nor minorities (47%)</a:t>
            </a:r>
          </a:p>
          <a:p>
            <a:pPr lvl="2"/>
            <a:r>
              <a:rPr lang="en-US" sz="1400" dirty="0"/>
              <a:t>Prepare less for online exams (37%)</a:t>
            </a:r>
          </a:p>
          <a:p>
            <a:pPr lvl="2"/>
            <a:r>
              <a:rPr lang="en-US" sz="1400" dirty="0"/>
              <a:t>Believe they perform better in in-person exams (44%)</a:t>
            </a:r>
          </a:p>
          <a:p>
            <a:pPr lvl="2"/>
            <a:r>
              <a:rPr lang="en-US" sz="1400" dirty="0"/>
              <a:t>Believe online exams impact academic integrity (35%)</a:t>
            </a:r>
          </a:p>
          <a:p>
            <a:pPr lvl="2"/>
            <a:endParaRPr lang="en-US" sz="1400" dirty="0"/>
          </a:p>
          <a:p>
            <a:r>
              <a:rPr lang="en-US" sz="2000" dirty="0"/>
              <a:t>Ethnicity</a:t>
            </a:r>
          </a:p>
          <a:p>
            <a:pPr lvl="1"/>
            <a:r>
              <a:rPr lang="en-US" sz="1800" dirty="0"/>
              <a:t>White students are more </a:t>
            </a:r>
            <a:r>
              <a:rPr lang="en-US" sz="1800" b="1" u="sng" dirty="0"/>
              <a:t>more likely </a:t>
            </a:r>
            <a:r>
              <a:rPr lang="en-US" sz="1800" dirty="0"/>
              <a:t>to:</a:t>
            </a:r>
          </a:p>
          <a:p>
            <a:pPr lvl="2"/>
            <a:r>
              <a:rPr lang="en-US" sz="1400" dirty="0"/>
              <a:t>Perceive online exams as being unfair (30%)</a:t>
            </a:r>
          </a:p>
          <a:p>
            <a:pPr lvl="2"/>
            <a:r>
              <a:rPr lang="en-US" sz="1400" dirty="0"/>
              <a:t>Believe online exams do not benefit minorities (100%) or international students (80%). </a:t>
            </a:r>
          </a:p>
          <a:p>
            <a:pPr lvl="2"/>
            <a:r>
              <a:rPr lang="en-US" sz="1400" dirty="0"/>
              <a:t>Prepare less for online exams (39%)</a:t>
            </a:r>
          </a:p>
        </p:txBody>
      </p:sp>
    </p:spTree>
    <p:extLst>
      <p:ext uri="{BB962C8B-B14F-4D97-AF65-F5344CB8AC3E}">
        <p14:creationId xmlns:p14="http://schemas.microsoft.com/office/powerpoint/2010/main" val="24868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3F408-18D0-E900-4FC7-E4303BE64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89209-DE2E-250A-86E6-D749CAE2F235}"/>
              </a:ext>
            </a:extLst>
          </p:cNvPr>
          <p:cNvSpPr>
            <a:spLocks noGrp="1"/>
          </p:cNvSpPr>
          <p:nvPr>
            <p:ph type="title"/>
          </p:nvPr>
        </p:nvSpPr>
        <p:spPr>
          <a:xfrm>
            <a:off x="390119" y="470470"/>
            <a:ext cx="7602413" cy="461925"/>
          </a:xfrm>
        </p:spPr>
        <p:txBody>
          <a:bodyPr/>
          <a:lstStyle/>
          <a:p>
            <a:r>
              <a:rPr lang="en-US" dirty="0">
                <a:solidFill>
                  <a:srgbClr val="017D69"/>
                </a:solidFill>
              </a:rPr>
              <a:t>Multivariate Analysis: Marginal Effects (I) </a:t>
            </a:r>
            <a:br>
              <a:rPr lang="en-US" dirty="0">
                <a:solidFill>
                  <a:srgbClr val="017D69"/>
                </a:solidFill>
              </a:rPr>
            </a:br>
            <a:endParaRPr lang="en-US" dirty="0">
              <a:solidFill>
                <a:srgbClr val="017D69"/>
              </a:solidFill>
            </a:endParaRPr>
          </a:p>
        </p:txBody>
      </p:sp>
      <p:sp>
        <p:nvSpPr>
          <p:cNvPr id="5" name="Content Placeholder 4">
            <a:extLst>
              <a:ext uri="{FF2B5EF4-FFF2-40B4-BE49-F238E27FC236}">
                <a16:creationId xmlns:a16="http://schemas.microsoft.com/office/drawing/2014/main" id="{D5DE0D1C-C8C4-6A14-0538-2198D060ADE0}"/>
              </a:ext>
            </a:extLst>
          </p:cNvPr>
          <p:cNvSpPr>
            <a:spLocks noGrp="1"/>
          </p:cNvSpPr>
          <p:nvPr>
            <p:ph idx="1"/>
          </p:nvPr>
        </p:nvSpPr>
        <p:spPr/>
        <p:txBody>
          <a:bodyPr/>
          <a:lstStyle/>
          <a:p>
            <a:r>
              <a:rPr lang="en-US" sz="2000" dirty="0"/>
              <a:t>Year of study</a:t>
            </a:r>
          </a:p>
          <a:p>
            <a:pPr lvl="1"/>
            <a:r>
              <a:rPr lang="en-US" sz="1800" dirty="0"/>
              <a:t>Year 1 students (when compared to post-graduate students) are </a:t>
            </a:r>
            <a:r>
              <a:rPr lang="en-US" sz="1800" u="sng" dirty="0"/>
              <a:t>more likely </a:t>
            </a:r>
            <a:r>
              <a:rPr lang="en-US" sz="1800" dirty="0"/>
              <a:t>to:</a:t>
            </a:r>
          </a:p>
          <a:p>
            <a:pPr lvl="2"/>
            <a:r>
              <a:rPr lang="en-US" sz="1400" dirty="0"/>
              <a:t>Believe that online exams are unfair (91%)</a:t>
            </a:r>
          </a:p>
          <a:p>
            <a:pPr lvl="2"/>
            <a:r>
              <a:rPr lang="en-US" sz="1400" dirty="0"/>
              <a:t>Report not having observed academic misconduct (51%)</a:t>
            </a:r>
          </a:p>
          <a:p>
            <a:pPr lvl="2"/>
            <a:r>
              <a:rPr lang="en-US" sz="1400" dirty="0"/>
              <a:t>Believe online exams do not benefit minorities (45%), international students (45%) or top students (55%)</a:t>
            </a:r>
          </a:p>
          <a:p>
            <a:pPr lvl="2"/>
            <a:r>
              <a:rPr lang="en-US" sz="1400" dirty="0"/>
              <a:t>Believe online exams impact academic integrity (100%)</a:t>
            </a:r>
          </a:p>
          <a:p>
            <a:pPr lvl="2"/>
            <a:r>
              <a:rPr lang="en-US" sz="1400" dirty="0"/>
              <a:t>Believe they perform better in in-person exams (74%)</a:t>
            </a:r>
          </a:p>
          <a:p>
            <a:pPr lvl="1"/>
            <a:r>
              <a:rPr lang="en-US" sz="1800" dirty="0"/>
              <a:t>Year 2 students are </a:t>
            </a:r>
            <a:r>
              <a:rPr lang="en-US" sz="1800" u="sng" dirty="0"/>
              <a:t>more likely </a:t>
            </a:r>
            <a:r>
              <a:rPr lang="en-US" sz="1800" dirty="0"/>
              <a:t>to:</a:t>
            </a:r>
          </a:p>
          <a:p>
            <a:pPr lvl="2"/>
            <a:r>
              <a:rPr lang="en-US" sz="1400" dirty="0"/>
              <a:t>Believe that online exams are unfair (51%)</a:t>
            </a:r>
          </a:p>
          <a:p>
            <a:pPr lvl="2"/>
            <a:r>
              <a:rPr lang="en-US" sz="1400" dirty="0"/>
              <a:t>Believe online exams impact </a:t>
            </a:r>
            <a:r>
              <a:rPr lang="en-US" sz="1400"/>
              <a:t>academic integrity </a:t>
            </a:r>
            <a:r>
              <a:rPr lang="en-US" sz="1400" dirty="0"/>
              <a:t>(72%)</a:t>
            </a:r>
          </a:p>
          <a:p>
            <a:pPr lvl="2"/>
            <a:r>
              <a:rPr lang="en-US" sz="1400" dirty="0"/>
              <a:t>Believe they perform better in in-person exams (68%)</a:t>
            </a:r>
          </a:p>
          <a:p>
            <a:pPr lvl="1"/>
            <a:r>
              <a:rPr lang="en-US" sz="1800" dirty="0"/>
              <a:t>Final year students are </a:t>
            </a:r>
            <a:r>
              <a:rPr lang="en-US" sz="1800" u="sng" dirty="0"/>
              <a:t>more likely </a:t>
            </a:r>
            <a:r>
              <a:rPr lang="en-US" sz="1800" dirty="0"/>
              <a:t>to:</a:t>
            </a:r>
          </a:p>
          <a:p>
            <a:pPr lvl="2"/>
            <a:r>
              <a:rPr lang="en-US" sz="1400" dirty="0"/>
              <a:t>Report not having observed academic misconduct (60%)</a:t>
            </a:r>
          </a:p>
          <a:p>
            <a:pPr lvl="2"/>
            <a:endParaRPr lang="en-US" sz="1200" dirty="0"/>
          </a:p>
          <a:p>
            <a:pPr lvl="2"/>
            <a:endParaRPr lang="en-US" dirty="0"/>
          </a:p>
        </p:txBody>
      </p:sp>
    </p:spTree>
    <p:extLst>
      <p:ext uri="{BB962C8B-B14F-4D97-AF65-F5344CB8AC3E}">
        <p14:creationId xmlns:p14="http://schemas.microsoft.com/office/powerpoint/2010/main" val="13843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075B-2831-2F6E-AA50-8DCE034D6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B3A397-8EF6-8F4A-C13F-AE2BA87262C7}"/>
              </a:ext>
            </a:extLst>
          </p:cNvPr>
          <p:cNvSpPr>
            <a:spLocks noGrp="1"/>
          </p:cNvSpPr>
          <p:nvPr>
            <p:ph type="title"/>
          </p:nvPr>
        </p:nvSpPr>
        <p:spPr>
          <a:xfrm>
            <a:off x="390119" y="470470"/>
            <a:ext cx="7602413" cy="461925"/>
          </a:xfrm>
        </p:spPr>
        <p:txBody>
          <a:bodyPr/>
          <a:lstStyle/>
          <a:p>
            <a:r>
              <a:rPr lang="en-US" dirty="0">
                <a:solidFill>
                  <a:srgbClr val="017D69"/>
                </a:solidFill>
              </a:rPr>
              <a:t>Multivariate Analysis: Marginal Effects (I) </a:t>
            </a:r>
            <a:br>
              <a:rPr lang="en-US" dirty="0">
                <a:solidFill>
                  <a:srgbClr val="017D69"/>
                </a:solidFill>
              </a:rPr>
            </a:br>
            <a:endParaRPr lang="en-US" dirty="0">
              <a:solidFill>
                <a:srgbClr val="017D69"/>
              </a:solidFill>
            </a:endParaRPr>
          </a:p>
        </p:txBody>
      </p:sp>
      <p:sp>
        <p:nvSpPr>
          <p:cNvPr id="5" name="Content Placeholder 4">
            <a:extLst>
              <a:ext uri="{FF2B5EF4-FFF2-40B4-BE49-F238E27FC236}">
                <a16:creationId xmlns:a16="http://schemas.microsoft.com/office/drawing/2014/main" id="{96A068F1-2BDD-EED0-F1AE-759E96849A23}"/>
              </a:ext>
            </a:extLst>
          </p:cNvPr>
          <p:cNvSpPr>
            <a:spLocks noGrp="1"/>
          </p:cNvSpPr>
          <p:nvPr>
            <p:ph idx="1"/>
          </p:nvPr>
        </p:nvSpPr>
        <p:spPr/>
        <p:txBody>
          <a:bodyPr/>
          <a:lstStyle/>
          <a:p>
            <a:r>
              <a:rPr lang="en-US" sz="2000" dirty="0"/>
              <a:t>Native speakers are </a:t>
            </a:r>
            <a:r>
              <a:rPr lang="en-US" sz="2000" u="sng" dirty="0"/>
              <a:t>more likely </a:t>
            </a:r>
            <a:r>
              <a:rPr lang="en-US" sz="2000" dirty="0"/>
              <a:t>to:</a:t>
            </a:r>
          </a:p>
          <a:p>
            <a:pPr lvl="1"/>
            <a:r>
              <a:rPr lang="en-US" sz="1600" dirty="0"/>
              <a:t>Report not believing online exams impacts academic integrity (93%)</a:t>
            </a:r>
          </a:p>
          <a:p>
            <a:pPr lvl="1"/>
            <a:r>
              <a:rPr lang="en-US" sz="1600" dirty="0"/>
              <a:t>Report not having observed academic misconduct (100%)</a:t>
            </a:r>
          </a:p>
          <a:p>
            <a:endParaRPr lang="en-US" sz="1600" dirty="0"/>
          </a:p>
          <a:p>
            <a:r>
              <a:rPr lang="en-US" sz="2000" dirty="0"/>
              <a:t>Field of Study</a:t>
            </a:r>
          </a:p>
          <a:p>
            <a:pPr lvl="1"/>
            <a:r>
              <a:rPr lang="en-US" sz="1800" dirty="0" err="1"/>
              <a:t>STEM+Econ</a:t>
            </a:r>
            <a:r>
              <a:rPr lang="en-US" sz="1800" dirty="0"/>
              <a:t> students are </a:t>
            </a:r>
            <a:r>
              <a:rPr lang="en-US" sz="1800" u="sng" dirty="0"/>
              <a:t>more likely </a:t>
            </a:r>
            <a:r>
              <a:rPr lang="en-US" sz="1800" dirty="0"/>
              <a:t>to:</a:t>
            </a:r>
          </a:p>
          <a:p>
            <a:pPr lvl="2"/>
            <a:r>
              <a:rPr lang="en-US" sz="1600" dirty="0"/>
              <a:t>Report that online exams are unfair (61%)</a:t>
            </a:r>
          </a:p>
          <a:p>
            <a:pPr lvl="2"/>
            <a:r>
              <a:rPr lang="en-US" sz="1600" dirty="0"/>
              <a:t>Prefer in-person exams (52%)</a:t>
            </a:r>
          </a:p>
          <a:p>
            <a:pPr lvl="2"/>
            <a:r>
              <a:rPr lang="en-US" sz="1600" dirty="0"/>
              <a:t>Believe online exams do not benefit top students (37%)</a:t>
            </a:r>
          </a:p>
          <a:p>
            <a:pPr lvl="2"/>
            <a:r>
              <a:rPr lang="en-US" sz="1600" dirty="0"/>
              <a:t>Believe online exams should not always be offered to disabled students (50%)</a:t>
            </a:r>
          </a:p>
          <a:p>
            <a:pPr marL="415869" lvl="2" indent="0">
              <a:buNone/>
            </a:pPr>
            <a:r>
              <a:rPr lang="en-US" sz="1400" dirty="0"/>
              <a:t> </a:t>
            </a:r>
          </a:p>
          <a:p>
            <a:endParaRPr lang="en-US" dirty="0"/>
          </a:p>
          <a:p>
            <a:pPr lvl="1"/>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23627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4644E-075B-70A9-DCA5-E7A78F92F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6EF69-5090-B94D-2D14-66651206D63B}"/>
              </a:ext>
            </a:extLst>
          </p:cNvPr>
          <p:cNvSpPr>
            <a:spLocks noGrp="1"/>
          </p:cNvSpPr>
          <p:nvPr>
            <p:ph type="title"/>
          </p:nvPr>
        </p:nvSpPr>
        <p:spPr>
          <a:xfrm>
            <a:off x="359639" y="321629"/>
            <a:ext cx="8624671" cy="461925"/>
          </a:xfrm>
        </p:spPr>
        <p:txBody>
          <a:bodyPr/>
          <a:lstStyle/>
          <a:p>
            <a:r>
              <a:rPr lang="en-US" sz="2800" dirty="0">
                <a:solidFill>
                  <a:srgbClr val="017D69"/>
                </a:solidFill>
              </a:rPr>
              <a:t>Multivariate Analysis: including First Class</a:t>
            </a:r>
            <a:br>
              <a:rPr lang="en-US" sz="2400" dirty="0"/>
            </a:br>
            <a:endParaRPr lang="en-US" sz="2400" dirty="0"/>
          </a:p>
        </p:txBody>
      </p:sp>
      <p:pic>
        <p:nvPicPr>
          <p:cNvPr id="6" name="Picture 5">
            <a:extLst>
              <a:ext uri="{FF2B5EF4-FFF2-40B4-BE49-F238E27FC236}">
                <a16:creationId xmlns:a16="http://schemas.microsoft.com/office/drawing/2014/main" id="{E42D2C0A-2BC0-28FA-EF97-FA9A45DFA55D}"/>
              </a:ext>
            </a:extLst>
          </p:cNvPr>
          <p:cNvPicPr>
            <a:picLocks noChangeAspect="1"/>
          </p:cNvPicPr>
          <p:nvPr/>
        </p:nvPicPr>
        <p:blipFill>
          <a:blip r:embed="rId2"/>
          <a:stretch>
            <a:fillRect/>
          </a:stretch>
        </p:blipFill>
        <p:spPr>
          <a:xfrm>
            <a:off x="1938130" y="1010814"/>
            <a:ext cx="6520070" cy="3864051"/>
          </a:xfrm>
          <a:prstGeom prst="rect">
            <a:avLst/>
          </a:prstGeom>
        </p:spPr>
      </p:pic>
      <p:sp>
        <p:nvSpPr>
          <p:cNvPr id="7" name="Rectangle 6">
            <a:extLst>
              <a:ext uri="{FF2B5EF4-FFF2-40B4-BE49-F238E27FC236}">
                <a16:creationId xmlns:a16="http://schemas.microsoft.com/office/drawing/2014/main" id="{A2F1E4D8-E92E-A6B3-2D76-EFD9C18CC7B9}"/>
              </a:ext>
            </a:extLst>
          </p:cNvPr>
          <p:cNvSpPr/>
          <p:nvPr/>
        </p:nvSpPr>
        <p:spPr>
          <a:xfrm>
            <a:off x="1938130" y="3876261"/>
            <a:ext cx="6520070" cy="32799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B32202E8-D569-0DAE-1938-3CE3FD80E9DE}"/>
              </a:ext>
            </a:extLst>
          </p:cNvPr>
          <p:cNvSpPr>
            <a:spLocks noGrp="1"/>
          </p:cNvSpPr>
          <p:nvPr>
            <p:ph idx="1"/>
          </p:nvPr>
        </p:nvSpPr>
        <p:spPr>
          <a:xfrm>
            <a:off x="685800" y="1046114"/>
            <a:ext cx="7964225" cy="1896725"/>
          </a:xfrm>
          <a:solidFill>
            <a:schemeClr val="accent5">
              <a:lumMod val="20000"/>
              <a:lumOff val="80000"/>
            </a:schemeClr>
          </a:solidFill>
        </p:spPr>
        <p:txBody>
          <a:bodyPr/>
          <a:lstStyle/>
          <a:p>
            <a:r>
              <a:rPr lang="en-US" sz="2000" dirty="0"/>
              <a:t>Student Performance</a:t>
            </a:r>
          </a:p>
          <a:p>
            <a:pPr lvl="1"/>
            <a:r>
              <a:rPr lang="en-US" sz="1800" dirty="0"/>
              <a:t>High performing students are </a:t>
            </a:r>
            <a:r>
              <a:rPr lang="en-US" sz="1800" u="sng" dirty="0"/>
              <a:t>more likely </a:t>
            </a:r>
            <a:r>
              <a:rPr lang="en-US" sz="1800" dirty="0"/>
              <a:t>to:</a:t>
            </a:r>
          </a:p>
          <a:p>
            <a:pPr lvl="2"/>
            <a:r>
              <a:rPr lang="en-US" sz="1400" dirty="0"/>
              <a:t>Prefer in-person exams (50%)</a:t>
            </a:r>
          </a:p>
          <a:p>
            <a:pPr lvl="2"/>
            <a:r>
              <a:rPr lang="en-US" sz="1400" dirty="0"/>
              <a:t>Believe online exams do not benefit top students (44%)</a:t>
            </a:r>
          </a:p>
          <a:p>
            <a:pPr lvl="2"/>
            <a:r>
              <a:rPr lang="en-US" sz="1400" dirty="0"/>
              <a:t>Believe they perform better in in-person exams (79%)</a:t>
            </a:r>
          </a:p>
          <a:p>
            <a:pPr lvl="2"/>
            <a:endParaRPr lang="en-US" dirty="0"/>
          </a:p>
          <a:p>
            <a:pPr lvl="1"/>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9201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C88D-E5FA-EB8C-8270-DFCF42850C1E}"/>
              </a:ext>
            </a:extLst>
          </p:cNvPr>
          <p:cNvSpPr>
            <a:spLocks noGrp="1"/>
          </p:cNvSpPr>
          <p:nvPr>
            <p:ph type="title"/>
          </p:nvPr>
        </p:nvSpPr>
        <p:spPr/>
        <p:txBody>
          <a:bodyPr/>
          <a:lstStyle/>
          <a:p>
            <a:r>
              <a:rPr lang="en-US" dirty="0">
                <a:solidFill>
                  <a:srgbClr val="017D69"/>
                </a:solidFill>
              </a:rPr>
              <a:t>Conclusions</a:t>
            </a:r>
          </a:p>
        </p:txBody>
      </p:sp>
      <p:sp>
        <p:nvSpPr>
          <p:cNvPr id="3" name="Content Placeholder 2">
            <a:extLst>
              <a:ext uri="{FF2B5EF4-FFF2-40B4-BE49-F238E27FC236}">
                <a16:creationId xmlns:a16="http://schemas.microsoft.com/office/drawing/2014/main" id="{CE1DC611-DF40-98C7-96EB-9251F532E3C4}"/>
              </a:ext>
            </a:extLst>
          </p:cNvPr>
          <p:cNvSpPr>
            <a:spLocks noGrp="1"/>
          </p:cNvSpPr>
          <p:nvPr>
            <p:ph idx="1"/>
          </p:nvPr>
        </p:nvSpPr>
        <p:spPr/>
        <p:txBody>
          <a:bodyPr/>
          <a:lstStyle/>
          <a:p>
            <a:r>
              <a:rPr lang="en-US" sz="1800" dirty="0"/>
              <a:t> </a:t>
            </a:r>
            <a:r>
              <a:rPr lang="en-GB" sz="1800" dirty="0"/>
              <a:t>Our survey reveals substantial variation in students’ attitudes and preferences regarding online exams, shaped by multiple factors.</a:t>
            </a:r>
          </a:p>
          <a:p>
            <a:endParaRPr lang="en-GB" sz="1800" dirty="0"/>
          </a:p>
          <a:p>
            <a:r>
              <a:rPr lang="en-GB" sz="1800" dirty="0"/>
              <a:t>Some key results:</a:t>
            </a:r>
          </a:p>
          <a:p>
            <a:pPr lvl="1"/>
            <a:r>
              <a:rPr lang="en-GB" sz="1600" b="1" dirty="0"/>
              <a:t>Female students</a:t>
            </a:r>
            <a:r>
              <a:rPr lang="en-GB" sz="1600" dirty="0"/>
              <a:t> perceive online exams as </a:t>
            </a:r>
            <a:r>
              <a:rPr lang="en-GB" sz="1600" b="1" dirty="0"/>
              <a:t>fairer</a:t>
            </a:r>
            <a:r>
              <a:rPr lang="en-GB" sz="1600" dirty="0"/>
              <a:t> and show a stronger </a:t>
            </a:r>
            <a:r>
              <a:rPr lang="en-GB" sz="1600" b="1" dirty="0"/>
              <a:t>preference for online formats</a:t>
            </a:r>
            <a:r>
              <a:rPr lang="en-GB" sz="1600" dirty="0"/>
              <a:t> than male students.</a:t>
            </a:r>
          </a:p>
          <a:p>
            <a:pPr lvl="1"/>
            <a:r>
              <a:rPr lang="en-GB" sz="1600" b="1" dirty="0" err="1"/>
              <a:t>STEM+Econ</a:t>
            </a:r>
            <a:r>
              <a:rPr lang="en-GB" sz="1600" b="1" dirty="0"/>
              <a:t>, and high-performing students</a:t>
            </a:r>
            <a:r>
              <a:rPr lang="en-GB" sz="1600" dirty="0"/>
              <a:t> prefer </a:t>
            </a:r>
            <a:r>
              <a:rPr lang="en-GB" sz="1600" b="1" dirty="0"/>
              <a:t>in-person exams</a:t>
            </a:r>
            <a:r>
              <a:rPr lang="en-GB" sz="1600" dirty="0"/>
              <a:t> and express </a:t>
            </a:r>
            <a:r>
              <a:rPr lang="en-GB" sz="1600" b="1" dirty="0"/>
              <a:t>greater concern about academic integrity (and equity)</a:t>
            </a:r>
            <a:r>
              <a:rPr lang="en-GB" sz="1600" dirty="0"/>
              <a:t> in online assessments.</a:t>
            </a:r>
          </a:p>
          <a:p>
            <a:pPr lvl="1"/>
            <a:r>
              <a:rPr lang="en-GB" sz="1600" b="1" dirty="0"/>
              <a:t>Widespread concerns about academic misconduct</a:t>
            </a:r>
            <a:r>
              <a:rPr lang="en-GB" sz="1600" dirty="0"/>
              <a:t> in online exams persist across the student body, especially in the first two years of undergraduate study.</a:t>
            </a:r>
          </a:p>
          <a:p>
            <a:pPr lvl="1"/>
            <a:endParaRPr lang="en-GB" sz="1600" dirty="0"/>
          </a:p>
          <a:p>
            <a:r>
              <a:rPr lang="en-GB" sz="1800" dirty="0"/>
              <a:t>A </a:t>
            </a:r>
            <a:r>
              <a:rPr lang="en-GB" sz="1800" b="1" dirty="0"/>
              <a:t>"one size fits all"</a:t>
            </a:r>
            <a:r>
              <a:rPr lang="en-GB" sz="1800" dirty="0"/>
              <a:t> approach is unlikely to be effective. Instead, universities should consider </a:t>
            </a:r>
            <a:r>
              <a:rPr lang="en-GB" sz="1800" b="1" dirty="0"/>
              <a:t>flexible and tailored online assessment policies</a:t>
            </a:r>
            <a:r>
              <a:rPr lang="en-GB" sz="1800" dirty="0"/>
              <a:t>.</a:t>
            </a:r>
          </a:p>
          <a:p>
            <a:endParaRPr lang="en-GB" sz="1800" dirty="0"/>
          </a:p>
          <a:p>
            <a:pPr lvl="1"/>
            <a:endParaRPr lang="en-GB" sz="1600" dirty="0"/>
          </a:p>
          <a:p>
            <a:pPr marL="207935" lvl="1" indent="0">
              <a:buNone/>
            </a:pPr>
            <a:r>
              <a:rPr lang="en-US" sz="1600" dirty="0"/>
              <a:t> </a:t>
            </a:r>
          </a:p>
        </p:txBody>
      </p:sp>
    </p:spTree>
    <p:extLst>
      <p:ext uri="{BB962C8B-B14F-4D97-AF65-F5344CB8AC3E}">
        <p14:creationId xmlns:p14="http://schemas.microsoft.com/office/powerpoint/2010/main" val="9453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D4E0A-C7FD-CEC8-AB23-3C66E62780F5}"/>
              </a:ext>
            </a:extLst>
          </p:cNvPr>
          <p:cNvSpPr>
            <a:spLocks noGrp="1"/>
          </p:cNvSpPr>
          <p:nvPr>
            <p:ph idx="1"/>
          </p:nvPr>
        </p:nvSpPr>
        <p:spPr>
          <a:xfrm>
            <a:off x="1731902" y="1376365"/>
            <a:ext cx="5414331" cy="2546046"/>
          </a:xfrm>
        </p:spPr>
        <p:txBody>
          <a:bodyPr/>
          <a:lstStyle/>
          <a:p>
            <a:pPr marL="0" indent="0" algn="ctr">
              <a:buNone/>
            </a:pPr>
            <a:r>
              <a:rPr lang="en-US" sz="3600" dirty="0">
                <a:solidFill>
                  <a:srgbClr val="017D69"/>
                </a:solidFill>
              </a:rPr>
              <a:t>Many thanks</a:t>
            </a:r>
          </a:p>
          <a:p>
            <a:pPr marL="0" indent="0" algn="ctr">
              <a:buNone/>
            </a:pPr>
            <a:endParaRPr lang="en-US" sz="3600" dirty="0">
              <a:solidFill>
                <a:srgbClr val="017D69"/>
              </a:solidFill>
            </a:endParaRPr>
          </a:p>
          <a:p>
            <a:pPr marL="0" indent="0" algn="ctr">
              <a:buNone/>
            </a:pPr>
            <a:r>
              <a:rPr lang="en-US" sz="3600" dirty="0">
                <a:solidFill>
                  <a:srgbClr val="017D69"/>
                </a:solidFill>
              </a:rPr>
              <a:t>Any Questions??</a:t>
            </a:r>
          </a:p>
        </p:txBody>
      </p:sp>
    </p:spTree>
    <p:extLst>
      <p:ext uri="{BB962C8B-B14F-4D97-AF65-F5344CB8AC3E}">
        <p14:creationId xmlns:p14="http://schemas.microsoft.com/office/powerpoint/2010/main" val="297076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C455-B029-3476-91BC-C0247FAF44D0}"/>
              </a:ext>
            </a:extLst>
          </p:cNvPr>
          <p:cNvSpPr>
            <a:spLocks noGrp="1"/>
          </p:cNvSpPr>
          <p:nvPr>
            <p:ph type="title"/>
          </p:nvPr>
        </p:nvSpPr>
        <p:spPr/>
        <p:txBody>
          <a:bodyPr/>
          <a:lstStyle/>
          <a:p>
            <a:r>
              <a:rPr lang="en-US" dirty="0">
                <a:solidFill>
                  <a:srgbClr val="017D69"/>
                </a:solidFill>
              </a:rPr>
              <a:t>Extra Slides</a:t>
            </a:r>
          </a:p>
        </p:txBody>
      </p:sp>
    </p:spTree>
    <p:extLst>
      <p:ext uri="{BB962C8B-B14F-4D97-AF65-F5344CB8AC3E}">
        <p14:creationId xmlns:p14="http://schemas.microsoft.com/office/powerpoint/2010/main" val="269790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1998-AC20-8C38-E365-905E4E8BA774}"/>
              </a:ext>
            </a:extLst>
          </p:cNvPr>
          <p:cNvSpPr>
            <a:spLocks noGrp="1"/>
          </p:cNvSpPr>
          <p:nvPr>
            <p:ph type="title"/>
          </p:nvPr>
        </p:nvSpPr>
        <p:spPr>
          <a:xfrm>
            <a:off x="390119" y="470470"/>
            <a:ext cx="8157195" cy="461925"/>
          </a:xfrm>
        </p:spPr>
        <p:txBody>
          <a:bodyPr/>
          <a:lstStyle/>
          <a:p>
            <a:r>
              <a:rPr lang="en-GB" dirty="0">
                <a:solidFill>
                  <a:srgbClr val="017D69"/>
                </a:solidFill>
              </a:rPr>
              <a:t>Motivation</a:t>
            </a:r>
          </a:p>
        </p:txBody>
      </p:sp>
      <p:sp>
        <p:nvSpPr>
          <p:cNvPr id="3" name="Content Placeholder 2">
            <a:extLst>
              <a:ext uri="{FF2B5EF4-FFF2-40B4-BE49-F238E27FC236}">
                <a16:creationId xmlns:a16="http://schemas.microsoft.com/office/drawing/2014/main" id="{7E6C85F8-A28A-6AD7-98E4-256CB38AF6FD}"/>
              </a:ext>
            </a:extLst>
          </p:cNvPr>
          <p:cNvSpPr>
            <a:spLocks noGrp="1"/>
          </p:cNvSpPr>
          <p:nvPr>
            <p:ph idx="1"/>
          </p:nvPr>
        </p:nvSpPr>
        <p:spPr>
          <a:xfrm>
            <a:off x="424548" y="1187521"/>
            <a:ext cx="4003520" cy="2546046"/>
          </a:xfrm>
        </p:spPr>
        <p:txBody>
          <a:bodyPr/>
          <a:lstStyle/>
          <a:p>
            <a:pPr>
              <a:spcAft>
                <a:spcPts val="1200"/>
              </a:spcAft>
            </a:pPr>
            <a:r>
              <a:rPr lang="en-GB" sz="1800" dirty="0"/>
              <a:t> Covid pandemic forced rapid transition to online teaching and assessments.</a:t>
            </a:r>
          </a:p>
          <a:p>
            <a:pPr>
              <a:spcAft>
                <a:spcPts val="1200"/>
              </a:spcAft>
            </a:pPr>
            <a:r>
              <a:rPr lang="en-GB" sz="1800" dirty="0"/>
              <a:t> Many UK universities seek to maintain (and often expand) use of online assessments.</a:t>
            </a:r>
          </a:p>
          <a:p>
            <a:pPr>
              <a:spcAft>
                <a:spcPts val="1200"/>
              </a:spcAft>
            </a:pPr>
            <a:r>
              <a:rPr lang="en-GB" sz="1800" dirty="0"/>
              <a:t>Royal Economic Society raised concerns about this trend, especially in relation to quantitative methods and core economic theory training.</a:t>
            </a:r>
          </a:p>
        </p:txBody>
      </p:sp>
      <p:pic>
        <p:nvPicPr>
          <p:cNvPr id="4" name="Picture 3">
            <a:extLst>
              <a:ext uri="{FF2B5EF4-FFF2-40B4-BE49-F238E27FC236}">
                <a16:creationId xmlns:a16="http://schemas.microsoft.com/office/drawing/2014/main" id="{7AA22B22-85D0-48CE-0989-0555F4C01F12}"/>
              </a:ext>
            </a:extLst>
          </p:cNvPr>
          <p:cNvPicPr>
            <a:picLocks noChangeAspect="1"/>
          </p:cNvPicPr>
          <p:nvPr/>
        </p:nvPicPr>
        <p:blipFill>
          <a:blip r:embed="rId2">
            <a:duotone>
              <a:prstClr val="black"/>
              <a:srgbClr val="D9C3A5">
                <a:tint val="50000"/>
                <a:satMod val="180000"/>
              </a:srgbClr>
            </a:duotone>
          </a:blip>
          <a:stretch>
            <a:fillRect/>
          </a:stretch>
        </p:blipFill>
        <p:spPr>
          <a:xfrm>
            <a:off x="4428068" y="470470"/>
            <a:ext cx="4412678" cy="3762595"/>
          </a:xfrm>
          <a:prstGeom prst="rect">
            <a:avLst/>
          </a:prstGeom>
          <a:ln>
            <a:solidFill>
              <a:schemeClr val="accent1"/>
            </a:solidFill>
          </a:ln>
        </p:spPr>
      </p:pic>
      <p:sp>
        <p:nvSpPr>
          <p:cNvPr id="5" name="TextBox 4">
            <a:extLst>
              <a:ext uri="{FF2B5EF4-FFF2-40B4-BE49-F238E27FC236}">
                <a16:creationId xmlns:a16="http://schemas.microsoft.com/office/drawing/2014/main" id="{09547831-4673-A824-39D5-6B4667603F90}"/>
              </a:ext>
            </a:extLst>
          </p:cNvPr>
          <p:cNvSpPr txBox="1"/>
          <p:nvPr/>
        </p:nvSpPr>
        <p:spPr>
          <a:xfrm>
            <a:off x="4428068" y="4233065"/>
            <a:ext cx="4241799" cy="246221"/>
          </a:xfrm>
          <a:prstGeom prst="rect">
            <a:avLst/>
          </a:prstGeom>
          <a:noFill/>
        </p:spPr>
        <p:txBody>
          <a:bodyPr wrap="square" rtlCol="0">
            <a:spAutoFit/>
          </a:bodyPr>
          <a:lstStyle/>
          <a:p>
            <a:r>
              <a:rPr lang="en-US" sz="1000" dirty="0"/>
              <a:t>Source: Times Higher Education</a:t>
            </a:r>
          </a:p>
        </p:txBody>
      </p:sp>
    </p:spTree>
    <p:extLst>
      <p:ext uri="{BB962C8B-B14F-4D97-AF65-F5344CB8AC3E}">
        <p14:creationId xmlns:p14="http://schemas.microsoft.com/office/powerpoint/2010/main" val="378163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9851-0579-DB5C-54C8-EE996E13C926}"/>
              </a:ext>
            </a:extLst>
          </p:cNvPr>
          <p:cNvSpPr>
            <a:spLocks noGrp="1"/>
          </p:cNvSpPr>
          <p:nvPr>
            <p:ph type="title"/>
          </p:nvPr>
        </p:nvSpPr>
        <p:spPr/>
        <p:txBody>
          <a:bodyPr/>
          <a:lstStyle/>
          <a:p>
            <a:r>
              <a:rPr lang="en-US" dirty="0">
                <a:solidFill>
                  <a:srgbClr val="017D69"/>
                </a:solidFill>
              </a:rPr>
              <a:t>Survey Invitation</a:t>
            </a:r>
          </a:p>
        </p:txBody>
      </p:sp>
      <p:pic>
        <p:nvPicPr>
          <p:cNvPr id="8" name="Picture 7">
            <a:extLst>
              <a:ext uri="{FF2B5EF4-FFF2-40B4-BE49-F238E27FC236}">
                <a16:creationId xmlns:a16="http://schemas.microsoft.com/office/drawing/2014/main" id="{91C6326D-2A9E-C383-E2A2-D28A8EC540D4}"/>
              </a:ext>
            </a:extLst>
          </p:cNvPr>
          <p:cNvPicPr>
            <a:picLocks noChangeAspect="1"/>
          </p:cNvPicPr>
          <p:nvPr/>
        </p:nvPicPr>
        <p:blipFill>
          <a:blip r:embed="rId2"/>
          <a:stretch>
            <a:fillRect/>
          </a:stretch>
        </p:blipFill>
        <p:spPr>
          <a:xfrm>
            <a:off x="1621145" y="1064315"/>
            <a:ext cx="5842000" cy="3810000"/>
          </a:xfrm>
          <a:prstGeom prst="rect">
            <a:avLst/>
          </a:prstGeom>
        </p:spPr>
      </p:pic>
    </p:spTree>
    <p:extLst>
      <p:ext uri="{BB962C8B-B14F-4D97-AF65-F5344CB8AC3E}">
        <p14:creationId xmlns:p14="http://schemas.microsoft.com/office/powerpoint/2010/main" val="396794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CA12D-7E53-F52D-8AE7-4FD5932E7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12BE3-62D5-F5DE-D8E5-56FDB9F56FC3}"/>
              </a:ext>
            </a:extLst>
          </p:cNvPr>
          <p:cNvSpPr>
            <a:spLocks noGrp="1"/>
          </p:cNvSpPr>
          <p:nvPr>
            <p:ph type="title"/>
          </p:nvPr>
        </p:nvSpPr>
        <p:spPr/>
        <p:txBody>
          <a:bodyPr/>
          <a:lstStyle/>
          <a:p>
            <a:r>
              <a:rPr lang="en-US" dirty="0">
                <a:solidFill>
                  <a:srgbClr val="017D69"/>
                </a:solidFill>
              </a:rPr>
              <a:t>Survey </a:t>
            </a:r>
            <a:br>
              <a:rPr lang="en-US" dirty="0">
                <a:solidFill>
                  <a:srgbClr val="017D69"/>
                </a:solidFill>
              </a:rPr>
            </a:br>
            <a:r>
              <a:rPr lang="en-US" dirty="0">
                <a:solidFill>
                  <a:srgbClr val="017D69"/>
                </a:solidFill>
              </a:rPr>
              <a:t>Questions</a:t>
            </a:r>
          </a:p>
        </p:txBody>
      </p:sp>
      <p:pic>
        <p:nvPicPr>
          <p:cNvPr id="7" name="Content Placeholder 6">
            <a:extLst>
              <a:ext uri="{FF2B5EF4-FFF2-40B4-BE49-F238E27FC236}">
                <a16:creationId xmlns:a16="http://schemas.microsoft.com/office/drawing/2014/main" id="{8A5E38BF-B535-1B30-E7A1-DE4A383E0339}"/>
              </a:ext>
            </a:extLst>
          </p:cNvPr>
          <p:cNvPicPr>
            <a:picLocks noGrp="1" noChangeAspect="1"/>
          </p:cNvPicPr>
          <p:nvPr>
            <p:ph idx="1"/>
          </p:nvPr>
        </p:nvPicPr>
        <p:blipFill>
          <a:blip r:embed="rId2"/>
          <a:stretch>
            <a:fillRect/>
          </a:stretch>
        </p:blipFill>
        <p:spPr>
          <a:xfrm>
            <a:off x="2968970" y="0"/>
            <a:ext cx="4833247" cy="5154725"/>
          </a:xfrm>
          <a:prstGeom prst="rect">
            <a:avLst/>
          </a:prstGeom>
        </p:spPr>
      </p:pic>
    </p:spTree>
    <p:extLst>
      <p:ext uri="{BB962C8B-B14F-4D97-AF65-F5344CB8AC3E}">
        <p14:creationId xmlns:p14="http://schemas.microsoft.com/office/powerpoint/2010/main" val="317657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662D-FBD1-0775-4A06-AD1341A0B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E42A0-E2CC-436C-7A43-7B676BEB2008}"/>
              </a:ext>
            </a:extLst>
          </p:cNvPr>
          <p:cNvSpPr>
            <a:spLocks noGrp="1"/>
          </p:cNvSpPr>
          <p:nvPr>
            <p:ph type="title"/>
          </p:nvPr>
        </p:nvSpPr>
        <p:spPr/>
        <p:txBody>
          <a:bodyPr/>
          <a:lstStyle/>
          <a:p>
            <a:r>
              <a:rPr lang="en-US" dirty="0"/>
              <a:t>Demographic </a:t>
            </a:r>
            <a:br>
              <a:rPr lang="en-US" dirty="0"/>
            </a:br>
            <a:r>
              <a:rPr lang="en-US" dirty="0"/>
              <a:t>Questions</a:t>
            </a:r>
          </a:p>
        </p:txBody>
      </p:sp>
      <p:pic>
        <p:nvPicPr>
          <p:cNvPr id="4" name="Content Placeholder 3">
            <a:extLst>
              <a:ext uri="{FF2B5EF4-FFF2-40B4-BE49-F238E27FC236}">
                <a16:creationId xmlns:a16="http://schemas.microsoft.com/office/drawing/2014/main" id="{31590327-38D5-084C-330C-5880C9D2BA5F}"/>
              </a:ext>
            </a:extLst>
          </p:cNvPr>
          <p:cNvPicPr>
            <a:picLocks noGrp="1" noChangeAspect="1"/>
          </p:cNvPicPr>
          <p:nvPr>
            <p:ph idx="1"/>
          </p:nvPr>
        </p:nvPicPr>
        <p:blipFill>
          <a:blip r:embed="rId2"/>
          <a:stretch>
            <a:fillRect/>
          </a:stretch>
        </p:blipFill>
        <p:spPr>
          <a:xfrm>
            <a:off x="3069078" y="0"/>
            <a:ext cx="5992662" cy="5143501"/>
          </a:xfrm>
          <a:prstGeom prst="rect">
            <a:avLst/>
          </a:prstGeom>
        </p:spPr>
      </p:pic>
    </p:spTree>
    <p:extLst>
      <p:ext uri="{BB962C8B-B14F-4D97-AF65-F5344CB8AC3E}">
        <p14:creationId xmlns:p14="http://schemas.microsoft.com/office/powerpoint/2010/main" val="131376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ADB2-FC2D-3B3C-51C4-883E4B48FB8C}"/>
              </a:ext>
            </a:extLst>
          </p:cNvPr>
          <p:cNvSpPr>
            <a:spLocks noGrp="1"/>
          </p:cNvSpPr>
          <p:nvPr>
            <p:ph type="title"/>
          </p:nvPr>
        </p:nvSpPr>
        <p:spPr>
          <a:xfrm>
            <a:off x="390120" y="470470"/>
            <a:ext cx="2962680" cy="461925"/>
          </a:xfrm>
        </p:spPr>
        <p:txBody>
          <a:bodyPr/>
          <a:lstStyle/>
          <a:p>
            <a:r>
              <a:rPr lang="en-US" dirty="0">
                <a:solidFill>
                  <a:srgbClr val="017D69"/>
                </a:solidFill>
              </a:rPr>
              <a:t>Univariate Analysis: Full Results (I)</a:t>
            </a:r>
          </a:p>
        </p:txBody>
      </p:sp>
      <p:pic>
        <p:nvPicPr>
          <p:cNvPr id="4" name="Content Placeholder 3">
            <a:extLst>
              <a:ext uri="{FF2B5EF4-FFF2-40B4-BE49-F238E27FC236}">
                <a16:creationId xmlns:a16="http://schemas.microsoft.com/office/drawing/2014/main" id="{5647D512-8203-2F8A-4371-40060DC6D821}"/>
              </a:ext>
            </a:extLst>
          </p:cNvPr>
          <p:cNvPicPr>
            <a:picLocks noGrp="1" noChangeAspect="1"/>
          </p:cNvPicPr>
          <p:nvPr>
            <p:ph idx="1"/>
          </p:nvPr>
        </p:nvPicPr>
        <p:blipFill>
          <a:blip r:embed="rId2"/>
          <a:stretch>
            <a:fillRect/>
          </a:stretch>
        </p:blipFill>
        <p:spPr>
          <a:xfrm>
            <a:off x="3683000" y="0"/>
            <a:ext cx="5461000" cy="5016919"/>
          </a:xfrm>
          <a:prstGeom prst="rect">
            <a:avLst/>
          </a:prstGeom>
        </p:spPr>
      </p:pic>
    </p:spTree>
    <p:extLst>
      <p:ext uri="{BB962C8B-B14F-4D97-AF65-F5344CB8AC3E}">
        <p14:creationId xmlns:p14="http://schemas.microsoft.com/office/powerpoint/2010/main" val="4272800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0CE9-0CB1-5CAC-AA21-3AE565AAC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CEF4A-EF30-751D-844C-0D669BE682FD}"/>
              </a:ext>
            </a:extLst>
          </p:cNvPr>
          <p:cNvSpPr>
            <a:spLocks noGrp="1"/>
          </p:cNvSpPr>
          <p:nvPr>
            <p:ph type="title"/>
          </p:nvPr>
        </p:nvSpPr>
        <p:spPr>
          <a:xfrm>
            <a:off x="390120" y="470470"/>
            <a:ext cx="2962680" cy="461925"/>
          </a:xfrm>
        </p:spPr>
        <p:txBody>
          <a:bodyPr/>
          <a:lstStyle/>
          <a:p>
            <a:r>
              <a:rPr lang="en-US" dirty="0">
                <a:solidFill>
                  <a:srgbClr val="017D69"/>
                </a:solidFill>
              </a:rPr>
              <a:t>Univariate Analysis: Full Results (II)</a:t>
            </a:r>
          </a:p>
        </p:txBody>
      </p:sp>
      <p:pic>
        <p:nvPicPr>
          <p:cNvPr id="6" name="Content Placeholder 5">
            <a:extLst>
              <a:ext uri="{FF2B5EF4-FFF2-40B4-BE49-F238E27FC236}">
                <a16:creationId xmlns:a16="http://schemas.microsoft.com/office/drawing/2014/main" id="{D2F56017-F323-8475-8A67-5BEBE36C766C}"/>
              </a:ext>
            </a:extLst>
          </p:cNvPr>
          <p:cNvPicPr>
            <a:picLocks noGrp="1" noChangeAspect="1"/>
          </p:cNvPicPr>
          <p:nvPr>
            <p:ph idx="1"/>
          </p:nvPr>
        </p:nvPicPr>
        <p:blipFill>
          <a:blip r:embed="rId2"/>
          <a:stretch>
            <a:fillRect/>
          </a:stretch>
        </p:blipFill>
        <p:spPr>
          <a:xfrm>
            <a:off x="3738484" y="72390"/>
            <a:ext cx="3816258" cy="4844345"/>
          </a:xfrm>
          <a:prstGeom prst="rect">
            <a:avLst/>
          </a:prstGeom>
        </p:spPr>
      </p:pic>
    </p:spTree>
    <p:extLst>
      <p:ext uri="{BB962C8B-B14F-4D97-AF65-F5344CB8AC3E}">
        <p14:creationId xmlns:p14="http://schemas.microsoft.com/office/powerpoint/2010/main" val="379783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D521-45D9-DA34-A673-B77851AF789A}"/>
              </a:ext>
            </a:extLst>
          </p:cNvPr>
          <p:cNvSpPr>
            <a:spLocks noGrp="1"/>
          </p:cNvSpPr>
          <p:nvPr>
            <p:ph type="title"/>
          </p:nvPr>
        </p:nvSpPr>
        <p:spPr/>
        <p:txBody>
          <a:bodyPr/>
          <a:lstStyle/>
          <a:p>
            <a:r>
              <a:rPr lang="en-US" dirty="0"/>
              <a:t>Online exams: some literature</a:t>
            </a:r>
          </a:p>
        </p:txBody>
      </p:sp>
      <p:sp>
        <p:nvSpPr>
          <p:cNvPr id="3" name="Content Placeholder 2">
            <a:extLst>
              <a:ext uri="{FF2B5EF4-FFF2-40B4-BE49-F238E27FC236}">
                <a16:creationId xmlns:a16="http://schemas.microsoft.com/office/drawing/2014/main" id="{DCC714F4-EBC0-8A32-D7F5-317354E8547D}"/>
              </a:ext>
            </a:extLst>
          </p:cNvPr>
          <p:cNvSpPr>
            <a:spLocks noGrp="1"/>
          </p:cNvSpPr>
          <p:nvPr>
            <p:ph idx="1"/>
          </p:nvPr>
        </p:nvSpPr>
        <p:spPr>
          <a:xfrm>
            <a:off x="424547" y="1187521"/>
            <a:ext cx="8235197" cy="3570746"/>
          </a:xfrm>
        </p:spPr>
        <p:txBody>
          <a:bodyPr/>
          <a:lstStyle/>
          <a:p>
            <a:r>
              <a:rPr lang="en-US" dirty="0"/>
              <a:t> </a:t>
            </a:r>
            <a:r>
              <a:rPr lang="en-US" sz="1600" dirty="0"/>
              <a:t>Rapid </a:t>
            </a:r>
            <a:r>
              <a:rPr lang="en-US" sz="1600" b="1" dirty="0"/>
              <a:t>shift to online assessment </a:t>
            </a:r>
            <a:r>
              <a:rPr lang="en-US" sz="1600" dirty="0"/>
              <a:t>since the pandemic </a:t>
            </a:r>
            <a:r>
              <a:rPr lang="en-GB" sz="1600" dirty="0"/>
              <a:t>(Filson, 2023; Hill &amp; </a:t>
            </a:r>
            <a:r>
              <a:rPr lang="en-GB" sz="1600" dirty="0" err="1"/>
              <a:t>LoPalo</a:t>
            </a:r>
            <a:r>
              <a:rPr lang="en-GB" sz="1600" dirty="0"/>
              <a:t>, 2024), with some studies showing this might have led to </a:t>
            </a:r>
            <a:r>
              <a:rPr lang="en-GB" sz="1600" b="1" dirty="0"/>
              <a:t>grade inflation </a:t>
            </a:r>
            <a:r>
              <a:rPr lang="en-GB" sz="1600" dirty="0"/>
              <a:t>(HESA, 2023; Hill &amp; </a:t>
            </a:r>
            <a:r>
              <a:rPr lang="en-GB" sz="1600" dirty="0" err="1"/>
              <a:t>LoPalo</a:t>
            </a:r>
            <a:r>
              <a:rPr lang="en-GB" sz="1600" dirty="0"/>
              <a:t>, 2024).</a:t>
            </a:r>
          </a:p>
          <a:p>
            <a:endParaRPr lang="en-GB" sz="1600" dirty="0"/>
          </a:p>
          <a:p>
            <a:r>
              <a:rPr lang="en-GB" sz="1600" b="1" dirty="0"/>
              <a:t>Academic integrity concerns</a:t>
            </a:r>
            <a:r>
              <a:rPr lang="en-GB" sz="1600" dirty="0"/>
              <a:t> with online exams, particularly with gen AI (</a:t>
            </a:r>
            <a:r>
              <a:rPr lang="en-GB" sz="1600" dirty="0" err="1"/>
              <a:t>Stanoyevitch</a:t>
            </a:r>
            <a:r>
              <a:rPr lang="en-GB" sz="1600" dirty="0"/>
              <a:t>, 2024).</a:t>
            </a:r>
          </a:p>
          <a:p>
            <a:endParaRPr lang="en-GB" sz="1600" dirty="0"/>
          </a:p>
          <a:p>
            <a:r>
              <a:rPr lang="en-GB" sz="1600" b="1" dirty="0"/>
              <a:t>Student preferences</a:t>
            </a:r>
            <a:r>
              <a:rPr lang="en-GB" sz="1600" dirty="0"/>
              <a:t> influenced by multiple factors including academic ability and discipline, demographics, socioeconomic status, language proficiency, year of study  and cultural background </a:t>
            </a:r>
            <a:r>
              <a:rPr lang="en-GB" sz="1600" b="1" dirty="0"/>
              <a:t>but evidence </a:t>
            </a:r>
            <a:r>
              <a:rPr lang="en-GB" sz="1600" dirty="0"/>
              <a:t>on how these are affected </a:t>
            </a:r>
            <a:r>
              <a:rPr lang="en-GB" sz="1600" b="1" dirty="0"/>
              <a:t>is often mixed </a:t>
            </a:r>
            <a:r>
              <a:rPr lang="en-GB" sz="1600" dirty="0"/>
              <a:t>(Marano et al., 2024, Tai et al., 2023, Tran &amp; Reilly, 2019).</a:t>
            </a:r>
          </a:p>
          <a:p>
            <a:endParaRPr lang="en-GB" sz="1600" dirty="0"/>
          </a:p>
          <a:p>
            <a:pPr marL="0" indent="0">
              <a:buNone/>
            </a:pPr>
            <a:endParaRPr lang="en-US" sz="1600" dirty="0"/>
          </a:p>
        </p:txBody>
      </p:sp>
    </p:spTree>
    <p:extLst>
      <p:ext uri="{BB962C8B-B14F-4D97-AF65-F5344CB8AC3E}">
        <p14:creationId xmlns:p14="http://schemas.microsoft.com/office/powerpoint/2010/main" val="220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3F09-EF2A-F8A0-59BD-3AC5341C8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8F2A0-FC6C-E00B-3C4E-D8261BC44AAE}"/>
              </a:ext>
            </a:extLst>
          </p:cNvPr>
          <p:cNvSpPr>
            <a:spLocks noGrp="1"/>
          </p:cNvSpPr>
          <p:nvPr>
            <p:ph type="title"/>
          </p:nvPr>
        </p:nvSpPr>
        <p:spPr/>
        <p:txBody>
          <a:bodyPr/>
          <a:lstStyle/>
          <a:p>
            <a:r>
              <a:rPr lang="en-US" dirty="0"/>
              <a:t>Online exams: some literature</a:t>
            </a:r>
          </a:p>
        </p:txBody>
      </p:sp>
      <p:sp>
        <p:nvSpPr>
          <p:cNvPr id="3" name="Content Placeholder 2">
            <a:extLst>
              <a:ext uri="{FF2B5EF4-FFF2-40B4-BE49-F238E27FC236}">
                <a16:creationId xmlns:a16="http://schemas.microsoft.com/office/drawing/2014/main" id="{5D855B96-BD25-7643-8062-AD143ECF6757}"/>
              </a:ext>
            </a:extLst>
          </p:cNvPr>
          <p:cNvSpPr>
            <a:spLocks noGrp="1"/>
          </p:cNvSpPr>
          <p:nvPr>
            <p:ph idx="1"/>
          </p:nvPr>
        </p:nvSpPr>
        <p:spPr>
          <a:xfrm>
            <a:off x="424547" y="1187521"/>
            <a:ext cx="8235197" cy="3570746"/>
          </a:xfrm>
        </p:spPr>
        <p:txBody>
          <a:bodyPr/>
          <a:lstStyle/>
          <a:p>
            <a:endParaRPr lang="en-GB" sz="1600" dirty="0"/>
          </a:p>
          <a:p>
            <a:endParaRPr lang="en-GB" sz="1600" dirty="0"/>
          </a:p>
          <a:p>
            <a:r>
              <a:rPr lang="en-GB" sz="1600" b="1" dirty="0"/>
              <a:t>Socioeconomic barriers and inequality concerns</a:t>
            </a:r>
            <a:r>
              <a:rPr lang="en-GB" sz="1600" dirty="0"/>
              <a:t> with online exams possibly widening existing performance gaps (</a:t>
            </a:r>
            <a:r>
              <a:rPr lang="es-ES" sz="1600" dirty="0" err="1"/>
              <a:t>Aucejo</a:t>
            </a:r>
            <a:r>
              <a:rPr lang="es-ES" sz="1600" dirty="0"/>
              <a:t> et al., 2020;</a:t>
            </a:r>
            <a:r>
              <a:rPr lang="en-GB" sz="1600" dirty="0"/>
              <a:t> Barrett, 2022; Mistry et al., 2024).</a:t>
            </a:r>
          </a:p>
          <a:p>
            <a:endParaRPr lang="en-GB" sz="1600" dirty="0"/>
          </a:p>
          <a:p>
            <a:r>
              <a:rPr lang="en-GB" sz="1600" b="1" dirty="0"/>
              <a:t>Growing employers' concern </a:t>
            </a:r>
            <a:r>
              <a:rPr lang="en-GB" sz="1600" dirty="0"/>
              <a:t>on academic standards with online exams and effect on wages (Dickerson et al., 2024; Feng &amp; Graetz, 2017).</a:t>
            </a:r>
          </a:p>
          <a:p>
            <a:endParaRPr lang="en-GB" sz="1600" dirty="0"/>
          </a:p>
          <a:p>
            <a:r>
              <a:rPr lang="en-GB" sz="1600" dirty="0"/>
              <a:t>Limited research on student attitudes in the </a:t>
            </a:r>
            <a:r>
              <a:rPr lang="en-GB" sz="1600" b="1" dirty="0"/>
              <a:t>gen AI era</a:t>
            </a:r>
            <a:r>
              <a:rPr lang="en-GB" sz="1600" dirty="0"/>
              <a:t>. </a:t>
            </a:r>
          </a:p>
          <a:p>
            <a:endParaRPr lang="en-GB" sz="1600" dirty="0"/>
          </a:p>
          <a:p>
            <a:r>
              <a:rPr lang="en-GB" sz="1600" dirty="0"/>
              <a:t>Most studies </a:t>
            </a:r>
            <a:r>
              <a:rPr lang="en-GB" sz="1600" b="1" dirty="0"/>
              <a:t>use small or discipline specific </a:t>
            </a:r>
            <a:r>
              <a:rPr lang="en-GB" sz="1600" dirty="0"/>
              <a:t>and are </a:t>
            </a:r>
            <a:r>
              <a:rPr lang="en-GB" sz="1600" b="1" dirty="0"/>
              <a:t>not cross-disciplinary</a:t>
            </a:r>
            <a:r>
              <a:rPr lang="en-GB" sz="1600" dirty="0"/>
              <a:t>.</a:t>
            </a:r>
            <a:endParaRPr lang="en-US" sz="1600" dirty="0"/>
          </a:p>
        </p:txBody>
      </p:sp>
    </p:spTree>
    <p:extLst>
      <p:ext uri="{BB962C8B-B14F-4D97-AF65-F5344CB8AC3E}">
        <p14:creationId xmlns:p14="http://schemas.microsoft.com/office/powerpoint/2010/main" val="8128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DD0B-A581-64E2-F260-6DACF592B382}"/>
              </a:ext>
            </a:extLst>
          </p:cNvPr>
          <p:cNvSpPr>
            <a:spLocks noGrp="1"/>
          </p:cNvSpPr>
          <p:nvPr>
            <p:ph type="title"/>
          </p:nvPr>
        </p:nvSpPr>
        <p:spPr/>
        <p:txBody>
          <a:bodyPr/>
          <a:lstStyle/>
          <a:p>
            <a:r>
              <a:rPr lang="en-US" dirty="0">
                <a:solidFill>
                  <a:srgbClr val="017D69"/>
                </a:solidFill>
              </a:rPr>
              <a:t>Context</a:t>
            </a:r>
          </a:p>
        </p:txBody>
      </p:sp>
      <p:sp>
        <p:nvSpPr>
          <p:cNvPr id="3" name="Content Placeholder 2">
            <a:extLst>
              <a:ext uri="{FF2B5EF4-FFF2-40B4-BE49-F238E27FC236}">
                <a16:creationId xmlns:a16="http://schemas.microsoft.com/office/drawing/2014/main" id="{62C9839B-7140-308D-3DEE-0CCFA0251A3E}"/>
              </a:ext>
            </a:extLst>
          </p:cNvPr>
          <p:cNvSpPr>
            <a:spLocks noGrp="1"/>
          </p:cNvSpPr>
          <p:nvPr>
            <p:ph idx="1"/>
          </p:nvPr>
        </p:nvSpPr>
        <p:spPr>
          <a:xfrm>
            <a:off x="390120" y="1102854"/>
            <a:ext cx="4758349" cy="2546046"/>
          </a:xfrm>
        </p:spPr>
        <p:txBody>
          <a:bodyPr/>
          <a:lstStyle/>
          <a:p>
            <a:r>
              <a:rPr lang="en-US" sz="1600" dirty="0"/>
              <a:t>Survey conducted at University of Exeter (UK) in 2024/25.</a:t>
            </a:r>
          </a:p>
          <a:p>
            <a:endParaRPr lang="en-US" sz="1600" dirty="0"/>
          </a:p>
          <a:p>
            <a:r>
              <a:rPr lang="en-US" sz="1600" dirty="0"/>
              <a:t>All university students (&gt;30000) were invited via Student Bulletins.</a:t>
            </a:r>
          </a:p>
          <a:p>
            <a:endParaRPr lang="en-GB" sz="1600" dirty="0"/>
          </a:p>
          <a:p>
            <a:r>
              <a:rPr lang="en-GB" sz="1600" dirty="0"/>
              <a:t>Students were incentivised to participate by being invited to enter a prize draw (6 prizes, £400 in total)</a:t>
            </a:r>
          </a:p>
          <a:p>
            <a:endParaRPr lang="en-GB" sz="1600" dirty="0"/>
          </a:p>
          <a:p>
            <a:r>
              <a:rPr lang="en-GB" sz="1600" dirty="0"/>
              <a:t>735 students entered the draw.</a:t>
            </a:r>
          </a:p>
          <a:p>
            <a:endParaRPr lang="en-GB" sz="1600" dirty="0"/>
          </a:p>
          <a:p>
            <a:r>
              <a:rPr lang="en-GB" sz="1600" dirty="0"/>
              <a:t>Survey included 10 Likert-scale + demographic questions.</a:t>
            </a:r>
          </a:p>
          <a:p>
            <a:endParaRPr lang="en-GB" sz="1600" dirty="0"/>
          </a:p>
          <a:p>
            <a:endParaRPr lang="en-US" sz="1600" dirty="0"/>
          </a:p>
        </p:txBody>
      </p:sp>
      <p:pic>
        <p:nvPicPr>
          <p:cNvPr id="6" name="Picture 5">
            <a:extLst>
              <a:ext uri="{FF2B5EF4-FFF2-40B4-BE49-F238E27FC236}">
                <a16:creationId xmlns:a16="http://schemas.microsoft.com/office/drawing/2014/main" id="{9D04859F-D6B5-4B85-4605-F6B33AFF70AF}"/>
              </a:ext>
            </a:extLst>
          </p:cNvPr>
          <p:cNvPicPr>
            <a:picLocks noChangeAspect="1"/>
          </p:cNvPicPr>
          <p:nvPr/>
        </p:nvPicPr>
        <p:blipFill>
          <a:blip r:embed="rId2"/>
          <a:srcRect l="812" t="45853" r="39580"/>
          <a:stretch>
            <a:fillRect/>
          </a:stretch>
        </p:blipFill>
        <p:spPr>
          <a:xfrm>
            <a:off x="5337313" y="1102854"/>
            <a:ext cx="3549670" cy="3310120"/>
          </a:xfrm>
          <a:prstGeom prst="rect">
            <a:avLst/>
          </a:prstGeom>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2459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AF09-8DEE-0D01-1AB8-161BA31C6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21DBC-435E-D00E-FC1A-9A6BACC5C21E}"/>
              </a:ext>
            </a:extLst>
          </p:cNvPr>
          <p:cNvSpPr>
            <a:spLocks noGrp="1"/>
          </p:cNvSpPr>
          <p:nvPr>
            <p:ph type="title"/>
          </p:nvPr>
        </p:nvSpPr>
        <p:spPr/>
        <p:txBody>
          <a:bodyPr/>
          <a:lstStyle/>
          <a:p>
            <a:r>
              <a:rPr lang="en-US" dirty="0">
                <a:solidFill>
                  <a:srgbClr val="017D69"/>
                </a:solidFill>
              </a:rPr>
              <a:t>Summary Statistics</a:t>
            </a:r>
            <a:br>
              <a:rPr lang="en-US" dirty="0"/>
            </a:br>
            <a:endParaRPr lang="en-US" dirty="0"/>
          </a:p>
        </p:txBody>
      </p:sp>
      <p:pic>
        <p:nvPicPr>
          <p:cNvPr id="6" name="Content Placeholder 5">
            <a:extLst>
              <a:ext uri="{FF2B5EF4-FFF2-40B4-BE49-F238E27FC236}">
                <a16:creationId xmlns:a16="http://schemas.microsoft.com/office/drawing/2014/main" id="{4968854A-DA69-273E-376D-EE65DECBB2CC}"/>
              </a:ext>
            </a:extLst>
          </p:cNvPr>
          <p:cNvPicPr>
            <a:picLocks noGrp="1" noChangeAspect="1"/>
          </p:cNvPicPr>
          <p:nvPr>
            <p:ph idx="1"/>
          </p:nvPr>
        </p:nvPicPr>
        <p:blipFill>
          <a:blip r:embed="rId2"/>
          <a:stretch>
            <a:fillRect/>
          </a:stretch>
        </p:blipFill>
        <p:spPr>
          <a:xfrm>
            <a:off x="4572001" y="306299"/>
            <a:ext cx="3632662" cy="4383213"/>
          </a:xfrm>
          <a:prstGeom prst="rect">
            <a:avLst/>
          </a:prstGeom>
        </p:spPr>
      </p:pic>
      <p:pic>
        <p:nvPicPr>
          <p:cNvPr id="3" name="Content Placeholder 3">
            <a:extLst>
              <a:ext uri="{FF2B5EF4-FFF2-40B4-BE49-F238E27FC236}">
                <a16:creationId xmlns:a16="http://schemas.microsoft.com/office/drawing/2014/main" id="{1359735F-A5AA-0A3E-F19C-8FFEAA5C1BFF}"/>
              </a:ext>
            </a:extLst>
          </p:cNvPr>
          <p:cNvPicPr>
            <a:picLocks noChangeAspect="1"/>
          </p:cNvPicPr>
          <p:nvPr/>
        </p:nvPicPr>
        <p:blipFill>
          <a:blip r:embed="rId3"/>
          <a:srcRect r="32281"/>
          <a:stretch>
            <a:fillRect/>
          </a:stretch>
        </p:blipFill>
        <p:spPr>
          <a:xfrm>
            <a:off x="390120" y="1445972"/>
            <a:ext cx="4073336" cy="2251555"/>
          </a:xfrm>
          <a:prstGeom prst="rect">
            <a:avLst/>
          </a:prstGeom>
        </p:spPr>
      </p:pic>
      <p:sp>
        <p:nvSpPr>
          <p:cNvPr id="4" name="Rectangle 3">
            <a:extLst>
              <a:ext uri="{FF2B5EF4-FFF2-40B4-BE49-F238E27FC236}">
                <a16:creationId xmlns:a16="http://schemas.microsoft.com/office/drawing/2014/main" id="{360B987F-8A38-BA8C-F4D7-E66C2B5F2825}"/>
              </a:ext>
            </a:extLst>
          </p:cNvPr>
          <p:cNvSpPr/>
          <p:nvPr/>
        </p:nvSpPr>
        <p:spPr>
          <a:xfrm>
            <a:off x="4740965" y="1749287"/>
            <a:ext cx="3339548" cy="15902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3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072C-D57E-2B13-80F6-09DA5CF0286C}"/>
              </a:ext>
            </a:extLst>
          </p:cNvPr>
          <p:cNvSpPr>
            <a:spLocks noGrp="1"/>
          </p:cNvSpPr>
          <p:nvPr>
            <p:ph type="title"/>
          </p:nvPr>
        </p:nvSpPr>
        <p:spPr/>
        <p:txBody>
          <a:bodyPr/>
          <a:lstStyle/>
          <a:p>
            <a:r>
              <a:rPr lang="en-US" dirty="0">
                <a:solidFill>
                  <a:srgbClr val="017D69"/>
                </a:solidFill>
              </a:rPr>
              <a:t>Summary Statistics (II)</a:t>
            </a:r>
            <a:br>
              <a:rPr lang="en-US" dirty="0"/>
            </a:br>
            <a:endParaRPr lang="en-US" dirty="0"/>
          </a:p>
        </p:txBody>
      </p:sp>
      <p:pic>
        <p:nvPicPr>
          <p:cNvPr id="7" name="Picture 6">
            <a:extLst>
              <a:ext uri="{FF2B5EF4-FFF2-40B4-BE49-F238E27FC236}">
                <a16:creationId xmlns:a16="http://schemas.microsoft.com/office/drawing/2014/main" id="{B3A73EC1-7574-CAB6-23AB-C9D3A46545A1}"/>
              </a:ext>
            </a:extLst>
          </p:cNvPr>
          <p:cNvPicPr>
            <a:picLocks noChangeAspect="1"/>
          </p:cNvPicPr>
          <p:nvPr/>
        </p:nvPicPr>
        <p:blipFill>
          <a:blip r:embed="rId2"/>
          <a:stretch>
            <a:fillRect/>
          </a:stretch>
        </p:blipFill>
        <p:spPr>
          <a:xfrm>
            <a:off x="4922173" y="179994"/>
            <a:ext cx="4045067" cy="4936836"/>
          </a:xfrm>
          <a:prstGeom prst="rect">
            <a:avLst/>
          </a:prstGeom>
          <a:ln>
            <a:solidFill>
              <a:schemeClr val="accent1"/>
            </a:solidFill>
          </a:ln>
        </p:spPr>
      </p:pic>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C6C513E-FF0C-6A06-4C2E-C53D17B93AE7}"/>
                  </a:ext>
                </a:extLst>
              </p:cNvPr>
              <p:cNvSpPr>
                <a:spLocks noGrp="1"/>
              </p:cNvSpPr>
              <p:nvPr>
                <p:ph idx="1"/>
              </p:nvPr>
            </p:nvSpPr>
            <p:spPr>
              <a:xfrm>
                <a:off x="390120" y="1726110"/>
                <a:ext cx="4045067" cy="2546046"/>
              </a:xfrm>
            </p:spPr>
            <p:txBody>
              <a:bodyPr/>
              <a:lstStyle/>
              <a:p>
                <a:pPr marL="0" indent="0">
                  <a:buNone/>
                </a:pPr>
                <a:r>
                  <a:rPr lang="en-US" dirty="0"/>
                  <a:t>Notes:</a:t>
                </a:r>
              </a:p>
              <a:p>
                <a:pPr marL="0" indent="0">
                  <a:buNone/>
                </a:pPr>
                <a:endParaRPr lang="en-US" dirty="0"/>
              </a:p>
              <a:p>
                <a:pPr>
                  <a:buFontTx/>
                  <a:buChar char="-"/>
                </a:pPr>
                <a:r>
                  <a:rPr lang="en-US" b="1" dirty="0"/>
                  <a:t>Additional funding support</a:t>
                </a:r>
                <a:r>
                  <a:rPr lang="en-US" dirty="0"/>
                  <a:t>: extra financial help in addition to the loan to cover fees and living expenses provided by government.</a:t>
                </a:r>
              </a:p>
              <a:p>
                <a:pPr>
                  <a:buFontTx/>
                  <a:buChar char="-"/>
                </a:pPr>
                <a:endParaRPr lang="en-US" dirty="0"/>
              </a:p>
              <a:p>
                <a:pPr>
                  <a:buFontTx/>
                  <a:buChar char="-"/>
                </a:pPr>
                <a:r>
                  <a:rPr lang="en-US" b="1" dirty="0" err="1"/>
                  <a:t>STEM+Econ</a:t>
                </a:r>
                <a:r>
                  <a:rPr lang="en-US" dirty="0"/>
                  <a:t>: Economics was added to STEM subjects for this study as we share many similarities with STEM subjects. </a:t>
                </a:r>
              </a:p>
              <a:p>
                <a:pPr>
                  <a:buFontTx/>
                  <a:buChar char="-"/>
                </a:pPr>
                <a:endParaRPr lang="en-US" dirty="0"/>
              </a:p>
              <a:p>
                <a:pPr>
                  <a:buFontTx/>
                  <a:buChar char="-"/>
                </a:pPr>
                <a:r>
                  <a:rPr lang="en-US" b="1" dirty="0"/>
                  <a:t>Average classification</a:t>
                </a:r>
                <a:r>
                  <a:rPr lang="en-US" dirty="0"/>
                  <a:t>: First-class = cumulative average grade to date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oMath>
                </a14:m>
                <a:r>
                  <a:rPr lang="en-US" dirty="0"/>
                  <a:t>70% (proxy for high performing student).</a:t>
                </a:r>
              </a:p>
              <a:p>
                <a:pPr>
                  <a:buFontTx/>
                  <a:buChar char="-"/>
                </a:pPr>
                <a:endParaRPr lang="en-US" dirty="0"/>
              </a:p>
            </p:txBody>
          </p:sp>
        </mc:Choice>
        <mc:Fallback xmlns="">
          <p:sp>
            <p:nvSpPr>
              <p:cNvPr id="4" name="Content Placeholder 3">
                <a:extLst>
                  <a:ext uri="{FF2B5EF4-FFF2-40B4-BE49-F238E27FC236}">
                    <a16:creationId xmlns:a16="http://schemas.microsoft.com/office/drawing/2014/main" id="{EC6C513E-FF0C-6A06-4C2E-C53D17B93AE7}"/>
                  </a:ext>
                </a:extLst>
              </p:cNvPr>
              <p:cNvSpPr>
                <a:spLocks noGrp="1" noRot="1" noChangeAspect="1" noMove="1" noResize="1" noEditPoints="1" noAdjustHandles="1" noChangeArrowheads="1" noChangeShapeType="1" noTextEdit="1"/>
              </p:cNvSpPr>
              <p:nvPr>
                <p:ph idx="1"/>
              </p:nvPr>
            </p:nvSpPr>
            <p:spPr>
              <a:xfrm>
                <a:off x="390120" y="1726110"/>
                <a:ext cx="4045067" cy="2546046"/>
              </a:xfrm>
              <a:blipFill>
                <a:blip r:embed="rId3"/>
                <a:stretch>
                  <a:fillRect l="-602" t="-1196" b="-22967"/>
                </a:stretch>
              </a:blipFill>
            </p:spPr>
            <p:txBody>
              <a:bodyPr/>
              <a:lstStyle/>
              <a:p>
                <a:r>
                  <a:rPr lang="en-GB">
                    <a:noFill/>
                  </a:rPr>
                  <a:t> </a:t>
                </a:r>
              </a:p>
            </p:txBody>
          </p:sp>
        </mc:Fallback>
      </mc:AlternateContent>
    </p:spTree>
    <p:extLst>
      <p:ext uri="{BB962C8B-B14F-4D97-AF65-F5344CB8AC3E}">
        <p14:creationId xmlns:p14="http://schemas.microsoft.com/office/powerpoint/2010/main" val="140654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8E92-B21C-6A69-B96C-0E8500BBC76D}"/>
              </a:ext>
            </a:extLst>
          </p:cNvPr>
          <p:cNvSpPr>
            <a:spLocks noGrp="1"/>
          </p:cNvSpPr>
          <p:nvPr>
            <p:ph type="title"/>
          </p:nvPr>
        </p:nvSpPr>
        <p:spPr/>
        <p:txBody>
          <a:bodyPr/>
          <a:lstStyle/>
          <a:p>
            <a:r>
              <a:rPr lang="en-US" dirty="0">
                <a:solidFill>
                  <a:srgbClr val="017D69"/>
                </a:solidFill>
              </a:rPr>
              <a:t>Main results: Univariate analysis</a:t>
            </a:r>
          </a:p>
        </p:txBody>
      </p:sp>
      <p:sp>
        <p:nvSpPr>
          <p:cNvPr id="3" name="Content Placeholder 2">
            <a:extLst>
              <a:ext uri="{FF2B5EF4-FFF2-40B4-BE49-F238E27FC236}">
                <a16:creationId xmlns:a16="http://schemas.microsoft.com/office/drawing/2014/main" id="{B426A294-14D3-0C8E-7562-E11F53A0A001}"/>
              </a:ext>
            </a:extLst>
          </p:cNvPr>
          <p:cNvSpPr>
            <a:spLocks noGrp="1"/>
          </p:cNvSpPr>
          <p:nvPr>
            <p:ph idx="1"/>
          </p:nvPr>
        </p:nvSpPr>
        <p:spPr/>
        <p:txBody>
          <a:bodyPr/>
          <a:lstStyle/>
          <a:p>
            <a:r>
              <a:rPr lang="en-US" dirty="0"/>
              <a:t>We conducted univariate test statistics (</a:t>
            </a:r>
            <a:r>
              <a:rPr lang="en-US" b="1" dirty="0"/>
              <a:t>2-sample t-tests</a:t>
            </a:r>
            <a:r>
              <a:rPr lang="en-US" dirty="0"/>
              <a:t>), for all 10 survey questions disaggregated by the most relevant demographic characteristics…</a:t>
            </a:r>
            <a:endParaRPr lang="en-GB" dirty="0"/>
          </a:p>
          <a:p>
            <a:endParaRPr lang="en-GB" dirty="0"/>
          </a:p>
          <a:p>
            <a:pPr marL="0" indent="0">
              <a:buNone/>
            </a:pPr>
            <a:endParaRPr lang="en-GB" dirty="0"/>
          </a:p>
          <a:p>
            <a:endParaRPr lang="en-US" dirty="0"/>
          </a:p>
          <a:p>
            <a:endParaRPr lang="en-US" dirty="0"/>
          </a:p>
        </p:txBody>
      </p:sp>
      <p:pic>
        <p:nvPicPr>
          <p:cNvPr id="4" name="Picture 3">
            <a:extLst>
              <a:ext uri="{FF2B5EF4-FFF2-40B4-BE49-F238E27FC236}">
                <a16:creationId xmlns:a16="http://schemas.microsoft.com/office/drawing/2014/main" id="{4A607988-D9E9-2912-7197-F3DA8A3BB197}"/>
              </a:ext>
            </a:extLst>
          </p:cNvPr>
          <p:cNvPicPr>
            <a:picLocks noChangeAspect="1"/>
          </p:cNvPicPr>
          <p:nvPr/>
        </p:nvPicPr>
        <p:blipFill>
          <a:blip r:embed="rId2"/>
          <a:stretch>
            <a:fillRect/>
          </a:stretch>
        </p:blipFill>
        <p:spPr>
          <a:xfrm>
            <a:off x="215391" y="1949449"/>
            <a:ext cx="8242809" cy="2453217"/>
          </a:xfrm>
          <a:prstGeom prst="rect">
            <a:avLst/>
          </a:prstGeom>
        </p:spPr>
      </p:pic>
    </p:spTree>
    <p:extLst>
      <p:ext uri="{BB962C8B-B14F-4D97-AF65-F5344CB8AC3E}">
        <p14:creationId xmlns:p14="http://schemas.microsoft.com/office/powerpoint/2010/main" val="321684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81FD4-58D9-2639-3229-96CFACDE3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A0F70-F30A-B6B0-DC42-4D3A41E6DE10}"/>
              </a:ext>
            </a:extLst>
          </p:cNvPr>
          <p:cNvSpPr>
            <a:spLocks noGrp="1"/>
          </p:cNvSpPr>
          <p:nvPr>
            <p:ph type="title"/>
          </p:nvPr>
        </p:nvSpPr>
        <p:spPr/>
        <p:txBody>
          <a:bodyPr/>
          <a:lstStyle/>
          <a:p>
            <a:r>
              <a:rPr lang="en-US" dirty="0">
                <a:solidFill>
                  <a:srgbClr val="017D69"/>
                </a:solidFill>
              </a:rPr>
              <a:t>Main results: Univariate analysis</a:t>
            </a:r>
          </a:p>
        </p:txBody>
      </p:sp>
      <p:sp>
        <p:nvSpPr>
          <p:cNvPr id="3" name="Content Placeholder 2">
            <a:extLst>
              <a:ext uri="{FF2B5EF4-FFF2-40B4-BE49-F238E27FC236}">
                <a16:creationId xmlns:a16="http://schemas.microsoft.com/office/drawing/2014/main" id="{ECD51071-5ABD-2B58-4A17-07AD5341B433}"/>
              </a:ext>
            </a:extLst>
          </p:cNvPr>
          <p:cNvSpPr>
            <a:spLocks noGrp="1"/>
          </p:cNvSpPr>
          <p:nvPr>
            <p:ph idx="1"/>
          </p:nvPr>
        </p:nvSpPr>
        <p:spPr/>
        <p:txBody>
          <a:bodyPr/>
          <a:lstStyle/>
          <a:p>
            <a:pPr marL="0" indent="0">
              <a:buNone/>
            </a:pPr>
            <a:r>
              <a:rPr lang="en-US" u="sng" dirty="0"/>
              <a:t>Main (significant) results:</a:t>
            </a:r>
          </a:p>
          <a:p>
            <a:pPr marL="0" indent="0">
              <a:buNone/>
            </a:pPr>
            <a:endParaRPr lang="en-US" u="sng" dirty="0"/>
          </a:p>
          <a:p>
            <a:pPr>
              <a:lnSpc>
                <a:spcPct val="100000"/>
              </a:lnSpc>
              <a:spcAft>
                <a:spcPts val="1200"/>
              </a:spcAft>
            </a:pPr>
            <a:r>
              <a:rPr lang="en-GB" sz="1800" b="1" dirty="0"/>
              <a:t>Female students </a:t>
            </a:r>
            <a:r>
              <a:rPr lang="en-GB" sz="1800" dirty="0"/>
              <a:t>view online exams as fairer and prefer them to in-person exams.</a:t>
            </a:r>
          </a:p>
          <a:p>
            <a:pPr>
              <a:lnSpc>
                <a:spcPct val="100000"/>
              </a:lnSpc>
              <a:spcAft>
                <a:spcPts val="1200"/>
              </a:spcAft>
            </a:pPr>
            <a:r>
              <a:rPr lang="en-GB" sz="1800" b="1" dirty="0"/>
              <a:t>Male students</a:t>
            </a:r>
            <a:r>
              <a:rPr lang="en-GB" sz="1800" dirty="0"/>
              <a:t> prepare less for online exams, believe online exams affect exam integrity more, and report better performance in in-person exams.</a:t>
            </a:r>
          </a:p>
          <a:p>
            <a:pPr>
              <a:lnSpc>
                <a:spcPct val="100000"/>
              </a:lnSpc>
              <a:spcAft>
                <a:spcPts val="1200"/>
              </a:spcAft>
            </a:pPr>
            <a:r>
              <a:rPr lang="en-GB" sz="1800" b="1" dirty="0"/>
              <a:t>Post-graduate students</a:t>
            </a:r>
            <a:r>
              <a:rPr lang="en-GB" sz="1800" dirty="0"/>
              <a:t> report having witnessed or experienced cheating significantly more during online exams.</a:t>
            </a:r>
          </a:p>
          <a:p>
            <a:pPr>
              <a:lnSpc>
                <a:spcPct val="100000"/>
              </a:lnSpc>
              <a:spcAft>
                <a:spcPts val="1200"/>
              </a:spcAft>
            </a:pPr>
            <a:r>
              <a:rPr lang="en-GB" sz="1800" b="1" dirty="0"/>
              <a:t>Undergraduate students</a:t>
            </a:r>
            <a:r>
              <a:rPr lang="en-GB" sz="1800" dirty="0"/>
              <a:t> marginally prepare less for online exams and are more concerned about academic integrity.</a:t>
            </a:r>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97490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997cdd1e-e429-4b09-99d2-d895aefd500f" xsi:nil="true"/>
    <TaxCatchAll xmlns="a3ce718d-f813-4adc-8824-5d044fc7674a" xsi:nil="true"/>
    <lcf76f155ced4ddcb4097134ff3c332f xmlns="997cdd1e-e429-4b09-99d2-d895aefd500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5445A33AFAEC419A41B44D69E6129F" ma:contentTypeVersion="17" ma:contentTypeDescription="Create a new document." ma:contentTypeScope="" ma:versionID="1f72eb2a40284821dcf313b61316b216">
  <xsd:schema xmlns:xsd="http://www.w3.org/2001/XMLSchema" xmlns:xs="http://www.w3.org/2001/XMLSchema" xmlns:p="http://schemas.microsoft.com/office/2006/metadata/properties" xmlns:ns2="997cdd1e-e429-4b09-99d2-d895aefd500f" xmlns:ns3="a3ce718d-f813-4adc-8824-5d044fc7674a" targetNamespace="http://schemas.microsoft.com/office/2006/metadata/properties" ma:root="true" ma:fieldsID="172625b91df44b366c0f07ffcd48531a" ns2:_="" ns3:_="">
    <xsd:import namespace="997cdd1e-e429-4b09-99d2-d895aefd500f"/>
    <xsd:import namespace="a3ce718d-f813-4adc-8824-5d044fc767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cdd1e-e429-4b09-99d2-d895aefd5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DateandTime" ma:index="21" nillable="true" ma:displayName="Date and Time" ma:format="DateOnly"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ad60de0-1a06-47ac-a17b-03c64138ab1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ce718d-f813-4adc-8824-5d044fc767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2303e-3aac-4036-a93f-05678b6d1e37}" ma:internalName="TaxCatchAll" ma:showField="CatchAllData" ma:web="a3ce718d-f813-4adc-8824-5d044fc76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9CA35-1137-4CBC-A719-3D7C0CE685E2}">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a3ce718d-f813-4adc-8824-5d044fc7674a"/>
    <ds:schemaRef ds:uri="997cdd1e-e429-4b09-99d2-d895aefd500f"/>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76057938-1A95-4C7F-A544-15BBFDBD70E9}">
  <ds:schemaRefs>
    <ds:schemaRef ds:uri="997cdd1e-e429-4b09-99d2-d895aefd500f"/>
    <ds:schemaRef ds:uri="a3ce718d-f813-4adc-8824-5d044fc767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emplate>Custom Design</Template>
  <TotalTime>2691</TotalTime>
  <Words>1596</Words>
  <Application>Microsoft Office PowerPoint</Application>
  <PresentationFormat>On-screen Show (16:9)</PresentationFormat>
  <Paragraphs>162</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Cambria Math</vt:lpstr>
      <vt:lpstr>Arial</vt:lpstr>
      <vt:lpstr>Calibri</vt:lpstr>
      <vt:lpstr>Custom Design</vt:lpstr>
      <vt:lpstr>Student Attitudes and Behavioural Responses to Online versus In-Person Examinations: Evidence from a UK University in the Post-Covid-19 Pandemic Era    Carlos Cortinhas, Martha Omolo and Olayinka Oyekola c.cortinhas@exeter.ac.uk </vt:lpstr>
      <vt:lpstr>Motivation</vt:lpstr>
      <vt:lpstr>Online exams: some literature</vt:lpstr>
      <vt:lpstr>Online exams: some literature</vt:lpstr>
      <vt:lpstr>Context</vt:lpstr>
      <vt:lpstr>Summary Statistics </vt:lpstr>
      <vt:lpstr>Summary Statistics (II) </vt:lpstr>
      <vt:lpstr>Main results: Univariate analysis</vt:lpstr>
      <vt:lpstr>Main results: Univariate analysis</vt:lpstr>
      <vt:lpstr>Main results: Univariate analysis (II)</vt:lpstr>
      <vt:lpstr>Main Results: Multivariate Analysis </vt:lpstr>
      <vt:lpstr>Multivariate Analysis: Marginal Effects (I) </vt:lpstr>
      <vt:lpstr>Multivariate Analysis: Marginal Effects (I)  </vt:lpstr>
      <vt:lpstr>Multivariate Analysis: Marginal Effects (I)  </vt:lpstr>
      <vt:lpstr>Multivariate Analysis: Marginal Effects (I)  </vt:lpstr>
      <vt:lpstr>Multivariate Analysis: including First Class </vt:lpstr>
      <vt:lpstr>Conclusions</vt:lpstr>
      <vt:lpstr>PowerPoint Presentation</vt:lpstr>
      <vt:lpstr>Extra Slides</vt:lpstr>
      <vt:lpstr>Survey Invitation</vt:lpstr>
      <vt:lpstr>Survey  Questions</vt:lpstr>
      <vt:lpstr>Demographic  Questions</vt:lpstr>
      <vt:lpstr>Univariate Analysis: Full Results (I)</vt:lpstr>
      <vt:lpstr>Univariate Analysis: Full Results (II)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Carlos Cortinhas</dc:creator>
  <cp:keywords/>
  <dc:description/>
  <cp:lastModifiedBy>Omolo, Martha</cp:lastModifiedBy>
  <cp:revision>26</cp:revision>
  <cp:lastPrinted>2025-05-23T09:36:45Z</cp:lastPrinted>
  <dcterms:created xsi:type="dcterms:W3CDTF">2022-09-29T15:54:17Z</dcterms:created>
  <dcterms:modified xsi:type="dcterms:W3CDTF">2025-09-08T13:21:22Z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2022-07-28T10:00:00Z</vt:filetime>
  </property>
  <property fmtid="{D5CDD505-2E9C-101B-9397-08002B2CF9AE}" pid="3" name="Creator">
    <vt:lpwstr>Adobe InDesign 17.3 (Macintosh)</vt:lpwstr>
  </property>
  <property fmtid="{D5CDD505-2E9C-101B-9397-08002B2CF9AE}" pid="4" name="LastSaved">
    <vt:filetime>2022-07-28T10:00:00Z</vt:filetime>
  </property>
  <property fmtid="{D5CDD505-2E9C-101B-9397-08002B2CF9AE}" pid="5" name="Producer">
    <vt:lpwstr>Adobe PDF Library 16.0.7</vt:lpwstr>
  </property>
  <property fmtid="{D5CDD505-2E9C-101B-9397-08002B2CF9AE}" pid="6" name="ContentTypeId">
    <vt:lpwstr>0x010100305445A33AFAEC419A41B44D69E6129F</vt:lpwstr>
  </property>
  <property fmtid="{D5CDD505-2E9C-101B-9397-08002B2CF9AE}" pid="7" name="MediaServiceImageTags">
    <vt:lpwstr/>
  </property>
</Properties>
</file>