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59" r:id="rId5"/>
    <p:sldId id="260" r:id="rId6"/>
    <p:sldId id="261" r:id="rId7"/>
    <p:sldId id="262" r:id="rId8"/>
    <p:sldId id="263" r:id="rId9"/>
    <p:sldId id="264" r:id="rId10"/>
    <p:sldId id="267" r:id="rId11"/>
    <p:sldId id="268" r:id="rId12"/>
    <p:sldId id="266" r:id="rId13"/>
    <p:sldId id="265" r:id="rId14"/>
    <p:sldId id="270" r:id="rId15"/>
    <p:sldId id="269" r:id="rId16"/>
    <p:sldId id="271"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63388-45BD-444B-8803-E6CFFE902695}" v="91" dt="2025-09-11T13:17:10.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ka Johnson" userId="6a26700c-3469-44fe-a378-62fdee61fe42" providerId="ADAL" clId="{E6B63388-45BD-444B-8803-E6CFFE902695}"/>
    <pc:docChg chg="undo custSel addSld modSld sldOrd">
      <pc:chgData name="Annika Johnson" userId="6a26700c-3469-44fe-a378-62fdee61fe42" providerId="ADAL" clId="{E6B63388-45BD-444B-8803-E6CFFE902695}" dt="2025-09-11T13:17:10.865" v="494" actId="20577"/>
      <pc:docMkLst>
        <pc:docMk/>
      </pc:docMkLst>
      <pc:sldChg chg="modSp mod">
        <pc:chgData name="Annika Johnson" userId="6a26700c-3469-44fe-a378-62fdee61fe42" providerId="ADAL" clId="{E6B63388-45BD-444B-8803-E6CFFE902695}" dt="2025-09-10T14:43:09.683" v="413" actId="20577"/>
        <pc:sldMkLst>
          <pc:docMk/>
          <pc:sldMk cId="3844682757" sldId="257"/>
        </pc:sldMkLst>
        <pc:spChg chg="mod">
          <ac:chgData name="Annika Johnson" userId="6a26700c-3469-44fe-a378-62fdee61fe42" providerId="ADAL" clId="{E6B63388-45BD-444B-8803-E6CFFE902695}" dt="2025-09-10T14:43:09.683" v="413" actId="20577"/>
          <ac:spMkLst>
            <pc:docMk/>
            <pc:sldMk cId="3844682757" sldId="257"/>
            <ac:spMk id="6" creationId="{F1DBB5F3-6989-7BC4-8659-CCE82322FB24}"/>
          </ac:spMkLst>
        </pc:spChg>
      </pc:sldChg>
      <pc:sldChg chg="addSp delSp modSp mod ord">
        <pc:chgData name="Annika Johnson" userId="6a26700c-3469-44fe-a378-62fdee61fe42" providerId="ADAL" clId="{E6B63388-45BD-444B-8803-E6CFFE902695}" dt="2025-09-10T14:47:14.671" v="455" actId="207"/>
        <pc:sldMkLst>
          <pc:docMk/>
          <pc:sldMk cId="1026446944" sldId="265"/>
        </pc:sldMkLst>
        <pc:spChg chg="mod">
          <ac:chgData name="Annika Johnson" userId="6a26700c-3469-44fe-a378-62fdee61fe42" providerId="ADAL" clId="{E6B63388-45BD-444B-8803-E6CFFE902695}" dt="2025-09-10T11:28:13.336" v="31" actId="20577"/>
          <ac:spMkLst>
            <pc:docMk/>
            <pc:sldMk cId="1026446944" sldId="265"/>
            <ac:spMk id="3" creationId="{93507303-DF75-139D-E906-E97A2BC0C464}"/>
          </ac:spMkLst>
        </pc:spChg>
        <pc:spChg chg="mod">
          <ac:chgData name="Annika Johnson" userId="6a26700c-3469-44fe-a378-62fdee61fe42" providerId="ADAL" clId="{E6B63388-45BD-444B-8803-E6CFFE902695}" dt="2025-09-10T11:28:37.599" v="79" actId="1076"/>
          <ac:spMkLst>
            <pc:docMk/>
            <pc:sldMk cId="1026446944" sldId="265"/>
            <ac:spMk id="8" creationId="{5EFF7FC4-AADF-E90C-6114-36E1F3E5B131}"/>
          </ac:spMkLst>
        </pc:spChg>
        <pc:spChg chg="add del mod">
          <ac:chgData name="Annika Johnson" userId="6a26700c-3469-44fe-a378-62fdee61fe42" providerId="ADAL" clId="{E6B63388-45BD-444B-8803-E6CFFE902695}" dt="2025-09-10T14:42:14.114" v="399" actId="478"/>
          <ac:spMkLst>
            <pc:docMk/>
            <pc:sldMk cId="1026446944" sldId="265"/>
            <ac:spMk id="15" creationId="{36B0BDF0-36CC-E7BD-C2C2-B5008777E1B4}"/>
          </ac:spMkLst>
        </pc:spChg>
        <pc:spChg chg="add mod ord">
          <ac:chgData name="Annika Johnson" userId="6a26700c-3469-44fe-a378-62fdee61fe42" providerId="ADAL" clId="{E6B63388-45BD-444B-8803-E6CFFE902695}" dt="2025-09-10T14:47:14.671" v="455" actId="207"/>
          <ac:spMkLst>
            <pc:docMk/>
            <pc:sldMk cId="1026446944" sldId="265"/>
            <ac:spMk id="16" creationId="{873571DE-36B7-54ED-ED35-75E6BB2B8C67}"/>
          </ac:spMkLst>
        </pc:spChg>
      </pc:sldChg>
      <pc:sldChg chg="addSp modSp mod modAnim">
        <pc:chgData name="Annika Johnson" userId="6a26700c-3469-44fe-a378-62fdee61fe42" providerId="ADAL" clId="{E6B63388-45BD-444B-8803-E6CFFE902695}" dt="2025-09-11T13:17:10.865" v="494" actId="20577"/>
        <pc:sldMkLst>
          <pc:docMk/>
          <pc:sldMk cId="168576585" sldId="266"/>
        </pc:sldMkLst>
        <pc:spChg chg="add mod ord">
          <ac:chgData name="Annika Johnson" userId="6a26700c-3469-44fe-a378-62fdee61fe42" providerId="ADAL" clId="{E6B63388-45BD-444B-8803-E6CFFE902695}" dt="2025-09-10T14:42:04.705" v="397" actId="167"/>
          <ac:spMkLst>
            <pc:docMk/>
            <pc:sldMk cId="168576585" sldId="266"/>
            <ac:spMk id="2" creationId="{20272F97-DDCB-D6FB-026C-A753F45C898B}"/>
          </ac:spMkLst>
        </pc:spChg>
        <pc:spChg chg="mod">
          <ac:chgData name="Annika Johnson" userId="6a26700c-3469-44fe-a378-62fdee61fe42" providerId="ADAL" clId="{E6B63388-45BD-444B-8803-E6CFFE902695}" dt="2025-09-10T11:12:41.800" v="19" actId="20577"/>
          <ac:spMkLst>
            <pc:docMk/>
            <pc:sldMk cId="168576585" sldId="266"/>
            <ac:spMk id="3" creationId="{2829383C-AB36-D521-4C37-B6AF15F1C6BB}"/>
          </ac:spMkLst>
        </pc:spChg>
        <pc:spChg chg="add mod">
          <ac:chgData name="Annika Johnson" userId="6a26700c-3469-44fe-a378-62fdee61fe42" providerId="ADAL" clId="{E6B63388-45BD-444B-8803-E6CFFE902695}" dt="2025-09-10T11:12:17.862" v="7" actId="1076"/>
          <ac:spMkLst>
            <pc:docMk/>
            <pc:sldMk cId="168576585" sldId="266"/>
            <ac:spMk id="5" creationId="{12FF6873-9F00-CE62-4E3C-851A4B85CB35}"/>
          </ac:spMkLst>
        </pc:spChg>
        <pc:spChg chg="add mod">
          <ac:chgData name="Annika Johnson" userId="6a26700c-3469-44fe-a378-62fdee61fe42" providerId="ADAL" clId="{E6B63388-45BD-444B-8803-E6CFFE902695}" dt="2025-09-10T11:12:37.862" v="9" actId="1076"/>
          <ac:spMkLst>
            <pc:docMk/>
            <pc:sldMk cId="168576585" sldId="266"/>
            <ac:spMk id="6" creationId="{AA4A7886-6E76-59E6-F2F9-3CA3D48386F1}"/>
          </ac:spMkLst>
        </pc:spChg>
        <pc:graphicFrameChg chg="add mod">
          <ac:chgData name="Annika Johnson" userId="6a26700c-3469-44fe-a378-62fdee61fe42" providerId="ADAL" clId="{E6B63388-45BD-444B-8803-E6CFFE902695}" dt="2025-09-10T11:11:46.728" v="0"/>
          <ac:graphicFrameMkLst>
            <pc:docMk/>
            <pc:sldMk cId="168576585" sldId="266"/>
            <ac:graphicFrameMk id="2" creationId="{23521D50-49A5-F29A-11A1-8B71FC54AED3}"/>
          </ac:graphicFrameMkLst>
        </pc:graphicFrameChg>
        <pc:graphicFrameChg chg="add mod modGraphic">
          <ac:chgData name="Annika Johnson" userId="6a26700c-3469-44fe-a378-62fdee61fe42" providerId="ADAL" clId="{E6B63388-45BD-444B-8803-E6CFFE902695}" dt="2025-09-11T13:15:02.211" v="482" actId="20577"/>
          <ac:graphicFrameMkLst>
            <pc:docMk/>
            <pc:sldMk cId="168576585" sldId="266"/>
            <ac:graphicFrameMk id="4" creationId="{9354A347-83F1-9AB0-5B09-C5C80B8D2386}"/>
          </ac:graphicFrameMkLst>
        </pc:graphicFrameChg>
        <pc:graphicFrameChg chg="add mod">
          <ac:chgData name="Annika Johnson" userId="6a26700c-3469-44fe-a378-62fdee61fe42" providerId="ADAL" clId="{E6B63388-45BD-444B-8803-E6CFFE902695}" dt="2025-09-11T13:16:57.200" v="486" actId="20577"/>
          <ac:graphicFrameMkLst>
            <pc:docMk/>
            <pc:sldMk cId="168576585" sldId="266"/>
            <ac:graphicFrameMk id="7" creationId="{B7AF7D82-100C-1767-F346-B284338C559C}"/>
          </ac:graphicFrameMkLst>
        </pc:graphicFrameChg>
        <pc:graphicFrameChg chg="add mod">
          <ac:chgData name="Annika Johnson" userId="6a26700c-3469-44fe-a378-62fdee61fe42" providerId="ADAL" clId="{E6B63388-45BD-444B-8803-E6CFFE902695}" dt="2025-09-11T13:17:10.865" v="494" actId="20577"/>
          <ac:graphicFrameMkLst>
            <pc:docMk/>
            <pc:sldMk cId="168576585" sldId="266"/>
            <ac:graphicFrameMk id="8" creationId="{71D232AF-3498-4599-8C28-342D861A99DF}"/>
          </ac:graphicFrameMkLst>
        </pc:graphicFrameChg>
      </pc:sldChg>
      <pc:sldChg chg="addSp delSp modSp mod">
        <pc:chgData name="Annika Johnson" userId="6a26700c-3469-44fe-a378-62fdee61fe42" providerId="ADAL" clId="{E6B63388-45BD-444B-8803-E6CFFE902695}" dt="2025-09-10T14:44:17.333" v="420" actId="1076"/>
        <pc:sldMkLst>
          <pc:docMk/>
          <pc:sldMk cId="293372005" sldId="267"/>
        </pc:sldMkLst>
        <pc:spChg chg="add del mod ord">
          <ac:chgData name="Annika Johnson" userId="6a26700c-3469-44fe-a378-62fdee61fe42" providerId="ADAL" clId="{E6B63388-45BD-444B-8803-E6CFFE902695}" dt="2025-09-10T14:43:57.215" v="414" actId="478"/>
          <ac:spMkLst>
            <pc:docMk/>
            <pc:sldMk cId="293372005" sldId="267"/>
            <ac:spMk id="2" creationId="{CA95A016-6760-6D1E-4D74-58CFA1F3545E}"/>
          </ac:spMkLst>
        </pc:spChg>
        <pc:spChg chg="add del mod">
          <ac:chgData name="Annika Johnson" userId="6a26700c-3469-44fe-a378-62fdee61fe42" providerId="ADAL" clId="{E6B63388-45BD-444B-8803-E6CFFE902695}" dt="2025-09-10T14:43:58.818" v="416" actId="478"/>
          <ac:spMkLst>
            <pc:docMk/>
            <pc:sldMk cId="293372005" sldId="267"/>
            <ac:spMk id="3" creationId="{594767C3-A3E7-FF2D-DACF-8729AD461978}"/>
          </ac:spMkLst>
        </pc:spChg>
        <pc:spChg chg="mod">
          <ac:chgData name="Annika Johnson" userId="6a26700c-3469-44fe-a378-62fdee61fe42" providerId="ADAL" clId="{E6B63388-45BD-444B-8803-E6CFFE902695}" dt="2025-09-10T14:41:35.061" v="389" actId="1076"/>
          <ac:spMkLst>
            <pc:docMk/>
            <pc:sldMk cId="293372005" sldId="267"/>
            <ac:spMk id="4" creationId="{D5A61C5B-DE79-116B-154B-BF75B1FF4C5B}"/>
          </ac:spMkLst>
        </pc:spChg>
        <pc:spChg chg="add mod">
          <ac:chgData name="Annika Johnson" userId="6a26700c-3469-44fe-a378-62fdee61fe42" providerId="ADAL" clId="{E6B63388-45BD-444B-8803-E6CFFE902695}" dt="2025-09-10T14:44:17.333" v="420" actId="1076"/>
          <ac:spMkLst>
            <pc:docMk/>
            <pc:sldMk cId="293372005" sldId="267"/>
            <ac:spMk id="5" creationId="{FB8C3FD6-927E-579A-5FBB-7E367CBBE6E3}"/>
          </ac:spMkLst>
        </pc:spChg>
      </pc:sldChg>
      <pc:sldChg chg="addSp delSp modSp mod">
        <pc:chgData name="Annika Johnson" userId="6a26700c-3469-44fe-a378-62fdee61fe42" providerId="ADAL" clId="{E6B63388-45BD-444B-8803-E6CFFE902695}" dt="2025-09-10T14:44:32.882" v="424" actId="167"/>
        <pc:sldMkLst>
          <pc:docMk/>
          <pc:sldMk cId="1021538669" sldId="268"/>
        </pc:sldMkLst>
        <pc:spChg chg="add del mod ord">
          <ac:chgData name="Annika Johnson" userId="6a26700c-3469-44fe-a378-62fdee61fe42" providerId="ADAL" clId="{E6B63388-45BD-444B-8803-E6CFFE902695}" dt="2025-09-10T14:44:30.157" v="422" actId="478"/>
          <ac:spMkLst>
            <pc:docMk/>
            <pc:sldMk cId="1021538669" sldId="268"/>
            <ac:spMk id="2" creationId="{C790C4EB-49B7-0A98-1551-7C453B809B93}"/>
          </ac:spMkLst>
        </pc:spChg>
        <pc:spChg chg="add mod">
          <ac:chgData name="Annika Johnson" userId="6a26700c-3469-44fe-a378-62fdee61fe42" providerId="ADAL" clId="{E6B63388-45BD-444B-8803-E6CFFE902695}" dt="2025-09-10T14:44:24.648" v="421"/>
          <ac:spMkLst>
            <pc:docMk/>
            <pc:sldMk cId="1021538669" sldId="268"/>
            <ac:spMk id="3" creationId="{E7024A45-025D-D17E-FD1A-3C7A36F1A653}"/>
          </ac:spMkLst>
        </pc:spChg>
        <pc:spChg chg="add mod ord">
          <ac:chgData name="Annika Johnson" userId="6a26700c-3469-44fe-a378-62fdee61fe42" providerId="ADAL" clId="{E6B63388-45BD-444B-8803-E6CFFE902695}" dt="2025-09-10T14:44:32.882" v="424" actId="167"/>
          <ac:spMkLst>
            <pc:docMk/>
            <pc:sldMk cId="1021538669" sldId="268"/>
            <ac:spMk id="5" creationId="{09C56736-9A68-8D61-E73B-37E2C25382E1}"/>
          </ac:spMkLst>
        </pc:spChg>
      </pc:sldChg>
      <pc:sldChg chg="addSp delSp modSp mod">
        <pc:chgData name="Annika Johnson" userId="6a26700c-3469-44fe-a378-62fdee61fe42" providerId="ADAL" clId="{E6B63388-45BD-444B-8803-E6CFFE902695}" dt="2025-09-10T14:45:56.146" v="443" actId="1076"/>
        <pc:sldMkLst>
          <pc:docMk/>
          <pc:sldMk cId="832546079" sldId="269"/>
        </pc:sldMkLst>
        <pc:spChg chg="mod">
          <ac:chgData name="Annika Johnson" userId="6a26700c-3469-44fe-a378-62fdee61fe42" providerId="ADAL" clId="{E6B63388-45BD-444B-8803-E6CFFE902695}" dt="2025-09-10T11:29:31.278" v="93" actId="20577"/>
          <ac:spMkLst>
            <pc:docMk/>
            <pc:sldMk cId="832546079" sldId="269"/>
            <ac:spMk id="2" creationId="{DC9F86FA-9AF5-C867-CA93-FDDB3F30A959}"/>
          </ac:spMkLst>
        </pc:spChg>
        <pc:spChg chg="add mod">
          <ac:chgData name="Annika Johnson" userId="6a26700c-3469-44fe-a378-62fdee61fe42" providerId="ADAL" clId="{E6B63388-45BD-444B-8803-E6CFFE902695}" dt="2025-09-10T11:32:26.132" v="271" actId="20577"/>
          <ac:spMkLst>
            <pc:docMk/>
            <pc:sldMk cId="832546079" sldId="269"/>
            <ac:spMk id="3" creationId="{B5CC0FFF-3846-671E-B1D7-CBFD6E6E1EE3}"/>
          </ac:spMkLst>
        </pc:spChg>
        <pc:spChg chg="add mod">
          <ac:chgData name="Annika Johnson" userId="6a26700c-3469-44fe-a378-62fdee61fe42" providerId="ADAL" clId="{E6B63388-45BD-444B-8803-E6CFFE902695}" dt="2025-09-10T14:45:56.146" v="443" actId="1076"/>
          <ac:spMkLst>
            <pc:docMk/>
            <pc:sldMk cId="832546079" sldId="269"/>
            <ac:spMk id="4" creationId="{CFD0A0A5-5C76-0B1E-4157-6E0B396C74D0}"/>
          </ac:spMkLst>
        </pc:spChg>
        <pc:spChg chg="add del mod">
          <ac:chgData name="Annika Johnson" userId="6a26700c-3469-44fe-a378-62fdee61fe42" providerId="ADAL" clId="{E6B63388-45BD-444B-8803-E6CFFE902695}" dt="2025-09-10T14:45:53.683" v="442" actId="478"/>
          <ac:spMkLst>
            <pc:docMk/>
            <pc:sldMk cId="832546079" sldId="269"/>
            <ac:spMk id="5" creationId="{061EABF5-A38E-7E08-861E-0EC594220148}"/>
          </ac:spMkLst>
        </pc:spChg>
        <pc:picChg chg="add mod">
          <ac:chgData name="Annika Johnson" userId="6a26700c-3469-44fe-a378-62fdee61fe42" providerId="ADAL" clId="{E6B63388-45BD-444B-8803-E6CFFE902695}" dt="2025-09-10T11:33:36.045" v="288" actId="1076"/>
          <ac:picMkLst>
            <pc:docMk/>
            <pc:sldMk cId="832546079" sldId="269"/>
            <ac:picMk id="2050" creationId="{277E9319-1117-08F8-40BA-1568E542F944}"/>
          </ac:picMkLst>
        </pc:picChg>
        <pc:picChg chg="add mod">
          <ac:chgData name="Annika Johnson" userId="6a26700c-3469-44fe-a378-62fdee61fe42" providerId="ADAL" clId="{E6B63388-45BD-444B-8803-E6CFFE902695}" dt="2025-09-10T11:33:37.946" v="289" actId="1076"/>
          <ac:picMkLst>
            <pc:docMk/>
            <pc:sldMk cId="832546079" sldId="269"/>
            <ac:picMk id="2052" creationId="{CCD95429-020F-D256-DA38-6C78DFE5A483}"/>
          </ac:picMkLst>
        </pc:picChg>
        <pc:picChg chg="add del mod">
          <ac:chgData name="Annika Johnson" userId="6a26700c-3469-44fe-a378-62fdee61fe42" providerId="ADAL" clId="{E6B63388-45BD-444B-8803-E6CFFE902695}" dt="2025-09-10T11:33:27.812" v="285" actId="478"/>
          <ac:picMkLst>
            <pc:docMk/>
            <pc:sldMk cId="832546079" sldId="269"/>
            <ac:picMk id="2054" creationId="{3089CA28-8C9A-C725-B598-DD1515B19FF6}"/>
          </ac:picMkLst>
        </pc:picChg>
      </pc:sldChg>
      <pc:sldChg chg="addSp modSp mod">
        <pc:chgData name="Annika Johnson" userId="6a26700c-3469-44fe-a378-62fdee61fe42" providerId="ADAL" clId="{E6B63388-45BD-444B-8803-E6CFFE902695}" dt="2025-09-11T12:01:39.784" v="458" actId="207"/>
        <pc:sldMkLst>
          <pc:docMk/>
          <pc:sldMk cId="1624918072" sldId="270"/>
        </pc:sldMkLst>
        <pc:spChg chg="add mod ord">
          <ac:chgData name="Annika Johnson" userId="6a26700c-3469-44fe-a378-62fdee61fe42" providerId="ADAL" clId="{E6B63388-45BD-444B-8803-E6CFFE902695}" dt="2025-09-10T14:42:45.756" v="406" actId="167"/>
          <ac:spMkLst>
            <pc:docMk/>
            <pc:sldMk cId="1624918072" sldId="270"/>
            <ac:spMk id="2" creationId="{4FE3C574-6A3C-8D13-5DA8-3C4D6DAB48C3}"/>
          </ac:spMkLst>
        </pc:spChg>
        <pc:spChg chg="mod">
          <ac:chgData name="Annika Johnson" userId="6a26700c-3469-44fe-a378-62fdee61fe42" providerId="ADAL" clId="{E6B63388-45BD-444B-8803-E6CFFE902695}" dt="2025-09-10T14:40:41.410" v="381" actId="20577"/>
          <ac:spMkLst>
            <pc:docMk/>
            <pc:sldMk cId="1624918072" sldId="270"/>
            <ac:spMk id="3" creationId="{28FDDB1C-74CE-DE6D-705B-D7D01CF4B1B2}"/>
          </ac:spMkLst>
        </pc:spChg>
        <pc:spChg chg="mod">
          <ac:chgData name="Annika Johnson" userId="6a26700c-3469-44fe-a378-62fdee61fe42" providerId="ADAL" clId="{E6B63388-45BD-444B-8803-E6CFFE902695}" dt="2025-09-11T12:01:32.234" v="457" actId="207"/>
          <ac:spMkLst>
            <pc:docMk/>
            <pc:sldMk cId="1624918072" sldId="270"/>
            <ac:spMk id="16" creationId="{191296AB-6575-792D-427A-2C1A5F00035C}"/>
          </ac:spMkLst>
        </pc:spChg>
        <pc:spChg chg="mod">
          <ac:chgData name="Annika Johnson" userId="6a26700c-3469-44fe-a378-62fdee61fe42" providerId="ADAL" clId="{E6B63388-45BD-444B-8803-E6CFFE902695}" dt="2025-09-11T12:01:39.784" v="458" actId="207"/>
          <ac:spMkLst>
            <pc:docMk/>
            <pc:sldMk cId="1624918072" sldId="270"/>
            <ac:spMk id="17" creationId="{8F5BFA9C-C3E3-248D-17F5-4279A4925963}"/>
          </ac:spMkLst>
        </pc:spChg>
        <pc:spChg chg="mod">
          <ac:chgData name="Annika Johnson" userId="6a26700c-3469-44fe-a378-62fdee61fe42" providerId="ADAL" clId="{E6B63388-45BD-444B-8803-E6CFFE902695}" dt="2025-09-11T12:01:11.099" v="456" actId="207"/>
          <ac:spMkLst>
            <pc:docMk/>
            <pc:sldMk cId="1624918072" sldId="270"/>
            <ac:spMk id="18" creationId="{2A521286-0729-1764-F82D-144575B049AD}"/>
          </ac:spMkLst>
        </pc:spChg>
      </pc:sldChg>
      <pc:sldChg chg="addSp delSp modSp add mod">
        <pc:chgData name="Annika Johnson" userId="6a26700c-3469-44fe-a378-62fdee61fe42" providerId="ADAL" clId="{E6B63388-45BD-444B-8803-E6CFFE902695}" dt="2025-09-10T14:46:41.839" v="453" actId="114"/>
        <pc:sldMkLst>
          <pc:docMk/>
          <pc:sldMk cId="1995956244" sldId="271"/>
        </pc:sldMkLst>
        <pc:spChg chg="mod">
          <ac:chgData name="Annika Johnson" userId="6a26700c-3469-44fe-a378-62fdee61fe42" providerId="ADAL" clId="{E6B63388-45BD-444B-8803-E6CFFE902695}" dt="2025-09-10T11:35:54.733" v="312" actId="20577"/>
          <ac:spMkLst>
            <pc:docMk/>
            <pc:sldMk cId="1995956244" sldId="271"/>
            <ac:spMk id="2" creationId="{74716BD0-18BA-1E78-25E4-CBB71834ADF5}"/>
          </ac:spMkLst>
        </pc:spChg>
        <pc:spChg chg="add mod">
          <ac:chgData name="Annika Johnson" userId="6a26700c-3469-44fe-a378-62fdee61fe42" providerId="ADAL" clId="{E6B63388-45BD-444B-8803-E6CFFE902695}" dt="2025-09-10T14:46:04.063" v="445" actId="1076"/>
          <ac:spMkLst>
            <pc:docMk/>
            <pc:sldMk cId="1995956244" sldId="271"/>
            <ac:spMk id="3" creationId="{60F67067-D5CC-622A-4C0F-667010BA1C50}"/>
          </ac:spMkLst>
        </pc:spChg>
        <pc:spChg chg="del">
          <ac:chgData name="Annika Johnson" userId="6a26700c-3469-44fe-a378-62fdee61fe42" providerId="ADAL" clId="{E6B63388-45BD-444B-8803-E6CFFE902695}" dt="2025-09-10T11:35:57.594" v="313" actId="478"/>
          <ac:spMkLst>
            <pc:docMk/>
            <pc:sldMk cId="1995956244" sldId="271"/>
            <ac:spMk id="3" creationId="{D5BAE9CD-099F-29FA-199A-DAA416630353}"/>
          </ac:spMkLst>
        </pc:spChg>
        <pc:spChg chg="add mod">
          <ac:chgData name="Annika Johnson" userId="6a26700c-3469-44fe-a378-62fdee61fe42" providerId="ADAL" clId="{E6B63388-45BD-444B-8803-E6CFFE902695}" dt="2025-09-10T14:46:19.404" v="448" actId="114"/>
          <ac:spMkLst>
            <pc:docMk/>
            <pc:sldMk cId="1995956244" sldId="271"/>
            <ac:spMk id="4" creationId="{A6F80E77-E2CA-A087-24D4-0C0ACD311691}"/>
          </ac:spMkLst>
        </pc:spChg>
        <pc:spChg chg="add mod">
          <ac:chgData name="Annika Johnson" userId="6a26700c-3469-44fe-a378-62fdee61fe42" providerId="ADAL" clId="{E6B63388-45BD-444B-8803-E6CFFE902695}" dt="2025-09-10T14:46:26.316" v="449" actId="114"/>
          <ac:spMkLst>
            <pc:docMk/>
            <pc:sldMk cId="1995956244" sldId="271"/>
            <ac:spMk id="6" creationId="{B393670B-EEDB-5232-45C8-C4D0D2A7A2D2}"/>
          </ac:spMkLst>
        </pc:spChg>
        <pc:spChg chg="add mod">
          <ac:chgData name="Annika Johnson" userId="6a26700c-3469-44fe-a378-62fdee61fe42" providerId="ADAL" clId="{E6B63388-45BD-444B-8803-E6CFFE902695}" dt="2025-09-10T14:46:41.839" v="453" actId="114"/>
          <ac:spMkLst>
            <pc:docMk/>
            <pc:sldMk cId="1995956244" sldId="271"/>
            <ac:spMk id="8" creationId="{48A80467-1AC2-8633-32A3-8B821CD6D2F4}"/>
          </ac:spMkLst>
        </pc:spChg>
        <pc:graphicFrameChg chg="add mod">
          <ac:chgData name="Annika Johnson" userId="6a26700c-3469-44fe-a378-62fdee61fe42" providerId="ADAL" clId="{E6B63388-45BD-444B-8803-E6CFFE902695}" dt="2025-09-10T11:36:03.636" v="315"/>
          <ac:graphicFrameMkLst>
            <pc:docMk/>
            <pc:sldMk cId="1995956244" sldId="271"/>
            <ac:graphicFrameMk id="5" creationId="{C1C01EB6-3B87-9507-3257-82FFAE92FDAD}"/>
          </ac:graphicFrameMkLst>
        </pc:graphicFrameChg>
        <pc:graphicFrameChg chg="add mod">
          <ac:chgData name="Annika Johnson" userId="6a26700c-3469-44fe-a378-62fdee61fe42" providerId="ADAL" clId="{E6B63388-45BD-444B-8803-E6CFFE902695}" dt="2025-09-10T11:37:07.595" v="357"/>
          <ac:graphicFrameMkLst>
            <pc:docMk/>
            <pc:sldMk cId="1995956244" sldId="271"/>
            <ac:graphicFrameMk id="7" creationId="{413F96B5-31B9-9713-13F0-2515DFF0B4C2}"/>
          </ac:graphicFrameMkLst>
        </pc:graphicFrameChg>
        <pc:picChg chg="del">
          <ac:chgData name="Annika Johnson" userId="6a26700c-3469-44fe-a378-62fdee61fe42" providerId="ADAL" clId="{E6B63388-45BD-444B-8803-E6CFFE902695}" dt="2025-09-10T11:35:57.594" v="313" actId="478"/>
          <ac:picMkLst>
            <pc:docMk/>
            <pc:sldMk cId="1995956244" sldId="271"/>
            <ac:picMk id="2050" creationId="{3FA148B5-F833-B963-462C-D282C7686BA1}"/>
          </ac:picMkLst>
        </pc:picChg>
        <pc:picChg chg="del">
          <ac:chgData name="Annika Johnson" userId="6a26700c-3469-44fe-a378-62fdee61fe42" providerId="ADAL" clId="{E6B63388-45BD-444B-8803-E6CFFE902695}" dt="2025-09-10T11:35:57.594" v="313" actId="478"/>
          <ac:picMkLst>
            <pc:docMk/>
            <pc:sldMk cId="1995956244" sldId="271"/>
            <ac:picMk id="2052" creationId="{A39BE77F-4283-44A8-93E7-35F52940030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ob-my.sharepoint.com/personal/aj18196_bristol_ac_uk/Documents/Research/AJ%20AL%20Joint%20Projects/Future%20of%20the%20Econ%20Degree/Analysis/Summa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ob-my.sharepoint.com/personal/aj18196_bristol_ac_uk/Documents/Research/AJ%20AL%20Joint%20Projects/Future%20of%20the%20Econ%20Degree/Analysis/Summar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No.</a:t>
            </a:r>
            <a:r>
              <a:rPr lang="en-US" sz="1200" baseline="0"/>
              <a:t> of Summative Assessments by Exam Length</a:t>
            </a:r>
            <a:endParaRPr lang="en-US"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No. of Units</c:v>
          </c:tx>
          <c:spPr>
            <a:solidFill>
              <a:schemeClr val="tx1"/>
            </a:solidFill>
            <a:ln>
              <a:noFill/>
            </a:ln>
            <a:effectLst/>
          </c:spPr>
          <c:invertIfNegative val="0"/>
          <c:cat>
            <c:numRef>
              <c:f>'Exam length'!$E$2:$E$8</c:f>
              <c:numCache>
                <c:formatCode>General</c:formatCode>
                <c:ptCount val="7"/>
                <c:pt idx="0">
                  <c:v>60</c:v>
                </c:pt>
                <c:pt idx="1">
                  <c:v>90</c:v>
                </c:pt>
                <c:pt idx="2">
                  <c:v>105</c:v>
                </c:pt>
                <c:pt idx="3">
                  <c:v>120</c:v>
                </c:pt>
                <c:pt idx="4">
                  <c:v>130</c:v>
                </c:pt>
                <c:pt idx="5">
                  <c:v>150</c:v>
                </c:pt>
                <c:pt idx="6">
                  <c:v>180</c:v>
                </c:pt>
              </c:numCache>
            </c:numRef>
          </c:cat>
          <c:val>
            <c:numRef>
              <c:f>'Exam length'!$F$2:$F$8</c:f>
              <c:numCache>
                <c:formatCode>General</c:formatCode>
                <c:ptCount val="7"/>
                <c:pt idx="0">
                  <c:v>4</c:v>
                </c:pt>
                <c:pt idx="1">
                  <c:v>4</c:v>
                </c:pt>
                <c:pt idx="2">
                  <c:v>2</c:v>
                </c:pt>
                <c:pt idx="3">
                  <c:v>41</c:v>
                </c:pt>
                <c:pt idx="4">
                  <c:v>1</c:v>
                </c:pt>
                <c:pt idx="5">
                  <c:v>3</c:v>
                </c:pt>
                <c:pt idx="6">
                  <c:v>19</c:v>
                </c:pt>
              </c:numCache>
            </c:numRef>
          </c:val>
          <c:extLst>
            <c:ext xmlns:c16="http://schemas.microsoft.com/office/drawing/2014/chart" uri="{C3380CC4-5D6E-409C-BE32-E72D297353CC}">
              <c16:uniqueId val="{00000000-56E5-4F39-8321-955AA712E68E}"/>
            </c:ext>
          </c:extLst>
        </c:ser>
        <c:dLbls>
          <c:showLegendKey val="0"/>
          <c:showVal val="0"/>
          <c:showCatName val="0"/>
          <c:showSerName val="0"/>
          <c:showPercent val="0"/>
          <c:showBubbleSize val="0"/>
        </c:dLbls>
        <c:gapWidth val="64"/>
        <c:overlap val="-27"/>
        <c:axId val="441954720"/>
        <c:axId val="441956160"/>
      </c:barChart>
      <c:catAx>
        <c:axId val="44195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956160"/>
        <c:crosses val="autoZero"/>
        <c:auto val="1"/>
        <c:lblAlgn val="ctr"/>
        <c:lblOffset val="100"/>
        <c:noMultiLvlLbl val="0"/>
      </c:catAx>
      <c:valAx>
        <c:axId val="44195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9547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No.</a:t>
            </a:r>
            <a:r>
              <a:rPr lang="en-US" sz="1200" baseline="0"/>
              <a:t> of Summative Assessments by Word Count</a:t>
            </a:r>
            <a:endParaRPr lang="en-US"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No. of Units</c:v>
          </c:tx>
          <c:spPr>
            <a:solidFill>
              <a:schemeClr val="accent1"/>
            </a:solidFill>
            <a:ln>
              <a:noFill/>
            </a:ln>
            <a:effectLst/>
          </c:spPr>
          <c:invertIfNegative val="0"/>
          <c:cat>
            <c:numRef>
              <c:f>Sheet4!$G$2:$G$13</c:f>
              <c:numCache>
                <c:formatCode>General</c:formatCode>
                <c:ptCount val="12"/>
                <c:pt idx="0">
                  <c:v>300</c:v>
                </c:pt>
                <c:pt idx="1">
                  <c:v>500</c:v>
                </c:pt>
                <c:pt idx="2">
                  <c:v>1000</c:v>
                </c:pt>
                <c:pt idx="3">
                  <c:v>1200</c:v>
                </c:pt>
                <c:pt idx="4">
                  <c:v>1500</c:v>
                </c:pt>
                <c:pt idx="5">
                  <c:v>2000</c:v>
                </c:pt>
                <c:pt idx="6">
                  <c:v>2500</c:v>
                </c:pt>
                <c:pt idx="7">
                  <c:v>3000</c:v>
                </c:pt>
                <c:pt idx="8">
                  <c:v>5000</c:v>
                </c:pt>
                <c:pt idx="9">
                  <c:v>7500</c:v>
                </c:pt>
                <c:pt idx="10">
                  <c:v>8000</c:v>
                </c:pt>
                <c:pt idx="11">
                  <c:v>12000</c:v>
                </c:pt>
              </c:numCache>
            </c:numRef>
          </c:cat>
          <c:val>
            <c:numRef>
              <c:f>Sheet4!$H$2:$H$13</c:f>
              <c:numCache>
                <c:formatCode>General</c:formatCode>
                <c:ptCount val="12"/>
                <c:pt idx="0">
                  <c:v>1</c:v>
                </c:pt>
                <c:pt idx="1">
                  <c:v>1</c:v>
                </c:pt>
                <c:pt idx="2">
                  <c:v>3</c:v>
                </c:pt>
                <c:pt idx="3">
                  <c:v>2</c:v>
                </c:pt>
                <c:pt idx="4">
                  <c:v>14</c:v>
                </c:pt>
                <c:pt idx="5">
                  <c:v>15</c:v>
                </c:pt>
                <c:pt idx="6">
                  <c:v>4</c:v>
                </c:pt>
                <c:pt idx="7">
                  <c:v>1</c:v>
                </c:pt>
                <c:pt idx="8">
                  <c:v>1</c:v>
                </c:pt>
                <c:pt idx="9">
                  <c:v>1</c:v>
                </c:pt>
                <c:pt idx="10">
                  <c:v>1</c:v>
                </c:pt>
                <c:pt idx="11">
                  <c:v>1</c:v>
                </c:pt>
              </c:numCache>
            </c:numRef>
          </c:val>
          <c:extLst>
            <c:ext xmlns:c16="http://schemas.microsoft.com/office/drawing/2014/chart" uri="{C3380CC4-5D6E-409C-BE32-E72D297353CC}">
              <c16:uniqueId val="{00000000-8C9D-4581-9FC8-56D80A21EC31}"/>
            </c:ext>
          </c:extLst>
        </c:ser>
        <c:dLbls>
          <c:showLegendKey val="0"/>
          <c:showVal val="0"/>
          <c:showCatName val="0"/>
          <c:showSerName val="0"/>
          <c:showPercent val="0"/>
          <c:showBubbleSize val="0"/>
        </c:dLbls>
        <c:gapWidth val="64"/>
        <c:overlap val="-27"/>
        <c:axId val="441954720"/>
        <c:axId val="441956160"/>
      </c:barChart>
      <c:catAx>
        <c:axId val="44195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956160"/>
        <c:crosses val="autoZero"/>
        <c:auto val="1"/>
        <c:lblAlgn val="ctr"/>
        <c:lblOffset val="100"/>
        <c:noMultiLvlLbl val="0"/>
      </c:catAx>
      <c:valAx>
        <c:axId val="44195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9547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61409B50-FB36-4DB5-AAF0-B7014F7B04EF}" type="datetimeFigureOut">
              <a:rPr lang="en-GB" smtClean="0"/>
              <a:t>14/10/2025</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58F9A6D-5B18-4344-9A86-8EC1A67BC1DA}" type="slidenum">
              <a:rPr lang="en-GB" smtClean="0"/>
              <a:t>‹#›</a:t>
            </a:fld>
            <a:endParaRPr lang="en-GB"/>
          </a:p>
        </p:txBody>
      </p:sp>
    </p:spTree>
    <p:extLst>
      <p:ext uri="{BB962C8B-B14F-4D97-AF65-F5344CB8AC3E}">
        <p14:creationId xmlns:p14="http://schemas.microsoft.com/office/powerpoint/2010/main" val="401826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8F9A6D-5B18-4344-9A86-8EC1A67BC1DA}" type="slidenum">
              <a:rPr lang="en-GB" smtClean="0"/>
              <a:t>1</a:t>
            </a:fld>
            <a:endParaRPr lang="en-GB"/>
          </a:p>
        </p:txBody>
      </p:sp>
    </p:spTree>
    <p:extLst>
      <p:ext uri="{BB962C8B-B14F-4D97-AF65-F5344CB8AC3E}">
        <p14:creationId xmlns:p14="http://schemas.microsoft.com/office/powerpoint/2010/main" val="332952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16C83-CA6C-4A1D-F12B-AC39C4492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55E1F-B17E-6C6F-2275-BB8484C18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70908-A529-403D-52C5-A6118DF50E0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A874545-67A3-355C-B5E7-DD4927B773CB}"/>
              </a:ext>
            </a:extLst>
          </p:cNvPr>
          <p:cNvSpPr>
            <a:spLocks noGrp="1"/>
          </p:cNvSpPr>
          <p:nvPr>
            <p:ph type="sldNum" sz="quarter" idx="5"/>
          </p:nvPr>
        </p:nvSpPr>
        <p:spPr/>
        <p:txBody>
          <a:bodyPr/>
          <a:lstStyle/>
          <a:p>
            <a:fld id="{358F9A6D-5B18-4344-9A86-8EC1A67BC1DA}" type="slidenum">
              <a:rPr lang="en-GB" smtClean="0"/>
              <a:t>15</a:t>
            </a:fld>
            <a:endParaRPr lang="en-GB"/>
          </a:p>
        </p:txBody>
      </p:sp>
    </p:spTree>
    <p:extLst>
      <p:ext uri="{BB962C8B-B14F-4D97-AF65-F5344CB8AC3E}">
        <p14:creationId xmlns:p14="http://schemas.microsoft.com/office/powerpoint/2010/main" val="416477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67A32-9F86-23A8-754B-A05E8A449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268ED-CC51-AAF2-0D18-DCEE722FF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8B429-6FAC-3027-8A3D-F1FA6D315C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4BDBDA0-0DF1-52CB-3308-C94CBBFBC3D1}"/>
              </a:ext>
            </a:extLst>
          </p:cNvPr>
          <p:cNvSpPr>
            <a:spLocks noGrp="1"/>
          </p:cNvSpPr>
          <p:nvPr>
            <p:ph type="sldNum" sz="quarter" idx="5"/>
          </p:nvPr>
        </p:nvSpPr>
        <p:spPr/>
        <p:txBody>
          <a:bodyPr/>
          <a:lstStyle/>
          <a:p>
            <a:fld id="{358F9A6D-5B18-4344-9A86-8EC1A67BC1DA}" type="slidenum">
              <a:rPr lang="en-GB" smtClean="0"/>
              <a:t>16</a:t>
            </a:fld>
            <a:endParaRPr lang="en-GB"/>
          </a:p>
        </p:txBody>
      </p:sp>
    </p:spTree>
    <p:extLst>
      <p:ext uri="{BB962C8B-B14F-4D97-AF65-F5344CB8AC3E}">
        <p14:creationId xmlns:p14="http://schemas.microsoft.com/office/powerpoint/2010/main" val="227342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Econ of European Integration v Environmental</a:t>
            </a:r>
          </a:p>
          <a:p>
            <a:r>
              <a:rPr lang="en-GB"/>
              <a:t>Coding: from STATA to R and Python etc.</a:t>
            </a:r>
          </a:p>
        </p:txBody>
      </p:sp>
      <p:sp>
        <p:nvSpPr>
          <p:cNvPr id="4" name="Slide Number Placeholder 3"/>
          <p:cNvSpPr>
            <a:spLocks noGrp="1"/>
          </p:cNvSpPr>
          <p:nvPr>
            <p:ph type="sldNum" sz="quarter" idx="5"/>
          </p:nvPr>
        </p:nvSpPr>
        <p:spPr/>
        <p:txBody>
          <a:bodyPr/>
          <a:lstStyle/>
          <a:p>
            <a:fld id="{358F9A6D-5B18-4344-9A86-8EC1A67BC1DA}" type="slidenum">
              <a:rPr lang="en-GB" smtClean="0"/>
              <a:t>2</a:t>
            </a:fld>
            <a:endParaRPr lang="en-GB"/>
          </a:p>
        </p:txBody>
      </p:sp>
    </p:spTree>
    <p:extLst>
      <p:ext uri="{BB962C8B-B14F-4D97-AF65-F5344CB8AC3E}">
        <p14:creationId xmlns:p14="http://schemas.microsoft.com/office/powerpoint/2010/main" val="420177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8F9A6D-5B18-4344-9A86-8EC1A67BC1DA}" type="slidenum">
              <a:rPr lang="en-GB" smtClean="0"/>
              <a:t>3</a:t>
            </a:fld>
            <a:endParaRPr lang="en-GB"/>
          </a:p>
        </p:txBody>
      </p:sp>
    </p:spTree>
    <p:extLst>
      <p:ext uri="{BB962C8B-B14F-4D97-AF65-F5344CB8AC3E}">
        <p14:creationId xmlns:p14="http://schemas.microsoft.com/office/powerpoint/2010/main" val="89573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8F9A6D-5B18-4344-9A86-8EC1A67BC1DA}" type="slidenum">
              <a:rPr lang="en-GB" smtClean="0"/>
              <a:t>4</a:t>
            </a:fld>
            <a:endParaRPr lang="en-GB"/>
          </a:p>
        </p:txBody>
      </p:sp>
    </p:spTree>
    <p:extLst>
      <p:ext uri="{BB962C8B-B14F-4D97-AF65-F5344CB8AC3E}">
        <p14:creationId xmlns:p14="http://schemas.microsoft.com/office/powerpoint/2010/main" val="174089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09B9B-2886-CA07-7077-9CDFCE7EC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A8C25-AA02-0844-2933-D052B4F95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7AEDE-4CF5-36A5-9D3C-75E884917750}"/>
              </a:ext>
            </a:extLst>
          </p:cNvPr>
          <p:cNvSpPr>
            <a:spLocks noGrp="1"/>
          </p:cNvSpPr>
          <p:nvPr>
            <p:ph type="body" idx="1"/>
          </p:nvPr>
        </p:nvSpPr>
        <p:spPr/>
        <p:txBody>
          <a:bodyPr/>
          <a:lstStyle/>
          <a:p>
            <a:pPr marL="228600" indent="-228600">
              <a:buAutoNum type="arabicParenBoth"/>
            </a:pPr>
            <a:r>
              <a:rPr lang="en-GB"/>
              <a:t>Data collected from 45 universities so far (we will collect the rest)</a:t>
            </a:r>
          </a:p>
          <a:p>
            <a:pPr marL="228600" indent="-228600">
              <a:buAutoNum type="arabicParenBoth"/>
            </a:pPr>
            <a:r>
              <a:rPr lang="en-GB"/>
              <a:t>The data is all collected from publicly available prospectus web pages. This does mean we rely on what the universities make available there (which isn’t always everything), but on the upside it does mean they are bound by the CMA so there is some level of commitment to providing what’s stated. </a:t>
            </a:r>
          </a:p>
          <a:p>
            <a:pPr marL="228600" indent="-228600">
              <a:buAutoNum type="arabicParenBoth"/>
            </a:pPr>
            <a:r>
              <a:rPr lang="en-GB"/>
              <a:t>Wherever possible we’ve tried to collect degree type entry </a:t>
            </a:r>
            <a:r>
              <a:rPr lang="en-GB" err="1"/>
              <a:t>reqs</a:t>
            </a:r>
            <a:r>
              <a:rPr lang="en-GB"/>
              <a:t>, and what module detail there is. </a:t>
            </a:r>
          </a:p>
          <a:p>
            <a:pPr marL="228600" indent="-228600">
              <a:buAutoNum type="arabicParenBoth"/>
            </a:pPr>
            <a:r>
              <a:rPr lang="en-GB"/>
              <a:t>Data was all collected manually. We didn’t web scrape because every single university has different prospectus organisation and terminology. Examples….</a:t>
            </a:r>
          </a:p>
        </p:txBody>
      </p:sp>
      <p:sp>
        <p:nvSpPr>
          <p:cNvPr id="4" name="Slide Number Placeholder 3">
            <a:extLst>
              <a:ext uri="{FF2B5EF4-FFF2-40B4-BE49-F238E27FC236}">
                <a16:creationId xmlns:a16="http://schemas.microsoft.com/office/drawing/2014/main" id="{B6062CC4-FFAF-B407-B255-DE58377D4578}"/>
              </a:ext>
            </a:extLst>
          </p:cNvPr>
          <p:cNvSpPr>
            <a:spLocks noGrp="1"/>
          </p:cNvSpPr>
          <p:nvPr>
            <p:ph type="sldNum" sz="quarter" idx="5"/>
          </p:nvPr>
        </p:nvSpPr>
        <p:spPr/>
        <p:txBody>
          <a:bodyPr/>
          <a:lstStyle/>
          <a:p>
            <a:fld id="{358F9A6D-5B18-4344-9A86-8EC1A67BC1DA}" type="slidenum">
              <a:rPr lang="en-GB" smtClean="0"/>
              <a:t>5</a:t>
            </a:fld>
            <a:endParaRPr lang="en-GB"/>
          </a:p>
        </p:txBody>
      </p:sp>
    </p:spTree>
    <p:extLst>
      <p:ext uri="{BB962C8B-B14F-4D97-AF65-F5344CB8AC3E}">
        <p14:creationId xmlns:p14="http://schemas.microsoft.com/office/powerpoint/2010/main" val="149950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6F7E0-2196-0CED-387C-C112DBC96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86622-68B6-66CC-BDD0-9E868B216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D523-68C3-D1F0-D4E1-1803B28F621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2CC7EA-E0AC-BB3F-2816-6BBBE3555775}"/>
              </a:ext>
            </a:extLst>
          </p:cNvPr>
          <p:cNvSpPr>
            <a:spLocks noGrp="1"/>
          </p:cNvSpPr>
          <p:nvPr>
            <p:ph type="sldNum" sz="quarter" idx="5"/>
          </p:nvPr>
        </p:nvSpPr>
        <p:spPr/>
        <p:txBody>
          <a:bodyPr/>
          <a:lstStyle/>
          <a:p>
            <a:fld id="{358F9A6D-5B18-4344-9A86-8EC1A67BC1DA}" type="slidenum">
              <a:rPr lang="en-GB" smtClean="0"/>
              <a:t>6</a:t>
            </a:fld>
            <a:endParaRPr lang="en-GB"/>
          </a:p>
        </p:txBody>
      </p:sp>
    </p:spTree>
    <p:extLst>
      <p:ext uri="{BB962C8B-B14F-4D97-AF65-F5344CB8AC3E}">
        <p14:creationId xmlns:p14="http://schemas.microsoft.com/office/powerpoint/2010/main" val="159363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C8D8D-9932-F67C-1ECA-BE79D9452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9D5AA-0FCE-A59A-5B72-E3812C7D7D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E2186-FFFA-1DA2-2973-20BF07EB80A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5303ECF-2B9B-C6BE-DAA7-746A5077AB70}"/>
              </a:ext>
            </a:extLst>
          </p:cNvPr>
          <p:cNvSpPr>
            <a:spLocks noGrp="1"/>
          </p:cNvSpPr>
          <p:nvPr>
            <p:ph type="sldNum" sz="quarter" idx="5"/>
          </p:nvPr>
        </p:nvSpPr>
        <p:spPr/>
        <p:txBody>
          <a:bodyPr/>
          <a:lstStyle/>
          <a:p>
            <a:fld id="{358F9A6D-5B18-4344-9A86-8EC1A67BC1DA}" type="slidenum">
              <a:rPr lang="en-GB" smtClean="0"/>
              <a:t>7</a:t>
            </a:fld>
            <a:endParaRPr lang="en-GB"/>
          </a:p>
        </p:txBody>
      </p:sp>
    </p:spTree>
    <p:extLst>
      <p:ext uri="{BB962C8B-B14F-4D97-AF65-F5344CB8AC3E}">
        <p14:creationId xmlns:p14="http://schemas.microsoft.com/office/powerpoint/2010/main" val="2454463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5DA65-7493-987F-420B-F98FB9C0F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663AD-5985-20EC-7C98-F7D371269B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A9D23-A2FB-AA67-0892-211EE8D87E00}"/>
              </a:ext>
            </a:extLst>
          </p:cNvPr>
          <p:cNvSpPr>
            <a:spLocks noGrp="1"/>
          </p:cNvSpPr>
          <p:nvPr>
            <p:ph type="body" idx="1"/>
          </p:nvPr>
        </p:nvSpPr>
        <p:spPr/>
        <p:txBody>
          <a:bodyPr/>
          <a:lstStyle/>
          <a:p>
            <a:pPr marL="228600" indent="-228600">
              <a:buAutoNum type="arabicParenBoth"/>
            </a:pPr>
            <a:r>
              <a:rPr lang="en-GB"/>
              <a:t>Most are BScs. The MAs are Scottish MAs.</a:t>
            </a:r>
          </a:p>
          <a:p>
            <a:pPr marL="228600" indent="-228600">
              <a:buAutoNum type="arabicParenBoth"/>
            </a:pPr>
            <a:r>
              <a:rPr lang="en-GB"/>
              <a:t>52 programmes in total, but many more modules (note some double counting because a few universities offer both BA and BSc). Module detail for about 40% of that.</a:t>
            </a:r>
          </a:p>
          <a:p>
            <a:pPr marL="228600" indent="-228600">
              <a:buAutoNum type="arabicParenBoth"/>
            </a:pPr>
            <a:r>
              <a:rPr lang="en-GB"/>
              <a:t>Foundations and Placements are very common at Post 92s, not at RG</a:t>
            </a:r>
          </a:p>
          <a:p>
            <a:pPr marL="228600" indent="-228600">
              <a:buAutoNum type="arabicParenBoth"/>
            </a:pPr>
            <a:r>
              <a:rPr lang="en-GB"/>
              <a:t>Notable differences in grade requirements and maths qualifications</a:t>
            </a:r>
          </a:p>
          <a:p>
            <a:endParaRPr lang="en-GB"/>
          </a:p>
          <a:p>
            <a:endParaRPr lang="en-GB"/>
          </a:p>
          <a:p>
            <a:r>
              <a:rPr lang="en-GB"/>
              <a:t>How much detail (z modules, q with detail)</a:t>
            </a:r>
          </a:p>
          <a:p>
            <a:endParaRPr lang="en-GB"/>
          </a:p>
          <a:p>
            <a:r>
              <a:rPr lang="en-GB"/>
              <a:t>Tried to look at core v optional but not always easy to understand</a:t>
            </a:r>
          </a:p>
          <a:p>
            <a:endParaRPr lang="en-GB"/>
          </a:p>
        </p:txBody>
      </p:sp>
      <p:sp>
        <p:nvSpPr>
          <p:cNvPr id="4" name="Slide Number Placeholder 3">
            <a:extLst>
              <a:ext uri="{FF2B5EF4-FFF2-40B4-BE49-F238E27FC236}">
                <a16:creationId xmlns:a16="http://schemas.microsoft.com/office/drawing/2014/main" id="{92173938-61AF-BDC0-C15D-D4234AE9A3B2}"/>
              </a:ext>
            </a:extLst>
          </p:cNvPr>
          <p:cNvSpPr>
            <a:spLocks noGrp="1"/>
          </p:cNvSpPr>
          <p:nvPr>
            <p:ph type="sldNum" sz="quarter" idx="5"/>
          </p:nvPr>
        </p:nvSpPr>
        <p:spPr/>
        <p:txBody>
          <a:bodyPr/>
          <a:lstStyle/>
          <a:p>
            <a:fld id="{358F9A6D-5B18-4344-9A86-8EC1A67BC1DA}" type="slidenum">
              <a:rPr lang="en-GB" smtClean="0"/>
              <a:t>8</a:t>
            </a:fld>
            <a:endParaRPr lang="en-GB"/>
          </a:p>
        </p:txBody>
      </p:sp>
    </p:spTree>
    <p:extLst>
      <p:ext uri="{BB962C8B-B14F-4D97-AF65-F5344CB8AC3E}">
        <p14:creationId xmlns:p14="http://schemas.microsoft.com/office/powerpoint/2010/main" val="211545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71B4-4383-E68E-EDCC-7039065AD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892F7-013C-8604-7112-9867EC7385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A9D26-0FD0-E098-FB2E-148FAC7FA3D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39C00DB-E35E-A422-8999-4718013A3FCD}"/>
              </a:ext>
            </a:extLst>
          </p:cNvPr>
          <p:cNvSpPr>
            <a:spLocks noGrp="1"/>
          </p:cNvSpPr>
          <p:nvPr>
            <p:ph type="sldNum" sz="quarter" idx="5"/>
          </p:nvPr>
        </p:nvSpPr>
        <p:spPr/>
        <p:txBody>
          <a:bodyPr/>
          <a:lstStyle/>
          <a:p>
            <a:fld id="{358F9A6D-5B18-4344-9A86-8EC1A67BC1DA}" type="slidenum">
              <a:rPr lang="en-GB" smtClean="0"/>
              <a:t>9</a:t>
            </a:fld>
            <a:endParaRPr lang="en-GB"/>
          </a:p>
        </p:txBody>
      </p:sp>
    </p:spTree>
    <p:extLst>
      <p:ext uri="{BB962C8B-B14F-4D97-AF65-F5344CB8AC3E}">
        <p14:creationId xmlns:p14="http://schemas.microsoft.com/office/powerpoint/2010/main" val="300399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B86D-30F3-F181-BA9C-6782987AAC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42B642-6E6A-170E-6085-362C9BAFD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15FD8F-66E9-EEF2-FF7F-6B2594491C55}"/>
              </a:ext>
            </a:extLst>
          </p:cNvPr>
          <p:cNvSpPr>
            <a:spLocks noGrp="1"/>
          </p:cNvSpPr>
          <p:nvPr>
            <p:ph type="dt" sz="half" idx="10"/>
          </p:nvPr>
        </p:nvSpPr>
        <p:spPr/>
        <p:txBody>
          <a:bodyPr/>
          <a:lstStyle/>
          <a:p>
            <a:fld id="{A33E4801-D5DC-4664-845B-3C59CDE89FB3}" type="datetimeFigureOut">
              <a:rPr lang="en-GB" smtClean="0"/>
              <a:t>14/10/2025</a:t>
            </a:fld>
            <a:endParaRPr lang="en-GB"/>
          </a:p>
        </p:txBody>
      </p:sp>
      <p:sp>
        <p:nvSpPr>
          <p:cNvPr id="5" name="Footer Placeholder 4">
            <a:extLst>
              <a:ext uri="{FF2B5EF4-FFF2-40B4-BE49-F238E27FC236}">
                <a16:creationId xmlns:a16="http://schemas.microsoft.com/office/drawing/2014/main" id="{BAEE6B9B-6E54-D430-A419-39DF300A4B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BBBE22-4729-05C5-54B4-0DD587C4E3B6}"/>
              </a:ext>
            </a:extLst>
          </p:cNvPr>
          <p:cNvSpPr>
            <a:spLocks noGrp="1"/>
          </p:cNvSpPr>
          <p:nvPr>
            <p:ph type="sldNum" sz="quarter" idx="12"/>
          </p:nvPr>
        </p:nvSpPr>
        <p:spPr/>
        <p:txBody>
          <a:bodyPr/>
          <a:lstStyle/>
          <a:p>
            <a:fld id="{C8F61BFC-A518-49FC-A08F-3B57B7C3B917}" type="slidenum">
              <a:rPr lang="en-GB" smtClean="0"/>
              <a:t>‹#›</a:t>
            </a:fld>
            <a:endParaRPr lang="en-GB"/>
          </a:p>
        </p:txBody>
      </p:sp>
    </p:spTree>
    <p:extLst>
      <p:ext uri="{BB962C8B-B14F-4D97-AF65-F5344CB8AC3E}">
        <p14:creationId xmlns:p14="http://schemas.microsoft.com/office/powerpoint/2010/main" val="137839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F56B-ED8C-4D00-1215-CD78115AAC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557A32-9CE5-A705-8DD0-B362A695D0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C8C5E2-039E-84AF-3332-2766AF2741FA}"/>
              </a:ext>
            </a:extLst>
          </p:cNvPr>
          <p:cNvSpPr>
            <a:spLocks noGrp="1"/>
          </p:cNvSpPr>
          <p:nvPr>
            <p:ph type="dt" sz="half" idx="10"/>
          </p:nvPr>
        </p:nvSpPr>
        <p:spPr/>
        <p:txBody>
          <a:bodyPr/>
          <a:lstStyle/>
          <a:p>
            <a:fld id="{A33E4801-D5DC-4664-845B-3C59CDE89FB3}" type="datetimeFigureOut">
              <a:rPr lang="en-GB" smtClean="0"/>
              <a:t>14/10/2025</a:t>
            </a:fld>
            <a:endParaRPr lang="en-GB"/>
          </a:p>
        </p:txBody>
      </p:sp>
      <p:sp>
        <p:nvSpPr>
          <p:cNvPr id="5" name="Footer Placeholder 4">
            <a:extLst>
              <a:ext uri="{FF2B5EF4-FFF2-40B4-BE49-F238E27FC236}">
                <a16:creationId xmlns:a16="http://schemas.microsoft.com/office/drawing/2014/main" id="{374346D0-DC2B-DDFC-30AE-35D63F568A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D549E5-B01B-1672-2C1F-C58B4D63F04A}"/>
              </a:ext>
            </a:extLst>
          </p:cNvPr>
          <p:cNvSpPr>
            <a:spLocks noGrp="1"/>
          </p:cNvSpPr>
          <p:nvPr>
            <p:ph type="sldNum" sz="quarter" idx="12"/>
          </p:nvPr>
        </p:nvSpPr>
        <p:spPr/>
        <p:txBody>
          <a:bodyPr/>
          <a:lstStyle/>
          <a:p>
            <a:fld id="{C8F61BFC-A518-49FC-A08F-3B57B7C3B917}" type="slidenum">
              <a:rPr lang="en-GB" smtClean="0"/>
              <a:t>‹#›</a:t>
            </a:fld>
            <a:endParaRPr lang="en-GB"/>
          </a:p>
        </p:txBody>
      </p:sp>
    </p:spTree>
    <p:extLst>
      <p:ext uri="{BB962C8B-B14F-4D97-AF65-F5344CB8AC3E}">
        <p14:creationId xmlns:p14="http://schemas.microsoft.com/office/powerpoint/2010/main" val="162736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4FA2BD-A22E-51D8-02E3-6DC11E1D33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490C9A-12FB-F7CA-D270-4093FEC206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C4D146-118A-7392-6B31-F0E716429FAB}"/>
              </a:ext>
            </a:extLst>
          </p:cNvPr>
          <p:cNvSpPr>
            <a:spLocks noGrp="1"/>
          </p:cNvSpPr>
          <p:nvPr>
            <p:ph type="dt" sz="half" idx="10"/>
          </p:nvPr>
        </p:nvSpPr>
        <p:spPr/>
        <p:txBody>
          <a:bodyPr/>
          <a:lstStyle/>
          <a:p>
            <a:fld id="{A33E4801-D5DC-4664-845B-3C59CDE89FB3}" type="datetimeFigureOut">
              <a:rPr lang="en-GB" smtClean="0"/>
              <a:t>14/10/2025</a:t>
            </a:fld>
            <a:endParaRPr lang="en-GB"/>
          </a:p>
        </p:txBody>
      </p:sp>
      <p:sp>
        <p:nvSpPr>
          <p:cNvPr id="5" name="Footer Placeholder 4">
            <a:extLst>
              <a:ext uri="{FF2B5EF4-FFF2-40B4-BE49-F238E27FC236}">
                <a16:creationId xmlns:a16="http://schemas.microsoft.com/office/drawing/2014/main" id="{EBDD94C9-ACCB-67F6-9310-492E83F35D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F7F081-B997-59A5-2DCB-B837B885FBB5}"/>
              </a:ext>
            </a:extLst>
          </p:cNvPr>
          <p:cNvSpPr>
            <a:spLocks noGrp="1"/>
          </p:cNvSpPr>
          <p:nvPr>
            <p:ph type="sldNum" sz="quarter" idx="12"/>
          </p:nvPr>
        </p:nvSpPr>
        <p:spPr/>
        <p:txBody>
          <a:bodyPr/>
          <a:lstStyle/>
          <a:p>
            <a:fld id="{C8F61BFC-A518-49FC-A08F-3B57B7C3B917}" type="slidenum">
              <a:rPr lang="en-GB" smtClean="0"/>
              <a:t>‹#›</a:t>
            </a:fld>
            <a:endParaRPr lang="en-GB"/>
          </a:p>
        </p:txBody>
      </p:sp>
    </p:spTree>
    <p:extLst>
      <p:ext uri="{BB962C8B-B14F-4D97-AF65-F5344CB8AC3E}">
        <p14:creationId xmlns:p14="http://schemas.microsoft.com/office/powerpoint/2010/main" val="198195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3CDD-A743-49B4-6D2F-C1073079FE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C45017-75A7-E226-CCAC-9772CF38B7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2DAE8C-BCD8-032B-6341-0AB3CBF3F86B}"/>
              </a:ext>
            </a:extLst>
          </p:cNvPr>
          <p:cNvSpPr>
            <a:spLocks noGrp="1"/>
          </p:cNvSpPr>
          <p:nvPr>
            <p:ph type="dt" sz="half" idx="10"/>
          </p:nvPr>
        </p:nvSpPr>
        <p:spPr/>
        <p:txBody>
          <a:bodyPr/>
          <a:lstStyle/>
          <a:p>
            <a:fld id="{A33E4801-D5DC-4664-845B-3C59CDE89FB3}" type="datetimeFigureOut">
              <a:rPr lang="en-GB" smtClean="0"/>
              <a:t>14/10/2025</a:t>
            </a:fld>
            <a:endParaRPr lang="en-GB"/>
          </a:p>
        </p:txBody>
      </p:sp>
      <p:sp>
        <p:nvSpPr>
          <p:cNvPr id="5" name="Footer Placeholder 4">
            <a:extLst>
              <a:ext uri="{FF2B5EF4-FFF2-40B4-BE49-F238E27FC236}">
                <a16:creationId xmlns:a16="http://schemas.microsoft.com/office/drawing/2014/main" id="{6E1D48FE-9D12-433B-B2DB-8A6C82D7F2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028C64-0C91-53F8-9FCB-C16A41A0F573}"/>
              </a:ext>
            </a:extLst>
          </p:cNvPr>
          <p:cNvSpPr>
            <a:spLocks noGrp="1"/>
          </p:cNvSpPr>
          <p:nvPr>
            <p:ph type="sldNum" sz="quarter" idx="12"/>
          </p:nvPr>
        </p:nvSpPr>
        <p:spPr/>
        <p:txBody>
          <a:bodyPr/>
          <a:lstStyle/>
          <a:p>
            <a:fld id="{C8F61BFC-A518-49FC-A08F-3B57B7C3B917}" type="slidenum">
              <a:rPr lang="en-GB" smtClean="0"/>
              <a:t>‹#›</a:t>
            </a:fld>
            <a:endParaRPr lang="en-GB"/>
          </a:p>
        </p:txBody>
      </p:sp>
    </p:spTree>
    <p:extLst>
      <p:ext uri="{BB962C8B-B14F-4D97-AF65-F5344CB8AC3E}">
        <p14:creationId xmlns:p14="http://schemas.microsoft.com/office/powerpoint/2010/main" val="28177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D5FE-BBE6-B630-5E46-2A0B828189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94A8D0-F026-EDC5-9448-49A423BC77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9DFBDA-D35B-C488-8D62-62288C103CD1}"/>
              </a:ext>
            </a:extLst>
          </p:cNvPr>
          <p:cNvSpPr>
            <a:spLocks noGrp="1"/>
          </p:cNvSpPr>
          <p:nvPr>
            <p:ph type="dt" sz="half" idx="10"/>
          </p:nvPr>
        </p:nvSpPr>
        <p:spPr/>
        <p:txBody>
          <a:bodyPr/>
          <a:lstStyle/>
          <a:p>
            <a:fld id="{A33E4801-D5DC-4664-845B-3C59CDE89FB3}" type="datetimeFigureOut">
              <a:rPr lang="en-GB" smtClean="0"/>
              <a:t>14/10/2025</a:t>
            </a:fld>
            <a:endParaRPr lang="en-GB"/>
          </a:p>
        </p:txBody>
      </p:sp>
      <p:sp>
        <p:nvSpPr>
          <p:cNvPr id="5" name="Footer Placeholder 4">
            <a:extLst>
              <a:ext uri="{FF2B5EF4-FFF2-40B4-BE49-F238E27FC236}">
                <a16:creationId xmlns:a16="http://schemas.microsoft.com/office/drawing/2014/main" id="{1AE5363E-0A30-6354-7591-4DE126489A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E2E708-A9F1-0C26-F53E-9FA582741130}"/>
              </a:ext>
            </a:extLst>
          </p:cNvPr>
          <p:cNvSpPr>
            <a:spLocks noGrp="1"/>
          </p:cNvSpPr>
          <p:nvPr>
            <p:ph type="sldNum" sz="quarter" idx="12"/>
          </p:nvPr>
        </p:nvSpPr>
        <p:spPr/>
        <p:txBody>
          <a:bodyPr/>
          <a:lstStyle/>
          <a:p>
            <a:fld id="{C8F61BFC-A518-49FC-A08F-3B57B7C3B917}" type="slidenum">
              <a:rPr lang="en-GB" smtClean="0"/>
              <a:t>‹#›</a:t>
            </a:fld>
            <a:endParaRPr lang="en-GB"/>
          </a:p>
        </p:txBody>
      </p:sp>
    </p:spTree>
    <p:extLst>
      <p:ext uri="{BB962C8B-B14F-4D97-AF65-F5344CB8AC3E}">
        <p14:creationId xmlns:p14="http://schemas.microsoft.com/office/powerpoint/2010/main" val="267286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80D2-AA3C-F258-6B2F-603DAD9098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6F1912-A0A1-0A64-3303-E4C7045316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0013A6-A0AD-E06F-A441-84123CE7B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DD36BC-8846-9771-0AB2-ED8E89BD1F1A}"/>
              </a:ext>
            </a:extLst>
          </p:cNvPr>
          <p:cNvSpPr>
            <a:spLocks noGrp="1"/>
          </p:cNvSpPr>
          <p:nvPr>
            <p:ph type="dt" sz="half" idx="10"/>
          </p:nvPr>
        </p:nvSpPr>
        <p:spPr/>
        <p:txBody>
          <a:bodyPr/>
          <a:lstStyle/>
          <a:p>
            <a:fld id="{A33E4801-D5DC-4664-845B-3C59CDE89FB3}" type="datetimeFigureOut">
              <a:rPr lang="en-GB" smtClean="0"/>
              <a:t>14/10/2025</a:t>
            </a:fld>
            <a:endParaRPr lang="en-GB"/>
          </a:p>
        </p:txBody>
      </p:sp>
      <p:sp>
        <p:nvSpPr>
          <p:cNvPr id="6" name="Footer Placeholder 5">
            <a:extLst>
              <a:ext uri="{FF2B5EF4-FFF2-40B4-BE49-F238E27FC236}">
                <a16:creationId xmlns:a16="http://schemas.microsoft.com/office/drawing/2014/main" id="{03078CCF-19EA-4BF1-CC73-B194D5E98C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DF117D-7970-FF8C-74C2-D96A963BDE83}"/>
              </a:ext>
            </a:extLst>
          </p:cNvPr>
          <p:cNvSpPr>
            <a:spLocks noGrp="1"/>
          </p:cNvSpPr>
          <p:nvPr>
            <p:ph type="sldNum" sz="quarter" idx="12"/>
          </p:nvPr>
        </p:nvSpPr>
        <p:spPr/>
        <p:txBody>
          <a:bodyPr/>
          <a:lstStyle/>
          <a:p>
            <a:fld id="{C8F61BFC-A518-49FC-A08F-3B57B7C3B917}" type="slidenum">
              <a:rPr lang="en-GB" smtClean="0"/>
              <a:t>‹#›</a:t>
            </a:fld>
            <a:endParaRPr lang="en-GB"/>
          </a:p>
        </p:txBody>
      </p:sp>
    </p:spTree>
    <p:extLst>
      <p:ext uri="{BB962C8B-B14F-4D97-AF65-F5344CB8AC3E}">
        <p14:creationId xmlns:p14="http://schemas.microsoft.com/office/powerpoint/2010/main" val="39953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7E932-BFA8-0574-8215-A3DBB011D1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ACA144-E03E-3BB0-5D8E-236008FEE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BA7AB-AD74-1536-C99C-512808FB2F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08371C-7863-E5C5-ED03-5C47190B7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C22BCB-0541-1280-9519-B16670E3FA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BA842D-5924-658B-B614-D31EA12092BF}"/>
              </a:ext>
            </a:extLst>
          </p:cNvPr>
          <p:cNvSpPr>
            <a:spLocks noGrp="1"/>
          </p:cNvSpPr>
          <p:nvPr>
            <p:ph type="dt" sz="half" idx="10"/>
          </p:nvPr>
        </p:nvSpPr>
        <p:spPr/>
        <p:txBody>
          <a:bodyPr/>
          <a:lstStyle/>
          <a:p>
            <a:fld id="{A33E4801-D5DC-4664-845B-3C59CDE89FB3}" type="datetimeFigureOut">
              <a:rPr lang="en-GB" smtClean="0"/>
              <a:t>14/10/2025</a:t>
            </a:fld>
            <a:endParaRPr lang="en-GB"/>
          </a:p>
        </p:txBody>
      </p:sp>
      <p:sp>
        <p:nvSpPr>
          <p:cNvPr id="8" name="Footer Placeholder 7">
            <a:extLst>
              <a:ext uri="{FF2B5EF4-FFF2-40B4-BE49-F238E27FC236}">
                <a16:creationId xmlns:a16="http://schemas.microsoft.com/office/drawing/2014/main" id="{2A56DABB-E3B0-5539-2ED5-F9ACB55BA7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9D9A79-B37A-1A4D-937D-1CF5BCFF4AEF}"/>
              </a:ext>
            </a:extLst>
          </p:cNvPr>
          <p:cNvSpPr>
            <a:spLocks noGrp="1"/>
          </p:cNvSpPr>
          <p:nvPr>
            <p:ph type="sldNum" sz="quarter" idx="12"/>
          </p:nvPr>
        </p:nvSpPr>
        <p:spPr/>
        <p:txBody>
          <a:bodyPr/>
          <a:lstStyle/>
          <a:p>
            <a:fld id="{C8F61BFC-A518-49FC-A08F-3B57B7C3B917}" type="slidenum">
              <a:rPr lang="en-GB" smtClean="0"/>
              <a:t>‹#›</a:t>
            </a:fld>
            <a:endParaRPr lang="en-GB"/>
          </a:p>
        </p:txBody>
      </p:sp>
    </p:spTree>
    <p:extLst>
      <p:ext uri="{BB962C8B-B14F-4D97-AF65-F5344CB8AC3E}">
        <p14:creationId xmlns:p14="http://schemas.microsoft.com/office/powerpoint/2010/main" val="428964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E377-48B2-0DD7-2D58-644E154DD3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2BF590-67A7-2A24-63B2-7489DDE77CC7}"/>
              </a:ext>
            </a:extLst>
          </p:cNvPr>
          <p:cNvSpPr>
            <a:spLocks noGrp="1"/>
          </p:cNvSpPr>
          <p:nvPr>
            <p:ph type="dt" sz="half" idx="10"/>
          </p:nvPr>
        </p:nvSpPr>
        <p:spPr/>
        <p:txBody>
          <a:bodyPr/>
          <a:lstStyle/>
          <a:p>
            <a:fld id="{A33E4801-D5DC-4664-845B-3C59CDE89FB3}" type="datetimeFigureOut">
              <a:rPr lang="en-GB" smtClean="0"/>
              <a:t>14/10/2025</a:t>
            </a:fld>
            <a:endParaRPr lang="en-GB"/>
          </a:p>
        </p:txBody>
      </p:sp>
      <p:sp>
        <p:nvSpPr>
          <p:cNvPr id="4" name="Footer Placeholder 3">
            <a:extLst>
              <a:ext uri="{FF2B5EF4-FFF2-40B4-BE49-F238E27FC236}">
                <a16:creationId xmlns:a16="http://schemas.microsoft.com/office/drawing/2014/main" id="{57FC9A9D-8FCB-AEAD-7DB2-F7287F746A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5FCAA6-1677-F6A9-4C08-1781CBD9CE0D}"/>
              </a:ext>
            </a:extLst>
          </p:cNvPr>
          <p:cNvSpPr>
            <a:spLocks noGrp="1"/>
          </p:cNvSpPr>
          <p:nvPr>
            <p:ph type="sldNum" sz="quarter" idx="12"/>
          </p:nvPr>
        </p:nvSpPr>
        <p:spPr/>
        <p:txBody>
          <a:bodyPr/>
          <a:lstStyle/>
          <a:p>
            <a:fld id="{C8F61BFC-A518-49FC-A08F-3B57B7C3B917}" type="slidenum">
              <a:rPr lang="en-GB" smtClean="0"/>
              <a:t>‹#›</a:t>
            </a:fld>
            <a:endParaRPr lang="en-GB"/>
          </a:p>
        </p:txBody>
      </p:sp>
    </p:spTree>
    <p:extLst>
      <p:ext uri="{BB962C8B-B14F-4D97-AF65-F5344CB8AC3E}">
        <p14:creationId xmlns:p14="http://schemas.microsoft.com/office/powerpoint/2010/main" val="358667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A34E0B-EA19-3B8C-EEAC-6F313A8166A6}"/>
              </a:ext>
            </a:extLst>
          </p:cNvPr>
          <p:cNvSpPr>
            <a:spLocks noGrp="1"/>
          </p:cNvSpPr>
          <p:nvPr>
            <p:ph type="dt" sz="half" idx="10"/>
          </p:nvPr>
        </p:nvSpPr>
        <p:spPr/>
        <p:txBody>
          <a:bodyPr/>
          <a:lstStyle/>
          <a:p>
            <a:fld id="{A33E4801-D5DC-4664-845B-3C59CDE89FB3}" type="datetimeFigureOut">
              <a:rPr lang="en-GB" smtClean="0"/>
              <a:t>14/10/2025</a:t>
            </a:fld>
            <a:endParaRPr lang="en-GB"/>
          </a:p>
        </p:txBody>
      </p:sp>
      <p:sp>
        <p:nvSpPr>
          <p:cNvPr id="3" name="Footer Placeholder 2">
            <a:extLst>
              <a:ext uri="{FF2B5EF4-FFF2-40B4-BE49-F238E27FC236}">
                <a16:creationId xmlns:a16="http://schemas.microsoft.com/office/drawing/2014/main" id="{93A04DB6-384B-D770-0472-DC72085478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EE2025-9759-F338-B53E-826EF990504E}"/>
              </a:ext>
            </a:extLst>
          </p:cNvPr>
          <p:cNvSpPr>
            <a:spLocks noGrp="1"/>
          </p:cNvSpPr>
          <p:nvPr>
            <p:ph type="sldNum" sz="quarter" idx="12"/>
          </p:nvPr>
        </p:nvSpPr>
        <p:spPr/>
        <p:txBody>
          <a:bodyPr/>
          <a:lstStyle/>
          <a:p>
            <a:fld id="{C8F61BFC-A518-49FC-A08F-3B57B7C3B917}" type="slidenum">
              <a:rPr lang="en-GB" smtClean="0"/>
              <a:t>‹#›</a:t>
            </a:fld>
            <a:endParaRPr lang="en-GB"/>
          </a:p>
        </p:txBody>
      </p:sp>
    </p:spTree>
    <p:extLst>
      <p:ext uri="{BB962C8B-B14F-4D97-AF65-F5344CB8AC3E}">
        <p14:creationId xmlns:p14="http://schemas.microsoft.com/office/powerpoint/2010/main" val="353955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A8EB-DDBE-8AB4-FF5D-FD05F20EF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05A37F-939C-398B-E314-99B649CEB7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427E9C-229D-5797-0EE1-E7F48356C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56809-9E7F-BBC8-114B-93CED814542C}"/>
              </a:ext>
            </a:extLst>
          </p:cNvPr>
          <p:cNvSpPr>
            <a:spLocks noGrp="1"/>
          </p:cNvSpPr>
          <p:nvPr>
            <p:ph type="dt" sz="half" idx="10"/>
          </p:nvPr>
        </p:nvSpPr>
        <p:spPr/>
        <p:txBody>
          <a:bodyPr/>
          <a:lstStyle/>
          <a:p>
            <a:fld id="{A33E4801-D5DC-4664-845B-3C59CDE89FB3}" type="datetimeFigureOut">
              <a:rPr lang="en-GB" smtClean="0"/>
              <a:t>14/10/2025</a:t>
            </a:fld>
            <a:endParaRPr lang="en-GB"/>
          </a:p>
        </p:txBody>
      </p:sp>
      <p:sp>
        <p:nvSpPr>
          <p:cNvPr id="6" name="Footer Placeholder 5">
            <a:extLst>
              <a:ext uri="{FF2B5EF4-FFF2-40B4-BE49-F238E27FC236}">
                <a16:creationId xmlns:a16="http://schemas.microsoft.com/office/drawing/2014/main" id="{13C7E9C6-E518-C64D-8880-A9BA95DF4B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B361A9-D964-6929-D0A4-6A3A4D38F64A}"/>
              </a:ext>
            </a:extLst>
          </p:cNvPr>
          <p:cNvSpPr>
            <a:spLocks noGrp="1"/>
          </p:cNvSpPr>
          <p:nvPr>
            <p:ph type="sldNum" sz="quarter" idx="12"/>
          </p:nvPr>
        </p:nvSpPr>
        <p:spPr/>
        <p:txBody>
          <a:bodyPr/>
          <a:lstStyle/>
          <a:p>
            <a:fld id="{C8F61BFC-A518-49FC-A08F-3B57B7C3B917}" type="slidenum">
              <a:rPr lang="en-GB" smtClean="0"/>
              <a:t>‹#›</a:t>
            </a:fld>
            <a:endParaRPr lang="en-GB"/>
          </a:p>
        </p:txBody>
      </p:sp>
    </p:spTree>
    <p:extLst>
      <p:ext uri="{BB962C8B-B14F-4D97-AF65-F5344CB8AC3E}">
        <p14:creationId xmlns:p14="http://schemas.microsoft.com/office/powerpoint/2010/main" val="321083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947-9D2D-A005-DBF5-BA1E2843E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956F32-DE6F-92A1-EBED-818A2A8D95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6F139C-35C2-7A9C-A066-4A7A71ABE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BFEEA2-02B0-0F2F-074F-BB2F1EB7D34B}"/>
              </a:ext>
            </a:extLst>
          </p:cNvPr>
          <p:cNvSpPr>
            <a:spLocks noGrp="1"/>
          </p:cNvSpPr>
          <p:nvPr>
            <p:ph type="dt" sz="half" idx="10"/>
          </p:nvPr>
        </p:nvSpPr>
        <p:spPr/>
        <p:txBody>
          <a:bodyPr/>
          <a:lstStyle/>
          <a:p>
            <a:fld id="{A33E4801-D5DC-4664-845B-3C59CDE89FB3}" type="datetimeFigureOut">
              <a:rPr lang="en-GB" smtClean="0"/>
              <a:t>14/10/2025</a:t>
            </a:fld>
            <a:endParaRPr lang="en-GB"/>
          </a:p>
        </p:txBody>
      </p:sp>
      <p:sp>
        <p:nvSpPr>
          <p:cNvPr id="6" name="Footer Placeholder 5">
            <a:extLst>
              <a:ext uri="{FF2B5EF4-FFF2-40B4-BE49-F238E27FC236}">
                <a16:creationId xmlns:a16="http://schemas.microsoft.com/office/drawing/2014/main" id="{7D213DEA-CF93-7687-C431-0924AB99A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E1892C-7228-F3CC-201E-F05B27E35C93}"/>
              </a:ext>
            </a:extLst>
          </p:cNvPr>
          <p:cNvSpPr>
            <a:spLocks noGrp="1"/>
          </p:cNvSpPr>
          <p:nvPr>
            <p:ph type="sldNum" sz="quarter" idx="12"/>
          </p:nvPr>
        </p:nvSpPr>
        <p:spPr/>
        <p:txBody>
          <a:bodyPr/>
          <a:lstStyle/>
          <a:p>
            <a:fld id="{C8F61BFC-A518-49FC-A08F-3B57B7C3B917}" type="slidenum">
              <a:rPr lang="en-GB" smtClean="0"/>
              <a:t>‹#›</a:t>
            </a:fld>
            <a:endParaRPr lang="en-GB"/>
          </a:p>
        </p:txBody>
      </p:sp>
    </p:spTree>
    <p:extLst>
      <p:ext uri="{BB962C8B-B14F-4D97-AF65-F5344CB8AC3E}">
        <p14:creationId xmlns:p14="http://schemas.microsoft.com/office/powerpoint/2010/main" val="41345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F3E7EB-1840-6331-BF5F-D7E8DE136F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1BAE62-2134-B463-8887-A280227F21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5C316-E8F2-5B5B-7021-98A796971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3E4801-D5DC-4664-845B-3C59CDE89FB3}" type="datetimeFigureOut">
              <a:rPr lang="en-GB" smtClean="0"/>
              <a:t>14/10/2025</a:t>
            </a:fld>
            <a:endParaRPr lang="en-GB"/>
          </a:p>
        </p:txBody>
      </p:sp>
      <p:sp>
        <p:nvSpPr>
          <p:cNvPr id="5" name="Footer Placeholder 4">
            <a:extLst>
              <a:ext uri="{FF2B5EF4-FFF2-40B4-BE49-F238E27FC236}">
                <a16:creationId xmlns:a16="http://schemas.microsoft.com/office/drawing/2014/main" id="{03BCB641-EEC0-8597-6F22-0510F2C84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995E364-3240-1C96-C71E-598BB74D9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F61BFC-A518-49FC-A08F-3B57B7C3B917}" type="slidenum">
              <a:rPr lang="en-GB" smtClean="0"/>
              <a:t>‹#›</a:t>
            </a:fld>
            <a:endParaRPr lang="en-GB"/>
          </a:p>
        </p:txBody>
      </p:sp>
    </p:spTree>
    <p:extLst>
      <p:ext uri="{BB962C8B-B14F-4D97-AF65-F5344CB8AC3E}">
        <p14:creationId xmlns:p14="http://schemas.microsoft.com/office/powerpoint/2010/main" val="321324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n aerial view of a city at night">
            <a:extLst>
              <a:ext uri="{FF2B5EF4-FFF2-40B4-BE49-F238E27FC236}">
                <a16:creationId xmlns:a16="http://schemas.microsoft.com/office/drawing/2014/main" id="{91D2C7C6-2346-61FE-FF27-4C84B2175C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16"/>
          <a:stretch>
            <a:fillRect/>
          </a:stretch>
        </p:blipFill>
        <p:spPr bwMode="auto">
          <a:xfrm rot="5400000">
            <a:off x="2667001" y="-2667001"/>
            <a:ext cx="6858000" cy="1219200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E03167C5-D1E0-6501-488F-8ABA887E587D}"/>
              </a:ext>
            </a:extLst>
          </p:cNvPr>
          <p:cNvSpPr/>
          <p:nvPr/>
        </p:nvSpPr>
        <p:spPr>
          <a:xfrm>
            <a:off x="5502442" y="2113547"/>
            <a:ext cx="2759242" cy="2630905"/>
          </a:xfrm>
          <a:prstGeom prst="ellipse">
            <a:avLst/>
          </a:prstGeom>
          <a:solidFill>
            <a:schemeClr val="bg1">
              <a:alpha val="6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C8B50B-8C55-5FF7-9DE7-28681B179F14}"/>
              </a:ext>
            </a:extLst>
          </p:cNvPr>
          <p:cNvSpPr txBox="1"/>
          <p:nvPr/>
        </p:nvSpPr>
        <p:spPr>
          <a:xfrm>
            <a:off x="5834511" y="2556521"/>
            <a:ext cx="2518611" cy="1200329"/>
          </a:xfrm>
          <a:prstGeom prst="rect">
            <a:avLst/>
          </a:prstGeom>
          <a:noFill/>
        </p:spPr>
        <p:txBody>
          <a:bodyPr wrap="square" rtlCol="0">
            <a:spAutoFit/>
          </a:bodyPr>
          <a:lstStyle/>
          <a:p>
            <a:r>
              <a:rPr lang="en-GB" sz="2400" b="1" dirty="0"/>
              <a:t>The UK Economics Degree in 2025</a:t>
            </a:r>
          </a:p>
        </p:txBody>
      </p:sp>
      <p:sp>
        <p:nvSpPr>
          <p:cNvPr id="7" name="TextBox 6">
            <a:extLst>
              <a:ext uri="{FF2B5EF4-FFF2-40B4-BE49-F238E27FC236}">
                <a16:creationId xmlns:a16="http://schemas.microsoft.com/office/drawing/2014/main" id="{DE783A0D-C52E-AF75-AA43-1599B0760CA2}"/>
              </a:ext>
            </a:extLst>
          </p:cNvPr>
          <p:cNvSpPr txBox="1"/>
          <p:nvPr/>
        </p:nvSpPr>
        <p:spPr>
          <a:xfrm>
            <a:off x="5834511" y="3672365"/>
            <a:ext cx="2518611" cy="646331"/>
          </a:xfrm>
          <a:prstGeom prst="rect">
            <a:avLst/>
          </a:prstGeom>
          <a:noFill/>
        </p:spPr>
        <p:txBody>
          <a:bodyPr wrap="square" rtlCol="0">
            <a:spAutoFit/>
          </a:bodyPr>
          <a:lstStyle/>
          <a:p>
            <a:r>
              <a:rPr lang="en-GB" sz="1200" dirty="0"/>
              <a:t>Annika Johnson (Bristol), Ashley Lait (Bath), with Khalid </a:t>
            </a:r>
            <a:r>
              <a:rPr lang="en-GB" sz="1200" dirty="0" err="1"/>
              <a:t>Ossoble</a:t>
            </a:r>
            <a:r>
              <a:rPr lang="en-GB" sz="1200" dirty="0"/>
              <a:t> and Millie Stark (Bristol)</a:t>
            </a:r>
          </a:p>
        </p:txBody>
      </p:sp>
    </p:spTree>
    <p:extLst>
      <p:ext uri="{BB962C8B-B14F-4D97-AF65-F5344CB8AC3E}">
        <p14:creationId xmlns:p14="http://schemas.microsoft.com/office/powerpoint/2010/main" val="30077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A61C5B-DE79-116B-154B-BF75B1FF4C5B}"/>
              </a:ext>
            </a:extLst>
          </p:cNvPr>
          <p:cNvSpPr txBox="1"/>
          <p:nvPr/>
        </p:nvSpPr>
        <p:spPr>
          <a:xfrm rot="16200000">
            <a:off x="-2443424" y="2030186"/>
            <a:ext cx="5588000" cy="461665"/>
          </a:xfrm>
          <a:prstGeom prst="rect">
            <a:avLst/>
          </a:prstGeom>
          <a:noFill/>
        </p:spPr>
        <p:txBody>
          <a:bodyPr wrap="square" rtlCol="0">
            <a:spAutoFit/>
          </a:bodyPr>
          <a:lstStyle/>
          <a:p>
            <a:r>
              <a:rPr lang="en-GB" sz="2400" b="1"/>
              <a:t>1. COMPULSORY UNITS IN YEAR 1</a:t>
            </a:r>
          </a:p>
        </p:txBody>
      </p:sp>
      <p:pic>
        <p:nvPicPr>
          <p:cNvPr id="7" name="Picture 6">
            <a:extLst>
              <a:ext uri="{FF2B5EF4-FFF2-40B4-BE49-F238E27FC236}">
                <a16:creationId xmlns:a16="http://schemas.microsoft.com/office/drawing/2014/main" id="{9786455F-089D-435D-D8C3-B8B189671F16}"/>
              </a:ext>
            </a:extLst>
          </p:cNvPr>
          <p:cNvPicPr>
            <a:picLocks noChangeAspect="1"/>
          </p:cNvPicPr>
          <p:nvPr/>
        </p:nvPicPr>
        <p:blipFill>
          <a:blip r:embed="rId2"/>
          <a:stretch>
            <a:fillRect/>
          </a:stretch>
        </p:blipFill>
        <p:spPr>
          <a:xfrm>
            <a:off x="1839686" y="86315"/>
            <a:ext cx="10232571" cy="6685370"/>
          </a:xfrm>
          <a:prstGeom prst="rect">
            <a:avLst/>
          </a:prstGeom>
        </p:spPr>
      </p:pic>
      <p:sp>
        <p:nvSpPr>
          <p:cNvPr id="8" name="Left Bracket 7">
            <a:extLst>
              <a:ext uri="{FF2B5EF4-FFF2-40B4-BE49-F238E27FC236}">
                <a16:creationId xmlns:a16="http://schemas.microsoft.com/office/drawing/2014/main" id="{DC6F3C1A-615C-EDFD-E9C7-69273E2E1703}"/>
              </a:ext>
            </a:extLst>
          </p:cNvPr>
          <p:cNvSpPr/>
          <p:nvPr/>
        </p:nvSpPr>
        <p:spPr>
          <a:xfrm>
            <a:off x="1752600" y="432526"/>
            <a:ext cx="174171" cy="2710543"/>
          </a:xfrm>
          <a:prstGeom prst="leftBracket">
            <a:avLst/>
          </a:prstGeom>
          <a:ln w="571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Left Bracket 8">
            <a:extLst>
              <a:ext uri="{FF2B5EF4-FFF2-40B4-BE49-F238E27FC236}">
                <a16:creationId xmlns:a16="http://schemas.microsoft.com/office/drawing/2014/main" id="{702F58E4-1782-CB97-D031-D836643EDA22}"/>
              </a:ext>
            </a:extLst>
          </p:cNvPr>
          <p:cNvSpPr/>
          <p:nvPr/>
        </p:nvSpPr>
        <p:spPr>
          <a:xfrm>
            <a:off x="1748971" y="3287487"/>
            <a:ext cx="174171" cy="1345474"/>
          </a:xfrm>
          <a:prstGeom prst="leftBracket">
            <a:avLst/>
          </a:prstGeom>
          <a:ln w="57150">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Left Bracket 9">
            <a:extLst>
              <a:ext uri="{FF2B5EF4-FFF2-40B4-BE49-F238E27FC236}">
                <a16:creationId xmlns:a16="http://schemas.microsoft.com/office/drawing/2014/main" id="{15448C6C-6C16-D45F-A95D-6E6BD1A6D07E}"/>
              </a:ext>
            </a:extLst>
          </p:cNvPr>
          <p:cNvSpPr/>
          <p:nvPr/>
        </p:nvSpPr>
        <p:spPr>
          <a:xfrm>
            <a:off x="1748970" y="4729480"/>
            <a:ext cx="174171" cy="1478279"/>
          </a:xfrm>
          <a:prstGeom prst="leftBracket">
            <a:avLst/>
          </a:prstGeom>
          <a:ln w="57150">
            <a:solidFill>
              <a:schemeClr val="bg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A29EDB0B-6F06-8135-0FE6-C0E931B59E96}"/>
              </a:ext>
            </a:extLst>
          </p:cNvPr>
          <p:cNvSpPr txBox="1"/>
          <p:nvPr/>
        </p:nvSpPr>
        <p:spPr>
          <a:xfrm>
            <a:off x="1178560" y="1603131"/>
            <a:ext cx="744581" cy="369332"/>
          </a:xfrm>
          <a:prstGeom prst="rect">
            <a:avLst/>
          </a:prstGeom>
          <a:noFill/>
        </p:spPr>
        <p:txBody>
          <a:bodyPr wrap="square" rtlCol="0">
            <a:spAutoFit/>
          </a:bodyPr>
          <a:lstStyle/>
          <a:p>
            <a:r>
              <a:rPr lang="en-GB" b="1">
                <a:solidFill>
                  <a:schemeClr val="accent2"/>
                </a:solidFill>
              </a:rPr>
              <a:t>RG</a:t>
            </a:r>
          </a:p>
        </p:txBody>
      </p:sp>
      <p:sp>
        <p:nvSpPr>
          <p:cNvPr id="12" name="TextBox 11">
            <a:extLst>
              <a:ext uri="{FF2B5EF4-FFF2-40B4-BE49-F238E27FC236}">
                <a16:creationId xmlns:a16="http://schemas.microsoft.com/office/drawing/2014/main" id="{6F32FD10-A32C-59A0-E3B1-70B6FEDFEBE0}"/>
              </a:ext>
            </a:extLst>
          </p:cNvPr>
          <p:cNvSpPr txBox="1"/>
          <p:nvPr/>
        </p:nvSpPr>
        <p:spPr>
          <a:xfrm>
            <a:off x="1121954" y="3714932"/>
            <a:ext cx="744581" cy="369332"/>
          </a:xfrm>
          <a:prstGeom prst="rect">
            <a:avLst/>
          </a:prstGeom>
          <a:noFill/>
        </p:spPr>
        <p:txBody>
          <a:bodyPr wrap="square" rtlCol="0">
            <a:spAutoFit/>
          </a:bodyPr>
          <a:lstStyle/>
          <a:p>
            <a:r>
              <a:rPr lang="en-GB" b="1">
                <a:solidFill>
                  <a:schemeClr val="accent4"/>
                </a:solidFill>
              </a:rPr>
              <a:t>P92</a:t>
            </a:r>
          </a:p>
        </p:txBody>
      </p:sp>
      <p:sp>
        <p:nvSpPr>
          <p:cNvPr id="13" name="TextBox 12">
            <a:extLst>
              <a:ext uri="{FF2B5EF4-FFF2-40B4-BE49-F238E27FC236}">
                <a16:creationId xmlns:a16="http://schemas.microsoft.com/office/drawing/2014/main" id="{F5E7D53C-A1CC-4D72-3B7C-82216268D990}"/>
              </a:ext>
            </a:extLst>
          </p:cNvPr>
          <p:cNvSpPr txBox="1"/>
          <p:nvPr/>
        </p:nvSpPr>
        <p:spPr>
          <a:xfrm>
            <a:off x="930366" y="5204824"/>
            <a:ext cx="992775" cy="369332"/>
          </a:xfrm>
          <a:prstGeom prst="rect">
            <a:avLst/>
          </a:prstGeom>
          <a:noFill/>
        </p:spPr>
        <p:txBody>
          <a:bodyPr wrap="square" rtlCol="0">
            <a:spAutoFit/>
          </a:bodyPr>
          <a:lstStyle/>
          <a:p>
            <a:r>
              <a:rPr lang="en-GB" b="1">
                <a:solidFill>
                  <a:schemeClr val="bg1">
                    <a:lumMod val="65000"/>
                  </a:schemeClr>
                </a:solidFill>
              </a:rPr>
              <a:t>Other</a:t>
            </a:r>
          </a:p>
        </p:txBody>
      </p:sp>
      <p:sp>
        <p:nvSpPr>
          <p:cNvPr id="5" name="Arrow: Right 4">
            <a:extLst>
              <a:ext uri="{FF2B5EF4-FFF2-40B4-BE49-F238E27FC236}">
                <a16:creationId xmlns:a16="http://schemas.microsoft.com/office/drawing/2014/main" id="{FB8C3FD6-927E-579A-5FBB-7E367CBBE6E3}"/>
              </a:ext>
            </a:extLst>
          </p:cNvPr>
          <p:cNvSpPr/>
          <p:nvPr/>
        </p:nvSpPr>
        <p:spPr>
          <a:xfrm rot="5400000">
            <a:off x="-3337506" y="1436549"/>
            <a:ext cx="6400802" cy="3413037"/>
          </a:xfrm>
          <a:prstGeom prst="rightArrow">
            <a:avLst/>
          </a:prstGeom>
          <a:solidFill>
            <a:schemeClr val="tx1">
              <a:lumMod val="85000"/>
              <a:lumOff val="15000"/>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37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D93D3-E9BB-949F-E493-5BD6D3E62578}"/>
            </a:ext>
          </a:extLst>
        </p:cNvPr>
        <p:cNvGrpSpPr/>
        <p:nvPr/>
      </p:nvGrpSpPr>
      <p:grpSpPr>
        <a:xfrm>
          <a:off x="0" y="0"/>
          <a:ext cx="0" cy="0"/>
          <a:chOff x="0" y="0"/>
          <a:chExt cx="0" cy="0"/>
        </a:xfrm>
      </p:grpSpPr>
      <p:sp>
        <p:nvSpPr>
          <p:cNvPr id="5" name="Arrow: Right 4">
            <a:extLst>
              <a:ext uri="{FF2B5EF4-FFF2-40B4-BE49-F238E27FC236}">
                <a16:creationId xmlns:a16="http://schemas.microsoft.com/office/drawing/2014/main" id="{09C56736-9A68-8D61-E73B-37E2C25382E1}"/>
              </a:ext>
            </a:extLst>
          </p:cNvPr>
          <p:cNvSpPr/>
          <p:nvPr/>
        </p:nvSpPr>
        <p:spPr>
          <a:xfrm rot="5400000">
            <a:off x="-3337506" y="1436549"/>
            <a:ext cx="6400802" cy="3413037"/>
          </a:xfrm>
          <a:prstGeom prst="rightArrow">
            <a:avLst/>
          </a:prstGeom>
          <a:solidFill>
            <a:schemeClr val="tx1">
              <a:lumMod val="85000"/>
              <a:lumOff val="15000"/>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7F58305-99B9-AB8F-8C03-B3EBEE05A0A8}"/>
              </a:ext>
            </a:extLst>
          </p:cNvPr>
          <p:cNvSpPr txBox="1"/>
          <p:nvPr/>
        </p:nvSpPr>
        <p:spPr>
          <a:xfrm rot="16200000">
            <a:off x="-2443424" y="2030186"/>
            <a:ext cx="5588000" cy="461665"/>
          </a:xfrm>
          <a:prstGeom prst="rect">
            <a:avLst/>
          </a:prstGeom>
          <a:noFill/>
        </p:spPr>
        <p:txBody>
          <a:bodyPr wrap="square" rtlCol="0">
            <a:spAutoFit/>
          </a:bodyPr>
          <a:lstStyle/>
          <a:p>
            <a:r>
              <a:rPr lang="en-GB" sz="2400" b="1"/>
              <a:t>1. COMPULSORY UNITS IN YEAR 1</a:t>
            </a:r>
          </a:p>
        </p:txBody>
      </p:sp>
      <p:pic>
        <p:nvPicPr>
          <p:cNvPr id="8" name="Picture 7">
            <a:extLst>
              <a:ext uri="{FF2B5EF4-FFF2-40B4-BE49-F238E27FC236}">
                <a16:creationId xmlns:a16="http://schemas.microsoft.com/office/drawing/2014/main" id="{24C31B43-53A1-8341-E0EC-343D53FB082D}"/>
              </a:ext>
            </a:extLst>
          </p:cNvPr>
          <p:cNvPicPr>
            <a:picLocks noChangeAspect="1"/>
          </p:cNvPicPr>
          <p:nvPr/>
        </p:nvPicPr>
        <p:blipFill>
          <a:blip r:embed="rId2"/>
          <a:stretch>
            <a:fillRect/>
          </a:stretch>
        </p:blipFill>
        <p:spPr>
          <a:xfrm>
            <a:off x="4329063" y="0"/>
            <a:ext cx="7862937" cy="5137188"/>
          </a:xfrm>
          <a:prstGeom prst="rect">
            <a:avLst/>
          </a:prstGeom>
        </p:spPr>
      </p:pic>
      <p:pic>
        <p:nvPicPr>
          <p:cNvPr id="7" name="Picture 6">
            <a:extLst>
              <a:ext uri="{FF2B5EF4-FFF2-40B4-BE49-F238E27FC236}">
                <a16:creationId xmlns:a16="http://schemas.microsoft.com/office/drawing/2014/main" id="{7763836E-C530-82AB-0038-1901926ADE51}"/>
              </a:ext>
            </a:extLst>
          </p:cNvPr>
          <p:cNvPicPr>
            <a:picLocks noChangeAspect="1"/>
          </p:cNvPicPr>
          <p:nvPr/>
        </p:nvPicPr>
        <p:blipFill>
          <a:blip r:embed="rId3"/>
          <a:stretch>
            <a:fillRect/>
          </a:stretch>
        </p:blipFill>
        <p:spPr>
          <a:xfrm>
            <a:off x="4448806" y="4902619"/>
            <a:ext cx="7743194" cy="1628811"/>
          </a:xfrm>
          <a:prstGeom prst="rect">
            <a:avLst/>
          </a:prstGeom>
        </p:spPr>
      </p:pic>
      <p:sp>
        <p:nvSpPr>
          <p:cNvPr id="9" name="Left Bracket 8">
            <a:extLst>
              <a:ext uri="{FF2B5EF4-FFF2-40B4-BE49-F238E27FC236}">
                <a16:creationId xmlns:a16="http://schemas.microsoft.com/office/drawing/2014/main" id="{7BE4FA0A-EC1B-50F5-393E-FD28F4675953}"/>
              </a:ext>
            </a:extLst>
          </p:cNvPr>
          <p:cNvSpPr/>
          <p:nvPr/>
        </p:nvSpPr>
        <p:spPr>
          <a:xfrm>
            <a:off x="4114800" y="269966"/>
            <a:ext cx="214263" cy="4454434"/>
          </a:xfrm>
          <a:prstGeom prst="leftBracket">
            <a:avLst/>
          </a:prstGeom>
          <a:ln w="571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AE88B72C-CFBF-A1ED-84D8-0E2296E827F2}"/>
              </a:ext>
            </a:extLst>
          </p:cNvPr>
          <p:cNvSpPr txBox="1"/>
          <p:nvPr/>
        </p:nvSpPr>
        <p:spPr>
          <a:xfrm>
            <a:off x="3370219" y="2261018"/>
            <a:ext cx="744581" cy="369332"/>
          </a:xfrm>
          <a:prstGeom prst="rect">
            <a:avLst/>
          </a:prstGeom>
          <a:noFill/>
        </p:spPr>
        <p:txBody>
          <a:bodyPr wrap="square" rtlCol="0">
            <a:spAutoFit/>
          </a:bodyPr>
          <a:lstStyle/>
          <a:p>
            <a:r>
              <a:rPr lang="en-GB" b="1"/>
              <a:t>BSc</a:t>
            </a:r>
          </a:p>
        </p:txBody>
      </p:sp>
      <p:sp>
        <p:nvSpPr>
          <p:cNvPr id="11" name="Left Bracket 10">
            <a:extLst>
              <a:ext uri="{FF2B5EF4-FFF2-40B4-BE49-F238E27FC236}">
                <a16:creationId xmlns:a16="http://schemas.microsoft.com/office/drawing/2014/main" id="{410AAD5B-BD5F-F55B-9DF8-90882C2C20A9}"/>
              </a:ext>
            </a:extLst>
          </p:cNvPr>
          <p:cNvSpPr/>
          <p:nvPr/>
        </p:nvSpPr>
        <p:spPr>
          <a:xfrm>
            <a:off x="4114801" y="5137188"/>
            <a:ext cx="226874" cy="989292"/>
          </a:xfrm>
          <a:prstGeom prst="leftBracket">
            <a:avLst/>
          </a:prstGeom>
          <a:ln w="571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E926B405-7773-3674-AA52-408F0489692F}"/>
              </a:ext>
            </a:extLst>
          </p:cNvPr>
          <p:cNvSpPr txBox="1"/>
          <p:nvPr/>
        </p:nvSpPr>
        <p:spPr>
          <a:xfrm>
            <a:off x="3370218" y="5447168"/>
            <a:ext cx="744581" cy="369332"/>
          </a:xfrm>
          <a:prstGeom prst="rect">
            <a:avLst/>
          </a:prstGeom>
          <a:noFill/>
        </p:spPr>
        <p:txBody>
          <a:bodyPr wrap="square" rtlCol="0">
            <a:spAutoFit/>
          </a:bodyPr>
          <a:lstStyle/>
          <a:p>
            <a:r>
              <a:rPr lang="en-GB" b="1"/>
              <a:t>BA</a:t>
            </a:r>
          </a:p>
        </p:txBody>
      </p:sp>
      <p:sp>
        <p:nvSpPr>
          <p:cNvPr id="13" name="Left Bracket 12">
            <a:extLst>
              <a:ext uri="{FF2B5EF4-FFF2-40B4-BE49-F238E27FC236}">
                <a16:creationId xmlns:a16="http://schemas.microsoft.com/office/drawing/2014/main" id="{62F72973-DC46-D39F-9650-9DCD1909F7E4}"/>
              </a:ext>
            </a:extLst>
          </p:cNvPr>
          <p:cNvSpPr/>
          <p:nvPr/>
        </p:nvSpPr>
        <p:spPr>
          <a:xfrm>
            <a:off x="4221931" y="396758"/>
            <a:ext cx="50800" cy="1864260"/>
          </a:xfrm>
          <a:prstGeom prst="leftBracket">
            <a:avLst>
              <a:gd name="adj" fmla="val 0"/>
            </a:avLst>
          </a:prstGeom>
          <a:ln w="571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Left Bracket 13">
            <a:extLst>
              <a:ext uri="{FF2B5EF4-FFF2-40B4-BE49-F238E27FC236}">
                <a16:creationId xmlns:a16="http://schemas.microsoft.com/office/drawing/2014/main" id="{BC3567A7-0647-1CA7-7523-BC71C527210C}"/>
              </a:ext>
            </a:extLst>
          </p:cNvPr>
          <p:cNvSpPr/>
          <p:nvPr/>
        </p:nvSpPr>
        <p:spPr>
          <a:xfrm>
            <a:off x="4221931" y="2445684"/>
            <a:ext cx="50800" cy="1110316"/>
          </a:xfrm>
          <a:prstGeom prst="leftBracket">
            <a:avLst>
              <a:gd name="adj" fmla="val 0"/>
            </a:avLst>
          </a:prstGeom>
          <a:ln w="57150">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Left Bracket 14">
            <a:extLst>
              <a:ext uri="{FF2B5EF4-FFF2-40B4-BE49-F238E27FC236}">
                <a16:creationId xmlns:a16="http://schemas.microsoft.com/office/drawing/2014/main" id="{E134EF8B-7AAB-3222-BEA4-E7EBBF95EB23}"/>
              </a:ext>
            </a:extLst>
          </p:cNvPr>
          <p:cNvSpPr/>
          <p:nvPr/>
        </p:nvSpPr>
        <p:spPr>
          <a:xfrm>
            <a:off x="4221931" y="3706417"/>
            <a:ext cx="50800" cy="916383"/>
          </a:xfrm>
          <a:prstGeom prst="leftBracket">
            <a:avLst>
              <a:gd name="adj" fmla="val 0"/>
            </a:avLst>
          </a:prstGeom>
          <a:ln w="57150">
            <a:solidFill>
              <a:schemeClr val="bg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2153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1D4DB-4F2B-FF15-21C2-6993A61A79E4}"/>
            </a:ext>
          </a:extLst>
        </p:cNvPr>
        <p:cNvGrpSpPr/>
        <p:nvPr/>
      </p:nvGrpSpPr>
      <p:grpSpPr>
        <a:xfrm>
          <a:off x="0" y="0"/>
          <a:ext cx="0" cy="0"/>
          <a:chOff x="0" y="0"/>
          <a:chExt cx="0" cy="0"/>
        </a:xfrm>
      </p:grpSpPr>
      <p:sp>
        <p:nvSpPr>
          <p:cNvPr id="2" name="Arrow: Right 1">
            <a:extLst>
              <a:ext uri="{FF2B5EF4-FFF2-40B4-BE49-F238E27FC236}">
                <a16:creationId xmlns:a16="http://schemas.microsoft.com/office/drawing/2014/main" id="{20272F97-DDCB-D6FB-026C-A753F45C898B}"/>
              </a:ext>
            </a:extLst>
          </p:cNvPr>
          <p:cNvSpPr/>
          <p:nvPr/>
        </p:nvSpPr>
        <p:spPr>
          <a:xfrm>
            <a:off x="-459439" y="391234"/>
            <a:ext cx="5765307" cy="667248"/>
          </a:xfrm>
          <a:prstGeom prst="rightArrow">
            <a:avLst>
              <a:gd name="adj1" fmla="val 50000"/>
              <a:gd name="adj2" fmla="val 112606"/>
            </a:avLst>
          </a:prstGeom>
          <a:solidFill>
            <a:schemeClr val="accent2">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829383C-AB36-D521-4C37-B6AF15F1C6BB}"/>
              </a:ext>
            </a:extLst>
          </p:cNvPr>
          <p:cNvSpPr txBox="1"/>
          <p:nvPr/>
        </p:nvSpPr>
        <p:spPr>
          <a:xfrm>
            <a:off x="393700" y="495300"/>
            <a:ext cx="5588000" cy="461665"/>
          </a:xfrm>
          <a:prstGeom prst="rect">
            <a:avLst/>
          </a:prstGeom>
          <a:noFill/>
        </p:spPr>
        <p:txBody>
          <a:bodyPr wrap="square" rtlCol="0">
            <a:spAutoFit/>
          </a:bodyPr>
          <a:lstStyle/>
          <a:p>
            <a:r>
              <a:rPr lang="en-GB" sz="2400" b="1"/>
              <a:t>2. SUMMATIVE ASSESSMENT</a:t>
            </a:r>
          </a:p>
        </p:txBody>
      </p:sp>
      <p:graphicFrame>
        <p:nvGraphicFramePr>
          <p:cNvPr id="4" name="Table 3">
            <a:extLst>
              <a:ext uri="{FF2B5EF4-FFF2-40B4-BE49-F238E27FC236}">
                <a16:creationId xmlns:a16="http://schemas.microsoft.com/office/drawing/2014/main" id="{9354A347-83F1-9AB0-5B09-C5C80B8D2386}"/>
              </a:ext>
            </a:extLst>
          </p:cNvPr>
          <p:cNvGraphicFramePr>
            <a:graphicFrameLocks noGrp="1"/>
          </p:cNvGraphicFramePr>
          <p:nvPr>
            <p:extLst>
              <p:ext uri="{D42A27DB-BD31-4B8C-83A1-F6EECF244321}">
                <p14:modId xmlns:p14="http://schemas.microsoft.com/office/powerpoint/2010/main" val="3292561046"/>
              </p:ext>
            </p:extLst>
          </p:nvPr>
        </p:nvGraphicFramePr>
        <p:xfrm>
          <a:off x="393699" y="1452222"/>
          <a:ext cx="4385129" cy="3968863"/>
        </p:xfrm>
        <a:graphic>
          <a:graphicData uri="http://schemas.openxmlformats.org/drawingml/2006/table">
            <a:tbl>
              <a:tblPr/>
              <a:tblGrid>
                <a:gridCol w="2303709">
                  <a:extLst>
                    <a:ext uri="{9D8B030D-6E8A-4147-A177-3AD203B41FA5}">
                      <a16:colId xmlns:a16="http://schemas.microsoft.com/office/drawing/2014/main" val="2091913428"/>
                    </a:ext>
                  </a:extLst>
                </a:gridCol>
                <a:gridCol w="181872">
                  <a:extLst>
                    <a:ext uri="{9D8B030D-6E8A-4147-A177-3AD203B41FA5}">
                      <a16:colId xmlns:a16="http://schemas.microsoft.com/office/drawing/2014/main" val="2552180013"/>
                    </a:ext>
                  </a:extLst>
                </a:gridCol>
                <a:gridCol w="949774">
                  <a:extLst>
                    <a:ext uri="{9D8B030D-6E8A-4147-A177-3AD203B41FA5}">
                      <a16:colId xmlns:a16="http://schemas.microsoft.com/office/drawing/2014/main" val="3445679554"/>
                    </a:ext>
                  </a:extLst>
                </a:gridCol>
                <a:gridCol w="949774">
                  <a:extLst>
                    <a:ext uri="{9D8B030D-6E8A-4147-A177-3AD203B41FA5}">
                      <a16:colId xmlns:a16="http://schemas.microsoft.com/office/drawing/2014/main" val="4043436411"/>
                    </a:ext>
                  </a:extLst>
                </a:gridCol>
              </a:tblGrid>
              <a:tr h="263984">
                <a:tc>
                  <a:txBody>
                    <a:bodyPr/>
                    <a:lstStyle/>
                    <a:p>
                      <a:pPr algn="l" fontAlgn="b">
                        <a:buNone/>
                      </a:pPr>
                      <a:r>
                        <a:rPr lang="en-GB" sz="1400" b="1"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buNone/>
                      </a:pPr>
                      <a:r>
                        <a:rPr lang="en-GB" sz="1400" b="1"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buNone/>
                      </a:pPr>
                      <a:r>
                        <a:rPr lang="en-GB" sz="1400" b="1" i="0" u="none" strike="noStrike">
                          <a:solidFill>
                            <a:srgbClr val="000000"/>
                          </a:solidFill>
                          <a:effectLst/>
                          <a:latin typeface="Aptos Narrow" panose="020B0004020202020204" pitchFamily="34" charset="0"/>
                        </a:rPr>
                        <a:t>Total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GB"/>
                    </a:p>
                  </a:txBody>
                  <a:tcPr/>
                </a:tc>
                <a:extLst>
                  <a:ext uri="{0D108BD9-81ED-4DB2-BD59-A6C34878D82A}">
                    <a16:rowId xmlns:a16="http://schemas.microsoft.com/office/drawing/2014/main" val="1636352067"/>
                  </a:ext>
                </a:extLst>
              </a:tr>
              <a:tr h="263984">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No.</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13568770"/>
                  </a:ext>
                </a:extLst>
              </a:tr>
              <a:tr h="263984">
                <a:tc>
                  <a:txBody>
                    <a:bodyPr/>
                    <a:lstStyle/>
                    <a:p>
                      <a:pPr algn="l" fontAlgn="b">
                        <a:buNone/>
                      </a:pPr>
                      <a:r>
                        <a:rPr lang="en-GB" sz="1400" b="1" i="0" u="none" strike="noStrike">
                          <a:solidFill>
                            <a:srgbClr val="000000"/>
                          </a:solidFill>
                          <a:effectLst/>
                          <a:latin typeface="Aptos Narrow" panose="020B0004020202020204" pitchFamily="34" charset="0"/>
                        </a:rPr>
                        <a:t>Compulsory Units</a:t>
                      </a:r>
                    </a:p>
                  </a:txBody>
                  <a:tcPr marL="6350" marR="6350" marT="6350" marB="0" anchor="b">
                    <a:lnL>
                      <a:noFill/>
                    </a:lnL>
                    <a:lnR>
                      <a:noFill/>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52594147"/>
                  </a:ext>
                </a:extLst>
              </a:tr>
              <a:tr h="263984">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178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97871851"/>
                  </a:ext>
                </a:extLst>
              </a:tr>
              <a:tr h="263984">
                <a:tc>
                  <a:txBody>
                    <a:bodyPr/>
                    <a:lstStyle/>
                    <a:p>
                      <a:pPr algn="l" fontAlgn="b">
                        <a:buNone/>
                      </a:pPr>
                      <a:r>
                        <a:rPr lang="en-GB" sz="1400" b="1" i="0" u="none" strike="noStrike">
                          <a:solidFill>
                            <a:srgbClr val="000000"/>
                          </a:solidFill>
                          <a:effectLst/>
                          <a:latin typeface="Aptos Narrow" panose="020B0004020202020204" pitchFamily="34" charset="0"/>
                        </a:rPr>
                        <a:t>Asst Type</a:t>
                      </a:r>
                    </a:p>
                  </a:txBody>
                  <a:tcPr marL="6350" marR="6350" marT="6350" marB="0" anchor="b">
                    <a:lnL>
                      <a:noFill/>
                    </a:lnL>
                    <a:lnR>
                      <a:noFill/>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71222523"/>
                  </a:ext>
                </a:extLst>
              </a:tr>
              <a:tr h="263984">
                <a:tc>
                  <a:txBody>
                    <a:bodyPr/>
                    <a:lstStyle/>
                    <a:p>
                      <a:pPr algn="r" fontAlgn="b">
                        <a:buNone/>
                      </a:pPr>
                      <a:r>
                        <a:rPr lang="en-GB" sz="1400" b="0" i="0" u="none" strike="noStrike">
                          <a:solidFill>
                            <a:srgbClr val="000000"/>
                          </a:solidFill>
                          <a:effectLst/>
                          <a:latin typeface="Aptos Narrow" panose="020B0004020202020204" pitchFamily="34" charset="0"/>
                        </a:rPr>
                        <a:t>Exam Only</a:t>
                      </a:r>
                    </a:p>
                  </a:txBody>
                  <a:tcPr marL="6350" marR="6350" marT="6350" marB="0" anchor="b">
                    <a:lnL>
                      <a:noFill/>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37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21%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03067502"/>
                  </a:ext>
                </a:extLst>
              </a:tr>
              <a:tr h="263984">
                <a:tc>
                  <a:txBody>
                    <a:bodyPr/>
                    <a:lstStyle/>
                    <a:p>
                      <a:pPr algn="r" fontAlgn="b">
                        <a:buNone/>
                      </a:pPr>
                      <a:r>
                        <a:rPr lang="en-GB" sz="1400" b="0" i="0" u="none" strike="noStrike">
                          <a:solidFill>
                            <a:srgbClr val="000000"/>
                          </a:solidFill>
                          <a:effectLst/>
                          <a:latin typeface="Aptos Narrow" panose="020B0004020202020204" pitchFamily="34" charset="0"/>
                        </a:rPr>
                        <a:t>Coursework Only</a:t>
                      </a:r>
                    </a:p>
                  </a:txBody>
                  <a:tcPr marL="6350" marR="6350" marT="6350" marB="0" anchor="b">
                    <a:lnL>
                      <a:noFill/>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40391863"/>
                  </a:ext>
                </a:extLst>
              </a:tr>
              <a:tr h="263984">
                <a:tc>
                  <a:txBody>
                    <a:bodyPr/>
                    <a:lstStyle/>
                    <a:p>
                      <a:pPr algn="r" fontAlgn="b">
                        <a:buNone/>
                      </a:pPr>
                      <a:r>
                        <a:rPr lang="en-GB" sz="1400" b="0" i="0" u="none" strike="noStrike">
                          <a:solidFill>
                            <a:srgbClr val="000000"/>
                          </a:solidFill>
                          <a:effectLst/>
                          <a:latin typeface="Aptos Narrow" panose="020B0004020202020204" pitchFamily="34" charset="0"/>
                        </a:rPr>
                        <a:t>Mixed</a:t>
                      </a:r>
                    </a:p>
                  </a:txBody>
                  <a:tcPr marL="6350" marR="6350" marT="6350" marB="0" anchor="b">
                    <a:lnL>
                      <a:noFill/>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123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69%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38024075"/>
                  </a:ext>
                </a:extLst>
              </a:tr>
              <a:tr h="263984">
                <a:tc>
                  <a:txBody>
                    <a:bodyPr/>
                    <a:lstStyle/>
                    <a:p>
                      <a:pPr algn="l" fontAlgn="b">
                        <a:buNone/>
                      </a:pPr>
                      <a:r>
                        <a:rPr lang="en-GB" sz="1400" b="1" i="0" u="none" strike="noStrike">
                          <a:solidFill>
                            <a:srgbClr val="000000"/>
                          </a:solidFill>
                          <a:effectLst/>
                          <a:latin typeface="Aptos Narrow" panose="020B0004020202020204" pitchFamily="34" charset="0"/>
                        </a:rPr>
                        <a:t>Group Work?</a:t>
                      </a:r>
                    </a:p>
                  </a:txBody>
                  <a:tcPr marL="6350" marR="6350" marT="6350" marB="0" anchor="b">
                    <a:lnL>
                      <a:noFill/>
                    </a:lnL>
                    <a:lnR>
                      <a:noFill/>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181803624"/>
                  </a:ext>
                </a:extLst>
              </a:tr>
              <a:tr h="263984">
                <a:tc>
                  <a:txBody>
                    <a:bodyPr/>
                    <a:lstStyle/>
                    <a:p>
                      <a:pPr algn="r" fontAlgn="b">
                        <a:buNone/>
                      </a:pPr>
                      <a:r>
                        <a:rPr lang="en-GB" sz="1400" b="0" i="0" u="none" strike="noStrike">
                          <a:solidFill>
                            <a:srgbClr val="000000"/>
                          </a:solidFill>
                          <a:effectLst/>
                          <a:latin typeface="Aptos Narrow" panose="020B0004020202020204" pitchFamily="34" charset="0"/>
                        </a:rPr>
                        <a:t>Group Work</a:t>
                      </a:r>
                    </a:p>
                  </a:txBody>
                  <a:tcPr marL="6350" marR="6350" marT="6350" marB="0" anchor="b">
                    <a:lnL>
                      <a:noFill/>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84776396"/>
                  </a:ext>
                </a:extLst>
              </a:tr>
              <a:tr h="263984">
                <a:tc>
                  <a:txBody>
                    <a:bodyPr/>
                    <a:lstStyle/>
                    <a:p>
                      <a:pPr algn="l" fontAlgn="b">
                        <a:buNone/>
                      </a:pPr>
                      <a:r>
                        <a:rPr lang="en-GB" sz="1400" b="1" i="0" u="none" strike="noStrike">
                          <a:solidFill>
                            <a:srgbClr val="000000"/>
                          </a:solidFill>
                          <a:effectLst/>
                          <a:latin typeface="Aptos Narrow" panose="020B0004020202020204" pitchFamily="34" charset="0"/>
                        </a:rPr>
                        <a:t>Assessed Components</a:t>
                      </a:r>
                    </a:p>
                  </a:txBody>
                  <a:tcPr marL="6350" marR="6350" marT="6350" marB="0" anchor="b">
                    <a:lnL>
                      <a:noFill/>
                    </a:lnL>
                    <a:lnR>
                      <a:noFill/>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204700428"/>
                  </a:ext>
                </a:extLst>
              </a:tr>
              <a:tr h="263984">
                <a:tc>
                  <a:txBody>
                    <a:bodyPr/>
                    <a:lstStyle/>
                    <a:p>
                      <a:pPr algn="r" fontAlgn="b">
                        <a:buNone/>
                      </a:pPr>
                      <a:r>
                        <a:rPr lang="en-GB" sz="1400" b="0" i="0" u="none" strike="noStrike">
                          <a:solidFill>
                            <a:srgbClr val="000000"/>
                          </a:solidFill>
                          <a:effectLst/>
                          <a:latin typeface="Aptos Narrow" panose="020B0004020202020204" pitchFamily="34" charset="0"/>
                        </a:rPr>
                        <a:t>1</a:t>
                      </a:r>
                    </a:p>
                  </a:txBody>
                  <a:tcPr marL="6350" marR="6350" marT="6350" marB="0" anchor="b">
                    <a:lnL>
                      <a:noFill/>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35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20%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41789817"/>
                  </a:ext>
                </a:extLst>
              </a:tr>
              <a:tr h="263984">
                <a:tc>
                  <a:txBody>
                    <a:bodyPr/>
                    <a:lstStyle/>
                    <a:p>
                      <a:pPr algn="r" fontAlgn="b">
                        <a:buNone/>
                      </a:pPr>
                      <a:r>
                        <a:rPr lang="en-GB" sz="1400" b="0" i="0" u="none" strike="noStrike">
                          <a:solidFill>
                            <a:srgbClr val="000000"/>
                          </a:solidFill>
                          <a:effectLst/>
                          <a:latin typeface="Aptos Narrow" panose="020B0004020202020204" pitchFamily="34" charset="0"/>
                        </a:rPr>
                        <a:t>2</a:t>
                      </a:r>
                    </a:p>
                  </a:txBody>
                  <a:tcPr marL="6350" marR="6350" marT="6350" marB="0" anchor="b">
                    <a:lnL>
                      <a:noFill/>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112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63%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51120544"/>
                  </a:ext>
                </a:extLst>
              </a:tr>
              <a:tr h="263984">
                <a:tc>
                  <a:txBody>
                    <a:bodyPr/>
                    <a:lstStyle/>
                    <a:p>
                      <a:pPr algn="r" fontAlgn="b">
                        <a:buNone/>
                      </a:pPr>
                      <a:r>
                        <a:rPr lang="en-GB" sz="1400" b="0" i="0" u="none" strike="noStrike">
                          <a:solidFill>
                            <a:srgbClr val="000000"/>
                          </a:solidFill>
                          <a:effectLst/>
                          <a:latin typeface="Aptos Narrow" panose="020B0004020202020204" pitchFamily="34" charset="0"/>
                        </a:rPr>
                        <a:t>3</a:t>
                      </a:r>
                    </a:p>
                  </a:txBody>
                  <a:tcPr marL="6350" marR="6350" marT="6350" marB="0" anchor="b">
                    <a:lnL>
                      <a:noFill/>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77854023"/>
                  </a:ext>
                </a:extLst>
              </a:tr>
              <a:tr h="273087">
                <a:tc>
                  <a:txBody>
                    <a:bodyPr/>
                    <a:lstStyle/>
                    <a:p>
                      <a:pPr algn="r" fontAlgn="b">
                        <a:buNone/>
                      </a:pPr>
                      <a:r>
                        <a:rPr lang="en-GB" sz="1400" b="0" i="0" u="none" strike="noStrike">
                          <a:solidFill>
                            <a:srgbClr val="000000"/>
                          </a:solidFill>
                          <a:effectLst/>
                          <a:latin typeface="Aptos Narrow" panose="020B0004020202020204" pitchFamily="34" charset="0"/>
                        </a:rPr>
                        <a:t>4</a:t>
                      </a:r>
                    </a:p>
                  </a:txBody>
                  <a:tcPr marL="6350" marR="6350" marT="6350" marB="0" anchor="b">
                    <a:lnL>
                      <a:noFill/>
                    </a:lnL>
                    <a:lnR>
                      <a:noFill/>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12</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2614438"/>
                  </a:ext>
                </a:extLst>
              </a:tr>
            </a:tbl>
          </a:graphicData>
        </a:graphic>
      </p:graphicFrame>
      <p:sp>
        <p:nvSpPr>
          <p:cNvPr id="5" name="Oval 4">
            <a:extLst>
              <a:ext uri="{FF2B5EF4-FFF2-40B4-BE49-F238E27FC236}">
                <a16:creationId xmlns:a16="http://schemas.microsoft.com/office/drawing/2014/main" id="{12FF6873-9F00-CE62-4E3C-851A4B85CB35}"/>
              </a:ext>
            </a:extLst>
          </p:cNvPr>
          <p:cNvSpPr/>
          <p:nvPr/>
        </p:nvSpPr>
        <p:spPr>
          <a:xfrm>
            <a:off x="4046569" y="3295615"/>
            <a:ext cx="484909" cy="491836"/>
          </a:xfrm>
          <a:prstGeom prst="ellipse">
            <a:avLst/>
          </a:prstGeom>
          <a:noFill/>
          <a:ln w="142875">
            <a:solidFill>
              <a:srgbClr val="FFFF00">
                <a:alpha val="4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A4A7886-6E76-59E6-F2F9-3CA3D48386F1}"/>
              </a:ext>
            </a:extLst>
          </p:cNvPr>
          <p:cNvSpPr/>
          <p:nvPr/>
        </p:nvSpPr>
        <p:spPr>
          <a:xfrm>
            <a:off x="4046568" y="4514815"/>
            <a:ext cx="484909" cy="491836"/>
          </a:xfrm>
          <a:prstGeom prst="ellipse">
            <a:avLst/>
          </a:prstGeom>
          <a:noFill/>
          <a:ln w="142875">
            <a:solidFill>
              <a:srgbClr val="FFFF00">
                <a:alpha val="4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a:extLst>
              <a:ext uri="{FF2B5EF4-FFF2-40B4-BE49-F238E27FC236}">
                <a16:creationId xmlns:a16="http://schemas.microsoft.com/office/drawing/2014/main" id="{B7AF7D82-100C-1767-F346-B284338C559C}"/>
              </a:ext>
            </a:extLst>
          </p:cNvPr>
          <p:cNvGraphicFramePr>
            <a:graphicFrameLocks/>
          </p:cNvGraphicFramePr>
          <p:nvPr>
            <p:extLst>
              <p:ext uri="{D42A27DB-BD31-4B8C-83A1-F6EECF244321}">
                <p14:modId xmlns:p14="http://schemas.microsoft.com/office/powerpoint/2010/main" val="2286343386"/>
              </p:ext>
            </p:extLst>
          </p:nvPr>
        </p:nvGraphicFramePr>
        <p:xfrm>
          <a:off x="5981700" y="272142"/>
          <a:ext cx="6003474" cy="31568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71D232AF-3498-4599-8C28-342D861A99DF}"/>
              </a:ext>
            </a:extLst>
          </p:cNvPr>
          <p:cNvGraphicFramePr>
            <a:graphicFrameLocks/>
          </p:cNvGraphicFramePr>
          <p:nvPr>
            <p:extLst>
              <p:ext uri="{D42A27DB-BD31-4B8C-83A1-F6EECF244321}">
                <p14:modId xmlns:p14="http://schemas.microsoft.com/office/powerpoint/2010/main" val="2049111056"/>
              </p:ext>
            </p:extLst>
          </p:nvPr>
        </p:nvGraphicFramePr>
        <p:xfrm>
          <a:off x="5981699" y="3436652"/>
          <a:ext cx="5816601" cy="3156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57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Right 15">
            <a:extLst>
              <a:ext uri="{FF2B5EF4-FFF2-40B4-BE49-F238E27FC236}">
                <a16:creationId xmlns:a16="http://schemas.microsoft.com/office/drawing/2014/main" id="{873571DE-36B7-54ED-ED35-75E6BB2B8C67}"/>
              </a:ext>
            </a:extLst>
          </p:cNvPr>
          <p:cNvSpPr/>
          <p:nvPr/>
        </p:nvSpPr>
        <p:spPr>
          <a:xfrm>
            <a:off x="-2125679" y="392508"/>
            <a:ext cx="5765307" cy="667248"/>
          </a:xfrm>
          <a:prstGeom prst="rightArrow">
            <a:avLst>
              <a:gd name="adj1" fmla="val 50000"/>
              <a:gd name="adj2" fmla="val 112606"/>
            </a:avLst>
          </a:prstGeom>
          <a:solidFill>
            <a:schemeClr val="accent1">
              <a:lumMod val="40000"/>
              <a:lumOff val="6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3507303-DF75-139D-E906-E97A2BC0C464}"/>
              </a:ext>
            </a:extLst>
          </p:cNvPr>
          <p:cNvSpPr txBox="1"/>
          <p:nvPr/>
        </p:nvSpPr>
        <p:spPr>
          <a:xfrm>
            <a:off x="393700" y="495300"/>
            <a:ext cx="5588000" cy="461665"/>
          </a:xfrm>
          <a:prstGeom prst="rect">
            <a:avLst/>
          </a:prstGeom>
          <a:noFill/>
        </p:spPr>
        <p:txBody>
          <a:bodyPr wrap="square" rtlCol="0">
            <a:spAutoFit/>
          </a:bodyPr>
          <a:lstStyle/>
          <a:p>
            <a:r>
              <a:rPr lang="en-GB" sz="2400" b="1"/>
              <a:t>3. DISSERTATIONS</a:t>
            </a:r>
          </a:p>
        </p:txBody>
      </p:sp>
      <p:graphicFrame>
        <p:nvGraphicFramePr>
          <p:cNvPr id="5" name="Table 4">
            <a:extLst>
              <a:ext uri="{FF2B5EF4-FFF2-40B4-BE49-F238E27FC236}">
                <a16:creationId xmlns:a16="http://schemas.microsoft.com/office/drawing/2014/main" id="{6399C8BD-EE4F-0FFA-71A6-434921708D26}"/>
              </a:ext>
            </a:extLst>
          </p:cNvPr>
          <p:cNvGraphicFramePr>
            <a:graphicFrameLocks noGrp="1"/>
          </p:cNvGraphicFramePr>
          <p:nvPr>
            <p:extLst>
              <p:ext uri="{D42A27DB-BD31-4B8C-83A1-F6EECF244321}">
                <p14:modId xmlns:p14="http://schemas.microsoft.com/office/powerpoint/2010/main" val="2690892848"/>
              </p:ext>
            </p:extLst>
          </p:nvPr>
        </p:nvGraphicFramePr>
        <p:xfrm>
          <a:off x="393700" y="1384885"/>
          <a:ext cx="7193397" cy="4614138"/>
        </p:xfrm>
        <a:graphic>
          <a:graphicData uri="http://schemas.openxmlformats.org/drawingml/2006/table">
            <a:tbl>
              <a:tblPr/>
              <a:tblGrid>
                <a:gridCol w="1893913">
                  <a:extLst>
                    <a:ext uri="{9D8B030D-6E8A-4147-A177-3AD203B41FA5}">
                      <a16:colId xmlns:a16="http://schemas.microsoft.com/office/drawing/2014/main" val="964890374"/>
                    </a:ext>
                  </a:extLst>
                </a:gridCol>
                <a:gridCol w="143347">
                  <a:extLst>
                    <a:ext uri="{9D8B030D-6E8A-4147-A177-3AD203B41FA5}">
                      <a16:colId xmlns:a16="http://schemas.microsoft.com/office/drawing/2014/main" val="570278281"/>
                    </a:ext>
                  </a:extLst>
                </a:gridCol>
                <a:gridCol w="1181524">
                  <a:extLst>
                    <a:ext uri="{9D8B030D-6E8A-4147-A177-3AD203B41FA5}">
                      <a16:colId xmlns:a16="http://schemas.microsoft.com/office/drawing/2014/main" val="2844841932"/>
                    </a:ext>
                  </a:extLst>
                </a:gridCol>
                <a:gridCol w="143347">
                  <a:extLst>
                    <a:ext uri="{9D8B030D-6E8A-4147-A177-3AD203B41FA5}">
                      <a16:colId xmlns:a16="http://schemas.microsoft.com/office/drawing/2014/main" val="325066857"/>
                    </a:ext>
                  </a:extLst>
                </a:gridCol>
                <a:gridCol w="1181524">
                  <a:extLst>
                    <a:ext uri="{9D8B030D-6E8A-4147-A177-3AD203B41FA5}">
                      <a16:colId xmlns:a16="http://schemas.microsoft.com/office/drawing/2014/main" val="3489978129"/>
                    </a:ext>
                  </a:extLst>
                </a:gridCol>
                <a:gridCol w="143347">
                  <a:extLst>
                    <a:ext uri="{9D8B030D-6E8A-4147-A177-3AD203B41FA5}">
                      <a16:colId xmlns:a16="http://schemas.microsoft.com/office/drawing/2014/main" val="244090524"/>
                    </a:ext>
                  </a:extLst>
                </a:gridCol>
                <a:gridCol w="1181524">
                  <a:extLst>
                    <a:ext uri="{9D8B030D-6E8A-4147-A177-3AD203B41FA5}">
                      <a16:colId xmlns:a16="http://schemas.microsoft.com/office/drawing/2014/main" val="408585626"/>
                    </a:ext>
                  </a:extLst>
                </a:gridCol>
                <a:gridCol w="143347">
                  <a:extLst>
                    <a:ext uri="{9D8B030D-6E8A-4147-A177-3AD203B41FA5}">
                      <a16:colId xmlns:a16="http://schemas.microsoft.com/office/drawing/2014/main" val="3053320708"/>
                    </a:ext>
                  </a:extLst>
                </a:gridCol>
                <a:gridCol w="1181524">
                  <a:extLst>
                    <a:ext uri="{9D8B030D-6E8A-4147-A177-3AD203B41FA5}">
                      <a16:colId xmlns:a16="http://schemas.microsoft.com/office/drawing/2014/main" val="1760413150"/>
                    </a:ext>
                  </a:extLst>
                </a:gridCol>
              </a:tblGrid>
              <a:tr h="270624">
                <a:tc>
                  <a:txBody>
                    <a:bodyPr/>
                    <a:lstStyle/>
                    <a:p>
                      <a:pPr algn="l" fontAlgn="b">
                        <a:buNone/>
                      </a:pPr>
                      <a:r>
                        <a:rPr lang="en-GB" sz="1400" b="1"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buNone/>
                      </a:pPr>
                      <a:r>
                        <a:rPr lang="en-GB" sz="1400" b="1"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1" i="0" u="none" strike="noStrike">
                          <a:solidFill>
                            <a:srgbClr val="000000"/>
                          </a:solidFill>
                          <a:effectLst/>
                          <a:latin typeface="Aptos Narrow" panose="020B0004020202020204" pitchFamily="34" charset="0"/>
                        </a:rPr>
                        <a:t>RG</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w="12700" cap="flat" cmpd="sng" algn="ctr">
                      <a:solidFill>
                        <a:srgbClr val="E97132"/>
                      </a:solidFill>
                      <a:prstDash val="solid"/>
                      <a:round/>
                      <a:headEnd type="none" w="med" len="med"/>
                      <a:tailEnd type="none" w="med" len="med"/>
                    </a:lnT>
                    <a:lnB>
                      <a:noFill/>
                    </a:lnB>
                    <a:solidFill>
                      <a:srgbClr val="FFFFFF"/>
                    </a:solidFill>
                  </a:tcPr>
                </a:tc>
                <a:tc>
                  <a:txBody>
                    <a:bodyPr/>
                    <a:lstStyle/>
                    <a:p>
                      <a:pPr algn="ctr" fontAlgn="b">
                        <a:buNone/>
                      </a:pPr>
                      <a:r>
                        <a:rPr lang="en-GB" sz="1400" b="1"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1" i="0" u="none" strike="noStrike">
                          <a:solidFill>
                            <a:srgbClr val="000000"/>
                          </a:solidFill>
                          <a:effectLst/>
                          <a:latin typeface="Aptos Narrow" panose="020B0004020202020204" pitchFamily="34" charset="0"/>
                        </a:rPr>
                        <a:t>Post 92</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w="12700" cap="flat" cmpd="sng" algn="ctr">
                      <a:solidFill>
                        <a:srgbClr val="0F9ED5"/>
                      </a:solidFill>
                      <a:prstDash val="solid"/>
                      <a:round/>
                      <a:headEnd type="none" w="med" len="med"/>
                      <a:tailEnd type="none" w="med" len="med"/>
                    </a:lnT>
                    <a:lnB>
                      <a:noFill/>
                    </a:lnB>
                    <a:solidFill>
                      <a:srgbClr val="FFFFFF"/>
                    </a:solidFill>
                  </a:tcPr>
                </a:tc>
                <a:tc>
                  <a:txBody>
                    <a:bodyPr/>
                    <a:lstStyle/>
                    <a:p>
                      <a:pPr algn="ctr" fontAlgn="b">
                        <a:buNone/>
                      </a:pPr>
                      <a:r>
                        <a:rPr lang="en-GB" sz="1400" b="1"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1" i="0" u="none" strike="noStrike">
                          <a:solidFill>
                            <a:srgbClr val="000000"/>
                          </a:solidFill>
                          <a:effectLst/>
                          <a:latin typeface="Aptos Narrow" panose="020B0004020202020204" pitchFamily="34" charset="0"/>
                        </a:rPr>
                        <a:t>Other</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a:noFill/>
                    </a:lnB>
                    <a:solidFill>
                      <a:srgbClr val="FFFFFF"/>
                    </a:solidFill>
                  </a:tcPr>
                </a:tc>
                <a:tc>
                  <a:txBody>
                    <a:bodyPr/>
                    <a:lstStyle/>
                    <a:p>
                      <a:pPr algn="ctr" fontAlgn="b">
                        <a:buNone/>
                      </a:pPr>
                      <a:r>
                        <a:rPr lang="en-GB" sz="1400" b="1"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1" i="0" u="none" strike="noStrike">
                          <a:solidFill>
                            <a:srgbClr val="000000"/>
                          </a:solidFill>
                          <a:effectLst/>
                          <a:latin typeface="Aptos Narrow" panose="020B0004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47652976"/>
                  </a:ext>
                </a:extLst>
              </a:tr>
              <a:tr h="270624">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25522959"/>
                  </a:ext>
                </a:extLst>
              </a:tr>
              <a:tr h="270624">
                <a:tc>
                  <a:txBody>
                    <a:bodyPr/>
                    <a:lstStyle/>
                    <a:p>
                      <a:pPr algn="l" fontAlgn="b">
                        <a:buNone/>
                      </a:pPr>
                      <a:r>
                        <a:rPr lang="en-GB" sz="1400" b="1" i="0" u="none" strike="noStrike">
                          <a:solidFill>
                            <a:srgbClr val="000000"/>
                          </a:solidFill>
                          <a:effectLst/>
                          <a:latin typeface="Aptos Narrow" panose="020B0004020202020204" pitchFamily="34" charset="0"/>
                        </a:rPr>
                        <a:t>Programmes</a:t>
                      </a:r>
                    </a:p>
                  </a:txBody>
                  <a:tcPr marL="9525" marR="9525" marT="9525" marB="0" anchor="b">
                    <a:lnL>
                      <a:noFill/>
                    </a:lnL>
                    <a:lnR>
                      <a:noFill/>
                    </a:lnR>
                    <a:lnT>
                      <a:noFill/>
                    </a:lnT>
                    <a:lnB>
                      <a:noFill/>
                    </a:lnB>
                    <a:solidFill>
                      <a:srgbClr val="D9D9D9"/>
                    </a:solidFill>
                  </a:tcPr>
                </a:tc>
                <a:tc>
                  <a:txBody>
                    <a:bodyPr/>
                    <a:lstStyle/>
                    <a:p>
                      <a:pPr algn="l" fontAlgn="b">
                        <a:buNone/>
                      </a:pPr>
                      <a:r>
                        <a:rPr lang="en-GB" sz="1400" b="1"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120964514"/>
                  </a:ext>
                </a:extLst>
              </a:tr>
              <a:tr h="270624">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25</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13</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14</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52 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1739654"/>
                  </a:ext>
                </a:extLst>
              </a:tr>
              <a:tr h="270624">
                <a:tc>
                  <a:txBody>
                    <a:bodyPr/>
                    <a:lstStyle/>
                    <a:p>
                      <a:pPr algn="l" fontAlgn="b">
                        <a:buNone/>
                      </a:pPr>
                      <a:r>
                        <a:rPr lang="en-GB" sz="1400" b="1" i="0" u="none" strike="noStrike">
                          <a:solidFill>
                            <a:srgbClr val="000000"/>
                          </a:solidFill>
                          <a:effectLst/>
                          <a:latin typeface="Aptos Narrow" panose="020B0004020202020204" pitchFamily="34" charset="0"/>
                        </a:rPr>
                        <a:t>Diss Availability</a:t>
                      </a:r>
                    </a:p>
                  </a:txBody>
                  <a:tcPr marL="9525" marR="9525" marT="9525" marB="0" anchor="b">
                    <a:lnL>
                      <a:noFill/>
                    </a:lnL>
                    <a:lnR>
                      <a:noFill/>
                    </a:lnR>
                    <a:lnT>
                      <a:noFill/>
                    </a:lnT>
                    <a:lnB>
                      <a:noFill/>
                    </a:lnB>
                    <a:solidFill>
                      <a:srgbClr val="D9D9D9"/>
                    </a:solidFill>
                  </a:tcPr>
                </a:tc>
                <a:tc>
                  <a:txBody>
                    <a:bodyPr/>
                    <a:lstStyle/>
                    <a:p>
                      <a:pPr algn="l" fontAlgn="b">
                        <a:buNone/>
                      </a:pPr>
                      <a:r>
                        <a:rPr lang="en-GB" sz="1400" b="1"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13360182"/>
                  </a:ext>
                </a:extLst>
              </a:tr>
              <a:tr h="270624">
                <a:tc>
                  <a:txBody>
                    <a:bodyPr/>
                    <a:lstStyle/>
                    <a:p>
                      <a:pPr algn="r" fontAlgn="b">
                        <a:buNone/>
                      </a:pPr>
                      <a:r>
                        <a:rPr lang="en-GB" sz="1400" b="0" i="0" u="none" strike="noStrike">
                          <a:solidFill>
                            <a:srgbClr val="000000"/>
                          </a:solidFill>
                          <a:effectLst/>
                          <a:latin typeface="Aptos Narrow" panose="020B0004020202020204" pitchFamily="34" charset="0"/>
                        </a:rPr>
                        <a:t>Mandatory</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8</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4</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78701711"/>
                  </a:ext>
                </a:extLst>
              </a:tr>
              <a:tr h="270624">
                <a:tc>
                  <a:txBody>
                    <a:bodyPr/>
                    <a:lstStyle/>
                    <a:p>
                      <a:pPr algn="r" fontAlgn="b">
                        <a:buNone/>
                      </a:pPr>
                      <a:r>
                        <a:rPr lang="en-GB" sz="1400" b="0" i="0" u="none" strike="noStrike">
                          <a:solidFill>
                            <a:srgbClr val="000000"/>
                          </a:solidFill>
                          <a:effectLst/>
                          <a:latin typeface="Aptos Narrow" panose="020B0004020202020204" pitchFamily="34" charset="0"/>
                        </a:rPr>
                        <a:t>Optional</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10</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3</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6</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21763726"/>
                  </a:ext>
                </a:extLst>
              </a:tr>
              <a:tr h="270624">
                <a:tc>
                  <a:txBody>
                    <a:bodyPr/>
                    <a:lstStyle/>
                    <a:p>
                      <a:pPr algn="r" fontAlgn="b">
                        <a:buNone/>
                      </a:pPr>
                      <a:r>
                        <a:rPr lang="en-GB" sz="1400" b="0" i="0" u="none" strike="noStrike">
                          <a:solidFill>
                            <a:srgbClr val="000000"/>
                          </a:solidFill>
                          <a:effectLst/>
                          <a:latin typeface="Aptos Narrow" panose="020B0004020202020204" pitchFamily="34" charset="0"/>
                        </a:rPr>
                        <a:t>Not specified</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7</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6</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8</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90619821"/>
                  </a:ext>
                </a:extLst>
              </a:tr>
              <a:tr h="270624">
                <a:tc>
                  <a:txBody>
                    <a:bodyPr/>
                    <a:lstStyle/>
                    <a:p>
                      <a:pPr algn="r" fontAlgn="b">
                        <a:buNone/>
                      </a:pPr>
                      <a:r>
                        <a:rPr lang="en-GB" sz="1400" b="0" i="0" u="none" strike="noStrike">
                          <a:solidFill>
                            <a:srgbClr val="000000"/>
                          </a:solidFill>
                          <a:effectLst/>
                          <a:latin typeface="Aptos Narrow" panose="020B0004020202020204" pitchFamily="34" charset="0"/>
                        </a:rPr>
                        <a:t>Alternative</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2</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3</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23709340"/>
                  </a:ext>
                </a:extLst>
              </a:tr>
              <a:tr h="270624">
                <a:tc gridSpan="2">
                  <a:txBody>
                    <a:bodyPr/>
                    <a:lstStyle/>
                    <a:p>
                      <a:pPr algn="l" fontAlgn="b">
                        <a:buNone/>
                      </a:pPr>
                      <a:r>
                        <a:rPr lang="en-GB" sz="1400" b="1" i="0" u="none" strike="noStrike">
                          <a:solidFill>
                            <a:srgbClr val="000000"/>
                          </a:solidFill>
                          <a:effectLst/>
                          <a:latin typeface="Aptos Narrow" panose="020B0004020202020204" pitchFamily="34" charset="0"/>
                        </a:rPr>
                        <a:t>Assessed Components</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D9D9D9"/>
                    </a:solidFill>
                  </a:tcPr>
                </a:tc>
                <a:tc hMerge="1">
                  <a:txBody>
                    <a:bodyPr/>
                    <a:lstStyle/>
                    <a:p>
                      <a:endParaRPr lang="en-GB"/>
                    </a:p>
                  </a:txBody>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183366526"/>
                  </a:ext>
                </a:extLst>
              </a:tr>
              <a:tr h="270624">
                <a:tc>
                  <a:txBody>
                    <a:bodyPr/>
                    <a:lstStyle/>
                    <a:p>
                      <a:pPr algn="r" fontAlgn="b">
                        <a:buNone/>
                      </a:pPr>
                      <a:r>
                        <a:rPr lang="en-GB" sz="1400" b="0" i="0" u="none" strike="noStrike">
                          <a:solidFill>
                            <a:srgbClr val="000000"/>
                          </a:solidFill>
                          <a:effectLst/>
                          <a:latin typeface="Aptos Narrow" panose="020B0004020202020204" pitchFamily="34" charset="0"/>
                        </a:rPr>
                        <a:t>1</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5</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1</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93100546"/>
                  </a:ext>
                </a:extLst>
              </a:tr>
              <a:tr h="270624">
                <a:tc>
                  <a:txBody>
                    <a:bodyPr/>
                    <a:lstStyle/>
                    <a:p>
                      <a:pPr algn="r" fontAlgn="b">
                        <a:buNone/>
                      </a:pPr>
                      <a:r>
                        <a:rPr lang="en-GB" sz="1400" b="0" i="0" u="none" strike="noStrike">
                          <a:solidFill>
                            <a:srgbClr val="000000"/>
                          </a:solidFill>
                          <a:effectLst/>
                          <a:latin typeface="Aptos Narrow" panose="020B0004020202020204" pitchFamily="34" charset="0"/>
                        </a:rPr>
                        <a:t>2</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4</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2</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6656801"/>
                  </a:ext>
                </a:extLst>
              </a:tr>
              <a:tr h="270624">
                <a:tc>
                  <a:txBody>
                    <a:bodyPr/>
                    <a:lstStyle/>
                    <a:p>
                      <a:pPr algn="r" fontAlgn="b">
                        <a:buNone/>
                      </a:pPr>
                      <a:r>
                        <a:rPr lang="en-GB" sz="1400" b="0" i="0" u="none" strike="noStrike">
                          <a:solidFill>
                            <a:srgbClr val="000000"/>
                          </a:solidFill>
                          <a:effectLst/>
                          <a:latin typeface="Aptos Narrow" panose="020B0004020202020204" pitchFamily="34" charset="0"/>
                        </a:rPr>
                        <a:t>3</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3</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52181586"/>
                  </a:ext>
                </a:extLst>
              </a:tr>
              <a:tr h="270624">
                <a:tc>
                  <a:txBody>
                    <a:bodyPr/>
                    <a:lstStyle/>
                    <a:p>
                      <a:pPr algn="r" fontAlgn="b">
                        <a:buNone/>
                      </a:pPr>
                      <a:r>
                        <a:rPr lang="en-GB" sz="1400" b="0" i="0" u="none" strike="noStrike">
                          <a:solidFill>
                            <a:srgbClr val="000000"/>
                          </a:solidFill>
                          <a:effectLst/>
                          <a:latin typeface="Aptos Narrow" panose="020B0004020202020204" pitchFamily="34" charset="0"/>
                        </a:rPr>
                        <a:t>4</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40191989"/>
                  </a:ext>
                </a:extLst>
              </a:tr>
              <a:tr h="270624">
                <a:tc>
                  <a:txBody>
                    <a:bodyPr/>
                    <a:lstStyle/>
                    <a:p>
                      <a:pPr algn="r" fontAlgn="b">
                        <a:buNone/>
                      </a:pPr>
                      <a:r>
                        <a:rPr lang="en-GB" sz="1400" b="0" i="0" u="none" strike="noStrike">
                          <a:solidFill>
                            <a:srgbClr val="000000"/>
                          </a:solidFill>
                          <a:effectLst/>
                          <a:latin typeface="Aptos Narrow" panose="020B0004020202020204" pitchFamily="34" charset="0"/>
                        </a:rPr>
                        <a:t>5</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23729598"/>
                  </a:ext>
                </a:extLst>
              </a:tr>
              <a:tr h="270624">
                <a:tc>
                  <a:txBody>
                    <a:bodyPr/>
                    <a:lstStyle/>
                    <a:p>
                      <a:pPr algn="r" fontAlgn="b">
                        <a:buNone/>
                      </a:pPr>
                      <a:r>
                        <a:rPr lang="en-GB" sz="1400" b="0" i="0" u="none" strike="noStrike">
                          <a:solidFill>
                            <a:srgbClr val="000000"/>
                          </a:solidFill>
                          <a:effectLst/>
                          <a:latin typeface="Aptos Narrow" panose="020B0004020202020204" pitchFamily="34" charset="0"/>
                        </a:rPr>
                        <a:t>6</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2</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0" u="none" strike="noStrike">
                          <a:solidFill>
                            <a:srgbClr val="000000"/>
                          </a:solidFill>
                          <a:effectLst/>
                          <a:latin typeface="Aptos Narrow" panose="020B000402020202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10520552"/>
                  </a:ext>
                </a:extLst>
              </a:tr>
              <a:tr h="284154">
                <a:tc>
                  <a:txBody>
                    <a:bodyPr/>
                    <a:lstStyle/>
                    <a:p>
                      <a:pPr algn="r" fontAlgn="b">
                        <a:buNone/>
                      </a:pPr>
                      <a:r>
                        <a:rPr lang="en-GB" sz="1400" b="0" i="1" u="none" strike="noStrike">
                          <a:solidFill>
                            <a:srgbClr val="000000"/>
                          </a:solidFill>
                          <a:effectLst/>
                          <a:latin typeface="Aptos Narrow" panose="020B0004020202020204" pitchFamily="34" charset="0"/>
                        </a:rPr>
                        <a:t>Detail Available</a:t>
                      </a:r>
                    </a:p>
                  </a:txBody>
                  <a:tcPr marL="9525" marR="9525" marT="9525" marB="0" anchor="b">
                    <a:lnL>
                      <a:noFill/>
                    </a:lnL>
                    <a:lnR>
                      <a:noFill/>
                    </a:lnR>
                    <a:lnT>
                      <a:noFill/>
                    </a:lnT>
                    <a:lnB>
                      <a:noFill/>
                    </a:lnB>
                    <a:solidFill>
                      <a:srgbClr val="FFFFFF"/>
                    </a:solidFill>
                  </a:tcPr>
                </a:tc>
                <a:tc>
                  <a:txBody>
                    <a:bodyPr/>
                    <a:lstStyle/>
                    <a:p>
                      <a:pPr algn="l" fontAlgn="b">
                        <a:buNone/>
                      </a:pPr>
                      <a:r>
                        <a:rPr lang="en-GB" sz="14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1" u="none" strike="noStrike">
                          <a:solidFill>
                            <a:srgbClr val="000000"/>
                          </a:solidFill>
                          <a:effectLst/>
                          <a:latin typeface="Aptos Narrow" panose="020B0004020202020204" pitchFamily="34" charset="0"/>
                        </a:rPr>
                        <a:t>14</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w="12700" cap="flat" cmpd="sng" algn="ctr">
                      <a:solidFill>
                        <a:srgbClr val="E97132"/>
                      </a:solidFill>
                      <a:prstDash val="solid"/>
                      <a:round/>
                      <a:headEnd type="none" w="med" len="med"/>
                      <a:tailEnd type="none" w="med" len="med"/>
                    </a:lnB>
                    <a:solidFill>
                      <a:srgbClr val="FFFFFF"/>
                    </a:solidFill>
                  </a:tcPr>
                </a:tc>
                <a:tc>
                  <a:txBody>
                    <a:bodyPr/>
                    <a:lstStyle/>
                    <a:p>
                      <a:pPr algn="ctr" fontAlgn="b">
                        <a:buNone/>
                      </a:pPr>
                      <a:r>
                        <a:rPr lang="en-GB" sz="1400" b="0" i="1"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1" u="none" strike="noStrike">
                          <a:solidFill>
                            <a:srgbClr val="000000"/>
                          </a:solidFill>
                          <a:effectLst/>
                          <a:latin typeface="Aptos Narrow" panose="020B0004020202020204" pitchFamily="34" charset="0"/>
                        </a:rPr>
                        <a:t>3</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w="12700" cap="flat" cmpd="sng" algn="ctr">
                      <a:solidFill>
                        <a:srgbClr val="0F9ED5"/>
                      </a:solidFill>
                      <a:prstDash val="solid"/>
                      <a:round/>
                      <a:headEnd type="none" w="med" len="med"/>
                      <a:tailEnd type="none" w="med" len="med"/>
                    </a:lnB>
                    <a:solidFill>
                      <a:srgbClr val="FFFFFF"/>
                    </a:solidFill>
                  </a:tcPr>
                </a:tc>
                <a:tc>
                  <a:txBody>
                    <a:bodyPr/>
                    <a:lstStyle/>
                    <a:p>
                      <a:pPr algn="ctr" fontAlgn="b">
                        <a:buNone/>
                      </a:pPr>
                      <a:r>
                        <a:rPr lang="en-GB" sz="1400" b="0" i="1"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1" u="none" strike="noStrike">
                          <a:solidFill>
                            <a:srgbClr val="000000"/>
                          </a:solidFill>
                          <a:effectLst/>
                          <a:latin typeface="Aptos Narrow" panose="020B0004020202020204" pitchFamily="34" charset="0"/>
                        </a:rPr>
                        <a:t>1</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w="12700" cap="flat" cmpd="sng" algn="ctr">
                      <a:solidFill>
                        <a:srgbClr val="ADADAD"/>
                      </a:solidFill>
                      <a:prstDash val="solid"/>
                      <a:round/>
                      <a:headEnd type="none" w="med" len="med"/>
                      <a:tailEnd type="none" w="med" len="med"/>
                    </a:lnB>
                    <a:solidFill>
                      <a:srgbClr val="FFFFFF"/>
                    </a:solidFill>
                  </a:tcPr>
                </a:tc>
                <a:tc>
                  <a:txBody>
                    <a:bodyPr/>
                    <a:lstStyle/>
                    <a:p>
                      <a:pPr algn="ctr" fontAlgn="b">
                        <a:buNone/>
                      </a:pPr>
                      <a:r>
                        <a:rPr lang="en-GB" sz="1400" b="0" i="1"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400" b="0" i="1" u="none" strike="noStrike">
                          <a:solidFill>
                            <a:srgbClr val="000000"/>
                          </a:solidFill>
                          <a:effectLst/>
                          <a:latin typeface="Aptos Narrow" panose="020B000402020202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5009894"/>
                  </a:ext>
                </a:extLst>
              </a:tr>
            </a:tbl>
          </a:graphicData>
        </a:graphic>
      </p:graphicFrame>
      <p:pic>
        <p:nvPicPr>
          <p:cNvPr id="7" name="Picture 6">
            <a:extLst>
              <a:ext uri="{FF2B5EF4-FFF2-40B4-BE49-F238E27FC236}">
                <a16:creationId xmlns:a16="http://schemas.microsoft.com/office/drawing/2014/main" id="{F3180651-FA67-B131-8200-8EB7EB972091}"/>
              </a:ext>
            </a:extLst>
          </p:cNvPr>
          <p:cNvPicPr>
            <a:picLocks noChangeAspect="1"/>
          </p:cNvPicPr>
          <p:nvPr/>
        </p:nvPicPr>
        <p:blipFill>
          <a:blip r:embed="rId2"/>
          <a:stretch>
            <a:fillRect/>
          </a:stretch>
        </p:blipFill>
        <p:spPr>
          <a:xfrm>
            <a:off x="9232675" y="896512"/>
            <a:ext cx="1152686" cy="5239481"/>
          </a:xfrm>
          <a:prstGeom prst="rect">
            <a:avLst/>
          </a:prstGeom>
        </p:spPr>
      </p:pic>
      <p:sp>
        <p:nvSpPr>
          <p:cNvPr id="8" name="TextBox 7">
            <a:extLst>
              <a:ext uri="{FF2B5EF4-FFF2-40B4-BE49-F238E27FC236}">
                <a16:creationId xmlns:a16="http://schemas.microsoft.com/office/drawing/2014/main" id="{5EFF7FC4-AADF-E90C-6114-36E1F3E5B131}"/>
              </a:ext>
            </a:extLst>
          </p:cNvPr>
          <p:cNvSpPr txBox="1"/>
          <p:nvPr/>
        </p:nvSpPr>
        <p:spPr>
          <a:xfrm>
            <a:off x="8427489" y="379369"/>
            <a:ext cx="2763058" cy="369332"/>
          </a:xfrm>
          <a:prstGeom prst="rect">
            <a:avLst/>
          </a:prstGeom>
          <a:noFill/>
        </p:spPr>
        <p:txBody>
          <a:bodyPr wrap="square" rtlCol="0">
            <a:spAutoFit/>
          </a:bodyPr>
          <a:lstStyle/>
          <a:p>
            <a:pPr algn="ctr"/>
            <a:r>
              <a:rPr lang="en-GB" b="1"/>
              <a:t>Total Word Count in Unit</a:t>
            </a:r>
          </a:p>
        </p:txBody>
      </p:sp>
      <p:sp>
        <p:nvSpPr>
          <p:cNvPr id="9" name="Oval 8">
            <a:extLst>
              <a:ext uri="{FF2B5EF4-FFF2-40B4-BE49-F238E27FC236}">
                <a16:creationId xmlns:a16="http://schemas.microsoft.com/office/drawing/2014/main" id="{92D46E8A-A3DD-145D-49C6-86CCA78E1F26}"/>
              </a:ext>
            </a:extLst>
          </p:cNvPr>
          <p:cNvSpPr/>
          <p:nvPr/>
        </p:nvSpPr>
        <p:spPr>
          <a:xfrm>
            <a:off x="4100946" y="3446036"/>
            <a:ext cx="484909" cy="491836"/>
          </a:xfrm>
          <a:prstGeom prst="ellipse">
            <a:avLst/>
          </a:prstGeom>
          <a:noFill/>
          <a:ln w="142875">
            <a:solidFill>
              <a:srgbClr val="FFFF00">
                <a:alpha val="4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DF812DB-578B-05E4-802F-C0A5965E930A}"/>
              </a:ext>
            </a:extLst>
          </p:cNvPr>
          <p:cNvSpPr/>
          <p:nvPr/>
        </p:nvSpPr>
        <p:spPr>
          <a:xfrm>
            <a:off x="2769466" y="5344109"/>
            <a:ext cx="484909" cy="491836"/>
          </a:xfrm>
          <a:prstGeom prst="ellipse">
            <a:avLst/>
          </a:prstGeom>
          <a:noFill/>
          <a:ln w="142875">
            <a:solidFill>
              <a:srgbClr val="FFFF00">
                <a:alpha val="4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0191745-55BC-5533-5EA3-C571D3F07D3A}"/>
              </a:ext>
            </a:extLst>
          </p:cNvPr>
          <p:cNvSpPr/>
          <p:nvPr/>
        </p:nvSpPr>
        <p:spPr>
          <a:xfrm>
            <a:off x="6789769" y="2642472"/>
            <a:ext cx="484909" cy="491836"/>
          </a:xfrm>
          <a:prstGeom prst="ellipse">
            <a:avLst/>
          </a:prstGeom>
          <a:noFill/>
          <a:ln w="142875">
            <a:solidFill>
              <a:srgbClr val="FFFF00">
                <a:alpha val="4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1025347A-F2AC-0C94-D244-561ED229416C}"/>
              </a:ext>
            </a:extLst>
          </p:cNvPr>
          <p:cNvGrpSpPr/>
          <p:nvPr/>
        </p:nvGrpSpPr>
        <p:grpSpPr>
          <a:xfrm>
            <a:off x="10527555" y="5835945"/>
            <a:ext cx="2121645" cy="861774"/>
            <a:chOff x="10542610" y="5641760"/>
            <a:chExt cx="2121645" cy="861774"/>
          </a:xfrm>
        </p:grpSpPr>
        <p:grpSp>
          <p:nvGrpSpPr>
            <p:cNvPr id="4" name="Group 3">
              <a:extLst>
                <a:ext uri="{FF2B5EF4-FFF2-40B4-BE49-F238E27FC236}">
                  <a16:creationId xmlns:a16="http://schemas.microsoft.com/office/drawing/2014/main" id="{5CC6CF7F-1C9A-F1E7-B6BA-41780022FAE6}"/>
                </a:ext>
              </a:extLst>
            </p:cNvPr>
            <p:cNvGrpSpPr/>
            <p:nvPr/>
          </p:nvGrpSpPr>
          <p:grpSpPr>
            <a:xfrm>
              <a:off x="10542610" y="5735114"/>
              <a:ext cx="180000" cy="675066"/>
              <a:chOff x="10627700" y="5271789"/>
              <a:chExt cx="180000" cy="675066"/>
            </a:xfrm>
          </p:grpSpPr>
          <p:sp>
            <p:nvSpPr>
              <p:cNvPr id="12" name="Oval 11">
                <a:extLst>
                  <a:ext uri="{FF2B5EF4-FFF2-40B4-BE49-F238E27FC236}">
                    <a16:creationId xmlns:a16="http://schemas.microsoft.com/office/drawing/2014/main" id="{4FF395A1-603B-2218-1334-0DE5B69BD316}"/>
                  </a:ext>
                </a:extLst>
              </p:cNvPr>
              <p:cNvSpPr/>
              <p:nvPr/>
            </p:nvSpPr>
            <p:spPr>
              <a:xfrm>
                <a:off x="10627700" y="5271789"/>
                <a:ext cx="180000" cy="18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1C9FCB7-2890-ACA3-2C2F-FE20CA1BB26B}"/>
                  </a:ext>
                </a:extLst>
              </p:cNvPr>
              <p:cNvSpPr/>
              <p:nvPr/>
            </p:nvSpPr>
            <p:spPr>
              <a:xfrm>
                <a:off x="10627700" y="55193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4D37180-5364-B96A-5BE9-E5C6F9FA595D}"/>
                  </a:ext>
                </a:extLst>
              </p:cNvPr>
              <p:cNvSpPr/>
              <p:nvPr/>
            </p:nvSpPr>
            <p:spPr>
              <a:xfrm>
                <a:off x="10627700" y="5766855"/>
                <a:ext cx="180000" cy="18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703552B2-49F6-99A0-FCE9-24229CEE999D}"/>
                </a:ext>
              </a:extLst>
            </p:cNvPr>
            <p:cNvSpPr txBox="1"/>
            <p:nvPr/>
          </p:nvSpPr>
          <p:spPr>
            <a:xfrm>
              <a:off x="10722610" y="5641760"/>
              <a:ext cx="1941645" cy="861774"/>
            </a:xfrm>
            <a:prstGeom prst="rect">
              <a:avLst/>
            </a:prstGeom>
            <a:noFill/>
          </p:spPr>
          <p:txBody>
            <a:bodyPr wrap="square" rtlCol="0">
              <a:spAutoFit/>
            </a:bodyPr>
            <a:lstStyle/>
            <a:p>
              <a:r>
                <a:rPr lang="en-GB" sz="1600"/>
                <a:t>Russell Group</a:t>
              </a:r>
            </a:p>
            <a:p>
              <a:r>
                <a:rPr lang="en-GB" sz="1600"/>
                <a:t>Other</a:t>
              </a:r>
            </a:p>
            <a:p>
              <a:r>
                <a:rPr lang="en-GB" sz="1600"/>
                <a:t>Post 92</a:t>
              </a:r>
            </a:p>
          </p:txBody>
        </p:sp>
      </p:grpSp>
    </p:spTree>
    <p:extLst>
      <p:ext uri="{BB962C8B-B14F-4D97-AF65-F5344CB8AC3E}">
        <p14:creationId xmlns:p14="http://schemas.microsoft.com/office/powerpoint/2010/main" val="102644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951E8-50CB-449E-4AE1-9BBC9F3EB5B2}"/>
            </a:ext>
          </a:extLst>
        </p:cNvPr>
        <p:cNvGrpSpPr/>
        <p:nvPr/>
      </p:nvGrpSpPr>
      <p:grpSpPr>
        <a:xfrm>
          <a:off x="0" y="0"/>
          <a:ext cx="0" cy="0"/>
          <a:chOff x="0" y="0"/>
          <a:chExt cx="0" cy="0"/>
        </a:xfrm>
      </p:grpSpPr>
      <p:sp>
        <p:nvSpPr>
          <p:cNvPr id="2" name="Arrow: Right 1">
            <a:extLst>
              <a:ext uri="{FF2B5EF4-FFF2-40B4-BE49-F238E27FC236}">
                <a16:creationId xmlns:a16="http://schemas.microsoft.com/office/drawing/2014/main" id="{4FE3C574-6A3C-8D13-5DA8-3C4D6DAB48C3}"/>
              </a:ext>
            </a:extLst>
          </p:cNvPr>
          <p:cNvSpPr/>
          <p:nvPr/>
        </p:nvSpPr>
        <p:spPr>
          <a:xfrm>
            <a:off x="-1516079" y="376949"/>
            <a:ext cx="5765307" cy="667248"/>
          </a:xfrm>
          <a:prstGeom prst="rightArrow">
            <a:avLst>
              <a:gd name="adj1" fmla="val 50000"/>
              <a:gd name="adj2" fmla="val 112606"/>
            </a:avLst>
          </a:prstGeom>
          <a:solidFill>
            <a:schemeClr val="accent2">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8FDDB1C-74CE-DE6D-705B-D7D01CF4B1B2}"/>
              </a:ext>
            </a:extLst>
          </p:cNvPr>
          <p:cNvSpPr txBox="1"/>
          <p:nvPr/>
        </p:nvSpPr>
        <p:spPr>
          <a:xfrm>
            <a:off x="393700" y="495300"/>
            <a:ext cx="5588000" cy="461665"/>
          </a:xfrm>
          <a:prstGeom prst="rect">
            <a:avLst/>
          </a:prstGeom>
          <a:noFill/>
        </p:spPr>
        <p:txBody>
          <a:bodyPr wrap="square" rtlCol="0">
            <a:spAutoFit/>
          </a:bodyPr>
          <a:lstStyle/>
          <a:p>
            <a:r>
              <a:rPr lang="en-GB" sz="2400" b="1"/>
              <a:t>4. UNITS BY TOPIC</a:t>
            </a:r>
          </a:p>
        </p:txBody>
      </p:sp>
      <p:pic>
        <p:nvPicPr>
          <p:cNvPr id="5" name="Graphic 4" descr="Artificial Intelligence outline">
            <a:extLst>
              <a:ext uri="{FF2B5EF4-FFF2-40B4-BE49-F238E27FC236}">
                <a16:creationId xmlns:a16="http://schemas.microsoft.com/office/drawing/2014/main" id="{52B75475-1357-4DD8-B215-378ABFD06E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920" y="1077963"/>
            <a:ext cx="1899920" cy="1899920"/>
          </a:xfrm>
          <a:prstGeom prst="rect">
            <a:avLst/>
          </a:prstGeom>
        </p:spPr>
      </p:pic>
      <p:pic>
        <p:nvPicPr>
          <p:cNvPr id="13" name="Graphic 12" descr="Group of people with solid fill">
            <a:extLst>
              <a:ext uri="{FF2B5EF4-FFF2-40B4-BE49-F238E27FC236}">
                <a16:creationId xmlns:a16="http://schemas.microsoft.com/office/drawing/2014/main" id="{7FBB3CAE-3361-281E-18C7-D2248C594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5362" y="1424666"/>
            <a:ext cx="1604193" cy="1604193"/>
          </a:xfrm>
          <a:prstGeom prst="rect">
            <a:avLst/>
          </a:prstGeom>
        </p:spPr>
      </p:pic>
      <p:grpSp>
        <p:nvGrpSpPr>
          <p:cNvPr id="28" name="Group 27">
            <a:extLst>
              <a:ext uri="{FF2B5EF4-FFF2-40B4-BE49-F238E27FC236}">
                <a16:creationId xmlns:a16="http://schemas.microsoft.com/office/drawing/2014/main" id="{79725741-E830-A205-A8F8-D864ADE001E5}"/>
              </a:ext>
            </a:extLst>
          </p:cNvPr>
          <p:cNvGrpSpPr/>
          <p:nvPr/>
        </p:nvGrpSpPr>
        <p:grpSpPr>
          <a:xfrm>
            <a:off x="731860" y="3201541"/>
            <a:ext cx="7139600" cy="2918632"/>
            <a:chOff x="650580" y="2956560"/>
            <a:chExt cx="7139600" cy="2918632"/>
          </a:xfrm>
        </p:grpSpPr>
        <p:sp>
          <p:nvSpPr>
            <p:cNvPr id="7" name="TextBox 6">
              <a:extLst>
                <a:ext uri="{FF2B5EF4-FFF2-40B4-BE49-F238E27FC236}">
                  <a16:creationId xmlns:a16="http://schemas.microsoft.com/office/drawing/2014/main" id="{0E2AB193-EEE7-6A5A-22E3-420D7173ADF4}"/>
                </a:ext>
              </a:extLst>
            </p:cNvPr>
            <p:cNvSpPr txBox="1"/>
            <p:nvPr/>
          </p:nvSpPr>
          <p:spPr>
            <a:xfrm>
              <a:off x="830580" y="2956560"/>
              <a:ext cx="6108700" cy="1077218"/>
            </a:xfrm>
            <a:prstGeom prst="rect">
              <a:avLst/>
            </a:prstGeom>
            <a:noFill/>
          </p:spPr>
          <p:txBody>
            <a:bodyPr wrap="square" rtlCol="0">
              <a:spAutoFit/>
            </a:bodyPr>
            <a:lstStyle/>
            <a:p>
              <a:r>
                <a:rPr lang="en-GB" sz="1600" b="1"/>
                <a:t>Applied Econ</a:t>
              </a:r>
              <a:endParaRPr lang="en-GB" sz="1600"/>
            </a:p>
            <a:p>
              <a:r>
                <a:rPr lang="en-GB" sz="1600"/>
                <a:t>Economics of Growth and Innovation in the Age of AI</a:t>
              </a:r>
            </a:p>
            <a:p>
              <a:r>
                <a:rPr lang="en-GB" sz="1600"/>
                <a:t>Digital Economics and Artificial Intelligence</a:t>
              </a:r>
            </a:p>
            <a:p>
              <a:r>
                <a:rPr lang="en-GB" sz="1600"/>
                <a:t>Artificial Intelligence and Labour Economics and the Future of Work</a:t>
              </a:r>
            </a:p>
          </p:txBody>
        </p:sp>
        <p:sp>
          <p:nvSpPr>
            <p:cNvPr id="8" name="TextBox 7">
              <a:extLst>
                <a:ext uri="{FF2B5EF4-FFF2-40B4-BE49-F238E27FC236}">
                  <a16:creationId xmlns:a16="http://schemas.microsoft.com/office/drawing/2014/main" id="{E542143F-6333-2D2A-4CAE-C13CA88632E8}"/>
                </a:ext>
              </a:extLst>
            </p:cNvPr>
            <p:cNvSpPr txBox="1"/>
            <p:nvPr/>
          </p:nvSpPr>
          <p:spPr>
            <a:xfrm>
              <a:off x="830580" y="4256315"/>
              <a:ext cx="6959600" cy="584775"/>
            </a:xfrm>
            <a:prstGeom prst="rect">
              <a:avLst/>
            </a:prstGeom>
            <a:noFill/>
          </p:spPr>
          <p:txBody>
            <a:bodyPr wrap="square" rtlCol="0">
              <a:spAutoFit/>
            </a:bodyPr>
            <a:lstStyle/>
            <a:p>
              <a:r>
                <a:rPr lang="en-GB" sz="1600" b="1"/>
                <a:t>Econometrics</a:t>
              </a:r>
            </a:p>
            <a:p>
              <a:r>
                <a:rPr lang="en-GB" sz="1600"/>
                <a:t>AI-Enhanced Further Econometrics</a:t>
              </a:r>
            </a:p>
          </p:txBody>
        </p:sp>
        <p:sp>
          <p:nvSpPr>
            <p:cNvPr id="9" name="TextBox 8">
              <a:extLst>
                <a:ext uri="{FF2B5EF4-FFF2-40B4-BE49-F238E27FC236}">
                  <a16:creationId xmlns:a16="http://schemas.microsoft.com/office/drawing/2014/main" id="{0AE002E5-B6D1-25B5-1F5F-D2AD5D2B6C84}"/>
                </a:ext>
              </a:extLst>
            </p:cNvPr>
            <p:cNvSpPr txBox="1"/>
            <p:nvPr/>
          </p:nvSpPr>
          <p:spPr>
            <a:xfrm>
              <a:off x="830580" y="5013418"/>
              <a:ext cx="6959600" cy="861774"/>
            </a:xfrm>
            <a:prstGeom prst="rect">
              <a:avLst/>
            </a:prstGeom>
            <a:noFill/>
          </p:spPr>
          <p:txBody>
            <a:bodyPr wrap="square" rtlCol="0">
              <a:spAutoFit/>
            </a:bodyPr>
            <a:lstStyle/>
            <a:p>
              <a:r>
                <a:rPr lang="en-GB" sz="1600" b="1"/>
                <a:t>Interdisciplinary</a:t>
              </a:r>
            </a:p>
            <a:p>
              <a:r>
                <a:rPr lang="en-GB" sz="1600"/>
                <a:t>Ethics of Artificial Intelligence</a:t>
              </a:r>
            </a:p>
            <a:p>
              <a:r>
                <a:rPr lang="en-GB" sz="1600"/>
                <a:t>How can we control AI?</a:t>
              </a:r>
            </a:p>
          </p:txBody>
        </p:sp>
        <p:sp>
          <p:nvSpPr>
            <p:cNvPr id="15" name="Oval 14">
              <a:extLst>
                <a:ext uri="{FF2B5EF4-FFF2-40B4-BE49-F238E27FC236}">
                  <a16:creationId xmlns:a16="http://schemas.microsoft.com/office/drawing/2014/main" id="{19188168-CB45-959D-1B07-BFA1ADBDA41E}"/>
                </a:ext>
              </a:extLst>
            </p:cNvPr>
            <p:cNvSpPr/>
            <p:nvPr/>
          </p:nvSpPr>
          <p:spPr>
            <a:xfrm>
              <a:off x="650580" y="3288185"/>
              <a:ext cx="180000" cy="18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91296AB-6575-792D-427A-2C1A5F00035C}"/>
                </a:ext>
              </a:extLst>
            </p:cNvPr>
            <p:cNvSpPr/>
            <p:nvPr/>
          </p:nvSpPr>
          <p:spPr>
            <a:xfrm>
              <a:off x="650580" y="3535718"/>
              <a:ext cx="180000" cy="18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F5BFA9C-C3E3-248D-17F5-4279A4925963}"/>
                </a:ext>
              </a:extLst>
            </p:cNvPr>
            <p:cNvSpPr/>
            <p:nvPr/>
          </p:nvSpPr>
          <p:spPr>
            <a:xfrm>
              <a:off x="650580" y="3783251"/>
              <a:ext cx="180000" cy="18000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2A521286-0729-1764-F82D-144575B049AD}"/>
                </a:ext>
              </a:extLst>
            </p:cNvPr>
            <p:cNvSpPr/>
            <p:nvPr/>
          </p:nvSpPr>
          <p:spPr>
            <a:xfrm>
              <a:off x="650580" y="4576969"/>
              <a:ext cx="180000" cy="18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B623760-8546-EA9A-3497-E5F154A461A4}"/>
                </a:ext>
              </a:extLst>
            </p:cNvPr>
            <p:cNvSpPr/>
            <p:nvPr/>
          </p:nvSpPr>
          <p:spPr>
            <a:xfrm>
              <a:off x="650580" y="5312252"/>
              <a:ext cx="180000" cy="18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B3DD5A-2C7A-22FA-AF1A-73C94E833821}"/>
                </a:ext>
              </a:extLst>
            </p:cNvPr>
            <p:cNvSpPr/>
            <p:nvPr/>
          </p:nvSpPr>
          <p:spPr>
            <a:xfrm>
              <a:off x="650580" y="5574580"/>
              <a:ext cx="180000" cy="18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F57C3025-AF3D-CCCB-DC49-798669B06887}"/>
              </a:ext>
            </a:extLst>
          </p:cNvPr>
          <p:cNvGrpSpPr/>
          <p:nvPr/>
        </p:nvGrpSpPr>
        <p:grpSpPr>
          <a:xfrm>
            <a:off x="7488260" y="3177857"/>
            <a:ext cx="6288700" cy="1323439"/>
            <a:chOff x="7356180" y="3057531"/>
            <a:chExt cx="6288700" cy="1323439"/>
          </a:xfrm>
        </p:grpSpPr>
        <p:sp>
          <p:nvSpPr>
            <p:cNvPr id="14" name="TextBox 13">
              <a:extLst>
                <a:ext uri="{FF2B5EF4-FFF2-40B4-BE49-F238E27FC236}">
                  <a16:creationId xmlns:a16="http://schemas.microsoft.com/office/drawing/2014/main" id="{4A21E9EB-196B-60EC-D3AB-C984511723AD}"/>
                </a:ext>
              </a:extLst>
            </p:cNvPr>
            <p:cNvSpPr txBox="1"/>
            <p:nvPr/>
          </p:nvSpPr>
          <p:spPr>
            <a:xfrm>
              <a:off x="7536180" y="3057531"/>
              <a:ext cx="6108700" cy="1323439"/>
            </a:xfrm>
            <a:prstGeom prst="rect">
              <a:avLst/>
            </a:prstGeom>
            <a:noFill/>
          </p:spPr>
          <p:txBody>
            <a:bodyPr wrap="square" rtlCol="0">
              <a:spAutoFit/>
            </a:bodyPr>
            <a:lstStyle/>
            <a:p>
              <a:r>
                <a:rPr lang="en-GB" sz="1600" b="1"/>
                <a:t>Applied Econ</a:t>
              </a:r>
            </a:p>
            <a:p>
              <a:r>
                <a:rPr lang="en-GB" sz="1600"/>
                <a:t>Gender and Ethnicity in the Economy</a:t>
              </a:r>
            </a:p>
            <a:p>
              <a:r>
                <a:rPr lang="en-GB" sz="1600"/>
                <a:t>Economics of Race and Gender</a:t>
              </a:r>
            </a:p>
            <a:p>
              <a:r>
                <a:rPr lang="en-GB" sz="1600"/>
                <a:t>Economics of Diversity and Discrimination</a:t>
              </a:r>
            </a:p>
            <a:p>
              <a:r>
                <a:rPr lang="en-GB" sz="1600"/>
                <a:t>Gender, Race and Identity in Economics</a:t>
              </a:r>
            </a:p>
          </p:txBody>
        </p:sp>
        <p:sp>
          <p:nvSpPr>
            <p:cNvPr id="22" name="Oval 21">
              <a:extLst>
                <a:ext uri="{FF2B5EF4-FFF2-40B4-BE49-F238E27FC236}">
                  <a16:creationId xmlns:a16="http://schemas.microsoft.com/office/drawing/2014/main" id="{8D653FBD-0EBD-E62F-075D-8FF67E2229EB}"/>
                </a:ext>
              </a:extLst>
            </p:cNvPr>
            <p:cNvSpPr/>
            <p:nvPr/>
          </p:nvSpPr>
          <p:spPr>
            <a:xfrm>
              <a:off x="7356180" y="3355718"/>
              <a:ext cx="180000" cy="18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E6E9D51-5106-5751-D64D-31297EE025E3}"/>
                </a:ext>
              </a:extLst>
            </p:cNvPr>
            <p:cNvSpPr/>
            <p:nvPr/>
          </p:nvSpPr>
          <p:spPr>
            <a:xfrm>
              <a:off x="7356180" y="3618046"/>
              <a:ext cx="180000" cy="18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6DE284C-1CF4-E12E-DA24-BA21C65BD5EC}"/>
                </a:ext>
              </a:extLst>
            </p:cNvPr>
            <p:cNvSpPr/>
            <p:nvPr/>
          </p:nvSpPr>
          <p:spPr>
            <a:xfrm>
              <a:off x="7356180" y="3880374"/>
              <a:ext cx="180000" cy="18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6D4CB0A-4562-B07D-6A0B-E75F07181090}"/>
                </a:ext>
              </a:extLst>
            </p:cNvPr>
            <p:cNvSpPr/>
            <p:nvPr/>
          </p:nvSpPr>
          <p:spPr>
            <a:xfrm>
              <a:off x="7356180" y="4129564"/>
              <a:ext cx="180000" cy="18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a:extLst>
              <a:ext uri="{FF2B5EF4-FFF2-40B4-BE49-F238E27FC236}">
                <a16:creationId xmlns:a16="http://schemas.microsoft.com/office/drawing/2014/main" id="{4643C854-C47C-5A9A-8D73-96BA6214AA2C}"/>
              </a:ext>
            </a:extLst>
          </p:cNvPr>
          <p:cNvSpPr txBox="1"/>
          <p:nvPr/>
        </p:nvSpPr>
        <p:spPr>
          <a:xfrm>
            <a:off x="2283460" y="1589757"/>
            <a:ext cx="5588000" cy="830997"/>
          </a:xfrm>
          <a:prstGeom prst="rect">
            <a:avLst/>
          </a:prstGeom>
          <a:noFill/>
        </p:spPr>
        <p:txBody>
          <a:bodyPr wrap="square" rtlCol="0">
            <a:spAutoFit/>
          </a:bodyPr>
          <a:lstStyle/>
          <a:p>
            <a:r>
              <a:rPr lang="en-GB" sz="2400" b="1">
                <a:solidFill>
                  <a:schemeClr val="tx1">
                    <a:lumMod val="75000"/>
                    <a:lumOff val="25000"/>
                  </a:schemeClr>
                </a:solidFill>
              </a:rPr>
              <a:t>ARTIFICAL</a:t>
            </a:r>
          </a:p>
          <a:p>
            <a:r>
              <a:rPr lang="en-GB" sz="2400" b="1">
                <a:solidFill>
                  <a:schemeClr val="tx1">
                    <a:lumMod val="75000"/>
                    <a:lumOff val="25000"/>
                  </a:schemeClr>
                </a:solidFill>
              </a:rPr>
              <a:t>INTELLIGENCE</a:t>
            </a:r>
          </a:p>
        </p:txBody>
      </p:sp>
      <p:sp>
        <p:nvSpPr>
          <p:cNvPr id="30" name="TextBox 29">
            <a:extLst>
              <a:ext uri="{FF2B5EF4-FFF2-40B4-BE49-F238E27FC236}">
                <a16:creationId xmlns:a16="http://schemas.microsoft.com/office/drawing/2014/main" id="{EB287711-953D-F411-D7B0-A38C039BA511}"/>
              </a:ext>
            </a:extLst>
          </p:cNvPr>
          <p:cNvSpPr txBox="1"/>
          <p:nvPr/>
        </p:nvSpPr>
        <p:spPr>
          <a:xfrm>
            <a:off x="9060180" y="1402860"/>
            <a:ext cx="5588000" cy="1569660"/>
          </a:xfrm>
          <a:prstGeom prst="rect">
            <a:avLst/>
          </a:prstGeom>
          <a:noFill/>
        </p:spPr>
        <p:txBody>
          <a:bodyPr wrap="square" rtlCol="0">
            <a:spAutoFit/>
          </a:bodyPr>
          <a:lstStyle/>
          <a:p>
            <a:r>
              <a:rPr lang="en-GB" sz="2400" b="1">
                <a:solidFill>
                  <a:schemeClr val="tx1">
                    <a:lumMod val="75000"/>
                    <a:lumOff val="25000"/>
                  </a:schemeClr>
                </a:solidFill>
              </a:rPr>
              <a:t>GENDER, </a:t>
            </a:r>
          </a:p>
          <a:p>
            <a:r>
              <a:rPr lang="en-GB" sz="2400" b="1">
                <a:solidFill>
                  <a:schemeClr val="tx1">
                    <a:lumMod val="75000"/>
                    <a:lumOff val="25000"/>
                  </a:schemeClr>
                </a:solidFill>
              </a:rPr>
              <a:t>RACE,</a:t>
            </a:r>
          </a:p>
          <a:p>
            <a:r>
              <a:rPr lang="en-GB" sz="2400" b="1">
                <a:solidFill>
                  <a:schemeClr val="tx1">
                    <a:lumMod val="75000"/>
                    <a:lumOff val="25000"/>
                  </a:schemeClr>
                </a:solidFill>
              </a:rPr>
              <a:t>DIVERSITY,</a:t>
            </a:r>
          </a:p>
          <a:p>
            <a:r>
              <a:rPr lang="en-GB" sz="2400" b="1">
                <a:solidFill>
                  <a:schemeClr val="tx1">
                    <a:lumMod val="75000"/>
                    <a:lumOff val="25000"/>
                  </a:schemeClr>
                </a:solidFill>
              </a:rPr>
              <a:t>DISCRIMINATION</a:t>
            </a:r>
          </a:p>
        </p:txBody>
      </p:sp>
      <p:grpSp>
        <p:nvGrpSpPr>
          <p:cNvPr id="36" name="Group 35">
            <a:extLst>
              <a:ext uri="{FF2B5EF4-FFF2-40B4-BE49-F238E27FC236}">
                <a16:creationId xmlns:a16="http://schemas.microsoft.com/office/drawing/2014/main" id="{EE1BC7B9-EC38-EA45-1C75-9CC803020E67}"/>
              </a:ext>
            </a:extLst>
          </p:cNvPr>
          <p:cNvGrpSpPr/>
          <p:nvPr/>
        </p:nvGrpSpPr>
        <p:grpSpPr>
          <a:xfrm>
            <a:off x="10070355" y="5689286"/>
            <a:ext cx="2121645" cy="861774"/>
            <a:chOff x="10542610" y="5641760"/>
            <a:chExt cx="2121645" cy="861774"/>
          </a:xfrm>
        </p:grpSpPr>
        <p:grpSp>
          <p:nvGrpSpPr>
            <p:cNvPr id="34" name="Group 33">
              <a:extLst>
                <a:ext uri="{FF2B5EF4-FFF2-40B4-BE49-F238E27FC236}">
                  <a16:creationId xmlns:a16="http://schemas.microsoft.com/office/drawing/2014/main" id="{26D55B53-DDF1-4007-19AD-896E38D6B3E4}"/>
                </a:ext>
              </a:extLst>
            </p:cNvPr>
            <p:cNvGrpSpPr/>
            <p:nvPr/>
          </p:nvGrpSpPr>
          <p:grpSpPr>
            <a:xfrm>
              <a:off x="10542610" y="5735114"/>
              <a:ext cx="180000" cy="675066"/>
              <a:chOff x="10627700" y="5271789"/>
              <a:chExt cx="180000" cy="675066"/>
            </a:xfrm>
          </p:grpSpPr>
          <p:sp>
            <p:nvSpPr>
              <p:cNvPr id="31" name="Oval 30">
                <a:extLst>
                  <a:ext uri="{FF2B5EF4-FFF2-40B4-BE49-F238E27FC236}">
                    <a16:creationId xmlns:a16="http://schemas.microsoft.com/office/drawing/2014/main" id="{2676D930-A385-D907-0157-4E5E37C541B9}"/>
                  </a:ext>
                </a:extLst>
              </p:cNvPr>
              <p:cNvSpPr/>
              <p:nvPr/>
            </p:nvSpPr>
            <p:spPr>
              <a:xfrm>
                <a:off x="10627700" y="5271789"/>
                <a:ext cx="180000" cy="18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C7B4971-7CD3-970C-0600-A3674F588660}"/>
                  </a:ext>
                </a:extLst>
              </p:cNvPr>
              <p:cNvSpPr/>
              <p:nvPr/>
            </p:nvSpPr>
            <p:spPr>
              <a:xfrm>
                <a:off x="10627700" y="5519322"/>
                <a:ext cx="180000" cy="1800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00B80738-F10E-4728-029B-5C5396DB4ED4}"/>
                  </a:ext>
                </a:extLst>
              </p:cNvPr>
              <p:cNvSpPr/>
              <p:nvPr/>
            </p:nvSpPr>
            <p:spPr>
              <a:xfrm>
                <a:off x="10627700" y="5766855"/>
                <a:ext cx="180000" cy="18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a:extLst>
                <a:ext uri="{FF2B5EF4-FFF2-40B4-BE49-F238E27FC236}">
                  <a16:creationId xmlns:a16="http://schemas.microsoft.com/office/drawing/2014/main" id="{DDDFAD5B-79EF-5A8D-E9AD-509F9E9837F6}"/>
                </a:ext>
              </a:extLst>
            </p:cNvPr>
            <p:cNvSpPr txBox="1"/>
            <p:nvPr/>
          </p:nvSpPr>
          <p:spPr>
            <a:xfrm>
              <a:off x="10722610" y="5641760"/>
              <a:ext cx="1941645" cy="861774"/>
            </a:xfrm>
            <a:prstGeom prst="rect">
              <a:avLst/>
            </a:prstGeom>
            <a:noFill/>
          </p:spPr>
          <p:txBody>
            <a:bodyPr wrap="square" rtlCol="0">
              <a:spAutoFit/>
            </a:bodyPr>
            <a:lstStyle/>
            <a:p>
              <a:r>
                <a:rPr lang="en-GB" sz="1600"/>
                <a:t>Russell Group</a:t>
              </a:r>
            </a:p>
            <a:p>
              <a:r>
                <a:rPr lang="en-GB" sz="1600"/>
                <a:t>Other</a:t>
              </a:r>
            </a:p>
            <a:p>
              <a:r>
                <a:rPr lang="en-GB" sz="1600"/>
                <a:t>Post 92</a:t>
              </a:r>
            </a:p>
          </p:txBody>
        </p:sp>
      </p:grpSp>
    </p:spTree>
    <p:extLst>
      <p:ext uri="{BB962C8B-B14F-4D97-AF65-F5344CB8AC3E}">
        <p14:creationId xmlns:p14="http://schemas.microsoft.com/office/powerpoint/2010/main" val="162491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B0D1530E-534F-86E0-E1B2-31C92C51275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C9F86FA-9AF5-C867-CA93-FDDB3F30A959}"/>
              </a:ext>
            </a:extLst>
          </p:cNvPr>
          <p:cNvSpPr txBox="1"/>
          <p:nvPr/>
        </p:nvSpPr>
        <p:spPr>
          <a:xfrm>
            <a:off x="393700" y="495300"/>
            <a:ext cx="5588000" cy="461665"/>
          </a:xfrm>
          <a:prstGeom prst="rect">
            <a:avLst/>
          </a:prstGeom>
          <a:noFill/>
        </p:spPr>
        <p:txBody>
          <a:bodyPr wrap="square" rtlCol="0">
            <a:spAutoFit/>
          </a:bodyPr>
          <a:lstStyle/>
          <a:p>
            <a:r>
              <a:rPr lang="en-GB" sz="2400" b="1">
                <a:solidFill>
                  <a:schemeClr val="bg1"/>
                </a:solidFill>
              </a:rPr>
              <a:t>CONCLUSION / COMING NEXT</a:t>
            </a:r>
          </a:p>
        </p:txBody>
      </p:sp>
      <p:sp>
        <p:nvSpPr>
          <p:cNvPr id="3" name="TextBox 2">
            <a:extLst>
              <a:ext uri="{FF2B5EF4-FFF2-40B4-BE49-F238E27FC236}">
                <a16:creationId xmlns:a16="http://schemas.microsoft.com/office/drawing/2014/main" id="{B5CC0FFF-3846-671E-B1D7-CBFD6E6E1EE3}"/>
              </a:ext>
            </a:extLst>
          </p:cNvPr>
          <p:cNvSpPr txBox="1"/>
          <p:nvPr/>
        </p:nvSpPr>
        <p:spPr>
          <a:xfrm>
            <a:off x="538480" y="1422400"/>
            <a:ext cx="5974080" cy="2308324"/>
          </a:xfrm>
          <a:prstGeom prst="rect">
            <a:avLst/>
          </a:prstGeom>
          <a:noFill/>
        </p:spPr>
        <p:txBody>
          <a:bodyPr wrap="square" rtlCol="0">
            <a:spAutoFit/>
          </a:bodyPr>
          <a:lstStyle/>
          <a:p>
            <a:pPr marL="342900" indent="-342900">
              <a:buAutoNum type="arabicPeriod"/>
            </a:pPr>
            <a:r>
              <a:rPr lang="en-GB" sz="2400">
                <a:solidFill>
                  <a:schemeClr val="bg1"/>
                </a:solidFill>
              </a:rPr>
              <a:t>More Data! – complete P92 + other</a:t>
            </a:r>
          </a:p>
          <a:p>
            <a:pPr marL="342900" indent="-342900">
              <a:buAutoNum type="arabicPeriod"/>
            </a:pPr>
            <a:endParaRPr lang="en-GB" sz="2400">
              <a:solidFill>
                <a:schemeClr val="bg1"/>
              </a:solidFill>
            </a:endParaRPr>
          </a:p>
          <a:p>
            <a:pPr marL="342900" indent="-342900">
              <a:buAutoNum type="arabicPeriod"/>
            </a:pPr>
            <a:r>
              <a:rPr lang="en-GB" sz="2400">
                <a:solidFill>
                  <a:schemeClr val="bg1"/>
                </a:solidFill>
              </a:rPr>
              <a:t>Report on all single honours UG Economics degrees</a:t>
            </a:r>
          </a:p>
          <a:p>
            <a:pPr marL="342900" indent="-342900">
              <a:buAutoNum type="arabicPeriod"/>
            </a:pPr>
            <a:endParaRPr lang="en-GB" sz="2400">
              <a:solidFill>
                <a:schemeClr val="bg1"/>
              </a:solidFill>
            </a:endParaRPr>
          </a:p>
          <a:p>
            <a:pPr marL="342900" indent="-342900">
              <a:buAutoNum type="arabicPeriod"/>
            </a:pPr>
            <a:r>
              <a:rPr lang="en-GB" sz="2400">
                <a:solidFill>
                  <a:schemeClr val="bg1"/>
                </a:solidFill>
              </a:rPr>
              <a:t>Any thoughts?</a:t>
            </a:r>
          </a:p>
        </p:txBody>
      </p:sp>
      <p:pic>
        <p:nvPicPr>
          <p:cNvPr id="2050" name="Picture 2">
            <a:extLst>
              <a:ext uri="{FF2B5EF4-FFF2-40B4-BE49-F238E27FC236}">
                <a16:creationId xmlns:a16="http://schemas.microsoft.com/office/drawing/2014/main" id="{277E9319-1117-08F8-40BA-1568E542F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399" y="3576343"/>
            <a:ext cx="4567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CD95429-020F-D256-DA38-6C78DFE5A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976" y="386057"/>
            <a:ext cx="4559023" cy="3041877"/>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CFD0A0A5-5C76-0B1E-4157-6E0B396C74D0}"/>
              </a:ext>
            </a:extLst>
          </p:cNvPr>
          <p:cNvSpPr/>
          <p:nvPr/>
        </p:nvSpPr>
        <p:spPr>
          <a:xfrm>
            <a:off x="-943611" y="4409440"/>
            <a:ext cx="6230621" cy="1659371"/>
          </a:xfrm>
          <a:prstGeom prst="rightArrow">
            <a:avLst/>
          </a:prstGeom>
          <a:solidFill>
            <a:schemeClr val="bg1">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254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A5F3615D-EFDC-7382-9173-533A8EED20E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4716BD0-18BA-1E78-25E4-CBB71834ADF5}"/>
              </a:ext>
            </a:extLst>
          </p:cNvPr>
          <p:cNvSpPr txBox="1"/>
          <p:nvPr/>
        </p:nvSpPr>
        <p:spPr>
          <a:xfrm>
            <a:off x="393700" y="495300"/>
            <a:ext cx="5588000" cy="461665"/>
          </a:xfrm>
          <a:prstGeom prst="rect">
            <a:avLst/>
          </a:prstGeom>
          <a:noFill/>
        </p:spPr>
        <p:txBody>
          <a:bodyPr wrap="square" rtlCol="0">
            <a:spAutoFit/>
          </a:bodyPr>
          <a:lstStyle/>
          <a:p>
            <a:r>
              <a:rPr lang="en-GB" sz="2400" b="1">
                <a:solidFill>
                  <a:schemeClr val="bg1"/>
                </a:solidFill>
              </a:rPr>
              <a:t>APPENDIX: Universities</a:t>
            </a:r>
          </a:p>
        </p:txBody>
      </p:sp>
      <p:sp>
        <p:nvSpPr>
          <p:cNvPr id="4" name="TextBox 3">
            <a:extLst>
              <a:ext uri="{FF2B5EF4-FFF2-40B4-BE49-F238E27FC236}">
                <a16:creationId xmlns:a16="http://schemas.microsoft.com/office/drawing/2014/main" id="{A6F80E77-E2CA-A087-24D4-0C0ACD311691}"/>
              </a:ext>
            </a:extLst>
          </p:cNvPr>
          <p:cNvSpPr txBox="1"/>
          <p:nvPr/>
        </p:nvSpPr>
        <p:spPr>
          <a:xfrm>
            <a:off x="393700" y="1284387"/>
            <a:ext cx="3091180" cy="5078313"/>
          </a:xfrm>
          <a:prstGeom prst="rect">
            <a:avLst/>
          </a:prstGeom>
          <a:noFill/>
        </p:spPr>
        <p:txBody>
          <a:bodyPr wrap="square" rtlCol="0">
            <a:spAutoFit/>
          </a:bodyPr>
          <a:lstStyle/>
          <a:p>
            <a:r>
              <a:rPr lang="en-GB" sz="1200" b="1">
                <a:solidFill>
                  <a:schemeClr val="bg1"/>
                </a:solidFill>
              </a:rPr>
              <a:t>RUSSELL GROUP</a:t>
            </a:r>
          </a:p>
          <a:p>
            <a:r>
              <a:rPr lang="en-GB" sz="1200">
                <a:solidFill>
                  <a:schemeClr val="bg1"/>
                </a:solidFill>
              </a:rPr>
              <a:t>Cardiff University</a:t>
            </a:r>
          </a:p>
          <a:p>
            <a:r>
              <a:rPr lang="en-GB" sz="1200">
                <a:solidFill>
                  <a:schemeClr val="bg1"/>
                </a:solidFill>
              </a:rPr>
              <a:t>Durham University</a:t>
            </a:r>
          </a:p>
          <a:p>
            <a:r>
              <a:rPr lang="en-GB" sz="1200">
                <a:solidFill>
                  <a:schemeClr val="bg1"/>
                </a:solidFill>
              </a:rPr>
              <a:t>The University of York</a:t>
            </a:r>
          </a:p>
          <a:p>
            <a:r>
              <a:rPr lang="en-GB" sz="1200">
                <a:solidFill>
                  <a:schemeClr val="bg1"/>
                </a:solidFill>
              </a:rPr>
              <a:t>University College London</a:t>
            </a:r>
          </a:p>
          <a:p>
            <a:r>
              <a:rPr lang="en-GB" sz="1200">
                <a:solidFill>
                  <a:schemeClr val="bg1"/>
                </a:solidFill>
              </a:rPr>
              <a:t>University of Birmingham</a:t>
            </a:r>
          </a:p>
          <a:p>
            <a:r>
              <a:rPr lang="en-GB" sz="1200">
                <a:solidFill>
                  <a:schemeClr val="bg1"/>
                </a:solidFill>
              </a:rPr>
              <a:t>University of Cambridge</a:t>
            </a:r>
          </a:p>
          <a:p>
            <a:r>
              <a:rPr lang="en-GB" sz="1200">
                <a:solidFill>
                  <a:schemeClr val="bg1"/>
                </a:solidFill>
              </a:rPr>
              <a:t>University of Exeter</a:t>
            </a:r>
          </a:p>
          <a:p>
            <a:r>
              <a:rPr lang="en-GB" sz="1200">
                <a:solidFill>
                  <a:schemeClr val="bg1"/>
                </a:solidFill>
              </a:rPr>
              <a:t>University of Warwick</a:t>
            </a:r>
          </a:p>
          <a:p>
            <a:r>
              <a:rPr lang="en-GB" sz="1200">
                <a:solidFill>
                  <a:schemeClr val="bg1"/>
                </a:solidFill>
              </a:rPr>
              <a:t>University of Southampton</a:t>
            </a:r>
          </a:p>
          <a:p>
            <a:r>
              <a:rPr lang="en-GB" sz="1200" i="1">
                <a:solidFill>
                  <a:schemeClr val="bg1"/>
                </a:solidFill>
              </a:rPr>
              <a:t>University of Southampton</a:t>
            </a:r>
          </a:p>
          <a:p>
            <a:r>
              <a:rPr lang="en-GB" sz="1200">
                <a:solidFill>
                  <a:schemeClr val="bg1"/>
                </a:solidFill>
              </a:rPr>
              <a:t>University of Sheffield</a:t>
            </a:r>
          </a:p>
          <a:p>
            <a:r>
              <a:rPr lang="en-GB" sz="1200" i="1">
                <a:solidFill>
                  <a:schemeClr val="bg1"/>
                </a:solidFill>
              </a:rPr>
              <a:t>University of Sheffield</a:t>
            </a:r>
          </a:p>
          <a:p>
            <a:r>
              <a:rPr lang="en-GB" sz="1200">
                <a:solidFill>
                  <a:schemeClr val="bg1"/>
                </a:solidFill>
              </a:rPr>
              <a:t>King's College London</a:t>
            </a:r>
          </a:p>
          <a:p>
            <a:r>
              <a:rPr lang="en-GB" sz="1200">
                <a:solidFill>
                  <a:schemeClr val="bg1"/>
                </a:solidFill>
              </a:rPr>
              <a:t>Queen's University Belfast</a:t>
            </a:r>
          </a:p>
          <a:p>
            <a:r>
              <a:rPr lang="en-GB" sz="1200">
                <a:solidFill>
                  <a:schemeClr val="bg1"/>
                </a:solidFill>
              </a:rPr>
              <a:t>University of Leeds</a:t>
            </a:r>
          </a:p>
          <a:p>
            <a:r>
              <a:rPr lang="en-GB" sz="1200">
                <a:solidFill>
                  <a:schemeClr val="bg1"/>
                </a:solidFill>
              </a:rPr>
              <a:t>University of Bristol</a:t>
            </a:r>
          </a:p>
          <a:p>
            <a:r>
              <a:rPr lang="en-GB" sz="1200">
                <a:solidFill>
                  <a:schemeClr val="bg1"/>
                </a:solidFill>
              </a:rPr>
              <a:t>London School of Economics</a:t>
            </a:r>
          </a:p>
          <a:p>
            <a:r>
              <a:rPr lang="en-GB" sz="1200">
                <a:solidFill>
                  <a:schemeClr val="bg1"/>
                </a:solidFill>
              </a:rPr>
              <a:t>Newcastle University </a:t>
            </a:r>
          </a:p>
          <a:p>
            <a:r>
              <a:rPr lang="en-GB" sz="1200">
                <a:solidFill>
                  <a:schemeClr val="bg1"/>
                </a:solidFill>
              </a:rPr>
              <a:t>Queen Mary University of London</a:t>
            </a:r>
          </a:p>
          <a:p>
            <a:r>
              <a:rPr lang="en-GB" sz="1200">
                <a:solidFill>
                  <a:schemeClr val="bg1"/>
                </a:solidFill>
              </a:rPr>
              <a:t>University of Liverpool</a:t>
            </a:r>
          </a:p>
          <a:p>
            <a:r>
              <a:rPr lang="en-GB" sz="1200">
                <a:solidFill>
                  <a:schemeClr val="bg1"/>
                </a:solidFill>
              </a:rPr>
              <a:t>University of Manchester</a:t>
            </a:r>
          </a:p>
          <a:p>
            <a:r>
              <a:rPr lang="en-GB" sz="1200" i="1">
                <a:solidFill>
                  <a:schemeClr val="bg1"/>
                </a:solidFill>
              </a:rPr>
              <a:t>University of Manchester</a:t>
            </a:r>
          </a:p>
          <a:p>
            <a:r>
              <a:rPr lang="en-GB" sz="1200">
                <a:solidFill>
                  <a:schemeClr val="bg1"/>
                </a:solidFill>
              </a:rPr>
              <a:t>University of Nottingham</a:t>
            </a:r>
          </a:p>
          <a:p>
            <a:r>
              <a:rPr lang="en-GB" sz="1200">
                <a:solidFill>
                  <a:schemeClr val="bg1"/>
                </a:solidFill>
              </a:rPr>
              <a:t>University of Edinburgh </a:t>
            </a:r>
          </a:p>
          <a:p>
            <a:r>
              <a:rPr lang="en-GB" sz="1200">
                <a:solidFill>
                  <a:schemeClr val="bg1"/>
                </a:solidFill>
              </a:rPr>
              <a:t>University of Glasgow </a:t>
            </a:r>
          </a:p>
          <a:p>
            <a:endParaRPr lang="en-GB" sz="1200">
              <a:solidFill>
                <a:schemeClr val="bg1"/>
              </a:solidFill>
            </a:endParaRPr>
          </a:p>
        </p:txBody>
      </p:sp>
      <p:sp>
        <p:nvSpPr>
          <p:cNvPr id="6" name="TextBox 5">
            <a:extLst>
              <a:ext uri="{FF2B5EF4-FFF2-40B4-BE49-F238E27FC236}">
                <a16:creationId xmlns:a16="http://schemas.microsoft.com/office/drawing/2014/main" id="{B393670B-EEDB-5232-45C8-C4D0D2A7A2D2}"/>
              </a:ext>
            </a:extLst>
          </p:cNvPr>
          <p:cNvSpPr txBox="1"/>
          <p:nvPr/>
        </p:nvSpPr>
        <p:spPr>
          <a:xfrm>
            <a:off x="3484880" y="1284386"/>
            <a:ext cx="3091180" cy="3231654"/>
          </a:xfrm>
          <a:prstGeom prst="rect">
            <a:avLst/>
          </a:prstGeom>
          <a:noFill/>
        </p:spPr>
        <p:txBody>
          <a:bodyPr wrap="square" rtlCol="0">
            <a:spAutoFit/>
          </a:bodyPr>
          <a:lstStyle/>
          <a:p>
            <a:r>
              <a:rPr lang="en-GB" sz="1200" b="1">
                <a:solidFill>
                  <a:schemeClr val="bg1"/>
                </a:solidFill>
              </a:rPr>
              <a:t>POST 92</a:t>
            </a:r>
          </a:p>
          <a:p>
            <a:r>
              <a:rPr lang="en-GB" sz="1200">
                <a:solidFill>
                  <a:schemeClr val="bg1"/>
                </a:solidFill>
              </a:rPr>
              <a:t>Birmingham City University</a:t>
            </a:r>
          </a:p>
          <a:p>
            <a:r>
              <a:rPr lang="en-GB" sz="1200">
                <a:solidFill>
                  <a:schemeClr val="bg1"/>
                </a:solidFill>
              </a:rPr>
              <a:t>Bournemouth University</a:t>
            </a:r>
          </a:p>
          <a:p>
            <a:r>
              <a:rPr lang="en-GB" sz="1200">
                <a:solidFill>
                  <a:schemeClr val="bg1"/>
                </a:solidFill>
              </a:rPr>
              <a:t>Cardiff Metropolitan University</a:t>
            </a:r>
          </a:p>
          <a:p>
            <a:r>
              <a:rPr lang="en-GB" sz="1200">
                <a:solidFill>
                  <a:schemeClr val="bg1"/>
                </a:solidFill>
              </a:rPr>
              <a:t>Coventry University</a:t>
            </a:r>
          </a:p>
          <a:p>
            <a:r>
              <a:rPr lang="en-GB" sz="1200">
                <a:solidFill>
                  <a:schemeClr val="bg1"/>
                </a:solidFill>
              </a:rPr>
              <a:t>De Montfort University</a:t>
            </a:r>
          </a:p>
          <a:p>
            <a:r>
              <a:rPr lang="en-GB" sz="1200">
                <a:solidFill>
                  <a:schemeClr val="bg1"/>
                </a:solidFill>
              </a:rPr>
              <a:t>Edge Hill University</a:t>
            </a:r>
          </a:p>
          <a:p>
            <a:r>
              <a:rPr lang="en-GB" sz="1200">
                <a:solidFill>
                  <a:schemeClr val="bg1"/>
                </a:solidFill>
              </a:rPr>
              <a:t>Kingston University</a:t>
            </a:r>
          </a:p>
          <a:p>
            <a:r>
              <a:rPr lang="en-GB" sz="1200">
                <a:solidFill>
                  <a:schemeClr val="bg1"/>
                </a:solidFill>
              </a:rPr>
              <a:t>Liverpool Hope University</a:t>
            </a:r>
          </a:p>
          <a:p>
            <a:r>
              <a:rPr lang="en-GB" sz="1200">
                <a:solidFill>
                  <a:schemeClr val="bg1"/>
                </a:solidFill>
              </a:rPr>
              <a:t>London South Bank University</a:t>
            </a:r>
          </a:p>
          <a:p>
            <a:r>
              <a:rPr lang="en-GB" sz="1200">
                <a:solidFill>
                  <a:schemeClr val="bg1"/>
                </a:solidFill>
              </a:rPr>
              <a:t>Manchester Metropolitan University</a:t>
            </a:r>
          </a:p>
          <a:p>
            <a:r>
              <a:rPr lang="en-GB" sz="1200" i="1">
                <a:solidFill>
                  <a:schemeClr val="bg1"/>
                </a:solidFill>
              </a:rPr>
              <a:t>Manchester Metropolitan University</a:t>
            </a:r>
          </a:p>
          <a:p>
            <a:r>
              <a:rPr lang="en-GB" sz="1200">
                <a:solidFill>
                  <a:schemeClr val="bg1"/>
                </a:solidFill>
              </a:rPr>
              <a:t>Middlesex University</a:t>
            </a:r>
          </a:p>
          <a:p>
            <a:r>
              <a:rPr lang="en-GB" sz="1200">
                <a:solidFill>
                  <a:schemeClr val="bg1"/>
                </a:solidFill>
              </a:rPr>
              <a:t>Northumbria University</a:t>
            </a:r>
          </a:p>
          <a:p>
            <a:endParaRPr lang="en-GB" sz="1200" b="1">
              <a:solidFill>
                <a:schemeClr val="bg1"/>
              </a:solidFill>
            </a:endParaRPr>
          </a:p>
          <a:p>
            <a:endParaRPr lang="en-GB" sz="1200">
              <a:solidFill>
                <a:schemeClr val="bg1"/>
              </a:solidFill>
            </a:endParaRPr>
          </a:p>
          <a:p>
            <a:endParaRPr lang="en-GB" sz="1200">
              <a:solidFill>
                <a:schemeClr val="bg1"/>
              </a:solidFill>
            </a:endParaRPr>
          </a:p>
        </p:txBody>
      </p:sp>
      <p:sp>
        <p:nvSpPr>
          <p:cNvPr id="8" name="TextBox 7">
            <a:extLst>
              <a:ext uri="{FF2B5EF4-FFF2-40B4-BE49-F238E27FC236}">
                <a16:creationId xmlns:a16="http://schemas.microsoft.com/office/drawing/2014/main" id="{48A80467-1AC2-8633-32A3-8B821CD6D2F4}"/>
              </a:ext>
            </a:extLst>
          </p:cNvPr>
          <p:cNvSpPr txBox="1"/>
          <p:nvPr/>
        </p:nvSpPr>
        <p:spPr>
          <a:xfrm>
            <a:off x="6576060" y="1284385"/>
            <a:ext cx="3091180" cy="3416320"/>
          </a:xfrm>
          <a:prstGeom prst="rect">
            <a:avLst/>
          </a:prstGeom>
          <a:noFill/>
        </p:spPr>
        <p:txBody>
          <a:bodyPr wrap="square" rtlCol="0">
            <a:spAutoFit/>
          </a:bodyPr>
          <a:lstStyle/>
          <a:p>
            <a:r>
              <a:rPr lang="en-GB" sz="1200" b="1">
                <a:solidFill>
                  <a:schemeClr val="bg1"/>
                </a:solidFill>
              </a:rPr>
              <a:t>OTHER</a:t>
            </a:r>
          </a:p>
          <a:p>
            <a:r>
              <a:rPr lang="en-GB" sz="1200">
                <a:solidFill>
                  <a:schemeClr val="bg1"/>
                </a:solidFill>
              </a:rPr>
              <a:t>Aberystwyth University</a:t>
            </a:r>
          </a:p>
          <a:p>
            <a:r>
              <a:rPr lang="en-GB" sz="1200">
                <a:solidFill>
                  <a:schemeClr val="bg1"/>
                </a:solidFill>
              </a:rPr>
              <a:t>Aston University</a:t>
            </a:r>
          </a:p>
          <a:p>
            <a:r>
              <a:rPr lang="en-GB" sz="1200">
                <a:solidFill>
                  <a:schemeClr val="bg1"/>
                </a:solidFill>
              </a:rPr>
              <a:t>Bangor University</a:t>
            </a:r>
          </a:p>
          <a:p>
            <a:r>
              <a:rPr lang="en-GB" sz="1200">
                <a:solidFill>
                  <a:schemeClr val="bg1"/>
                </a:solidFill>
              </a:rPr>
              <a:t>Birkbeck, University of London</a:t>
            </a:r>
          </a:p>
          <a:p>
            <a:r>
              <a:rPr lang="en-GB" sz="1200">
                <a:solidFill>
                  <a:schemeClr val="bg1"/>
                </a:solidFill>
              </a:rPr>
              <a:t>Brunel University London</a:t>
            </a:r>
          </a:p>
          <a:p>
            <a:r>
              <a:rPr lang="en-GB" sz="1200">
                <a:solidFill>
                  <a:schemeClr val="bg1"/>
                </a:solidFill>
              </a:rPr>
              <a:t>City, University of London</a:t>
            </a:r>
          </a:p>
          <a:p>
            <a:r>
              <a:rPr lang="en-GB" sz="1200">
                <a:solidFill>
                  <a:schemeClr val="bg1"/>
                </a:solidFill>
              </a:rPr>
              <a:t>Goldsmiths, University of London</a:t>
            </a:r>
          </a:p>
          <a:p>
            <a:r>
              <a:rPr lang="en-GB" sz="1200" i="1">
                <a:solidFill>
                  <a:schemeClr val="bg1"/>
                </a:solidFill>
              </a:rPr>
              <a:t>Goldsmiths, University of London</a:t>
            </a:r>
          </a:p>
          <a:p>
            <a:r>
              <a:rPr lang="en-GB" sz="1200">
                <a:solidFill>
                  <a:schemeClr val="bg1"/>
                </a:solidFill>
              </a:rPr>
              <a:t>Heriot-Watt University</a:t>
            </a:r>
          </a:p>
          <a:p>
            <a:r>
              <a:rPr lang="en-GB" sz="1200">
                <a:solidFill>
                  <a:schemeClr val="bg1"/>
                </a:solidFill>
              </a:rPr>
              <a:t>Keele University</a:t>
            </a:r>
          </a:p>
          <a:p>
            <a:r>
              <a:rPr lang="en-GB" sz="1200" i="1">
                <a:solidFill>
                  <a:schemeClr val="bg1"/>
                </a:solidFill>
              </a:rPr>
              <a:t>Keele University</a:t>
            </a:r>
          </a:p>
          <a:p>
            <a:r>
              <a:rPr lang="en-GB" sz="1200">
                <a:solidFill>
                  <a:schemeClr val="bg1"/>
                </a:solidFill>
              </a:rPr>
              <a:t>Lancaster University</a:t>
            </a:r>
          </a:p>
          <a:p>
            <a:r>
              <a:rPr lang="en-GB" sz="1200" i="1">
                <a:solidFill>
                  <a:schemeClr val="bg1"/>
                </a:solidFill>
              </a:rPr>
              <a:t>Lancaster University</a:t>
            </a:r>
          </a:p>
          <a:p>
            <a:r>
              <a:rPr lang="en-GB" sz="1200">
                <a:solidFill>
                  <a:schemeClr val="bg1"/>
                </a:solidFill>
              </a:rPr>
              <a:t>Loughborough University</a:t>
            </a:r>
          </a:p>
          <a:p>
            <a:endParaRPr lang="en-GB" sz="1200" b="1">
              <a:solidFill>
                <a:schemeClr val="bg1"/>
              </a:solidFill>
            </a:endParaRPr>
          </a:p>
          <a:p>
            <a:endParaRPr lang="en-GB" sz="1200">
              <a:solidFill>
                <a:schemeClr val="bg1"/>
              </a:solidFill>
            </a:endParaRPr>
          </a:p>
          <a:p>
            <a:endParaRPr lang="en-GB" sz="1200">
              <a:solidFill>
                <a:schemeClr val="bg1"/>
              </a:solidFill>
            </a:endParaRPr>
          </a:p>
        </p:txBody>
      </p:sp>
      <p:sp>
        <p:nvSpPr>
          <p:cNvPr id="3" name="Arrow: Right 2">
            <a:extLst>
              <a:ext uri="{FF2B5EF4-FFF2-40B4-BE49-F238E27FC236}">
                <a16:creationId xmlns:a16="http://schemas.microsoft.com/office/drawing/2014/main" id="{60F67067-D5CC-622A-4C0F-667010BA1C50}"/>
              </a:ext>
            </a:extLst>
          </p:cNvPr>
          <p:cNvSpPr/>
          <p:nvPr/>
        </p:nvSpPr>
        <p:spPr>
          <a:xfrm>
            <a:off x="0" y="-103554"/>
            <a:ext cx="6230621" cy="1659371"/>
          </a:xfrm>
          <a:prstGeom prst="rightArrow">
            <a:avLst/>
          </a:prstGeom>
          <a:solidFill>
            <a:schemeClr val="bg1">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595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48B65C1-55DA-D855-414D-6F405D4D58C2}"/>
              </a:ext>
            </a:extLst>
          </p:cNvPr>
          <p:cNvGrpSpPr/>
          <p:nvPr/>
        </p:nvGrpSpPr>
        <p:grpSpPr>
          <a:xfrm>
            <a:off x="2908300" y="-127000"/>
            <a:ext cx="6400802" cy="6991766"/>
            <a:chOff x="2908300" y="-127000"/>
            <a:chExt cx="6400802" cy="6991766"/>
          </a:xfrm>
        </p:grpSpPr>
        <p:sp>
          <p:nvSpPr>
            <p:cNvPr id="12" name="Arrow: Right 11">
              <a:extLst>
                <a:ext uri="{FF2B5EF4-FFF2-40B4-BE49-F238E27FC236}">
                  <a16:creationId xmlns:a16="http://schemas.microsoft.com/office/drawing/2014/main" id="{304F399A-98E6-0A0C-CDF1-CD9ABE6BA218}"/>
                </a:ext>
              </a:extLst>
            </p:cNvPr>
            <p:cNvSpPr/>
            <p:nvPr/>
          </p:nvSpPr>
          <p:spPr>
            <a:xfrm rot="5400000">
              <a:off x="2612818" y="168482"/>
              <a:ext cx="6991766" cy="6400802"/>
            </a:xfrm>
            <a:prstGeom prst="rightArrow">
              <a:avLst>
                <a:gd name="adj1" fmla="val 50000"/>
                <a:gd name="adj2" fmla="val 39933"/>
              </a:avLst>
            </a:prstGeom>
            <a:solidFill>
              <a:schemeClr val="accent2">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E5D1B7B-CCFF-D36E-F62D-FA9238101DDA}"/>
                </a:ext>
              </a:extLst>
            </p:cNvPr>
            <p:cNvSpPr txBox="1"/>
            <p:nvPr/>
          </p:nvSpPr>
          <p:spPr>
            <a:xfrm>
              <a:off x="4889498" y="3429000"/>
              <a:ext cx="2412999" cy="923330"/>
            </a:xfrm>
            <a:prstGeom prst="rect">
              <a:avLst/>
            </a:prstGeom>
            <a:noFill/>
          </p:spPr>
          <p:txBody>
            <a:bodyPr wrap="square" rtlCol="0">
              <a:spAutoFit/>
            </a:bodyPr>
            <a:lstStyle/>
            <a:p>
              <a:pPr algn="ctr"/>
              <a:r>
                <a:rPr lang="en-GB" b="1"/>
                <a:t>DESIGNING AND UPDATING NEW PROGRAMMES</a:t>
              </a:r>
            </a:p>
          </p:txBody>
        </p:sp>
        <p:sp>
          <p:nvSpPr>
            <p:cNvPr id="7" name="TextBox 6">
              <a:extLst>
                <a:ext uri="{FF2B5EF4-FFF2-40B4-BE49-F238E27FC236}">
                  <a16:creationId xmlns:a16="http://schemas.microsoft.com/office/drawing/2014/main" id="{AB04A9FA-DAEA-4490-157F-52DD0278EBE0}"/>
                </a:ext>
              </a:extLst>
            </p:cNvPr>
            <p:cNvSpPr txBox="1"/>
            <p:nvPr/>
          </p:nvSpPr>
          <p:spPr>
            <a:xfrm>
              <a:off x="4495797" y="4709586"/>
              <a:ext cx="3200399" cy="923330"/>
            </a:xfrm>
            <a:prstGeom prst="rect">
              <a:avLst/>
            </a:prstGeom>
            <a:noFill/>
          </p:spPr>
          <p:txBody>
            <a:bodyPr wrap="square" rtlCol="0">
              <a:spAutoFit/>
            </a:bodyPr>
            <a:lstStyle/>
            <a:p>
              <a:pPr algn="ctr"/>
              <a:r>
                <a:rPr lang="en-GB" b="1"/>
                <a:t>THIS PROJECT: </a:t>
              </a:r>
            </a:p>
            <a:p>
              <a:pPr algn="ctr"/>
              <a:r>
                <a:rPr lang="en-GB" b="1"/>
                <a:t>What does an ‘Economics’ degree look like?</a:t>
              </a:r>
            </a:p>
          </p:txBody>
        </p:sp>
      </p:grpSp>
      <p:sp>
        <p:nvSpPr>
          <p:cNvPr id="2" name="TextBox 1">
            <a:extLst>
              <a:ext uri="{FF2B5EF4-FFF2-40B4-BE49-F238E27FC236}">
                <a16:creationId xmlns:a16="http://schemas.microsoft.com/office/drawing/2014/main" id="{C816908C-29F1-4B49-B2BC-A1F55E69122C}"/>
              </a:ext>
            </a:extLst>
          </p:cNvPr>
          <p:cNvSpPr txBox="1"/>
          <p:nvPr/>
        </p:nvSpPr>
        <p:spPr>
          <a:xfrm>
            <a:off x="393700" y="495300"/>
            <a:ext cx="5588000" cy="461665"/>
          </a:xfrm>
          <a:prstGeom prst="rect">
            <a:avLst/>
          </a:prstGeom>
          <a:noFill/>
        </p:spPr>
        <p:txBody>
          <a:bodyPr wrap="square" rtlCol="0">
            <a:spAutoFit/>
          </a:bodyPr>
          <a:lstStyle/>
          <a:p>
            <a:r>
              <a:rPr lang="en-GB" sz="2400" b="1"/>
              <a:t>MOTIVATION</a:t>
            </a:r>
          </a:p>
        </p:txBody>
      </p:sp>
      <p:grpSp>
        <p:nvGrpSpPr>
          <p:cNvPr id="13" name="Group 12">
            <a:extLst>
              <a:ext uri="{FF2B5EF4-FFF2-40B4-BE49-F238E27FC236}">
                <a16:creationId xmlns:a16="http://schemas.microsoft.com/office/drawing/2014/main" id="{AE336278-E489-78F9-6715-7BEB83AB5425}"/>
              </a:ext>
            </a:extLst>
          </p:cNvPr>
          <p:cNvGrpSpPr/>
          <p:nvPr/>
        </p:nvGrpSpPr>
        <p:grpSpPr>
          <a:xfrm>
            <a:off x="0" y="130433"/>
            <a:ext cx="6400802" cy="3784600"/>
            <a:chOff x="0" y="130433"/>
            <a:chExt cx="6400802" cy="3784600"/>
          </a:xfrm>
        </p:grpSpPr>
        <p:sp>
          <p:nvSpPr>
            <p:cNvPr id="8" name="Arrow: Right 7">
              <a:extLst>
                <a:ext uri="{FF2B5EF4-FFF2-40B4-BE49-F238E27FC236}">
                  <a16:creationId xmlns:a16="http://schemas.microsoft.com/office/drawing/2014/main" id="{6C8F7CF5-0146-85BE-87D3-66BFEDE89113}"/>
                </a:ext>
              </a:extLst>
            </p:cNvPr>
            <p:cNvSpPr/>
            <p:nvPr/>
          </p:nvSpPr>
          <p:spPr>
            <a:xfrm>
              <a:off x="0" y="130433"/>
              <a:ext cx="6400802" cy="3784600"/>
            </a:xfrm>
            <a:prstGeom prst="rightArrow">
              <a:avLst/>
            </a:prstGeom>
            <a:solidFill>
              <a:schemeClr val="tx1">
                <a:lumMod val="85000"/>
                <a:lumOff val="15000"/>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5AF03CA-B9CF-2406-8668-150BE61F62A8}"/>
                </a:ext>
              </a:extLst>
            </p:cNvPr>
            <p:cNvSpPr txBox="1"/>
            <p:nvPr/>
          </p:nvSpPr>
          <p:spPr>
            <a:xfrm>
              <a:off x="2457452" y="1245285"/>
              <a:ext cx="3302000" cy="1754326"/>
            </a:xfrm>
            <a:prstGeom prst="rect">
              <a:avLst/>
            </a:prstGeom>
            <a:noFill/>
          </p:spPr>
          <p:txBody>
            <a:bodyPr wrap="square" rtlCol="0">
              <a:spAutoFit/>
            </a:bodyPr>
            <a:lstStyle/>
            <a:p>
              <a:r>
                <a:rPr lang="en-GB" b="1">
                  <a:solidFill>
                    <a:schemeClr val="bg1"/>
                  </a:solidFill>
                </a:rPr>
                <a:t>CHANGES IN HE SECTOR</a:t>
              </a:r>
              <a:r>
                <a:rPr lang="en-GB">
                  <a:solidFill>
                    <a:schemeClr val="bg1"/>
                  </a:solidFill>
                </a:rPr>
                <a:t>:</a:t>
              </a:r>
            </a:p>
            <a:p>
              <a:r>
                <a:rPr lang="en-GB">
                  <a:solidFill>
                    <a:schemeClr val="bg1"/>
                  </a:solidFill>
                </a:rPr>
                <a:t>Widening Participation</a:t>
              </a:r>
            </a:p>
            <a:p>
              <a:r>
                <a:rPr lang="en-GB">
                  <a:solidFill>
                    <a:schemeClr val="bg1"/>
                  </a:solidFill>
                </a:rPr>
                <a:t>Cost pressures</a:t>
              </a:r>
            </a:p>
            <a:p>
              <a:r>
                <a:rPr lang="en-GB">
                  <a:solidFill>
                    <a:schemeClr val="bg1"/>
                  </a:solidFill>
                </a:rPr>
                <a:t>International Outlook</a:t>
              </a:r>
            </a:p>
            <a:p>
              <a:r>
                <a:rPr lang="en-GB">
                  <a:solidFill>
                    <a:schemeClr val="bg1"/>
                  </a:solidFill>
                </a:rPr>
                <a:t>Employability</a:t>
              </a:r>
            </a:p>
            <a:p>
              <a:endParaRPr lang="en-GB">
                <a:solidFill>
                  <a:schemeClr val="bg1"/>
                </a:solidFill>
              </a:endParaRPr>
            </a:p>
          </p:txBody>
        </p:sp>
      </p:grpSp>
      <p:grpSp>
        <p:nvGrpSpPr>
          <p:cNvPr id="14" name="Group 13">
            <a:extLst>
              <a:ext uri="{FF2B5EF4-FFF2-40B4-BE49-F238E27FC236}">
                <a16:creationId xmlns:a16="http://schemas.microsoft.com/office/drawing/2014/main" id="{2D42A848-1D3B-B843-A2C1-D4B5E5703E04}"/>
              </a:ext>
            </a:extLst>
          </p:cNvPr>
          <p:cNvGrpSpPr/>
          <p:nvPr/>
        </p:nvGrpSpPr>
        <p:grpSpPr>
          <a:xfrm>
            <a:off x="5816600" y="130433"/>
            <a:ext cx="6400802" cy="3784600"/>
            <a:chOff x="5816600" y="130433"/>
            <a:chExt cx="6400802" cy="3784600"/>
          </a:xfrm>
        </p:grpSpPr>
        <p:sp>
          <p:nvSpPr>
            <p:cNvPr id="9" name="Arrow: Right 8">
              <a:extLst>
                <a:ext uri="{FF2B5EF4-FFF2-40B4-BE49-F238E27FC236}">
                  <a16:creationId xmlns:a16="http://schemas.microsoft.com/office/drawing/2014/main" id="{37C9918D-7EEA-D997-78A9-9FD4646925F5}"/>
                </a:ext>
              </a:extLst>
            </p:cNvPr>
            <p:cNvSpPr/>
            <p:nvPr/>
          </p:nvSpPr>
          <p:spPr>
            <a:xfrm rot="10800000">
              <a:off x="5816600" y="130433"/>
              <a:ext cx="6400802" cy="3784600"/>
            </a:xfrm>
            <a:prstGeom prst="rightArrow">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41503BD-9276-20A9-BA49-C2532B3BEFA2}"/>
                </a:ext>
              </a:extLst>
            </p:cNvPr>
            <p:cNvSpPr txBox="1"/>
            <p:nvPr/>
          </p:nvSpPr>
          <p:spPr>
            <a:xfrm>
              <a:off x="6838954" y="1383784"/>
              <a:ext cx="4038600" cy="1477328"/>
            </a:xfrm>
            <a:prstGeom prst="rect">
              <a:avLst/>
            </a:prstGeom>
            <a:noFill/>
          </p:spPr>
          <p:txBody>
            <a:bodyPr wrap="square" rtlCol="0">
              <a:spAutoFit/>
            </a:bodyPr>
            <a:lstStyle/>
            <a:p>
              <a:r>
                <a:rPr lang="en-GB" b="1">
                  <a:solidFill>
                    <a:schemeClr val="bg1"/>
                  </a:solidFill>
                </a:rPr>
                <a:t>CHANGES IN ECON AS A DISCIPLINE:</a:t>
              </a:r>
            </a:p>
            <a:p>
              <a:r>
                <a:rPr lang="en-GB">
                  <a:solidFill>
                    <a:schemeClr val="bg1"/>
                  </a:solidFill>
                </a:rPr>
                <a:t>Data Science and AI</a:t>
              </a:r>
            </a:p>
            <a:p>
              <a:r>
                <a:rPr lang="en-GB">
                  <a:solidFill>
                    <a:schemeClr val="bg1"/>
                  </a:solidFill>
                </a:rPr>
                <a:t>Changing topics </a:t>
              </a:r>
            </a:p>
            <a:p>
              <a:r>
                <a:rPr lang="en-GB">
                  <a:solidFill>
                    <a:schemeClr val="bg1"/>
                  </a:solidFill>
                </a:rPr>
                <a:t>Changing Skills</a:t>
              </a:r>
            </a:p>
            <a:p>
              <a:endParaRPr lang="en-GB">
                <a:solidFill>
                  <a:schemeClr val="bg1"/>
                </a:solidFill>
              </a:endParaRPr>
            </a:p>
          </p:txBody>
        </p:sp>
      </p:grpSp>
    </p:spTree>
    <p:extLst>
      <p:ext uri="{BB962C8B-B14F-4D97-AF65-F5344CB8AC3E}">
        <p14:creationId xmlns:p14="http://schemas.microsoft.com/office/powerpoint/2010/main" val="14665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1CF893-EB8A-2C50-0881-375E658BD8D3}"/>
              </a:ext>
            </a:extLst>
          </p:cNvPr>
          <p:cNvSpPr txBox="1"/>
          <p:nvPr/>
        </p:nvSpPr>
        <p:spPr>
          <a:xfrm>
            <a:off x="393700" y="495300"/>
            <a:ext cx="5588000" cy="461665"/>
          </a:xfrm>
          <a:prstGeom prst="rect">
            <a:avLst/>
          </a:prstGeom>
          <a:noFill/>
        </p:spPr>
        <p:txBody>
          <a:bodyPr wrap="square" rtlCol="0">
            <a:spAutoFit/>
          </a:bodyPr>
          <a:lstStyle/>
          <a:p>
            <a:r>
              <a:rPr lang="en-GB" sz="2400" b="1"/>
              <a:t>RELATED WORK</a:t>
            </a:r>
          </a:p>
        </p:txBody>
      </p:sp>
      <p:sp>
        <p:nvSpPr>
          <p:cNvPr id="4" name="TextBox 3">
            <a:extLst>
              <a:ext uri="{FF2B5EF4-FFF2-40B4-BE49-F238E27FC236}">
                <a16:creationId xmlns:a16="http://schemas.microsoft.com/office/drawing/2014/main" id="{8C63CFE1-2468-AEB0-09F4-B40CE05C282F}"/>
              </a:ext>
            </a:extLst>
          </p:cNvPr>
          <p:cNvSpPr txBox="1"/>
          <p:nvPr/>
        </p:nvSpPr>
        <p:spPr>
          <a:xfrm>
            <a:off x="393700" y="4078420"/>
            <a:ext cx="6254758" cy="1477328"/>
          </a:xfrm>
          <a:prstGeom prst="rect">
            <a:avLst/>
          </a:prstGeom>
          <a:noFill/>
        </p:spPr>
        <p:txBody>
          <a:bodyPr wrap="square" rtlCol="0">
            <a:spAutoFit/>
          </a:bodyPr>
          <a:lstStyle/>
          <a:p>
            <a:r>
              <a:rPr lang="en-GB" b="1" i="1"/>
              <a:t>US Studies</a:t>
            </a:r>
          </a:p>
          <a:p>
            <a:r>
              <a:rPr lang="en-GB" b="1"/>
              <a:t>STEM: </a:t>
            </a:r>
            <a:r>
              <a:rPr lang="en-GB"/>
              <a:t>Marshall and Underwood (2017, 2020, 2025)</a:t>
            </a:r>
          </a:p>
          <a:p>
            <a:r>
              <a:rPr lang="en-GB" b="1"/>
              <a:t>Entry requirements: </a:t>
            </a:r>
            <a:r>
              <a:rPr lang="en-GB"/>
              <a:t>Marshall, Underwood and Hyde (2024)</a:t>
            </a:r>
          </a:p>
          <a:p>
            <a:r>
              <a:rPr lang="en-GB" b="1"/>
              <a:t>PPE: </a:t>
            </a:r>
            <a:r>
              <a:rPr lang="en-GB"/>
              <a:t>Halliday et. Al (2025)</a:t>
            </a:r>
          </a:p>
          <a:p>
            <a:endParaRPr lang="en-GB"/>
          </a:p>
        </p:txBody>
      </p:sp>
      <p:sp>
        <p:nvSpPr>
          <p:cNvPr id="6" name="TextBox 5">
            <a:extLst>
              <a:ext uri="{FF2B5EF4-FFF2-40B4-BE49-F238E27FC236}">
                <a16:creationId xmlns:a16="http://schemas.microsoft.com/office/drawing/2014/main" id="{F1DBB5F3-6989-7BC4-8659-CCE82322FB24}"/>
              </a:ext>
            </a:extLst>
          </p:cNvPr>
          <p:cNvSpPr txBox="1"/>
          <p:nvPr/>
        </p:nvSpPr>
        <p:spPr>
          <a:xfrm>
            <a:off x="393700" y="1163587"/>
            <a:ext cx="11303000" cy="2585323"/>
          </a:xfrm>
          <a:prstGeom prst="rect">
            <a:avLst/>
          </a:prstGeom>
          <a:noFill/>
        </p:spPr>
        <p:txBody>
          <a:bodyPr wrap="square" rtlCol="0">
            <a:spAutoFit/>
          </a:bodyPr>
          <a:lstStyle/>
          <a:p>
            <a:r>
              <a:rPr lang="en-GB" b="1" i="1"/>
              <a:t>UK Studies</a:t>
            </a:r>
          </a:p>
          <a:p>
            <a:r>
              <a:rPr lang="en-GB" b="1"/>
              <a:t>Degree Approach: </a:t>
            </a:r>
            <a:r>
              <a:rPr lang="en-GB" err="1"/>
              <a:t>Pomorina</a:t>
            </a:r>
            <a:r>
              <a:rPr lang="en-GB"/>
              <a:t> (2001, 2013) –Departmental Survey, </a:t>
            </a:r>
            <a:r>
              <a:rPr lang="en-GB" i="1"/>
              <a:t>Economics Network</a:t>
            </a:r>
          </a:p>
          <a:p>
            <a:r>
              <a:rPr lang="en-GB" b="1"/>
              <a:t>UG Pipeline Diversity: </a:t>
            </a:r>
            <a:r>
              <a:rPr lang="en-GB"/>
              <a:t>Parades Fuentes et al. (2023) – Who Studies Economics?, </a:t>
            </a:r>
            <a:r>
              <a:rPr lang="en-GB" i="1"/>
              <a:t>RES</a:t>
            </a:r>
          </a:p>
          <a:p>
            <a:r>
              <a:rPr lang="en-GB" b="1"/>
              <a:t>Skills: </a:t>
            </a:r>
            <a:r>
              <a:rPr lang="en-GB"/>
              <a:t>Economics Network (2019) – Employers Survey</a:t>
            </a:r>
          </a:p>
          <a:p>
            <a:r>
              <a:rPr lang="en-GB" b="1"/>
              <a:t>Choice and Entry: </a:t>
            </a:r>
            <a:r>
              <a:rPr lang="en-GB"/>
              <a:t>Discover Economics/ Econ Network (2025)</a:t>
            </a:r>
          </a:p>
          <a:p>
            <a:endParaRPr lang="en-GB" i="1"/>
          </a:p>
          <a:p>
            <a:endParaRPr lang="en-GB"/>
          </a:p>
          <a:p>
            <a:endParaRPr lang="en-GB"/>
          </a:p>
          <a:p>
            <a:endParaRPr lang="en-GB"/>
          </a:p>
        </p:txBody>
      </p:sp>
      <p:sp>
        <p:nvSpPr>
          <p:cNvPr id="7" name="TextBox 6">
            <a:extLst>
              <a:ext uri="{FF2B5EF4-FFF2-40B4-BE49-F238E27FC236}">
                <a16:creationId xmlns:a16="http://schemas.microsoft.com/office/drawing/2014/main" id="{60CA22DB-2E59-0E1D-B670-899ED12FAED4}"/>
              </a:ext>
            </a:extLst>
          </p:cNvPr>
          <p:cNvSpPr txBox="1"/>
          <p:nvPr/>
        </p:nvSpPr>
        <p:spPr>
          <a:xfrm>
            <a:off x="393700" y="3108922"/>
            <a:ext cx="5168900" cy="1200329"/>
          </a:xfrm>
          <a:prstGeom prst="rect">
            <a:avLst/>
          </a:prstGeom>
          <a:noFill/>
        </p:spPr>
        <p:txBody>
          <a:bodyPr wrap="square" rtlCol="0">
            <a:spAutoFit/>
          </a:bodyPr>
          <a:lstStyle/>
          <a:p>
            <a:r>
              <a:rPr lang="en-GB" b="1" i="1"/>
              <a:t>UK Policy</a:t>
            </a:r>
          </a:p>
          <a:p>
            <a:r>
              <a:rPr lang="en-GB"/>
              <a:t>QAA Subject Benchmark Statement (2023)</a:t>
            </a:r>
            <a:endParaRPr lang="en-GB" i="1"/>
          </a:p>
          <a:p>
            <a:endParaRPr lang="en-GB"/>
          </a:p>
          <a:p>
            <a:endParaRPr lang="en-GB"/>
          </a:p>
        </p:txBody>
      </p:sp>
      <p:pic>
        <p:nvPicPr>
          <p:cNvPr id="9" name="Picture 8">
            <a:extLst>
              <a:ext uri="{FF2B5EF4-FFF2-40B4-BE49-F238E27FC236}">
                <a16:creationId xmlns:a16="http://schemas.microsoft.com/office/drawing/2014/main" id="{6E461A40-3DC5-EF18-B316-14AC2427E13D}"/>
              </a:ext>
            </a:extLst>
          </p:cNvPr>
          <p:cNvPicPr>
            <a:picLocks noChangeAspect="1"/>
          </p:cNvPicPr>
          <p:nvPr/>
        </p:nvPicPr>
        <p:blipFill>
          <a:blip r:embed="rId3"/>
          <a:stretch>
            <a:fillRect/>
          </a:stretch>
        </p:blipFill>
        <p:spPr>
          <a:xfrm rot="19368845">
            <a:off x="7110664" y="3527801"/>
            <a:ext cx="2502029" cy="3568883"/>
          </a:xfrm>
          <a:prstGeom prst="rect">
            <a:avLst/>
          </a:prstGeom>
          <a:effectLst>
            <a:outerShdw blurRad="177800" dist="38100" dir="8100000" sx="104000" sy="104000" algn="tr" rotWithShape="0">
              <a:prstClr val="black">
                <a:alpha val="40000"/>
              </a:prstClr>
            </a:outerShdw>
          </a:effectLst>
        </p:spPr>
      </p:pic>
      <p:pic>
        <p:nvPicPr>
          <p:cNvPr id="11" name="Picture 10">
            <a:extLst>
              <a:ext uri="{FF2B5EF4-FFF2-40B4-BE49-F238E27FC236}">
                <a16:creationId xmlns:a16="http://schemas.microsoft.com/office/drawing/2014/main" id="{387FEB7E-0C6E-D539-7586-31E67CAABE36}"/>
              </a:ext>
            </a:extLst>
          </p:cNvPr>
          <p:cNvPicPr>
            <a:picLocks noChangeAspect="1"/>
          </p:cNvPicPr>
          <p:nvPr/>
        </p:nvPicPr>
        <p:blipFill>
          <a:blip r:embed="rId4"/>
          <a:stretch>
            <a:fillRect/>
          </a:stretch>
        </p:blipFill>
        <p:spPr>
          <a:xfrm rot="20753712">
            <a:off x="8308313" y="2364003"/>
            <a:ext cx="2444876" cy="3657788"/>
          </a:xfrm>
          <a:prstGeom prst="rect">
            <a:avLst/>
          </a:prstGeom>
          <a:effectLst>
            <a:outerShdw blurRad="177800" dist="38100" dir="8100000" sx="104000" sy="104000" algn="tr" rotWithShape="0">
              <a:prstClr val="black">
                <a:alpha val="40000"/>
              </a:prstClr>
            </a:outerShdw>
          </a:effectLst>
        </p:spPr>
      </p:pic>
      <p:pic>
        <p:nvPicPr>
          <p:cNvPr id="13" name="Picture 12">
            <a:extLst>
              <a:ext uri="{FF2B5EF4-FFF2-40B4-BE49-F238E27FC236}">
                <a16:creationId xmlns:a16="http://schemas.microsoft.com/office/drawing/2014/main" id="{31F93910-0C0D-D968-AE90-B7978D8356E6}"/>
              </a:ext>
            </a:extLst>
          </p:cNvPr>
          <p:cNvPicPr>
            <a:picLocks noChangeAspect="1"/>
          </p:cNvPicPr>
          <p:nvPr/>
        </p:nvPicPr>
        <p:blipFill>
          <a:blip r:embed="rId5"/>
          <a:stretch>
            <a:fillRect/>
          </a:stretch>
        </p:blipFill>
        <p:spPr>
          <a:xfrm>
            <a:off x="9911015" y="1728917"/>
            <a:ext cx="2502029" cy="3549832"/>
          </a:xfrm>
          <a:prstGeom prst="rect">
            <a:avLst/>
          </a:prstGeom>
          <a:effectLst>
            <a:outerShdw blurRad="177800" dist="38100" dir="8100000" sx="104000" sy="104000" algn="tr" rotWithShape="0">
              <a:prstClr val="black">
                <a:alpha val="40000"/>
              </a:prstClr>
            </a:outerShdw>
          </a:effectLst>
        </p:spPr>
      </p:pic>
      <p:sp>
        <p:nvSpPr>
          <p:cNvPr id="5" name="Arrow: Right 4">
            <a:extLst>
              <a:ext uri="{FF2B5EF4-FFF2-40B4-BE49-F238E27FC236}">
                <a16:creationId xmlns:a16="http://schemas.microsoft.com/office/drawing/2014/main" id="{6793E22F-CD5D-1B9E-87FB-0B9F53C77E3F}"/>
              </a:ext>
            </a:extLst>
          </p:cNvPr>
          <p:cNvSpPr/>
          <p:nvPr/>
        </p:nvSpPr>
        <p:spPr>
          <a:xfrm rot="5400000">
            <a:off x="-12701" y="740045"/>
            <a:ext cx="6400802" cy="3784600"/>
          </a:xfrm>
          <a:prstGeom prst="rightArrow">
            <a:avLst/>
          </a:prstGeom>
          <a:solidFill>
            <a:schemeClr val="tx1">
              <a:lumMod val="85000"/>
              <a:lumOff val="15000"/>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468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54F407-6D73-99C4-1477-B0FEC1AFDBD8}"/>
              </a:ext>
            </a:extLst>
          </p:cNvPr>
          <p:cNvPicPr>
            <a:picLocks noChangeAspect="1"/>
          </p:cNvPicPr>
          <p:nvPr/>
        </p:nvPicPr>
        <p:blipFill>
          <a:blip r:embed="rId3"/>
          <a:stretch>
            <a:fillRect/>
          </a:stretch>
        </p:blipFill>
        <p:spPr>
          <a:xfrm>
            <a:off x="18372" y="508000"/>
            <a:ext cx="12173628" cy="5842000"/>
          </a:xfrm>
          <a:prstGeom prst="rect">
            <a:avLst/>
          </a:prstGeom>
        </p:spPr>
      </p:pic>
    </p:spTree>
    <p:extLst>
      <p:ext uri="{BB962C8B-B14F-4D97-AF65-F5344CB8AC3E}">
        <p14:creationId xmlns:p14="http://schemas.microsoft.com/office/powerpoint/2010/main" val="359381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F5B2E-922A-130B-ECB9-8571BC2599E9}"/>
            </a:ext>
          </a:extLst>
        </p:cNvPr>
        <p:cNvGrpSpPr/>
        <p:nvPr/>
      </p:nvGrpSpPr>
      <p:grpSpPr>
        <a:xfrm>
          <a:off x="0" y="0"/>
          <a:ext cx="0" cy="0"/>
          <a:chOff x="0" y="0"/>
          <a:chExt cx="0" cy="0"/>
        </a:xfrm>
      </p:grpSpPr>
      <p:sp>
        <p:nvSpPr>
          <p:cNvPr id="4" name="Arrow: Right 3">
            <a:extLst>
              <a:ext uri="{FF2B5EF4-FFF2-40B4-BE49-F238E27FC236}">
                <a16:creationId xmlns:a16="http://schemas.microsoft.com/office/drawing/2014/main" id="{1CED672C-2640-EAFC-0332-511AA8C4F743}"/>
              </a:ext>
            </a:extLst>
          </p:cNvPr>
          <p:cNvSpPr/>
          <p:nvPr/>
        </p:nvSpPr>
        <p:spPr>
          <a:xfrm>
            <a:off x="0" y="1044842"/>
            <a:ext cx="11946002" cy="667248"/>
          </a:xfrm>
          <a:prstGeom prst="rightArrow">
            <a:avLst>
              <a:gd name="adj1" fmla="val 50000"/>
              <a:gd name="adj2" fmla="val 112606"/>
            </a:avLst>
          </a:prstGeom>
          <a:solidFill>
            <a:schemeClr val="accent2">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2029BB0-4856-5CE9-523D-4FD6ED8305B1}"/>
              </a:ext>
            </a:extLst>
          </p:cNvPr>
          <p:cNvSpPr txBox="1"/>
          <p:nvPr/>
        </p:nvSpPr>
        <p:spPr>
          <a:xfrm>
            <a:off x="393700" y="495300"/>
            <a:ext cx="5588000" cy="461665"/>
          </a:xfrm>
          <a:prstGeom prst="rect">
            <a:avLst/>
          </a:prstGeom>
          <a:noFill/>
        </p:spPr>
        <p:txBody>
          <a:bodyPr wrap="square" rtlCol="0">
            <a:spAutoFit/>
          </a:bodyPr>
          <a:lstStyle/>
          <a:p>
            <a:r>
              <a:rPr lang="en-GB" sz="2400" b="1"/>
              <a:t>THIS PROJECT</a:t>
            </a:r>
          </a:p>
        </p:txBody>
      </p:sp>
      <p:sp>
        <p:nvSpPr>
          <p:cNvPr id="8" name="TextBox 7">
            <a:extLst>
              <a:ext uri="{FF2B5EF4-FFF2-40B4-BE49-F238E27FC236}">
                <a16:creationId xmlns:a16="http://schemas.microsoft.com/office/drawing/2014/main" id="{ED9130DF-D70D-99AC-6A86-3B33F769DE80}"/>
              </a:ext>
            </a:extLst>
          </p:cNvPr>
          <p:cNvSpPr txBox="1"/>
          <p:nvPr/>
        </p:nvSpPr>
        <p:spPr>
          <a:xfrm>
            <a:off x="393700" y="1193800"/>
            <a:ext cx="10972800" cy="369332"/>
          </a:xfrm>
          <a:prstGeom prst="rect">
            <a:avLst/>
          </a:prstGeom>
          <a:noFill/>
        </p:spPr>
        <p:txBody>
          <a:bodyPr wrap="square" rtlCol="0">
            <a:spAutoFit/>
          </a:bodyPr>
          <a:lstStyle/>
          <a:p>
            <a:r>
              <a:rPr lang="en-GB" b="1"/>
              <a:t>Aim: </a:t>
            </a:r>
            <a:r>
              <a:rPr lang="en-GB"/>
              <a:t>To understand what a UK undergraduate, single honours degree with the title ‘Economics’ is in 2025.</a:t>
            </a:r>
          </a:p>
        </p:txBody>
      </p:sp>
      <p:sp>
        <p:nvSpPr>
          <p:cNvPr id="9" name="TextBox 8">
            <a:extLst>
              <a:ext uri="{FF2B5EF4-FFF2-40B4-BE49-F238E27FC236}">
                <a16:creationId xmlns:a16="http://schemas.microsoft.com/office/drawing/2014/main" id="{6B908788-B58F-9199-6427-0763DA2E21A3}"/>
              </a:ext>
            </a:extLst>
          </p:cNvPr>
          <p:cNvSpPr txBox="1"/>
          <p:nvPr/>
        </p:nvSpPr>
        <p:spPr>
          <a:xfrm>
            <a:off x="393700" y="2242126"/>
            <a:ext cx="6852227" cy="3323987"/>
          </a:xfrm>
          <a:prstGeom prst="rect">
            <a:avLst/>
          </a:prstGeom>
          <a:noFill/>
        </p:spPr>
        <p:txBody>
          <a:bodyPr wrap="square" rtlCol="0">
            <a:spAutoFit/>
          </a:bodyPr>
          <a:lstStyle/>
          <a:p>
            <a:r>
              <a:rPr lang="en-GB" b="1"/>
              <a:t>Data:</a:t>
            </a:r>
            <a:r>
              <a:rPr lang="en-GB"/>
              <a:t> Collected for </a:t>
            </a:r>
            <a:r>
              <a:rPr lang="en-GB" b="1"/>
              <a:t>45</a:t>
            </a:r>
            <a:r>
              <a:rPr lang="en-GB"/>
              <a:t> universities (so far):</a:t>
            </a:r>
            <a:endParaRPr lang="en-GB" b="1"/>
          </a:p>
          <a:p>
            <a:endParaRPr lang="en-GB" b="1"/>
          </a:p>
          <a:p>
            <a:pPr marL="285750" indent="-285750">
              <a:spcAft>
                <a:spcPts val="600"/>
              </a:spcAft>
              <a:buFont typeface="Arial" panose="020B0604020202020204" pitchFamily="34" charset="0"/>
              <a:buChar char="•"/>
            </a:pPr>
            <a:r>
              <a:rPr lang="en-GB" b="1"/>
              <a:t>Prospectus Data</a:t>
            </a:r>
            <a:r>
              <a:rPr lang="en-GB"/>
              <a:t> available in Summer 2025</a:t>
            </a:r>
          </a:p>
          <a:p>
            <a:pPr marL="285750" indent="-285750">
              <a:spcAft>
                <a:spcPts val="600"/>
              </a:spcAft>
              <a:buFont typeface="Arial" panose="020B0604020202020204" pitchFamily="34" charset="0"/>
              <a:buChar char="•"/>
            </a:pPr>
            <a:r>
              <a:rPr lang="en-GB" b="1"/>
              <a:t>Single honours </a:t>
            </a:r>
            <a:r>
              <a:rPr lang="en-GB"/>
              <a:t>programmes only</a:t>
            </a:r>
          </a:p>
          <a:p>
            <a:pPr marL="285750" indent="-285750">
              <a:spcAft>
                <a:spcPts val="600"/>
              </a:spcAft>
              <a:buFont typeface="Arial" panose="020B0604020202020204" pitchFamily="34" charset="0"/>
              <a:buChar char="•"/>
            </a:pPr>
            <a:r>
              <a:rPr lang="en-GB"/>
              <a:t>Degree </a:t>
            </a:r>
            <a:r>
              <a:rPr lang="en-GB" b="1"/>
              <a:t>Type</a:t>
            </a:r>
            <a:r>
              <a:rPr lang="en-GB"/>
              <a:t> (BA, BSc, MA etc.)</a:t>
            </a:r>
          </a:p>
          <a:p>
            <a:pPr marL="285750" indent="-285750">
              <a:spcAft>
                <a:spcPts val="600"/>
              </a:spcAft>
              <a:buFont typeface="Arial" panose="020B0604020202020204" pitchFamily="34" charset="0"/>
              <a:buChar char="•"/>
            </a:pPr>
            <a:r>
              <a:rPr lang="en-GB" b="1"/>
              <a:t>Entry Requirements </a:t>
            </a:r>
            <a:r>
              <a:rPr lang="en-GB"/>
              <a:t>(including Maths)</a:t>
            </a:r>
          </a:p>
          <a:p>
            <a:pPr marL="285750" indent="-285750">
              <a:spcAft>
                <a:spcPts val="600"/>
              </a:spcAft>
              <a:buFont typeface="Arial" panose="020B0604020202020204" pitchFamily="34" charset="0"/>
              <a:buChar char="•"/>
            </a:pPr>
            <a:r>
              <a:rPr lang="en-GB"/>
              <a:t>Degree </a:t>
            </a:r>
            <a:r>
              <a:rPr lang="en-GB" b="1"/>
              <a:t>Variants</a:t>
            </a:r>
            <a:r>
              <a:rPr lang="en-GB"/>
              <a:t> (foundation years, study abroad, industrial placement, integrated masters)</a:t>
            </a:r>
          </a:p>
          <a:p>
            <a:pPr marL="285750" indent="-285750">
              <a:spcAft>
                <a:spcPts val="600"/>
              </a:spcAft>
              <a:buFont typeface="Arial" panose="020B0604020202020204" pitchFamily="34" charset="0"/>
              <a:buChar char="•"/>
            </a:pPr>
            <a:r>
              <a:rPr lang="en-GB" b="1"/>
              <a:t>Module titles</a:t>
            </a:r>
            <a:r>
              <a:rPr lang="en-GB"/>
              <a:t> across years if available</a:t>
            </a:r>
          </a:p>
          <a:p>
            <a:pPr marL="285750" indent="-285750">
              <a:spcAft>
                <a:spcPts val="600"/>
              </a:spcAft>
              <a:buFont typeface="Arial" panose="020B0604020202020204" pitchFamily="34" charset="0"/>
              <a:buChar char="•"/>
            </a:pPr>
            <a:r>
              <a:rPr lang="en-GB"/>
              <a:t>Module </a:t>
            </a:r>
            <a:r>
              <a:rPr lang="en-GB" b="1"/>
              <a:t>assessment</a:t>
            </a:r>
            <a:r>
              <a:rPr lang="en-GB"/>
              <a:t> information if available</a:t>
            </a:r>
          </a:p>
        </p:txBody>
      </p:sp>
    </p:spTree>
    <p:extLst>
      <p:ext uri="{BB962C8B-B14F-4D97-AF65-F5344CB8AC3E}">
        <p14:creationId xmlns:p14="http://schemas.microsoft.com/office/powerpoint/2010/main" val="157838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A3B649CB-61A8-11D0-A2B4-017343340D1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06E22D-7274-C420-046D-CED05F7FEA24}"/>
              </a:ext>
            </a:extLst>
          </p:cNvPr>
          <p:cNvSpPr txBox="1"/>
          <p:nvPr/>
        </p:nvSpPr>
        <p:spPr>
          <a:xfrm>
            <a:off x="393700" y="495300"/>
            <a:ext cx="5588000" cy="461665"/>
          </a:xfrm>
          <a:prstGeom prst="rect">
            <a:avLst/>
          </a:prstGeom>
          <a:noFill/>
        </p:spPr>
        <p:txBody>
          <a:bodyPr wrap="square" rtlCol="0">
            <a:spAutoFit/>
          </a:bodyPr>
          <a:lstStyle/>
          <a:p>
            <a:r>
              <a:rPr lang="en-GB" sz="2400" b="1">
                <a:solidFill>
                  <a:schemeClr val="bg1"/>
                </a:solidFill>
              </a:rPr>
              <a:t>DATA</a:t>
            </a:r>
          </a:p>
        </p:txBody>
      </p:sp>
      <p:pic>
        <p:nvPicPr>
          <p:cNvPr id="4" name="Picture 3">
            <a:extLst>
              <a:ext uri="{FF2B5EF4-FFF2-40B4-BE49-F238E27FC236}">
                <a16:creationId xmlns:a16="http://schemas.microsoft.com/office/drawing/2014/main" id="{D7D829F0-3C0E-E84C-07CF-8B52C18CD304}"/>
              </a:ext>
            </a:extLst>
          </p:cNvPr>
          <p:cNvPicPr>
            <a:picLocks noChangeAspect="1"/>
          </p:cNvPicPr>
          <p:nvPr/>
        </p:nvPicPr>
        <p:blipFill>
          <a:blip r:embed="rId3"/>
          <a:stretch>
            <a:fillRect/>
          </a:stretch>
        </p:blipFill>
        <p:spPr>
          <a:xfrm>
            <a:off x="1555415" y="0"/>
            <a:ext cx="5518485" cy="6858000"/>
          </a:xfrm>
          <a:prstGeom prst="rect">
            <a:avLst/>
          </a:prstGeom>
        </p:spPr>
      </p:pic>
      <p:pic>
        <p:nvPicPr>
          <p:cNvPr id="6" name="Picture 5">
            <a:extLst>
              <a:ext uri="{FF2B5EF4-FFF2-40B4-BE49-F238E27FC236}">
                <a16:creationId xmlns:a16="http://schemas.microsoft.com/office/drawing/2014/main" id="{DB04A0DD-B011-2096-FD9F-2CF33E39EE6D}"/>
              </a:ext>
            </a:extLst>
          </p:cNvPr>
          <p:cNvPicPr>
            <a:picLocks noChangeAspect="1"/>
          </p:cNvPicPr>
          <p:nvPr/>
        </p:nvPicPr>
        <p:blipFill>
          <a:blip r:embed="rId4"/>
          <a:stretch>
            <a:fillRect/>
          </a:stretch>
        </p:blipFill>
        <p:spPr>
          <a:xfrm>
            <a:off x="4340011" y="584200"/>
            <a:ext cx="4375579" cy="5221830"/>
          </a:xfrm>
          <a:prstGeom prst="rect">
            <a:avLst/>
          </a:prstGeom>
        </p:spPr>
      </p:pic>
      <p:pic>
        <p:nvPicPr>
          <p:cNvPr id="8" name="Picture 7">
            <a:extLst>
              <a:ext uri="{FF2B5EF4-FFF2-40B4-BE49-F238E27FC236}">
                <a16:creationId xmlns:a16="http://schemas.microsoft.com/office/drawing/2014/main" id="{10935B85-4155-35F6-F0FD-172F877D507C}"/>
              </a:ext>
            </a:extLst>
          </p:cNvPr>
          <p:cNvPicPr>
            <a:picLocks noChangeAspect="1"/>
          </p:cNvPicPr>
          <p:nvPr/>
        </p:nvPicPr>
        <p:blipFill>
          <a:blip r:embed="rId5"/>
          <a:stretch>
            <a:fillRect/>
          </a:stretch>
        </p:blipFill>
        <p:spPr>
          <a:xfrm>
            <a:off x="7335432" y="956965"/>
            <a:ext cx="4012573" cy="4216825"/>
          </a:xfrm>
          <a:prstGeom prst="rect">
            <a:avLst/>
          </a:prstGeom>
        </p:spPr>
      </p:pic>
    </p:spTree>
    <p:extLst>
      <p:ext uri="{BB962C8B-B14F-4D97-AF65-F5344CB8AC3E}">
        <p14:creationId xmlns:p14="http://schemas.microsoft.com/office/powerpoint/2010/main" val="118601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80E6E0F0-EB38-075F-15BC-C8B1EB6AC5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DEFEC1-0748-9BEA-167C-30F263B59921}"/>
              </a:ext>
            </a:extLst>
          </p:cNvPr>
          <p:cNvSpPr txBox="1"/>
          <p:nvPr/>
        </p:nvSpPr>
        <p:spPr>
          <a:xfrm>
            <a:off x="393700" y="495300"/>
            <a:ext cx="5588000" cy="461665"/>
          </a:xfrm>
          <a:prstGeom prst="rect">
            <a:avLst/>
          </a:prstGeom>
          <a:noFill/>
        </p:spPr>
        <p:txBody>
          <a:bodyPr wrap="square" rtlCol="0">
            <a:spAutoFit/>
          </a:bodyPr>
          <a:lstStyle/>
          <a:p>
            <a:r>
              <a:rPr lang="en-GB" sz="2400" b="1">
                <a:solidFill>
                  <a:schemeClr val="bg1"/>
                </a:solidFill>
              </a:rPr>
              <a:t>DATA</a:t>
            </a:r>
          </a:p>
        </p:txBody>
      </p:sp>
      <p:pic>
        <p:nvPicPr>
          <p:cNvPr id="5" name="Picture 4">
            <a:extLst>
              <a:ext uri="{FF2B5EF4-FFF2-40B4-BE49-F238E27FC236}">
                <a16:creationId xmlns:a16="http://schemas.microsoft.com/office/drawing/2014/main" id="{D39F665F-4592-EB90-116F-CDC02A004848}"/>
              </a:ext>
            </a:extLst>
          </p:cNvPr>
          <p:cNvPicPr>
            <a:picLocks noChangeAspect="1"/>
          </p:cNvPicPr>
          <p:nvPr/>
        </p:nvPicPr>
        <p:blipFill>
          <a:blip r:embed="rId3"/>
          <a:stretch>
            <a:fillRect/>
          </a:stretch>
        </p:blipFill>
        <p:spPr>
          <a:xfrm>
            <a:off x="1841820" y="774795"/>
            <a:ext cx="6877069" cy="3622816"/>
          </a:xfrm>
          <a:prstGeom prst="rect">
            <a:avLst/>
          </a:prstGeom>
        </p:spPr>
      </p:pic>
      <p:pic>
        <p:nvPicPr>
          <p:cNvPr id="9" name="Picture 8">
            <a:extLst>
              <a:ext uri="{FF2B5EF4-FFF2-40B4-BE49-F238E27FC236}">
                <a16:creationId xmlns:a16="http://schemas.microsoft.com/office/drawing/2014/main" id="{50020A68-B6D5-2D9B-535B-EE4F08B81962}"/>
              </a:ext>
            </a:extLst>
          </p:cNvPr>
          <p:cNvPicPr>
            <a:picLocks noChangeAspect="1"/>
          </p:cNvPicPr>
          <p:nvPr/>
        </p:nvPicPr>
        <p:blipFill>
          <a:blip r:embed="rId4"/>
          <a:stretch>
            <a:fillRect/>
          </a:stretch>
        </p:blipFill>
        <p:spPr>
          <a:xfrm>
            <a:off x="3737314" y="1820660"/>
            <a:ext cx="6067157" cy="3781551"/>
          </a:xfrm>
          <a:prstGeom prst="rect">
            <a:avLst/>
          </a:prstGeom>
        </p:spPr>
      </p:pic>
      <p:pic>
        <p:nvPicPr>
          <p:cNvPr id="11" name="Picture 10">
            <a:extLst>
              <a:ext uri="{FF2B5EF4-FFF2-40B4-BE49-F238E27FC236}">
                <a16:creationId xmlns:a16="http://schemas.microsoft.com/office/drawing/2014/main" id="{2DC5899C-B90C-C0ED-A039-65B6B69BFBF4}"/>
              </a:ext>
            </a:extLst>
          </p:cNvPr>
          <p:cNvPicPr>
            <a:picLocks noChangeAspect="1"/>
          </p:cNvPicPr>
          <p:nvPr/>
        </p:nvPicPr>
        <p:blipFill>
          <a:blip r:embed="rId5"/>
          <a:stretch>
            <a:fillRect/>
          </a:stretch>
        </p:blipFill>
        <p:spPr>
          <a:xfrm>
            <a:off x="5981700" y="2432521"/>
            <a:ext cx="5474377" cy="3930179"/>
          </a:xfrm>
          <a:prstGeom prst="rect">
            <a:avLst/>
          </a:prstGeom>
        </p:spPr>
      </p:pic>
    </p:spTree>
    <p:extLst>
      <p:ext uri="{BB962C8B-B14F-4D97-AF65-F5344CB8AC3E}">
        <p14:creationId xmlns:p14="http://schemas.microsoft.com/office/powerpoint/2010/main" val="397579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45213-8200-5F04-6FF2-5EA4244E2621}"/>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8E654A2-8FC8-C0A6-6E9B-494A43BF0B1A}"/>
              </a:ext>
            </a:extLst>
          </p:cNvPr>
          <p:cNvGraphicFramePr>
            <a:graphicFrameLocks noGrp="1"/>
          </p:cNvGraphicFramePr>
          <p:nvPr>
            <p:extLst>
              <p:ext uri="{D42A27DB-BD31-4B8C-83A1-F6EECF244321}">
                <p14:modId xmlns:p14="http://schemas.microsoft.com/office/powerpoint/2010/main" val="743305016"/>
              </p:ext>
            </p:extLst>
          </p:nvPr>
        </p:nvGraphicFramePr>
        <p:xfrm>
          <a:off x="1566545" y="780462"/>
          <a:ext cx="9058910" cy="5702751"/>
        </p:xfrm>
        <a:graphic>
          <a:graphicData uri="http://schemas.openxmlformats.org/drawingml/2006/table">
            <a:tbl>
              <a:tblPr/>
              <a:tblGrid>
                <a:gridCol w="2138314">
                  <a:extLst>
                    <a:ext uri="{9D8B030D-6E8A-4147-A177-3AD203B41FA5}">
                      <a16:colId xmlns:a16="http://schemas.microsoft.com/office/drawing/2014/main" val="567825631"/>
                    </a:ext>
                  </a:extLst>
                </a:gridCol>
                <a:gridCol w="168815">
                  <a:extLst>
                    <a:ext uri="{9D8B030D-6E8A-4147-A177-3AD203B41FA5}">
                      <a16:colId xmlns:a16="http://schemas.microsoft.com/office/drawing/2014/main" val="275613217"/>
                    </a:ext>
                  </a:extLst>
                </a:gridCol>
                <a:gridCol w="1331756">
                  <a:extLst>
                    <a:ext uri="{9D8B030D-6E8A-4147-A177-3AD203B41FA5}">
                      <a16:colId xmlns:a16="http://schemas.microsoft.com/office/drawing/2014/main" val="2649403585"/>
                    </a:ext>
                  </a:extLst>
                </a:gridCol>
                <a:gridCol w="168815">
                  <a:extLst>
                    <a:ext uri="{9D8B030D-6E8A-4147-A177-3AD203B41FA5}">
                      <a16:colId xmlns:a16="http://schemas.microsoft.com/office/drawing/2014/main" val="1012781132"/>
                    </a:ext>
                  </a:extLst>
                </a:gridCol>
                <a:gridCol w="1331756">
                  <a:extLst>
                    <a:ext uri="{9D8B030D-6E8A-4147-A177-3AD203B41FA5}">
                      <a16:colId xmlns:a16="http://schemas.microsoft.com/office/drawing/2014/main" val="2372469858"/>
                    </a:ext>
                  </a:extLst>
                </a:gridCol>
                <a:gridCol w="168815">
                  <a:extLst>
                    <a:ext uri="{9D8B030D-6E8A-4147-A177-3AD203B41FA5}">
                      <a16:colId xmlns:a16="http://schemas.microsoft.com/office/drawing/2014/main" val="3456193451"/>
                    </a:ext>
                  </a:extLst>
                </a:gridCol>
                <a:gridCol w="1331756">
                  <a:extLst>
                    <a:ext uri="{9D8B030D-6E8A-4147-A177-3AD203B41FA5}">
                      <a16:colId xmlns:a16="http://schemas.microsoft.com/office/drawing/2014/main" val="3974374170"/>
                    </a:ext>
                  </a:extLst>
                </a:gridCol>
                <a:gridCol w="168815">
                  <a:extLst>
                    <a:ext uri="{9D8B030D-6E8A-4147-A177-3AD203B41FA5}">
                      <a16:colId xmlns:a16="http://schemas.microsoft.com/office/drawing/2014/main" val="2030101240"/>
                    </a:ext>
                  </a:extLst>
                </a:gridCol>
                <a:gridCol w="1173108">
                  <a:extLst>
                    <a:ext uri="{9D8B030D-6E8A-4147-A177-3AD203B41FA5}">
                      <a16:colId xmlns:a16="http://schemas.microsoft.com/office/drawing/2014/main" val="769259742"/>
                    </a:ext>
                  </a:extLst>
                </a:gridCol>
                <a:gridCol w="1076960">
                  <a:extLst>
                    <a:ext uri="{9D8B030D-6E8A-4147-A177-3AD203B41FA5}">
                      <a16:colId xmlns:a16="http://schemas.microsoft.com/office/drawing/2014/main" val="2196697138"/>
                    </a:ext>
                  </a:extLst>
                </a:gridCol>
              </a:tblGrid>
              <a:tr h="241881">
                <a:tc>
                  <a:txBody>
                    <a:bodyPr/>
                    <a:lstStyle/>
                    <a:p>
                      <a:pPr algn="l" fontAlgn="b">
                        <a:buNone/>
                      </a:pPr>
                      <a:r>
                        <a:rPr lang="en-GB" sz="1600" b="1"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GB" sz="1600" b="1"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1" i="0" u="none" strike="noStrike">
                          <a:solidFill>
                            <a:srgbClr val="000000"/>
                          </a:solidFill>
                          <a:effectLst/>
                          <a:latin typeface="Aptos Narrow" panose="020B0004020202020204" pitchFamily="34" charset="0"/>
                        </a:rPr>
                        <a:t>RG</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w="12700" cap="flat" cmpd="sng" algn="ctr">
                      <a:solidFill>
                        <a:srgbClr val="E97132"/>
                      </a:solidFill>
                      <a:prstDash val="solid"/>
                      <a:round/>
                      <a:headEnd type="none" w="med" len="med"/>
                      <a:tailEnd type="none" w="med" len="med"/>
                    </a:lnT>
                    <a:lnB>
                      <a:noFill/>
                    </a:lnB>
                    <a:solidFill>
                      <a:srgbClr val="FFFFFF"/>
                    </a:solidFill>
                  </a:tcPr>
                </a:tc>
                <a:tc>
                  <a:txBody>
                    <a:bodyPr/>
                    <a:lstStyle/>
                    <a:p>
                      <a:pPr algn="ctr" fontAlgn="b">
                        <a:buNone/>
                      </a:pPr>
                      <a:r>
                        <a:rPr lang="en-GB" sz="1600" b="1"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1" i="0" u="none" strike="noStrike">
                          <a:solidFill>
                            <a:srgbClr val="000000"/>
                          </a:solidFill>
                          <a:effectLst/>
                          <a:latin typeface="Aptos Narrow" panose="020B0004020202020204" pitchFamily="34" charset="0"/>
                        </a:rPr>
                        <a:t>Post 92</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w="12700" cap="flat" cmpd="sng" algn="ctr">
                      <a:solidFill>
                        <a:srgbClr val="0F9ED5"/>
                      </a:solidFill>
                      <a:prstDash val="solid"/>
                      <a:round/>
                      <a:headEnd type="none" w="med" len="med"/>
                      <a:tailEnd type="none" w="med" len="med"/>
                    </a:lnT>
                    <a:lnB>
                      <a:noFill/>
                    </a:lnB>
                    <a:solidFill>
                      <a:srgbClr val="FFFFFF"/>
                    </a:solidFill>
                  </a:tcPr>
                </a:tc>
                <a:tc>
                  <a:txBody>
                    <a:bodyPr/>
                    <a:lstStyle/>
                    <a:p>
                      <a:pPr algn="ctr" fontAlgn="b">
                        <a:buNone/>
                      </a:pPr>
                      <a:r>
                        <a:rPr lang="en-GB" sz="1600" b="1"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1" i="0" u="none" strike="noStrike">
                          <a:solidFill>
                            <a:srgbClr val="000000"/>
                          </a:solidFill>
                          <a:effectLst/>
                          <a:latin typeface="Aptos Narrow" panose="020B0004020202020204" pitchFamily="34" charset="0"/>
                        </a:rPr>
                        <a:t>Other</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a:noFill/>
                    </a:lnB>
                    <a:solidFill>
                      <a:srgbClr val="FFFFFF"/>
                    </a:solidFill>
                  </a:tcPr>
                </a:tc>
                <a:tc>
                  <a:txBody>
                    <a:bodyPr/>
                    <a:lstStyle/>
                    <a:p>
                      <a:pPr algn="ctr" fontAlgn="b">
                        <a:buNone/>
                      </a:pPr>
                      <a:r>
                        <a:rPr lang="en-GB" sz="1600" b="1"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buNone/>
                      </a:pPr>
                      <a:r>
                        <a:rPr lang="en-GB" sz="1600" b="1" i="0" u="none" strike="noStrike">
                          <a:solidFill>
                            <a:srgbClr val="000000"/>
                          </a:solidFill>
                          <a:effectLst/>
                          <a:latin typeface="Aptos Narrow" panose="020B0004020202020204" pitchFamily="34" charset="0"/>
                        </a:rPr>
                        <a:t>Total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GB"/>
                    </a:p>
                  </a:txBody>
                  <a:tcPr/>
                </a:tc>
                <a:extLst>
                  <a:ext uri="{0D108BD9-81ED-4DB2-BD59-A6C34878D82A}">
                    <a16:rowId xmlns:a16="http://schemas.microsoft.com/office/drawing/2014/main" val="2165043744"/>
                  </a:ext>
                </a:extLst>
              </a:tr>
              <a:tr h="241881">
                <a:tc>
                  <a:txBody>
                    <a:bodyPr/>
                    <a:lstStyle/>
                    <a:p>
                      <a:pPr algn="l"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No.</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41948773"/>
                  </a:ext>
                </a:extLst>
              </a:tr>
              <a:tr h="241881">
                <a:tc>
                  <a:txBody>
                    <a:bodyPr/>
                    <a:lstStyle/>
                    <a:p>
                      <a:pPr algn="l" fontAlgn="b">
                        <a:buNone/>
                      </a:pPr>
                      <a:r>
                        <a:rPr lang="en-GB" sz="1600" b="1" i="0" u="none" strike="noStrike">
                          <a:solidFill>
                            <a:srgbClr val="000000"/>
                          </a:solidFill>
                          <a:effectLst/>
                          <a:latin typeface="Aptos Narrow" panose="020B0004020202020204" pitchFamily="34" charset="0"/>
                        </a:rPr>
                        <a:t>Institutions</a:t>
                      </a:r>
                    </a:p>
                  </a:txBody>
                  <a:tcPr marL="6350" marR="6350" marT="6350" marB="0" anchor="b">
                    <a:lnL>
                      <a:noFill/>
                    </a:lnL>
                    <a:lnR>
                      <a:noFill/>
                    </a:lnR>
                    <a:lnT>
                      <a:noFill/>
                    </a:lnT>
                    <a:lnB>
                      <a:noFill/>
                    </a:lnB>
                    <a:solidFill>
                      <a:srgbClr val="D9D9D9"/>
                    </a:solidFill>
                  </a:tcPr>
                </a:tc>
                <a:tc>
                  <a:txBody>
                    <a:bodyPr/>
                    <a:lstStyle/>
                    <a:p>
                      <a:pPr algn="l" fontAlgn="b">
                        <a:buNone/>
                      </a:pPr>
                      <a:r>
                        <a:rPr lang="en-GB" sz="1600" b="1"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475610977"/>
                  </a:ext>
                </a:extLst>
              </a:tr>
              <a:tr h="241881">
                <a:tc>
                  <a:txBody>
                    <a:bodyPr/>
                    <a:lstStyle/>
                    <a:p>
                      <a:pPr algn="l"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22</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12</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11</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45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12467072"/>
                  </a:ext>
                </a:extLst>
              </a:tr>
              <a:tr h="241881">
                <a:tc>
                  <a:txBody>
                    <a:bodyPr/>
                    <a:lstStyle/>
                    <a:p>
                      <a:pPr algn="l" fontAlgn="b">
                        <a:buNone/>
                      </a:pPr>
                      <a:r>
                        <a:rPr lang="en-GB" sz="1600" b="1" i="0" u="none" strike="noStrike">
                          <a:solidFill>
                            <a:srgbClr val="000000"/>
                          </a:solidFill>
                          <a:effectLst/>
                          <a:latin typeface="Aptos Narrow" panose="020B0004020202020204" pitchFamily="34" charset="0"/>
                        </a:rPr>
                        <a:t>Programmes</a:t>
                      </a:r>
                    </a:p>
                  </a:txBody>
                  <a:tcPr marL="6350" marR="6350" marT="6350" marB="0" anchor="b">
                    <a:lnL>
                      <a:noFill/>
                    </a:lnL>
                    <a:lnR>
                      <a:noFill/>
                    </a:lnR>
                    <a:lnT>
                      <a:noFill/>
                    </a:lnT>
                    <a:lnB>
                      <a:noFill/>
                    </a:lnB>
                    <a:solidFill>
                      <a:srgbClr val="D9D9D9"/>
                    </a:solidFill>
                  </a:tcPr>
                </a:tc>
                <a:tc>
                  <a:txBody>
                    <a:bodyPr/>
                    <a:lstStyle/>
                    <a:p>
                      <a:pPr algn="l" fontAlgn="b">
                        <a:buNone/>
                      </a:pPr>
                      <a:r>
                        <a:rPr lang="en-GB" sz="1600" b="1"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66280879"/>
                  </a:ext>
                </a:extLst>
              </a:tr>
              <a:tr h="241881">
                <a:tc>
                  <a:txBody>
                    <a:bodyPr/>
                    <a:lstStyle/>
                    <a:p>
                      <a:pPr algn="r" fontAlgn="b">
                        <a:buNone/>
                      </a:pPr>
                      <a:r>
                        <a:rPr lang="en-GB" sz="1600" b="0" i="0" u="none" strike="noStrike">
                          <a:solidFill>
                            <a:srgbClr val="000000"/>
                          </a:solidFill>
                          <a:effectLst/>
                          <a:latin typeface="Aptos Narrow" panose="020B0004020202020204" pitchFamily="34" charset="0"/>
                        </a:rPr>
                        <a:t>All</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25</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13</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14</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52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50598789"/>
                  </a:ext>
                </a:extLst>
              </a:tr>
              <a:tr h="241881">
                <a:tc>
                  <a:txBody>
                    <a:bodyPr/>
                    <a:lstStyle/>
                    <a:p>
                      <a:pPr algn="r" fontAlgn="b">
                        <a:buNone/>
                      </a:pPr>
                      <a:r>
                        <a:rPr lang="en-GB" sz="1600" b="0" i="1" u="none" strike="noStrike">
                          <a:solidFill>
                            <a:srgbClr val="000000"/>
                          </a:solidFill>
                          <a:effectLst/>
                          <a:latin typeface="Aptos Narrow" panose="020B0004020202020204" pitchFamily="34" charset="0"/>
                        </a:rPr>
                        <a:t>BA</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4</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2</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3</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03567579"/>
                  </a:ext>
                </a:extLst>
              </a:tr>
              <a:tr h="241881">
                <a:tc>
                  <a:txBody>
                    <a:bodyPr/>
                    <a:lstStyle/>
                    <a:p>
                      <a:pPr algn="r" fontAlgn="b">
                        <a:buNone/>
                      </a:pPr>
                      <a:r>
                        <a:rPr lang="en-GB" sz="1600" b="0" i="1" u="none" strike="noStrike">
                          <a:solidFill>
                            <a:srgbClr val="000000"/>
                          </a:solidFill>
                          <a:effectLst/>
                          <a:latin typeface="Aptos Narrow" panose="020B0004020202020204" pitchFamily="34" charset="0"/>
                        </a:rPr>
                        <a:t>BSc</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19</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11</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10</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40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77%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08929157"/>
                  </a:ext>
                </a:extLst>
              </a:tr>
              <a:tr h="241881">
                <a:tc>
                  <a:txBody>
                    <a:bodyPr/>
                    <a:lstStyle/>
                    <a:p>
                      <a:pPr algn="r" fontAlgn="b">
                        <a:buNone/>
                      </a:pPr>
                      <a:r>
                        <a:rPr lang="en-GB" sz="1600" b="0" i="1" u="none" strike="noStrike">
                          <a:solidFill>
                            <a:srgbClr val="000000"/>
                          </a:solidFill>
                          <a:effectLst/>
                          <a:latin typeface="Aptos Narrow" panose="020B0004020202020204" pitchFamily="34" charset="0"/>
                        </a:rPr>
                        <a:t>MA</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2</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0</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1</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23694857"/>
                  </a:ext>
                </a:extLst>
              </a:tr>
              <a:tr h="241881">
                <a:tc>
                  <a:txBody>
                    <a:bodyPr/>
                    <a:lstStyle/>
                    <a:p>
                      <a:pPr algn="l" fontAlgn="b">
                        <a:buNone/>
                      </a:pPr>
                      <a:r>
                        <a:rPr lang="en-GB" sz="1600" b="1" i="0" u="none" strike="noStrike">
                          <a:solidFill>
                            <a:srgbClr val="000000"/>
                          </a:solidFill>
                          <a:effectLst/>
                          <a:latin typeface="Aptos Narrow" panose="020B0004020202020204" pitchFamily="34" charset="0"/>
                        </a:rPr>
                        <a:t>Modules</a:t>
                      </a:r>
                    </a:p>
                  </a:txBody>
                  <a:tcPr marL="6350" marR="6350" marT="6350" marB="0" anchor="b">
                    <a:lnL>
                      <a:noFill/>
                    </a:lnL>
                    <a:lnR>
                      <a:noFill/>
                    </a:lnR>
                    <a:lnT>
                      <a:noFill/>
                    </a:lnT>
                    <a:lnB>
                      <a:noFill/>
                    </a:lnB>
                    <a:solidFill>
                      <a:srgbClr val="D9D9D9"/>
                    </a:solidFill>
                  </a:tcPr>
                </a:tc>
                <a:tc>
                  <a:txBody>
                    <a:bodyPr/>
                    <a:lstStyle/>
                    <a:p>
                      <a:pPr algn="l" fontAlgn="b">
                        <a:buNone/>
                      </a:pPr>
                      <a:r>
                        <a:rPr lang="en-GB" sz="1600" b="1"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91519448"/>
                  </a:ext>
                </a:extLst>
              </a:tr>
              <a:tr h="241881">
                <a:tc>
                  <a:txBody>
                    <a:bodyPr/>
                    <a:lstStyle/>
                    <a:p>
                      <a:pPr algn="r" fontAlgn="b">
                        <a:buNone/>
                      </a:pPr>
                      <a:r>
                        <a:rPr lang="en-GB" sz="1600" b="0" i="0" u="none" strike="noStrike">
                          <a:solidFill>
                            <a:srgbClr val="000000"/>
                          </a:solidFill>
                          <a:effectLst/>
                          <a:latin typeface="Aptos Narrow" panose="020B0004020202020204" pitchFamily="34" charset="0"/>
                        </a:rPr>
                        <a:t>All</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814</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234</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406</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1454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57514805"/>
                  </a:ext>
                </a:extLst>
              </a:tr>
              <a:tr h="241881">
                <a:tc>
                  <a:txBody>
                    <a:bodyPr/>
                    <a:lstStyle/>
                    <a:p>
                      <a:pPr algn="r" fontAlgn="b">
                        <a:buNone/>
                      </a:pPr>
                      <a:r>
                        <a:rPr lang="en-GB" sz="1600" b="0" i="0" u="none" strike="noStrike">
                          <a:solidFill>
                            <a:srgbClr val="000000"/>
                          </a:solidFill>
                          <a:effectLst/>
                          <a:latin typeface="Aptos Narrow" panose="020B0004020202020204" pitchFamily="34" charset="0"/>
                        </a:rPr>
                        <a:t>Assessment Detail</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511</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65</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31</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1" u="none" strike="noStrike">
                          <a:solidFill>
                            <a:srgbClr val="000000"/>
                          </a:solidFill>
                          <a:effectLst/>
                          <a:latin typeface="Aptos Narrow" panose="020B0004020202020204" pitchFamily="34" charset="0"/>
                        </a:rPr>
                        <a:t>607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42%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27759086"/>
                  </a:ext>
                </a:extLst>
              </a:tr>
              <a:tr h="241881">
                <a:tc>
                  <a:txBody>
                    <a:bodyPr/>
                    <a:lstStyle/>
                    <a:p>
                      <a:pPr algn="l"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7603566"/>
                  </a:ext>
                </a:extLst>
              </a:tr>
              <a:tr h="241881">
                <a:tc>
                  <a:txBody>
                    <a:bodyPr/>
                    <a:lstStyle/>
                    <a:p>
                      <a:pPr algn="l" fontAlgn="b">
                        <a:buNone/>
                      </a:pPr>
                      <a:r>
                        <a:rPr lang="en-GB" sz="1600" b="1" i="0" u="none" strike="noStrike">
                          <a:solidFill>
                            <a:srgbClr val="000000"/>
                          </a:solidFill>
                          <a:effectLst/>
                          <a:latin typeface="Aptos Narrow" panose="020B0004020202020204" pitchFamily="34" charset="0"/>
                        </a:rPr>
                        <a:t>Variants</a:t>
                      </a:r>
                    </a:p>
                  </a:txBody>
                  <a:tcPr marL="6350" marR="6350" marT="6350" marB="0" anchor="b">
                    <a:lnL>
                      <a:noFill/>
                    </a:lnL>
                    <a:lnR>
                      <a:noFill/>
                    </a:lnR>
                    <a:lnT>
                      <a:noFill/>
                    </a:lnT>
                    <a:lnB>
                      <a:noFill/>
                    </a:lnB>
                    <a:solidFill>
                      <a:srgbClr val="D9D9D9"/>
                    </a:solidFill>
                  </a:tcPr>
                </a:tc>
                <a:tc>
                  <a:txBody>
                    <a:bodyPr/>
                    <a:lstStyle/>
                    <a:p>
                      <a:pPr algn="l" fontAlgn="b">
                        <a:buNone/>
                      </a:pPr>
                      <a:r>
                        <a:rPr lang="en-GB" sz="1600" b="1"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747736348"/>
                  </a:ext>
                </a:extLst>
              </a:tr>
              <a:tr h="241881">
                <a:tc>
                  <a:txBody>
                    <a:bodyPr/>
                    <a:lstStyle/>
                    <a:p>
                      <a:pPr algn="r" fontAlgn="b">
                        <a:buNone/>
                      </a:pPr>
                      <a:r>
                        <a:rPr lang="en-GB" sz="1600" b="0" i="0" u="none" strike="noStrike">
                          <a:solidFill>
                            <a:srgbClr val="000000"/>
                          </a:solidFill>
                          <a:effectLst/>
                          <a:latin typeface="Aptos Narrow" panose="020B0004020202020204" pitchFamily="34" charset="0"/>
                        </a:rPr>
                        <a:t>Foundation</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10</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6</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33%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77406361"/>
                  </a:ext>
                </a:extLst>
              </a:tr>
              <a:tr h="241881">
                <a:tc>
                  <a:txBody>
                    <a:bodyPr/>
                    <a:lstStyle/>
                    <a:p>
                      <a:pPr algn="r" fontAlgn="b">
                        <a:buNone/>
                      </a:pPr>
                      <a:r>
                        <a:rPr lang="en-GB" sz="1600" b="0" i="0" u="none" strike="noStrike">
                          <a:solidFill>
                            <a:srgbClr val="000000"/>
                          </a:solidFill>
                          <a:effectLst/>
                          <a:latin typeface="Aptos Narrow" panose="020B0004020202020204" pitchFamily="34" charset="0"/>
                        </a:rPr>
                        <a:t>Placement</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14</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13</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6</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33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63%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64859491"/>
                  </a:ext>
                </a:extLst>
              </a:tr>
              <a:tr h="241881">
                <a:tc>
                  <a:txBody>
                    <a:bodyPr/>
                    <a:lstStyle/>
                    <a:p>
                      <a:pPr algn="r" fontAlgn="b">
                        <a:buNone/>
                      </a:pPr>
                      <a:r>
                        <a:rPr lang="en-GB" sz="1600" b="0" i="0" u="none" strike="noStrike">
                          <a:solidFill>
                            <a:srgbClr val="000000"/>
                          </a:solidFill>
                          <a:effectLst/>
                          <a:latin typeface="Aptos Narrow" panose="020B0004020202020204" pitchFamily="34" charset="0"/>
                        </a:rPr>
                        <a:t>Study Abroad</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18</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6</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5</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29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56%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4900282"/>
                  </a:ext>
                </a:extLst>
              </a:tr>
              <a:tr h="241881">
                <a:tc>
                  <a:txBody>
                    <a:bodyPr/>
                    <a:lstStyle/>
                    <a:p>
                      <a:pPr algn="r" fontAlgn="b">
                        <a:buNone/>
                      </a:pPr>
                      <a:r>
                        <a:rPr lang="en-GB" sz="1600" b="0" i="0" u="none" strike="noStrike">
                          <a:solidFill>
                            <a:srgbClr val="000000"/>
                          </a:solidFill>
                          <a:effectLst/>
                          <a:latin typeface="Aptos Narrow" panose="020B0004020202020204" pitchFamily="34" charset="0"/>
                        </a:rPr>
                        <a:t>Integrated Masters</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2</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0</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0</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36299544"/>
                  </a:ext>
                </a:extLst>
              </a:tr>
              <a:tr h="241881">
                <a:tc>
                  <a:txBody>
                    <a:bodyPr/>
                    <a:lstStyle/>
                    <a:p>
                      <a:pPr algn="l" fontAlgn="b">
                        <a:buNone/>
                      </a:pPr>
                      <a:r>
                        <a:rPr lang="en-GB" sz="1600" b="1" i="0" u="none" strike="noStrike">
                          <a:solidFill>
                            <a:srgbClr val="000000"/>
                          </a:solidFill>
                          <a:effectLst/>
                          <a:latin typeface="Aptos Narrow" panose="020B0004020202020204" pitchFamily="34" charset="0"/>
                        </a:rPr>
                        <a:t>Entry Reqs</a:t>
                      </a:r>
                    </a:p>
                  </a:txBody>
                  <a:tcPr marL="6350" marR="6350" marT="6350" marB="0" anchor="b">
                    <a:lnL>
                      <a:noFill/>
                    </a:lnL>
                    <a:lnR>
                      <a:noFill/>
                    </a:lnR>
                    <a:lnT>
                      <a:noFill/>
                    </a:lnT>
                    <a:lnB>
                      <a:noFill/>
                    </a:lnB>
                    <a:solidFill>
                      <a:srgbClr val="D9D9D9"/>
                    </a:solidFill>
                  </a:tcPr>
                </a:tc>
                <a:tc>
                  <a:txBody>
                    <a:bodyPr/>
                    <a:lstStyle/>
                    <a:p>
                      <a:pPr algn="l" fontAlgn="b">
                        <a:buNone/>
                      </a:pPr>
                      <a:r>
                        <a:rPr lang="en-GB" sz="1600" b="1"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22406850"/>
                  </a:ext>
                </a:extLst>
              </a:tr>
              <a:tr h="448730">
                <a:tc>
                  <a:txBody>
                    <a:bodyPr/>
                    <a:lstStyle/>
                    <a:p>
                      <a:pPr algn="r" fontAlgn="b">
                        <a:buNone/>
                      </a:pPr>
                      <a:r>
                        <a:rPr lang="en-GB" sz="1600" b="0" i="0" u="none" strike="noStrike">
                          <a:solidFill>
                            <a:srgbClr val="000000"/>
                          </a:solidFill>
                          <a:effectLst/>
                          <a:latin typeface="Aptos Narrow" panose="020B0004020202020204" pitchFamily="34" charset="0"/>
                        </a:rPr>
                        <a:t>UCAS Range</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A*A*A-ABB</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BBB-DDE</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AAA-BCC</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A*A*A-DDE</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2967407"/>
                  </a:ext>
                </a:extLst>
              </a:tr>
              <a:tr h="241881">
                <a:tc>
                  <a:txBody>
                    <a:bodyPr/>
                    <a:lstStyle/>
                    <a:p>
                      <a:pPr algn="r" fontAlgn="b">
                        <a:buNone/>
                      </a:pPr>
                      <a:r>
                        <a:rPr lang="en-GB" sz="1600" b="0" i="0" u="none" strike="noStrike">
                          <a:solidFill>
                            <a:srgbClr val="000000"/>
                          </a:solidFill>
                          <a:effectLst/>
                          <a:latin typeface="Aptos Narrow" panose="020B0004020202020204" pitchFamily="34" charset="0"/>
                        </a:rPr>
                        <a:t>Maths A level</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16</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0</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2</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35%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17622750"/>
                  </a:ext>
                </a:extLst>
              </a:tr>
              <a:tr h="250221">
                <a:tc>
                  <a:txBody>
                    <a:bodyPr/>
                    <a:lstStyle/>
                    <a:p>
                      <a:pPr algn="r" fontAlgn="b">
                        <a:buNone/>
                      </a:pPr>
                      <a:r>
                        <a:rPr lang="en-GB" sz="1600" b="0" i="0" u="none" strike="noStrike">
                          <a:solidFill>
                            <a:srgbClr val="000000"/>
                          </a:solidFill>
                          <a:effectLst/>
                          <a:latin typeface="Aptos Narrow" panose="020B0004020202020204" pitchFamily="34" charset="0"/>
                        </a:rPr>
                        <a:t>Maths GCSE</a:t>
                      </a:r>
                    </a:p>
                  </a:txBody>
                  <a:tcPr marL="6350" marR="6350" marT="6350"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a:noFill/>
                    </a:lnL>
                    <a:lnR w="12700" cap="flat" cmpd="sng" algn="ctr">
                      <a:solidFill>
                        <a:srgbClr val="E97132"/>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8</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E97132"/>
                      </a:solidFill>
                      <a:prstDash val="solid"/>
                      <a:round/>
                      <a:headEnd type="none" w="med" len="med"/>
                      <a:tailEnd type="none" w="med" len="med"/>
                    </a:lnR>
                    <a:lnT>
                      <a:noFill/>
                    </a:lnT>
                    <a:lnB w="12700" cap="flat" cmpd="sng" algn="ctr">
                      <a:solidFill>
                        <a:srgbClr val="E97132"/>
                      </a:solidFill>
                      <a:prstDash val="solid"/>
                      <a:round/>
                      <a:headEnd type="none" w="med" len="med"/>
                      <a:tailEnd type="none" w="med" len="med"/>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E97132"/>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11</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w="12700" cap="flat" cmpd="sng" algn="ctr">
                      <a:solidFill>
                        <a:srgbClr val="0F9ED5"/>
                      </a:solidFill>
                      <a:prstDash val="solid"/>
                      <a:round/>
                      <a:headEnd type="none" w="med" len="med"/>
                      <a:tailEnd type="none" w="med" len="med"/>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F9ED5"/>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11</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a:noFill/>
                    </a:lnT>
                    <a:lnB w="12700" cap="flat" cmpd="sng" algn="ctr">
                      <a:solidFill>
                        <a:srgbClr val="ADADAD"/>
                      </a:solidFill>
                      <a:prstDash val="solid"/>
                      <a:round/>
                      <a:headEnd type="none" w="med" len="med"/>
                      <a:tailEnd type="none" w="med" len="med"/>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30</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GB" sz="1600" b="0" i="0" u="none" strike="noStrike">
                          <a:solidFill>
                            <a:srgbClr val="000000"/>
                          </a:solidFill>
                          <a:effectLst/>
                          <a:latin typeface="Aptos Narrow" panose="020B0004020202020204" pitchFamily="34" charset="0"/>
                        </a:rPr>
                        <a:t>58%</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3632227"/>
                  </a:ext>
                </a:extLst>
              </a:tr>
            </a:tbl>
          </a:graphicData>
        </a:graphic>
      </p:graphicFrame>
      <p:sp>
        <p:nvSpPr>
          <p:cNvPr id="7" name="Arrow: Right 6">
            <a:extLst>
              <a:ext uri="{FF2B5EF4-FFF2-40B4-BE49-F238E27FC236}">
                <a16:creationId xmlns:a16="http://schemas.microsoft.com/office/drawing/2014/main" id="{69CE6C9F-0154-FFC9-9774-27181401A60D}"/>
              </a:ext>
            </a:extLst>
          </p:cNvPr>
          <p:cNvSpPr/>
          <p:nvPr/>
        </p:nvSpPr>
        <p:spPr>
          <a:xfrm>
            <a:off x="0" y="374787"/>
            <a:ext cx="3261591" cy="667248"/>
          </a:xfrm>
          <a:prstGeom prst="rightArrow">
            <a:avLst>
              <a:gd name="adj1" fmla="val 50000"/>
              <a:gd name="adj2" fmla="val 112606"/>
            </a:avLst>
          </a:prstGeom>
          <a:solidFill>
            <a:schemeClr val="accent2">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76CF15D-5571-AA38-7280-321F57A23CFB}"/>
              </a:ext>
            </a:extLst>
          </p:cNvPr>
          <p:cNvSpPr txBox="1"/>
          <p:nvPr/>
        </p:nvSpPr>
        <p:spPr>
          <a:xfrm>
            <a:off x="393700" y="495300"/>
            <a:ext cx="5588000" cy="461665"/>
          </a:xfrm>
          <a:prstGeom prst="rect">
            <a:avLst/>
          </a:prstGeom>
          <a:noFill/>
        </p:spPr>
        <p:txBody>
          <a:bodyPr wrap="square" rtlCol="0">
            <a:spAutoFit/>
          </a:bodyPr>
          <a:lstStyle/>
          <a:p>
            <a:r>
              <a:rPr lang="en-GB" sz="2400" b="1"/>
              <a:t>DATA SUMMARY</a:t>
            </a:r>
          </a:p>
        </p:txBody>
      </p:sp>
    </p:spTree>
    <p:extLst>
      <p:ext uri="{BB962C8B-B14F-4D97-AF65-F5344CB8AC3E}">
        <p14:creationId xmlns:p14="http://schemas.microsoft.com/office/powerpoint/2010/main" val="373958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82F2D924-784B-8E67-3644-4AA3FE1B18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9D012E5-A847-062A-C392-6C930D4C8731}"/>
              </a:ext>
            </a:extLst>
          </p:cNvPr>
          <p:cNvSpPr txBox="1"/>
          <p:nvPr/>
        </p:nvSpPr>
        <p:spPr>
          <a:xfrm>
            <a:off x="393700" y="495300"/>
            <a:ext cx="5588000" cy="461665"/>
          </a:xfrm>
          <a:prstGeom prst="rect">
            <a:avLst/>
          </a:prstGeom>
          <a:noFill/>
        </p:spPr>
        <p:txBody>
          <a:bodyPr wrap="square" rtlCol="0">
            <a:spAutoFit/>
          </a:bodyPr>
          <a:lstStyle/>
          <a:p>
            <a:r>
              <a:rPr lang="en-GB" sz="2400" b="1">
                <a:solidFill>
                  <a:schemeClr val="bg1"/>
                </a:solidFill>
              </a:rPr>
              <a:t>PRELIMINARY FINDINGS</a:t>
            </a:r>
          </a:p>
        </p:txBody>
      </p:sp>
    </p:spTree>
    <p:extLst>
      <p:ext uri="{BB962C8B-B14F-4D97-AF65-F5344CB8AC3E}">
        <p14:creationId xmlns:p14="http://schemas.microsoft.com/office/powerpoint/2010/main" val="3098442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1292</Words>
  <Application>Microsoft Office PowerPoint</Application>
  <PresentationFormat>Widescreen</PresentationFormat>
  <Paragraphs>603</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Aptos Narrow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UK Economics Degree in 2025</dc:title>
  <dc:creator>Annika Johnson;Ashley.Lait@bristol.ac.uk</dc:creator>
  <cp:keywords>Economics education</cp:keywords>
  <cp:lastModifiedBy>Martin Poulter</cp:lastModifiedBy>
  <cp:revision>2</cp:revision>
  <cp:lastPrinted>2025-09-08T08:07:25Z</cp:lastPrinted>
  <dcterms:created xsi:type="dcterms:W3CDTF">2025-09-07T20:35:48Z</dcterms:created>
  <dcterms:modified xsi:type="dcterms:W3CDTF">2025-10-14T15:52:19Z</dcterms:modified>
</cp:coreProperties>
</file>