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32918400" cy="43891200"/>
  <p:notesSz cx="6858000" cy="9144000"/>
  <p:defaultTextStyle>
    <a:defPPr>
      <a:defRPr lang="en-US"/>
    </a:defPPr>
    <a:lvl1pPr marL="0" algn="l" defTabSz="3686861" rtl="0" eaLnBrk="1" latinLnBrk="0" hangingPunct="1">
      <a:defRPr sz="7258" kern="1200">
        <a:solidFill>
          <a:schemeClr val="tx1"/>
        </a:solidFill>
        <a:latin typeface="+mn-lt"/>
        <a:ea typeface="+mn-ea"/>
        <a:cs typeface="+mn-cs"/>
      </a:defRPr>
    </a:lvl1pPr>
    <a:lvl2pPr marL="1843430" algn="l" defTabSz="3686861" rtl="0" eaLnBrk="1" latinLnBrk="0" hangingPunct="1">
      <a:defRPr sz="7258" kern="1200">
        <a:solidFill>
          <a:schemeClr val="tx1"/>
        </a:solidFill>
        <a:latin typeface="+mn-lt"/>
        <a:ea typeface="+mn-ea"/>
        <a:cs typeface="+mn-cs"/>
      </a:defRPr>
    </a:lvl2pPr>
    <a:lvl3pPr marL="3686861" algn="l" defTabSz="3686861" rtl="0" eaLnBrk="1" latinLnBrk="0" hangingPunct="1">
      <a:defRPr sz="7258" kern="1200">
        <a:solidFill>
          <a:schemeClr val="tx1"/>
        </a:solidFill>
        <a:latin typeface="+mn-lt"/>
        <a:ea typeface="+mn-ea"/>
        <a:cs typeface="+mn-cs"/>
      </a:defRPr>
    </a:lvl3pPr>
    <a:lvl4pPr marL="5530291" algn="l" defTabSz="3686861" rtl="0" eaLnBrk="1" latinLnBrk="0" hangingPunct="1">
      <a:defRPr sz="7258" kern="1200">
        <a:solidFill>
          <a:schemeClr val="tx1"/>
        </a:solidFill>
        <a:latin typeface="+mn-lt"/>
        <a:ea typeface="+mn-ea"/>
        <a:cs typeface="+mn-cs"/>
      </a:defRPr>
    </a:lvl4pPr>
    <a:lvl5pPr marL="7373722" algn="l" defTabSz="3686861" rtl="0" eaLnBrk="1" latinLnBrk="0" hangingPunct="1">
      <a:defRPr sz="7258" kern="1200">
        <a:solidFill>
          <a:schemeClr val="tx1"/>
        </a:solidFill>
        <a:latin typeface="+mn-lt"/>
        <a:ea typeface="+mn-ea"/>
        <a:cs typeface="+mn-cs"/>
      </a:defRPr>
    </a:lvl5pPr>
    <a:lvl6pPr marL="9217152" algn="l" defTabSz="3686861" rtl="0" eaLnBrk="1" latinLnBrk="0" hangingPunct="1">
      <a:defRPr sz="7258" kern="1200">
        <a:solidFill>
          <a:schemeClr val="tx1"/>
        </a:solidFill>
        <a:latin typeface="+mn-lt"/>
        <a:ea typeface="+mn-ea"/>
        <a:cs typeface="+mn-cs"/>
      </a:defRPr>
    </a:lvl6pPr>
    <a:lvl7pPr marL="11060582" algn="l" defTabSz="3686861" rtl="0" eaLnBrk="1" latinLnBrk="0" hangingPunct="1">
      <a:defRPr sz="7258" kern="1200">
        <a:solidFill>
          <a:schemeClr val="tx1"/>
        </a:solidFill>
        <a:latin typeface="+mn-lt"/>
        <a:ea typeface="+mn-ea"/>
        <a:cs typeface="+mn-cs"/>
      </a:defRPr>
    </a:lvl7pPr>
    <a:lvl8pPr marL="12904013" algn="l" defTabSz="3686861" rtl="0" eaLnBrk="1" latinLnBrk="0" hangingPunct="1">
      <a:defRPr sz="7258" kern="1200">
        <a:solidFill>
          <a:schemeClr val="tx1"/>
        </a:solidFill>
        <a:latin typeface="+mn-lt"/>
        <a:ea typeface="+mn-ea"/>
        <a:cs typeface="+mn-cs"/>
      </a:defRPr>
    </a:lvl8pPr>
    <a:lvl9pPr marL="14747443" algn="l" defTabSz="3686861" rtl="0" eaLnBrk="1" latinLnBrk="0" hangingPunct="1">
      <a:defRPr sz="7258"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862" autoAdjust="0"/>
    <p:restoredTop sz="94660"/>
  </p:normalViewPr>
  <p:slideViewPr>
    <p:cSldViewPr snapToGrid="0">
      <p:cViewPr>
        <p:scale>
          <a:sx n="40" d="100"/>
          <a:sy n="40" d="100"/>
        </p:scale>
        <p:origin x="618" y="-12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68880" y="7183123"/>
            <a:ext cx="27980640" cy="15280640"/>
          </a:xfrm>
        </p:spPr>
        <p:txBody>
          <a:bodyPr anchor="b"/>
          <a:lstStyle>
            <a:lvl1pPr algn="ctr">
              <a:defRPr sz="21600"/>
            </a:lvl1pPr>
          </a:lstStyle>
          <a:p>
            <a:r>
              <a:rPr lang="en-US"/>
              <a:t>Click to edit Master title style</a:t>
            </a:r>
            <a:endParaRPr lang="en-US" dirty="0"/>
          </a:p>
        </p:txBody>
      </p:sp>
      <p:sp>
        <p:nvSpPr>
          <p:cNvPr id="3" name="Subtitle 2"/>
          <p:cNvSpPr>
            <a:spLocks noGrp="1"/>
          </p:cNvSpPr>
          <p:nvPr>
            <p:ph type="subTitle" idx="1"/>
          </p:nvPr>
        </p:nvSpPr>
        <p:spPr>
          <a:xfrm>
            <a:off x="4114800" y="23053043"/>
            <a:ext cx="24688800" cy="10596877"/>
          </a:xfrm>
        </p:spPr>
        <p:txBody>
          <a:bodyPr/>
          <a:lstStyle>
            <a:lvl1pPr marL="0" indent="0" algn="ctr">
              <a:buNone/>
              <a:defRPr sz="8640"/>
            </a:lvl1pPr>
            <a:lvl2pPr marL="1645920" indent="0" algn="ctr">
              <a:buNone/>
              <a:defRPr sz="7200"/>
            </a:lvl2pPr>
            <a:lvl3pPr marL="3291840" indent="0" algn="ctr">
              <a:buNone/>
              <a:defRPr sz="6480"/>
            </a:lvl3pPr>
            <a:lvl4pPr marL="4937760" indent="0" algn="ctr">
              <a:buNone/>
              <a:defRPr sz="5760"/>
            </a:lvl4pPr>
            <a:lvl5pPr marL="6583680" indent="0" algn="ctr">
              <a:buNone/>
              <a:defRPr sz="5760"/>
            </a:lvl5pPr>
            <a:lvl6pPr marL="8229600" indent="0" algn="ctr">
              <a:buNone/>
              <a:defRPr sz="5760"/>
            </a:lvl6pPr>
            <a:lvl7pPr marL="9875520" indent="0" algn="ctr">
              <a:buNone/>
              <a:defRPr sz="5760"/>
            </a:lvl7pPr>
            <a:lvl8pPr marL="11521440" indent="0" algn="ctr">
              <a:buNone/>
              <a:defRPr sz="5760"/>
            </a:lvl8pPr>
            <a:lvl9pPr marL="13167360" indent="0" algn="ctr">
              <a:buNone/>
              <a:defRPr sz="57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B5FB9E8-2D8A-4B3C-A711-7A68E5DC2B21}" type="datetimeFigureOut">
              <a:rPr lang="en-US" smtClean="0"/>
              <a:t>9/9/2025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27F8FA-39D1-45A7-ACBB-FC5D54E4DBBE}" type="slidenum">
              <a:rPr lang="en-US" smtClean="0"/>
              <a:t>‹#›</a:t>
            </a:fld>
            <a:endParaRPr lang="en-US"/>
          </a:p>
        </p:txBody>
      </p:sp>
    </p:spTree>
    <p:extLst>
      <p:ext uri="{BB962C8B-B14F-4D97-AF65-F5344CB8AC3E}">
        <p14:creationId xmlns:p14="http://schemas.microsoft.com/office/powerpoint/2010/main" val="13656975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B5FB9E8-2D8A-4B3C-A711-7A68E5DC2B21}" type="datetimeFigureOut">
              <a:rPr lang="en-US" smtClean="0"/>
              <a:t>9/9/2025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27F8FA-39D1-45A7-ACBB-FC5D54E4DBBE}" type="slidenum">
              <a:rPr lang="en-US" smtClean="0"/>
              <a:t>‹#›</a:t>
            </a:fld>
            <a:endParaRPr lang="en-US"/>
          </a:p>
        </p:txBody>
      </p:sp>
    </p:spTree>
    <p:extLst>
      <p:ext uri="{BB962C8B-B14F-4D97-AF65-F5344CB8AC3E}">
        <p14:creationId xmlns:p14="http://schemas.microsoft.com/office/powerpoint/2010/main" val="30413890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3557232" y="2336800"/>
            <a:ext cx="7098030" cy="3719576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63142" y="2336800"/>
            <a:ext cx="20882610" cy="371957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B5FB9E8-2D8A-4B3C-A711-7A68E5DC2B21}" type="datetimeFigureOut">
              <a:rPr lang="en-US" smtClean="0"/>
              <a:t>9/9/2025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27F8FA-39D1-45A7-ACBB-FC5D54E4DBBE}" type="slidenum">
              <a:rPr lang="en-US" smtClean="0"/>
              <a:t>‹#›</a:t>
            </a:fld>
            <a:endParaRPr lang="en-US"/>
          </a:p>
        </p:txBody>
      </p:sp>
    </p:spTree>
    <p:extLst>
      <p:ext uri="{BB962C8B-B14F-4D97-AF65-F5344CB8AC3E}">
        <p14:creationId xmlns:p14="http://schemas.microsoft.com/office/powerpoint/2010/main" val="25097806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B5FB9E8-2D8A-4B3C-A711-7A68E5DC2B21}" type="datetimeFigureOut">
              <a:rPr lang="en-US" smtClean="0"/>
              <a:t>9/9/2025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27F8FA-39D1-45A7-ACBB-FC5D54E4DBBE}" type="slidenum">
              <a:rPr lang="en-US" smtClean="0"/>
              <a:t>‹#›</a:t>
            </a:fld>
            <a:endParaRPr lang="en-US"/>
          </a:p>
        </p:txBody>
      </p:sp>
    </p:spTree>
    <p:extLst>
      <p:ext uri="{BB962C8B-B14F-4D97-AF65-F5344CB8AC3E}">
        <p14:creationId xmlns:p14="http://schemas.microsoft.com/office/powerpoint/2010/main" val="35724698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45997" y="10942333"/>
            <a:ext cx="28392120" cy="18257517"/>
          </a:xfrm>
        </p:spPr>
        <p:txBody>
          <a:bodyPr anchor="b"/>
          <a:lstStyle>
            <a:lvl1pPr>
              <a:defRPr sz="21600"/>
            </a:lvl1pPr>
          </a:lstStyle>
          <a:p>
            <a:r>
              <a:rPr lang="en-US"/>
              <a:t>Click to edit Master title style</a:t>
            </a:r>
            <a:endParaRPr lang="en-US" dirty="0"/>
          </a:p>
        </p:txBody>
      </p:sp>
      <p:sp>
        <p:nvSpPr>
          <p:cNvPr id="3" name="Text Placeholder 2"/>
          <p:cNvSpPr>
            <a:spLocks noGrp="1"/>
          </p:cNvSpPr>
          <p:nvPr>
            <p:ph type="body" idx="1"/>
          </p:nvPr>
        </p:nvSpPr>
        <p:spPr>
          <a:xfrm>
            <a:off x="2245997" y="29372573"/>
            <a:ext cx="28392120" cy="9601197"/>
          </a:xfrm>
        </p:spPr>
        <p:txBody>
          <a:bodyPr/>
          <a:lstStyle>
            <a:lvl1pPr marL="0" indent="0">
              <a:buNone/>
              <a:defRPr sz="8640">
                <a:solidFill>
                  <a:schemeClr val="tx1"/>
                </a:solidFill>
              </a:defRPr>
            </a:lvl1pPr>
            <a:lvl2pPr marL="1645920" indent="0">
              <a:buNone/>
              <a:defRPr sz="7200">
                <a:solidFill>
                  <a:schemeClr val="tx1">
                    <a:tint val="75000"/>
                  </a:schemeClr>
                </a:solidFill>
              </a:defRPr>
            </a:lvl2pPr>
            <a:lvl3pPr marL="3291840" indent="0">
              <a:buNone/>
              <a:defRPr sz="6480">
                <a:solidFill>
                  <a:schemeClr val="tx1">
                    <a:tint val="75000"/>
                  </a:schemeClr>
                </a:solidFill>
              </a:defRPr>
            </a:lvl3pPr>
            <a:lvl4pPr marL="4937760" indent="0">
              <a:buNone/>
              <a:defRPr sz="5760">
                <a:solidFill>
                  <a:schemeClr val="tx1">
                    <a:tint val="75000"/>
                  </a:schemeClr>
                </a:solidFill>
              </a:defRPr>
            </a:lvl4pPr>
            <a:lvl5pPr marL="6583680" indent="0">
              <a:buNone/>
              <a:defRPr sz="5760">
                <a:solidFill>
                  <a:schemeClr val="tx1">
                    <a:tint val="75000"/>
                  </a:schemeClr>
                </a:solidFill>
              </a:defRPr>
            </a:lvl5pPr>
            <a:lvl6pPr marL="8229600" indent="0">
              <a:buNone/>
              <a:defRPr sz="5760">
                <a:solidFill>
                  <a:schemeClr val="tx1">
                    <a:tint val="75000"/>
                  </a:schemeClr>
                </a:solidFill>
              </a:defRPr>
            </a:lvl6pPr>
            <a:lvl7pPr marL="9875520" indent="0">
              <a:buNone/>
              <a:defRPr sz="5760">
                <a:solidFill>
                  <a:schemeClr val="tx1">
                    <a:tint val="75000"/>
                  </a:schemeClr>
                </a:solidFill>
              </a:defRPr>
            </a:lvl7pPr>
            <a:lvl8pPr marL="11521440" indent="0">
              <a:buNone/>
              <a:defRPr sz="5760">
                <a:solidFill>
                  <a:schemeClr val="tx1">
                    <a:tint val="75000"/>
                  </a:schemeClr>
                </a:solidFill>
              </a:defRPr>
            </a:lvl8pPr>
            <a:lvl9pPr marL="13167360" indent="0">
              <a:buNone/>
              <a:defRPr sz="576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B5FB9E8-2D8A-4B3C-A711-7A68E5DC2B21}" type="datetimeFigureOut">
              <a:rPr lang="en-US" smtClean="0"/>
              <a:t>9/9/2025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27F8FA-39D1-45A7-ACBB-FC5D54E4DBBE}" type="slidenum">
              <a:rPr lang="en-US" smtClean="0"/>
              <a:t>‹#›</a:t>
            </a:fld>
            <a:endParaRPr lang="en-US"/>
          </a:p>
        </p:txBody>
      </p:sp>
    </p:spTree>
    <p:extLst>
      <p:ext uri="{BB962C8B-B14F-4D97-AF65-F5344CB8AC3E}">
        <p14:creationId xmlns:p14="http://schemas.microsoft.com/office/powerpoint/2010/main" val="22916336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263140" y="11684000"/>
            <a:ext cx="13990320" cy="278485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6664940" y="11684000"/>
            <a:ext cx="13990320" cy="278485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B5FB9E8-2D8A-4B3C-A711-7A68E5DC2B21}" type="datetimeFigureOut">
              <a:rPr lang="en-US" smtClean="0"/>
              <a:t>9/9/2025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27F8FA-39D1-45A7-ACBB-FC5D54E4DBBE}" type="slidenum">
              <a:rPr lang="en-US" smtClean="0"/>
              <a:t>‹#›</a:t>
            </a:fld>
            <a:endParaRPr lang="en-US"/>
          </a:p>
        </p:txBody>
      </p:sp>
    </p:spTree>
    <p:extLst>
      <p:ext uri="{BB962C8B-B14F-4D97-AF65-F5344CB8AC3E}">
        <p14:creationId xmlns:p14="http://schemas.microsoft.com/office/powerpoint/2010/main" val="40964294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267428" y="2336810"/>
            <a:ext cx="28392120" cy="8483603"/>
          </a:xfrm>
        </p:spPr>
        <p:txBody>
          <a:bodyPr/>
          <a:lstStyle/>
          <a:p>
            <a:r>
              <a:rPr lang="en-US"/>
              <a:t>Click to edit Master title style</a:t>
            </a:r>
            <a:endParaRPr lang="en-US" dirty="0"/>
          </a:p>
        </p:txBody>
      </p:sp>
      <p:sp>
        <p:nvSpPr>
          <p:cNvPr id="3" name="Text Placeholder 2"/>
          <p:cNvSpPr>
            <a:spLocks noGrp="1"/>
          </p:cNvSpPr>
          <p:nvPr>
            <p:ph type="body" idx="1"/>
          </p:nvPr>
        </p:nvSpPr>
        <p:spPr>
          <a:xfrm>
            <a:off x="2267431" y="10759443"/>
            <a:ext cx="13926024" cy="5273037"/>
          </a:xfrm>
        </p:spPr>
        <p:txBody>
          <a:bodyPr anchor="b"/>
          <a:lstStyle>
            <a:lvl1pPr marL="0" indent="0">
              <a:buNone/>
              <a:defRPr sz="8640" b="1"/>
            </a:lvl1pPr>
            <a:lvl2pPr marL="1645920" indent="0">
              <a:buNone/>
              <a:defRPr sz="7200" b="1"/>
            </a:lvl2pPr>
            <a:lvl3pPr marL="3291840" indent="0">
              <a:buNone/>
              <a:defRPr sz="6480" b="1"/>
            </a:lvl3pPr>
            <a:lvl4pPr marL="4937760" indent="0">
              <a:buNone/>
              <a:defRPr sz="5760" b="1"/>
            </a:lvl4pPr>
            <a:lvl5pPr marL="6583680" indent="0">
              <a:buNone/>
              <a:defRPr sz="5760" b="1"/>
            </a:lvl5pPr>
            <a:lvl6pPr marL="8229600" indent="0">
              <a:buNone/>
              <a:defRPr sz="5760" b="1"/>
            </a:lvl6pPr>
            <a:lvl7pPr marL="9875520" indent="0">
              <a:buNone/>
              <a:defRPr sz="5760" b="1"/>
            </a:lvl7pPr>
            <a:lvl8pPr marL="11521440" indent="0">
              <a:buNone/>
              <a:defRPr sz="5760" b="1"/>
            </a:lvl8pPr>
            <a:lvl9pPr marL="13167360" indent="0">
              <a:buNone/>
              <a:defRPr sz="5760" b="1"/>
            </a:lvl9pPr>
          </a:lstStyle>
          <a:p>
            <a:pPr lvl="0"/>
            <a:r>
              <a:rPr lang="en-US"/>
              <a:t>Click to edit Master text styles</a:t>
            </a:r>
          </a:p>
        </p:txBody>
      </p:sp>
      <p:sp>
        <p:nvSpPr>
          <p:cNvPr id="4" name="Content Placeholder 3"/>
          <p:cNvSpPr>
            <a:spLocks noGrp="1"/>
          </p:cNvSpPr>
          <p:nvPr>
            <p:ph sz="half" idx="2"/>
          </p:nvPr>
        </p:nvSpPr>
        <p:spPr>
          <a:xfrm>
            <a:off x="2267431" y="16032480"/>
            <a:ext cx="13926024" cy="235813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6664942" y="10759443"/>
            <a:ext cx="13994608" cy="5273037"/>
          </a:xfrm>
        </p:spPr>
        <p:txBody>
          <a:bodyPr anchor="b"/>
          <a:lstStyle>
            <a:lvl1pPr marL="0" indent="0">
              <a:buNone/>
              <a:defRPr sz="8640" b="1"/>
            </a:lvl1pPr>
            <a:lvl2pPr marL="1645920" indent="0">
              <a:buNone/>
              <a:defRPr sz="7200" b="1"/>
            </a:lvl2pPr>
            <a:lvl3pPr marL="3291840" indent="0">
              <a:buNone/>
              <a:defRPr sz="6480" b="1"/>
            </a:lvl3pPr>
            <a:lvl4pPr marL="4937760" indent="0">
              <a:buNone/>
              <a:defRPr sz="5760" b="1"/>
            </a:lvl4pPr>
            <a:lvl5pPr marL="6583680" indent="0">
              <a:buNone/>
              <a:defRPr sz="5760" b="1"/>
            </a:lvl5pPr>
            <a:lvl6pPr marL="8229600" indent="0">
              <a:buNone/>
              <a:defRPr sz="5760" b="1"/>
            </a:lvl6pPr>
            <a:lvl7pPr marL="9875520" indent="0">
              <a:buNone/>
              <a:defRPr sz="5760" b="1"/>
            </a:lvl7pPr>
            <a:lvl8pPr marL="11521440" indent="0">
              <a:buNone/>
              <a:defRPr sz="5760" b="1"/>
            </a:lvl8pPr>
            <a:lvl9pPr marL="13167360" indent="0">
              <a:buNone/>
              <a:defRPr sz="5760" b="1"/>
            </a:lvl9pPr>
          </a:lstStyle>
          <a:p>
            <a:pPr lvl="0"/>
            <a:r>
              <a:rPr lang="en-US"/>
              <a:t>Click to edit Master text styles</a:t>
            </a:r>
          </a:p>
        </p:txBody>
      </p:sp>
      <p:sp>
        <p:nvSpPr>
          <p:cNvPr id="6" name="Content Placeholder 5"/>
          <p:cNvSpPr>
            <a:spLocks noGrp="1"/>
          </p:cNvSpPr>
          <p:nvPr>
            <p:ph sz="quarter" idx="4"/>
          </p:nvPr>
        </p:nvSpPr>
        <p:spPr>
          <a:xfrm>
            <a:off x="16664942" y="16032480"/>
            <a:ext cx="13994608" cy="235813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B5FB9E8-2D8A-4B3C-A711-7A68E5DC2B21}" type="datetimeFigureOut">
              <a:rPr lang="en-US" smtClean="0"/>
              <a:t>9/9/2025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427F8FA-39D1-45A7-ACBB-FC5D54E4DBBE}" type="slidenum">
              <a:rPr lang="en-US" smtClean="0"/>
              <a:t>‹#›</a:t>
            </a:fld>
            <a:endParaRPr lang="en-US"/>
          </a:p>
        </p:txBody>
      </p:sp>
    </p:spTree>
    <p:extLst>
      <p:ext uri="{BB962C8B-B14F-4D97-AF65-F5344CB8AC3E}">
        <p14:creationId xmlns:p14="http://schemas.microsoft.com/office/powerpoint/2010/main" val="40836020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B5FB9E8-2D8A-4B3C-A711-7A68E5DC2B21}" type="datetimeFigureOut">
              <a:rPr lang="en-US" smtClean="0"/>
              <a:t>9/9/2025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427F8FA-39D1-45A7-ACBB-FC5D54E4DBBE}" type="slidenum">
              <a:rPr lang="en-US" smtClean="0"/>
              <a:t>‹#›</a:t>
            </a:fld>
            <a:endParaRPr lang="en-US"/>
          </a:p>
        </p:txBody>
      </p:sp>
    </p:spTree>
    <p:extLst>
      <p:ext uri="{BB962C8B-B14F-4D97-AF65-F5344CB8AC3E}">
        <p14:creationId xmlns:p14="http://schemas.microsoft.com/office/powerpoint/2010/main" val="40421234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B5FB9E8-2D8A-4B3C-A711-7A68E5DC2B21}" type="datetimeFigureOut">
              <a:rPr lang="en-US" smtClean="0"/>
              <a:t>9/9/2025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427F8FA-39D1-45A7-ACBB-FC5D54E4DBBE}" type="slidenum">
              <a:rPr lang="en-US" smtClean="0"/>
              <a:t>‹#›</a:t>
            </a:fld>
            <a:endParaRPr lang="en-US"/>
          </a:p>
        </p:txBody>
      </p:sp>
    </p:spTree>
    <p:extLst>
      <p:ext uri="{BB962C8B-B14F-4D97-AF65-F5344CB8AC3E}">
        <p14:creationId xmlns:p14="http://schemas.microsoft.com/office/powerpoint/2010/main" val="14740038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67428" y="2926080"/>
            <a:ext cx="10617041" cy="10241280"/>
          </a:xfrm>
        </p:spPr>
        <p:txBody>
          <a:bodyPr anchor="b"/>
          <a:lstStyle>
            <a:lvl1pPr>
              <a:defRPr sz="11520"/>
            </a:lvl1pPr>
          </a:lstStyle>
          <a:p>
            <a:r>
              <a:rPr lang="en-US"/>
              <a:t>Click to edit Master title style</a:t>
            </a:r>
            <a:endParaRPr lang="en-US" dirty="0"/>
          </a:p>
        </p:txBody>
      </p:sp>
      <p:sp>
        <p:nvSpPr>
          <p:cNvPr id="3" name="Content Placeholder 2"/>
          <p:cNvSpPr>
            <a:spLocks noGrp="1"/>
          </p:cNvSpPr>
          <p:nvPr>
            <p:ph idx="1"/>
          </p:nvPr>
        </p:nvSpPr>
        <p:spPr>
          <a:xfrm>
            <a:off x="13994608" y="6319530"/>
            <a:ext cx="16664940" cy="31191200"/>
          </a:xfrm>
        </p:spPr>
        <p:txBody>
          <a:bodyPr/>
          <a:lstStyle>
            <a:lvl1pPr>
              <a:defRPr sz="11520"/>
            </a:lvl1pPr>
            <a:lvl2pPr>
              <a:defRPr sz="10080"/>
            </a:lvl2pPr>
            <a:lvl3pPr>
              <a:defRPr sz="8640"/>
            </a:lvl3pPr>
            <a:lvl4pPr>
              <a:defRPr sz="7200"/>
            </a:lvl4pPr>
            <a:lvl5pPr>
              <a:defRPr sz="7200"/>
            </a:lvl5pPr>
            <a:lvl6pPr>
              <a:defRPr sz="7200"/>
            </a:lvl6pPr>
            <a:lvl7pPr>
              <a:defRPr sz="7200"/>
            </a:lvl7pPr>
            <a:lvl8pPr>
              <a:defRPr sz="7200"/>
            </a:lvl8pPr>
            <a:lvl9pPr>
              <a:defRPr sz="7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267428" y="13167360"/>
            <a:ext cx="10617041" cy="24394163"/>
          </a:xfrm>
        </p:spPr>
        <p:txBody>
          <a:bodyPr/>
          <a:lstStyle>
            <a:lvl1pPr marL="0" indent="0">
              <a:buNone/>
              <a:defRPr sz="5760"/>
            </a:lvl1pPr>
            <a:lvl2pPr marL="1645920" indent="0">
              <a:buNone/>
              <a:defRPr sz="5040"/>
            </a:lvl2pPr>
            <a:lvl3pPr marL="3291840" indent="0">
              <a:buNone/>
              <a:defRPr sz="4320"/>
            </a:lvl3pPr>
            <a:lvl4pPr marL="4937760" indent="0">
              <a:buNone/>
              <a:defRPr sz="3600"/>
            </a:lvl4pPr>
            <a:lvl5pPr marL="6583680" indent="0">
              <a:buNone/>
              <a:defRPr sz="3600"/>
            </a:lvl5pPr>
            <a:lvl6pPr marL="8229600" indent="0">
              <a:buNone/>
              <a:defRPr sz="3600"/>
            </a:lvl6pPr>
            <a:lvl7pPr marL="9875520" indent="0">
              <a:buNone/>
              <a:defRPr sz="3600"/>
            </a:lvl7pPr>
            <a:lvl8pPr marL="11521440" indent="0">
              <a:buNone/>
              <a:defRPr sz="3600"/>
            </a:lvl8pPr>
            <a:lvl9pPr marL="13167360" indent="0">
              <a:buNone/>
              <a:defRPr sz="3600"/>
            </a:lvl9pPr>
          </a:lstStyle>
          <a:p>
            <a:pPr lvl="0"/>
            <a:r>
              <a:rPr lang="en-US"/>
              <a:t>Click to edit Master text styles</a:t>
            </a:r>
          </a:p>
        </p:txBody>
      </p:sp>
      <p:sp>
        <p:nvSpPr>
          <p:cNvPr id="5" name="Date Placeholder 4"/>
          <p:cNvSpPr>
            <a:spLocks noGrp="1"/>
          </p:cNvSpPr>
          <p:nvPr>
            <p:ph type="dt" sz="half" idx="10"/>
          </p:nvPr>
        </p:nvSpPr>
        <p:spPr/>
        <p:txBody>
          <a:bodyPr/>
          <a:lstStyle/>
          <a:p>
            <a:fld id="{BB5FB9E8-2D8A-4B3C-A711-7A68E5DC2B21}" type="datetimeFigureOut">
              <a:rPr lang="en-US" smtClean="0"/>
              <a:t>9/9/2025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27F8FA-39D1-45A7-ACBB-FC5D54E4DBBE}" type="slidenum">
              <a:rPr lang="en-US" smtClean="0"/>
              <a:t>‹#›</a:t>
            </a:fld>
            <a:endParaRPr lang="en-US"/>
          </a:p>
        </p:txBody>
      </p:sp>
    </p:spTree>
    <p:extLst>
      <p:ext uri="{BB962C8B-B14F-4D97-AF65-F5344CB8AC3E}">
        <p14:creationId xmlns:p14="http://schemas.microsoft.com/office/powerpoint/2010/main" val="9208438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67428" y="2926080"/>
            <a:ext cx="10617041" cy="10241280"/>
          </a:xfrm>
        </p:spPr>
        <p:txBody>
          <a:bodyPr anchor="b"/>
          <a:lstStyle>
            <a:lvl1pPr>
              <a:defRPr sz="11520"/>
            </a:lvl1pPr>
          </a:lstStyle>
          <a:p>
            <a:r>
              <a:rPr lang="en-US"/>
              <a:t>Click to edit Master title style</a:t>
            </a:r>
            <a:endParaRPr lang="en-US" dirty="0"/>
          </a:p>
        </p:txBody>
      </p:sp>
      <p:sp>
        <p:nvSpPr>
          <p:cNvPr id="3" name="Picture Placeholder 2"/>
          <p:cNvSpPr>
            <a:spLocks noGrp="1" noChangeAspect="1"/>
          </p:cNvSpPr>
          <p:nvPr>
            <p:ph type="pic" idx="1"/>
          </p:nvPr>
        </p:nvSpPr>
        <p:spPr>
          <a:xfrm>
            <a:off x="13994608" y="6319530"/>
            <a:ext cx="16664940" cy="31191200"/>
          </a:xfrm>
        </p:spPr>
        <p:txBody>
          <a:bodyPr anchor="t"/>
          <a:lstStyle>
            <a:lvl1pPr marL="0" indent="0">
              <a:buNone/>
              <a:defRPr sz="11520"/>
            </a:lvl1pPr>
            <a:lvl2pPr marL="1645920" indent="0">
              <a:buNone/>
              <a:defRPr sz="10080"/>
            </a:lvl2pPr>
            <a:lvl3pPr marL="3291840" indent="0">
              <a:buNone/>
              <a:defRPr sz="8640"/>
            </a:lvl3pPr>
            <a:lvl4pPr marL="4937760" indent="0">
              <a:buNone/>
              <a:defRPr sz="7200"/>
            </a:lvl4pPr>
            <a:lvl5pPr marL="6583680" indent="0">
              <a:buNone/>
              <a:defRPr sz="7200"/>
            </a:lvl5pPr>
            <a:lvl6pPr marL="8229600" indent="0">
              <a:buNone/>
              <a:defRPr sz="7200"/>
            </a:lvl6pPr>
            <a:lvl7pPr marL="9875520" indent="0">
              <a:buNone/>
              <a:defRPr sz="7200"/>
            </a:lvl7pPr>
            <a:lvl8pPr marL="11521440" indent="0">
              <a:buNone/>
              <a:defRPr sz="7200"/>
            </a:lvl8pPr>
            <a:lvl9pPr marL="13167360" indent="0">
              <a:buNone/>
              <a:defRPr sz="7200"/>
            </a:lvl9pPr>
          </a:lstStyle>
          <a:p>
            <a:r>
              <a:rPr lang="en-US"/>
              <a:t>Click icon to add picture</a:t>
            </a:r>
            <a:endParaRPr lang="en-US" dirty="0"/>
          </a:p>
        </p:txBody>
      </p:sp>
      <p:sp>
        <p:nvSpPr>
          <p:cNvPr id="4" name="Text Placeholder 3"/>
          <p:cNvSpPr>
            <a:spLocks noGrp="1"/>
          </p:cNvSpPr>
          <p:nvPr>
            <p:ph type="body" sz="half" idx="2"/>
          </p:nvPr>
        </p:nvSpPr>
        <p:spPr>
          <a:xfrm>
            <a:off x="2267428" y="13167360"/>
            <a:ext cx="10617041" cy="24394163"/>
          </a:xfrm>
        </p:spPr>
        <p:txBody>
          <a:bodyPr/>
          <a:lstStyle>
            <a:lvl1pPr marL="0" indent="0">
              <a:buNone/>
              <a:defRPr sz="5760"/>
            </a:lvl1pPr>
            <a:lvl2pPr marL="1645920" indent="0">
              <a:buNone/>
              <a:defRPr sz="5040"/>
            </a:lvl2pPr>
            <a:lvl3pPr marL="3291840" indent="0">
              <a:buNone/>
              <a:defRPr sz="4320"/>
            </a:lvl3pPr>
            <a:lvl4pPr marL="4937760" indent="0">
              <a:buNone/>
              <a:defRPr sz="3600"/>
            </a:lvl4pPr>
            <a:lvl5pPr marL="6583680" indent="0">
              <a:buNone/>
              <a:defRPr sz="3600"/>
            </a:lvl5pPr>
            <a:lvl6pPr marL="8229600" indent="0">
              <a:buNone/>
              <a:defRPr sz="3600"/>
            </a:lvl6pPr>
            <a:lvl7pPr marL="9875520" indent="0">
              <a:buNone/>
              <a:defRPr sz="3600"/>
            </a:lvl7pPr>
            <a:lvl8pPr marL="11521440" indent="0">
              <a:buNone/>
              <a:defRPr sz="3600"/>
            </a:lvl8pPr>
            <a:lvl9pPr marL="13167360" indent="0">
              <a:buNone/>
              <a:defRPr sz="3600"/>
            </a:lvl9pPr>
          </a:lstStyle>
          <a:p>
            <a:pPr lvl="0"/>
            <a:r>
              <a:rPr lang="en-US"/>
              <a:t>Click to edit Master text styles</a:t>
            </a:r>
          </a:p>
        </p:txBody>
      </p:sp>
      <p:sp>
        <p:nvSpPr>
          <p:cNvPr id="5" name="Date Placeholder 4"/>
          <p:cNvSpPr>
            <a:spLocks noGrp="1"/>
          </p:cNvSpPr>
          <p:nvPr>
            <p:ph type="dt" sz="half" idx="10"/>
          </p:nvPr>
        </p:nvSpPr>
        <p:spPr/>
        <p:txBody>
          <a:bodyPr/>
          <a:lstStyle/>
          <a:p>
            <a:fld id="{BB5FB9E8-2D8A-4B3C-A711-7A68E5DC2B21}" type="datetimeFigureOut">
              <a:rPr lang="en-US" smtClean="0"/>
              <a:t>9/9/2025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27F8FA-39D1-45A7-ACBB-FC5D54E4DBBE}" type="slidenum">
              <a:rPr lang="en-US" smtClean="0"/>
              <a:t>‹#›</a:t>
            </a:fld>
            <a:endParaRPr lang="en-US"/>
          </a:p>
        </p:txBody>
      </p:sp>
    </p:spTree>
    <p:extLst>
      <p:ext uri="{BB962C8B-B14F-4D97-AF65-F5344CB8AC3E}">
        <p14:creationId xmlns:p14="http://schemas.microsoft.com/office/powerpoint/2010/main" val="38800152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63140" y="2336810"/>
            <a:ext cx="28392120" cy="848360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63140" y="11684000"/>
            <a:ext cx="28392120" cy="278485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263140" y="40680650"/>
            <a:ext cx="7406640" cy="2336800"/>
          </a:xfrm>
          <a:prstGeom prst="rect">
            <a:avLst/>
          </a:prstGeom>
        </p:spPr>
        <p:txBody>
          <a:bodyPr vert="horz" lIns="91440" tIns="45720" rIns="91440" bIns="45720" rtlCol="0" anchor="ctr"/>
          <a:lstStyle>
            <a:lvl1pPr algn="l">
              <a:defRPr sz="4320">
                <a:solidFill>
                  <a:schemeClr val="tx1">
                    <a:tint val="75000"/>
                  </a:schemeClr>
                </a:solidFill>
              </a:defRPr>
            </a:lvl1pPr>
          </a:lstStyle>
          <a:p>
            <a:fld id="{BB5FB9E8-2D8A-4B3C-A711-7A68E5DC2B21}" type="datetimeFigureOut">
              <a:rPr lang="en-US" smtClean="0"/>
              <a:t>9/9/2025</a:t>
            </a:fld>
            <a:endParaRPr lang="en-US"/>
          </a:p>
        </p:txBody>
      </p:sp>
      <p:sp>
        <p:nvSpPr>
          <p:cNvPr id="5" name="Footer Placeholder 4"/>
          <p:cNvSpPr>
            <a:spLocks noGrp="1"/>
          </p:cNvSpPr>
          <p:nvPr>
            <p:ph type="ftr" sz="quarter" idx="3"/>
          </p:nvPr>
        </p:nvSpPr>
        <p:spPr>
          <a:xfrm>
            <a:off x="10904220" y="40680650"/>
            <a:ext cx="11109960" cy="2336800"/>
          </a:xfrm>
          <a:prstGeom prst="rect">
            <a:avLst/>
          </a:prstGeom>
        </p:spPr>
        <p:txBody>
          <a:bodyPr vert="horz" lIns="91440" tIns="45720" rIns="91440" bIns="45720" rtlCol="0" anchor="ctr"/>
          <a:lstStyle>
            <a:lvl1pPr algn="ctr">
              <a:defRPr sz="43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23248620" y="40680650"/>
            <a:ext cx="7406640" cy="2336800"/>
          </a:xfrm>
          <a:prstGeom prst="rect">
            <a:avLst/>
          </a:prstGeom>
        </p:spPr>
        <p:txBody>
          <a:bodyPr vert="horz" lIns="91440" tIns="45720" rIns="91440" bIns="45720" rtlCol="0" anchor="ctr"/>
          <a:lstStyle>
            <a:lvl1pPr algn="r">
              <a:defRPr sz="4320">
                <a:solidFill>
                  <a:schemeClr val="tx1">
                    <a:tint val="75000"/>
                  </a:schemeClr>
                </a:solidFill>
              </a:defRPr>
            </a:lvl1pPr>
          </a:lstStyle>
          <a:p>
            <a:fld id="{0427F8FA-39D1-45A7-ACBB-FC5D54E4DBBE}" type="slidenum">
              <a:rPr lang="en-US" smtClean="0"/>
              <a:t>‹#›</a:t>
            </a:fld>
            <a:endParaRPr lang="en-US"/>
          </a:p>
        </p:txBody>
      </p:sp>
    </p:spTree>
    <p:extLst>
      <p:ext uri="{BB962C8B-B14F-4D97-AF65-F5344CB8AC3E}">
        <p14:creationId xmlns:p14="http://schemas.microsoft.com/office/powerpoint/2010/main" val="246749884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3291840" rtl="0" eaLnBrk="1" latinLnBrk="0" hangingPunct="1">
        <a:lnSpc>
          <a:spcPct val="90000"/>
        </a:lnSpc>
        <a:spcBef>
          <a:spcPct val="0"/>
        </a:spcBef>
        <a:buNone/>
        <a:defRPr sz="15840" kern="1200">
          <a:solidFill>
            <a:schemeClr val="tx1"/>
          </a:solidFill>
          <a:latin typeface="+mj-lt"/>
          <a:ea typeface="+mj-ea"/>
          <a:cs typeface="+mj-cs"/>
        </a:defRPr>
      </a:lvl1pPr>
    </p:titleStyle>
    <p:bodyStyle>
      <a:lvl1pPr marL="822960" indent="-822960" algn="l" defTabSz="3291840" rtl="0" eaLnBrk="1" latinLnBrk="0" hangingPunct="1">
        <a:lnSpc>
          <a:spcPct val="90000"/>
        </a:lnSpc>
        <a:spcBef>
          <a:spcPts val="3600"/>
        </a:spcBef>
        <a:buFont typeface="Arial" panose="020B0604020202020204" pitchFamily="34" charset="0"/>
        <a:buChar char="•"/>
        <a:defRPr sz="10080" kern="1200">
          <a:solidFill>
            <a:schemeClr val="tx1"/>
          </a:solidFill>
          <a:latin typeface="+mn-lt"/>
          <a:ea typeface="+mn-ea"/>
          <a:cs typeface="+mn-cs"/>
        </a:defRPr>
      </a:lvl1pPr>
      <a:lvl2pPr marL="2468880" indent="-822960" algn="l" defTabSz="3291840" rtl="0" eaLnBrk="1" latinLnBrk="0" hangingPunct="1">
        <a:lnSpc>
          <a:spcPct val="90000"/>
        </a:lnSpc>
        <a:spcBef>
          <a:spcPts val="1800"/>
        </a:spcBef>
        <a:buFont typeface="Arial" panose="020B0604020202020204" pitchFamily="34" charset="0"/>
        <a:buChar char="•"/>
        <a:defRPr sz="8640" kern="1200">
          <a:solidFill>
            <a:schemeClr val="tx1"/>
          </a:solidFill>
          <a:latin typeface="+mn-lt"/>
          <a:ea typeface="+mn-ea"/>
          <a:cs typeface="+mn-cs"/>
        </a:defRPr>
      </a:lvl2pPr>
      <a:lvl3pPr marL="4114800" indent="-822960" algn="l" defTabSz="3291840" rtl="0" eaLnBrk="1" latinLnBrk="0" hangingPunct="1">
        <a:lnSpc>
          <a:spcPct val="90000"/>
        </a:lnSpc>
        <a:spcBef>
          <a:spcPts val="1800"/>
        </a:spcBef>
        <a:buFont typeface="Arial" panose="020B0604020202020204" pitchFamily="34" charset="0"/>
        <a:buChar char="•"/>
        <a:defRPr sz="7200" kern="1200">
          <a:solidFill>
            <a:schemeClr val="tx1"/>
          </a:solidFill>
          <a:latin typeface="+mn-lt"/>
          <a:ea typeface="+mn-ea"/>
          <a:cs typeface="+mn-cs"/>
        </a:defRPr>
      </a:lvl3pPr>
      <a:lvl4pPr marL="576072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4pPr>
      <a:lvl5pPr marL="740664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5pPr>
      <a:lvl6pPr marL="905256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6pPr>
      <a:lvl7pPr marL="1069848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7pPr>
      <a:lvl8pPr marL="1234440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8pPr>
      <a:lvl9pPr marL="1399032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9pPr>
    </p:bodyStyle>
    <p:otherStyle>
      <a:defPPr>
        <a:defRPr lang="en-US"/>
      </a:defPPr>
      <a:lvl1pPr marL="0" algn="l" defTabSz="3291840" rtl="0" eaLnBrk="1" latinLnBrk="0" hangingPunct="1">
        <a:defRPr sz="6480" kern="1200">
          <a:solidFill>
            <a:schemeClr val="tx1"/>
          </a:solidFill>
          <a:latin typeface="+mn-lt"/>
          <a:ea typeface="+mn-ea"/>
          <a:cs typeface="+mn-cs"/>
        </a:defRPr>
      </a:lvl1pPr>
      <a:lvl2pPr marL="1645920" algn="l" defTabSz="3291840" rtl="0" eaLnBrk="1" latinLnBrk="0" hangingPunct="1">
        <a:defRPr sz="6480" kern="1200">
          <a:solidFill>
            <a:schemeClr val="tx1"/>
          </a:solidFill>
          <a:latin typeface="+mn-lt"/>
          <a:ea typeface="+mn-ea"/>
          <a:cs typeface="+mn-cs"/>
        </a:defRPr>
      </a:lvl2pPr>
      <a:lvl3pPr marL="3291840" algn="l" defTabSz="3291840" rtl="0" eaLnBrk="1" latinLnBrk="0" hangingPunct="1">
        <a:defRPr sz="6480" kern="1200">
          <a:solidFill>
            <a:schemeClr val="tx1"/>
          </a:solidFill>
          <a:latin typeface="+mn-lt"/>
          <a:ea typeface="+mn-ea"/>
          <a:cs typeface="+mn-cs"/>
        </a:defRPr>
      </a:lvl3pPr>
      <a:lvl4pPr marL="4937760" algn="l" defTabSz="3291840" rtl="0" eaLnBrk="1" latinLnBrk="0" hangingPunct="1">
        <a:defRPr sz="6480" kern="1200">
          <a:solidFill>
            <a:schemeClr val="tx1"/>
          </a:solidFill>
          <a:latin typeface="+mn-lt"/>
          <a:ea typeface="+mn-ea"/>
          <a:cs typeface="+mn-cs"/>
        </a:defRPr>
      </a:lvl4pPr>
      <a:lvl5pPr marL="6583680" algn="l" defTabSz="3291840" rtl="0" eaLnBrk="1" latinLnBrk="0" hangingPunct="1">
        <a:defRPr sz="6480" kern="1200">
          <a:solidFill>
            <a:schemeClr val="tx1"/>
          </a:solidFill>
          <a:latin typeface="+mn-lt"/>
          <a:ea typeface="+mn-ea"/>
          <a:cs typeface="+mn-cs"/>
        </a:defRPr>
      </a:lvl5pPr>
      <a:lvl6pPr marL="8229600" algn="l" defTabSz="3291840" rtl="0" eaLnBrk="1" latinLnBrk="0" hangingPunct="1">
        <a:defRPr sz="6480" kern="1200">
          <a:solidFill>
            <a:schemeClr val="tx1"/>
          </a:solidFill>
          <a:latin typeface="+mn-lt"/>
          <a:ea typeface="+mn-ea"/>
          <a:cs typeface="+mn-cs"/>
        </a:defRPr>
      </a:lvl6pPr>
      <a:lvl7pPr marL="9875520" algn="l" defTabSz="3291840" rtl="0" eaLnBrk="1" latinLnBrk="0" hangingPunct="1">
        <a:defRPr sz="6480" kern="1200">
          <a:solidFill>
            <a:schemeClr val="tx1"/>
          </a:solidFill>
          <a:latin typeface="+mn-lt"/>
          <a:ea typeface="+mn-ea"/>
          <a:cs typeface="+mn-cs"/>
        </a:defRPr>
      </a:lvl7pPr>
      <a:lvl8pPr marL="11521440" algn="l" defTabSz="3291840" rtl="0" eaLnBrk="1" latinLnBrk="0" hangingPunct="1">
        <a:defRPr sz="6480" kern="1200">
          <a:solidFill>
            <a:schemeClr val="tx1"/>
          </a:solidFill>
          <a:latin typeface="+mn-lt"/>
          <a:ea typeface="+mn-ea"/>
          <a:cs typeface="+mn-cs"/>
        </a:defRPr>
      </a:lvl8pPr>
      <a:lvl9pPr marL="13167360" algn="l" defTabSz="3291840" rtl="0" eaLnBrk="1" latinLnBrk="0" hangingPunct="1">
        <a:defRPr sz="64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mailto:l.ventimiglia@qmul.ac.uk" TargetMode="Externa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122"/>
          <p:cNvSpPr txBox="1">
            <a:spLocks noChangeArrowheads="1"/>
          </p:cNvSpPr>
          <p:nvPr/>
        </p:nvSpPr>
        <p:spPr bwMode="auto">
          <a:xfrm>
            <a:off x="5486400" y="659011"/>
            <a:ext cx="21945600" cy="21544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2880" tIns="457200" rIns="182880" bIns="457200" anchor="ctr" anchorCtr="0">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eaLnBrk="1" hangingPunct="1"/>
            <a:r>
              <a:rPr lang="en-US" sz="8000" b="1" dirty="0">
                <a:solidFill>
                  <a:schemeClr val="accent1">
                    <a:lumMod val="50000"/>
                  </a:schemeClr>
                </a:solidFill>
                <a:latin typeface="+mn-lt"/>
              </a:rPr>
              <a:t>Teaching with Historical Perspectives (THP)</a:t>
            </a:r>
          </a:p>
        </p:txBody>
      </p:sp>
      <p:sp>
        <p:nvSpPr>
          <p:cNvPr id="5" name="Text Box 123"/>
          <p:cNvSpPr txBox="1">
            <a:spLocks noChangeArrowheads="1"/>
          </p:cNvSpPr>
          <p:nvPr/>
        </p:nvSpPr>
        <p:spPr bwMode="auto">
          <a:xfrm>
            <a:off x="5486400" y="3200400"/>
            <a:ext cx="21945600" cy="228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2880" tIns="182880" rIns="182880" bIns="182880" anchor="ctr" anchorCtr="0"/>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eaLnBrk="1" hangingPunct="1"/>
            <a:r>
              <a:rPr lang="en-US" sz="4800" dirty="0">
                <a:solidFill>
                  <a:schemeClr val="accent1">
                    <a:lumMod val="50000"/>
                  </a:schemeClr>
                </a:solidFill>
                <a:latin typeface="+mn-lt"/>
              </a:rPr>
              <a:t>Daniela </a:t>
            </a:r>
            <a:r>
              <a:rPr lang="en-US" sz="4800" dirty="0" err="1">
                <a:solidFill>
                  <a:schemeClr val="accent1">
                    <a:lumMod val="50000"/>
                  </a:schemeClr>
                </a:solidFill>
                <a:latin typeface="+mn-lt"/>
              </a:rPr>
              <a:t>Tavasci</a:t>
            </a:r>
            <a:r>
              <a:rPr lang="en-US" sz="4800" dirty="0">
                <a:solidFill>
                  <a:schemeClr val="accent1">
                    <a:lumMod val="50000"/>
                  </a:schemeClr>
                </a:solidFill>
                <a:latin typeface="+mn-lt"/>
              </a:rPr>
              <a:t>, PhD, PFHEA</a:t>
            </a:r>
            <a:r>
              <a:rPr lang="en-US" sz="4800" baseline="30000" dirty="0">
                <a:solidFill>
                  <a:schemeClr val="accent1">
                    <a:lumMod val="50000"/>
                  </a:schemeClr>
                </a:solidFill>
                <a:latin typeface="+mn-lt"/>
              </a:rPr>
              <a:t>1</a:t>
            </a:r>
            <a:r>
              <a:rPr lang="en-US" sz="4800" dirty="0">
                <a:solidFill>
                  <a:schemeClr val="accent1">
                    <a:lumMod val="50000"/>
                  </a:schemeClr>
                </a:solidFill>
                <a:latin typeface="+mn-lt"/>
              </a:rPr>
              <a:t>; Luigi Ventimiglia, PhD, </a:t>
            </a:r>
            <a:r>
              <a:rPr lang="en-US" sz="4800" dirty="0" smtClean="0">
                <a:solidFill>
                  <a:schemeClr val="accent1">
                    <a:lumMod val="50000"/>
                  </a:schemeClr>
                </a:solidFill>
                <a:latin typeface="+mn-lt"/>
              </a:rPr>
              <a:t>PFHEA</a:t>
            </a:r>
            <a:r>
              <a:rPr lang="en-US" sz="4800" baseline="30000" dirty="0" smtClean="0">
                <a:solidFill>
                  <a:schemeClr val="accent1">
                    <a:lumMod val="50000"/>
                  </a:schemeClr>
                </a:solidFill>
                <a:latin typeface="+mn-lt"/>
              </a:rPr>
              <a:t>1</a:t>
            </a:r>
            <a:endParaRPr lang="en-US" sz="4800" baseline="30000" dirty="0">
              <a:solidFill>
                <a:schemeClr val="accent1">
                  <a:lumMod val="50000"/>
                </a:schemeClr>
              </a:solidFill>
              <a:latin typeface="+mn-lt"/>
            </a:endParaRPr>
          </a:p>
          <a:p>
            <a:pPr algn="ctr" eaLnBrk="1" hangingPunct="1"/>
            <a:r>
              <a:rPr lang="en-US" sz="4800" baseline="30000" dirty="0">
                <a:solidFill>
                  <a:schemeClr val="accent1">
                    <a:lumMod val="50000"/>
                  </a:schemeClr>
                </a:solidFill>
                <a:latin typeface="+mn-lt"/>
              </a:rPr>
              <a:t>1</a:t>
            </a:r>
            <a:r>
              <a:rPr lang="en-US" sz="4800" dirty="0">
                <a:solidFill>
                  <a:schemeClr val="accent1">
                    <a:lumMod val="50000"/>
                  </a:schemeClr>
                </a:solidFill>
                <a:latin typeface="+mn-lt"/>
              </a:rPr>
              <a:t>Queen Mary University of London</a:t>
            </a:r>
          </a:p>
        </p:txBody>
      </p:sp>
      <p:sp>
        <p:nvSpPr>
          <p:cNvPr id="6" name="TextBox 5"/>
          <p:cNvSpPr txBox="1"/>
          <p:nvPr/>
        </p:nvSpPr>
        <p:spPr>
          <a:xfrm>
            <a:off x="1828800" y="39934135"/>
            <a:ext cx="6640536" cy="2062103"/>
          </a:xfrm>
          <a:prstGeom prst="rect">
            <a:avLst/>
          </a:prstGeom>
          <a:solidFill>
            <a:schemeClr val="accent1">
              <a:lumMod val="40000"/>
              <a:lumOff val="60000"/>
            </a:schemeClr>
          </a:solidFill>
        </p:spPr>
        <p:txBody>
          <a:bodyPr wrap="none" rtlCol="0">
            <a:spAutoFit/>
          </a:bodyPr>
          <a:lstStyle/>
          <a:p>
            <a:r>
              <a:rPr lang="en-US" sz="3200" dirty="0"/>
              <a:t>Luigi </a:t>
            </a:r>
            <a:r>
              <a:rPr lang="en-US" sz="3200" dirty="0" smtClean="0"/>
              <a:t>Ventimiglia</a:t>
            </a:r>
            <a:endParaRPr lang="en-US" sz="3200" dirty="0"/>
          </a:p>
          <a:p>
            <a:r>
              <a:rPr lang="en-US" sz="3200" dirty="0"/>
              <a:t>Queen Mary University of London (UK)</a:t>
            </a:r>
          </a:p>
          <a:p>
            <a:r>
              <a:rPr lang="en-US" sz="3200" dirty="0"/>
              <a:t>Email: </a:t>
            </a:r>
            <a:r>
              <a:rPr lang="en-US" sz="3200" dirty="0">
                <a:hlinkClick r:id="rId2"/>
              </a:rPr>
              <a:t>l.ventimiglia@qmul.ac.uk</a:t>
            </a:r>
            <a:r>
              <a:rPr lang="en-US" sz="3200" dirty="0"/>
              <a:t> </a:t>
            </a:r>
          </a:p>
          <a:p>
            <a:endParaRPr lang="en-US" sz="3200" dirty="0"/>
          </a:p>
        </p:txBody>
      </p:sp>
      <p:sp>
        <p:nvSpPr>
          <p:cNvPr id="7" name="TextBox 6"/>
          <p:cNvSpPr txBox="1"/>
          <p:nvPr/>
        </p:nvSpPr>
        <p:spPr>
          <a:xfrm>
            <a:off x="1828800" y="38862000"/>
            <a:ext cx="2638671" cy="1015663"/>
          </a:xfrm>
          <a:prstGeom prst="rect">
            <a:avLst/>
          </a:prstGeom>
          <a:noFill/>
        </p:spPr>
        <p:txBody>
          <a:bodyPr wrap="none" rtlCol="0">
            <a:spAutoFit/>
          </a:bodyPr>
          <a:lstStyle/>
          <a:p>
            <a:r>
              <a:rPr lang="en-US" sz="6000" b="1" dirty="0"/>
              <a:t>Contact</a:t>
            </a:r>
          </a:p>
        </p:txBody>
      </p:sp>
      <p:sp>
        <p:nvSpPr>
          <p:cNvPr id="8" name="TextBox 7"/>
          <p:cNvSpPr txBox="1"/>
          <p:nvPr/>
        </p:nvSpPr>
        <p:spPr>
          <a:xfrm>
            <a:off x="16916400" y="39934135"/>
            <a:ext cx="14173200" cy="1423852"/>
          </a:xfrm>
          <a:prstGeom prst="rect">
            <a:avLst/>
          </a:prstGeom>
          <a:noFill/>
        </p:spPr>
        <p:txBody>
          <a:bodyPr wrap="square" tIns="91440" bIns="91440" numCol="1" spcCol="457200" rtlCol="0">
            <a:noAutofit/>
          </a:bodyPr>
          <a:lstStyle/>
          <a:p>
            <a:endParaRPr lang="en-US" sz="1800" dirty="0"/>
          </a:p>
        </p:txBody>
      </p:sp>
      <p:sp>
        <p:nvSpPr>
          <p:cNvPr id="9" name="TextBox 8"/>
          <p:cNvSpPr txBox="1"/>
          <p:nvPr/>
        </p:nvSpPr>
        <p:spPr>
          <a:xfrm>
            <a:off x="16916400" y="38862000"/>
            <a:ext cx="2263248" cy="1015663"/>
          </a:xfrm>
          <a:prstGeom prst="rect">
            <a:avLst/>
          </a:prstGeom>
          <a:noFill/>
        </p:spPr>
        <p:txBody>
          <a:bodyPr wrap="none" rtlCol="0">
            <a:spAutoFit/>
          </a:bodyPr>
          <a:lstStyle/>
          <a:p>
            <a:r>
              <a:rPr lang="en-US" sz="6000" b="1" dirty="0" smtClean="0"/>
              <a:t>Events</a:t>
            </a:r>
            <a:endParaRPr lang="en-US" sz="6000" b="1" dirty="0"/>
          </a:p>
        </p:txBody>
      </p:sp>
      <p:sp>
        <p:nvSpPr>
          <p:cNvPr id="10" name="Text Box 189"/>
          <p:cNvSpPr txBox="1">
            <a:spLocks noChangeArrowheads="1"/>
          </p:cNvSpPr>
          <p:nvPr/>
        </p:nvSpPr>
        <p:spPr bwMode="auto">
          <a:xfrm>
            <a:off x="1828800" y="7086600"/>
            <a:ext cx="14173200" cy="6771084"/>
          </a:xfrm>
          <a:prstGeom prst="rect">
            <a:avLst/>
          </a:prstGeom>
          <a:solidFill>
            <a:schemeClr val="bg1"/>
          </a:solidFill>
          <a:ln w="12700">
            <a:solidFill>
              <a:schemeClr val="accent1">
                <a:lumMod val="75000"/>
              </a:schemeClr>
            </a:solidFill>
          </a:ln>
          <a:effectLst/>
        </p:spPr>
        <p:txBody>
          <a:bodyPr lIns="182880" tIns="182880" rIns="182880" bIns="182880">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GB" sz="3200" dirty="0">
                <a:latin typeface="Calibri" pitchFamily="34" charset="0"/>
              </a:rPr>
              <a:t>THP presents the historical evolution of economic thought on the economic phenomena and exposes students to both the evolution of economic reality and the corresponding evolution of the history of economic thought as a result of both changes in the economy and debates amongst various economists and schools of thought. In other words, this approach allows the teacher to move beyond the static categorizations of standard textbooks and provides a pluralistic approach to teaching that is historically framed with respect both to the contextualization of the phenomena under investigation and to how various systems of economic thought have looked at those phenomena and sets of variables throughout history.</a:t>
            </a:r>
          </a:p>
          <a:p>
            <a:pPr eaLnBrk="1" hangingPunct="1"/>
            <a:r>
              <a:rPr lang="en-GB" sz="3200" dirty="0">
                <a:latin typeface="Calibri" pitchFamily="34" charset="0"/>
              </a:rPr>
              <a:t>The aims of introducing THP are to improve teaching evaluation, enhance students’ engagement with the subject, improve problem-solving capacity, foster students’ social links, and facilitate the development of transferrable skills in the context of economics and finance.</a:t>
            </a:r>
            <a:endParaRPr lang="en-US" sz="3200" dirty="0">
              <a:latin typeface="Calibri" pitchFamily="34" charset="0"/>
            </a:endParaRPr>
          </a:p>
        </p:txBody>
      </p:sp>
      <p:sp>
        <p:nvSpPr>
          <p:cNvPr id="11" name="Rectangle 10"/>
          <p:cNvSpPr/>
          <p:nvPr/>
        </p:nvSpPr>
        <p:spPr>
          <a:xfrm>
            <a:off x="1828800" y="6121569"/>
            <a:ext cx="14173200" cy="1015663"/>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US" sz="6000" b="1" dirty="0">
                <a:solidFill>
                  <a:schemeClr val="accent3">
                    <a:lumMod val="20000"/>
                    <a:lumOff val="80000"/>
                  </a:schemeClr>
                </a:solidFill>
              </a:rPr>
              <a:t>What is THP?</a:t>
            </a:r>
          </a:p>
        </p:txBody>
      </p:sp>
      <p:sp>
        <p:nvSpPr>
          <p:cNvPr id="12" name="Text Box 194"/>
          <p:cNvSpPr txBox="1">
            <a:spLocks noChangeArrowheads="1"/>
          </p:cNvSpPr>
          <p:nvPr/>
        </p:nvSpPr>
        <p:spPr bwMode="auto">
          <a:xfrm>
            <a:off x="16916400" y="7081293"/>
            <a:ext cx="14173200" cy="5293757"/>
          </a:xfrm>
          <a:prstGeom prst="rect">
            <a:avLst/>
          </a:prstGeom>
          <a:solidFill>
            <a:schemeClr val="bg1"/>
          </a:solidFill>
          <a:ln w="12700">
            <a:solidFill>
              <a:schemeClr val="accent1">
                <a:lumMod val="75000"/>
              </a:schemeClr>
            </a:solidFill>
          </a:ln>
          <a:effectLst/>
        </p:spPr>
        <p:txBody>
          <a:bodyPr lIns="182880" tIns="182880" rIns="182880" bIns="182880">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200" b="1" dirty="0">
                <a:latin typeface="Calibri" pitchFamily="34" charset="0"/>
              </a:rPr>
              <a:t>History of Economic Thoughts:</a:t>
            </a:r>
          </a:p>
          <a:p>
            <a:pPr eaLnBrk="1" hangingPunct="1"/>
            <a:r>
              <a:rPr lang="en-GB" sz="3200" dirty="0">
                <a:latin typeface="Calibri" pitchFamily="34" charset="0"/>
              </a:rPr>
              <a:t>In HET module various schools of thought are introduced following a chronological sequence. However, these are not seen as exhibiting a linear development. Rather, various systems of thought are analysed as competing theories, and the (sometimes fierce) debates between economists are discussed. An important example is the debate between Keynes and Hayek. In this respect then, the modules are designed along two dimensions: a vertical dimension, which just follows the standard chronological order that is often adopted by textbooks, and a horizontal dimension, which follows specific topics and questions along the vertical </a:t>
            </a:r>
            <a:r>
              <a:rPr lang="en-GB" sz="3200" smtClean="0">
                <a:latin typeface="Calibri" pitchFamily="34" charset="0"/>
              </a:rPr>
              <a:t>dimension</a:t>
            </a:r>
            <a:r>
              <a:rPr lang="en-GB" sz="3200">
                <a:latin typeface="Calibri" pitchFamily="34" charset="0"/>
              </a:rPr>
              <a:t> </a:t>
            </a:r>
            <a:r>
              <a:rPr lang="en-GB" sz="3200" smtClean="0">
                <a:latin typeface="Calibri" pitchFamily="34" charset="0"/>
              </a:rPr>
              <a:t>(Chart </a:t>
            </a:r>
            <a:r>
              <a:rPr lang="en-GB" sz="3200" dirty="0" smtClean="0">
                <a:latin typeface="Calibri" pitchFamily="34" charset="0"/>
              </a:rPr>
              <a:t>1).</a:t>
            </a:r>
            <a:endParaRPr lang="en-US" sz="3200" dirty="0">
              <a:latin typeface="Calibri" pitchFamily="34" charset="0"/>
            </a:endParaRPr>
          </a:p>
        </p:txBody>
      </p:sp>
      <p:sp>
        <p:nvSpPr>
          <p:cNvPr id="13" name="Rectangle 12"/>
          <p:cNvSpPr/>
          <p:nvPr/>
        </p:nvSpPr>
        <p:spPr>
          <a:xfrm>
            <a:off x="1828800" y="14122569"/>
            <a:ext cx="14173200" cy="1015663"/>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US" sz="6000" b="1" dirty="0">
                <a:solidFill>
                  <a:schemeClr val="accent3">
                    <a:lumMod val="20000"/>
                    <a:lumOff val="80000"/>
                  </a:schemeClr>
                </a:solidFill>
              </a:rPr>
              <a:t>Method</a:t>
            </a:r>
          </a:p>
        </p:txBody>
      </p:sp>
      <p:sp>
        <p:nvSpPr>
          <p:cNvPr id="14" name="Text Box 192"/>
          <p:cNvSpPr txBox="1">
            <a:spLocks noChangeArrowheads="1"/>
          </p:cNvSpPr>
          <p:nvPr/>
        </p:nvSpPr>
        <p:spPr bwMode="auto">
          <a:xfrm>
            <a:off x="1708483" y="23275488"/>
            <a:ext cx="14173200" cy="1846659"/>
          </a:xfrm>
          <a:prstGeom prst="rect">
            <a:avLst/>
          </a:prstGeom>
          <a:solidFill>
            <a:schemeClr val="bg1"/>
          </a:solidFill>
          <a:ln w="12700">
            <a:solidFill>
              <a:schemeClr val="accent1">
                <a:lumMod val="75000"/>
              </a:schemeClr>
            </a:solidFill>
          </a:ln>
          <a:effectLst/>
        </p:spPr>
        <p:txBody>
          <a:bodyPr lIns="182880" tIns="182880" rIns="182880" bIns="182880">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200" dirty="0">
                <a:latin typeface="Calibri" pitchFamily="34" charset="0"/>
              </a:rPr>
              <a:t>This approach has been widely embraced by many institutions across U.K. and internationally, and very welcomed by students as shown by the below survey in Table 1. </a:t>
            </a:r>
          </a:p>
        </p:txBody>
      </p:sp>
      <p:sp>
        <p:nvSpPr>
          <p:cNvPr id="15" name="Rectangle 14"/>
          <p:cNvSpPr/>
          <p:nvPr/>
        </p:nvSpPr>
        <p:spPr>
          <a:xfrm>
            <a:off x="1708483" y="22275154"/>
            <a:ext cx="14173200" cy="1015663"/>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US" sz="6000" b="1" dirty="0">
                <a:solidFill>
                  <a:schemeClr val="accent3">
                    <a:lumMod val="20000"/>
                    <a:lumOff val="80000"/>
                  </a:schemeClr>
                </a:solidFill>
              </a:rPr>
              <a:t>Impact </a:t>
            </a:r>
          </a:p>
        </p:txBody>
      </p:sp>
      <p:sp>
        <p:nvSpPr>
          <p:cNvPr id="16" name="Text Box 191"/>
          <p:cNvSpPr txBox="1">
            <a:spLocks noChangeArrowheads="1"/>
          </p:cNvSpPr>
          <p:nvPr/>
        </p:nvSpPr>
        <p:spPr bwMode="auto">
          <a:xfrm>
            <a:off x="16916400" y="17672598"/>
            <a:ext cx="14173200" cy="13172837"/>
          </a:xfrm>
          <a:prstGeom prst="rect">
            <a:avLst/>
          </a:prstGeom>
          <a:solidFill>
            <a:schemeClr val="bg1"/>
          </a:solidFill>
          <a:ln w="12700">
            <a:solidFill>
              <a:schemeClr val="accent1">
                <a:lumMod val="75000"/>
              </a:schemeClr>
            </a:solidFill>
          </a:ln>
          <a:effectLst/>
        </p:spPr>
        <p:txBody>
          <a:bodyPr lIns="182880" tIns="182880" rIns="182880" bIns="182880">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200" b="1" dirty="0">
                <a:latin typeface="Calibri" pitchFamily="34" charset="0"/>
              </a:rPr>
              <a:t>Development Economics:</a:t>
            </a:r>
          </a:p>
          <a:p>
            <a:pPr eaLnBrk="1" hangingPunct="1"/>
            <a:r>
              <a:rPr lang="en-GB" sz="3200" dirty="0">
                <a:latin typeface="Calibri" pitchFamily="34" charset="0"/>
              </a:rPr>
              <a:t>THP helps learners to understand how sharecropping developed historically, and how it was overcome in the developed world. Sharecropping, the system in which the landlord allows a tenant to use the land in exchange for a share of the crop, has been a longstanding bone of contention. Four decades ago, </a:t>
            </a:r>
            <a:r>
              <a:rPr lang="en-GB" sz="3200" dirty="0" err="1">
                <a:latin typeface="Calibri" pitchFamily="34" charset="0"/>
              </a:rPr>
              <a:t>Stiglits</a:t>
            </a:r>
            <a:r>
              <a:rPr lang="en-GB" sz="3200" dirty="0">
                <a:latin typeface="Calibri" pitchFamily="34" charset="0"/>
              </a:rPr>
              <a:t>’ (1986)</a:t>
            </a:r>
            <a:r>
              <a:rPr lang="en-GB" sz="3200" baseline="30000" dirty="0">
                <a:latin typeface="Calibri" pitchFamily="34" charset="0"/>
              </a:rPr>
              <a:t>2</a:t>
            </a:r>
            <a:r>
              <a:rPr lang="en-GB" sz="3200" dirty="0">
                <a:latin typeface="Calibri" pitchFamily="34" charset="0"/>
              </a:rPr>
              <a:t> neoclassical “New Development Economics” claimed that it was an efficient response to asymmetric information. </a:t>
            </a:r>
            <a:r>
              <a:rPr lang="en-GB" sz="3200" dirty="0" err="1">
                <a:latin typeface="Calibri" pitchFamily="34" charset="0"/>
              </a:rPr>
              <a:t>Badhuri</a:t>
            </a:r>
            <a:r>
              <a:rPr lang="en-GB" sz="3200" dirty="0">
                <a:latin typeface="Calibri" pitchFamily="34" charset="0"/>
              </a:rPr>
              <a:t> (1986)</a:t>
            </a:r>
            <a:r>
              <a:rPr lang="en-GB" sz="3200" baseline="30000" dirty="0">
                <a:latin typeface="Calibri" pitchFamily="34" charset="0"/>
              </a:rPr>
              <a:t>3</a:t>
            </a:r>
            <a:r>
              <a:rPr lang="en-GB" sz="3200" dirty="0">
                <a:latin typeface="Calibri" pitchFamily="34" charset="0"/>
              </a:rPr>
              <a:t> presented an alternative view to explain sharecropping which emphasised interlocking exchanges in the various markets which tenants were forced into. The two opposing views, based on different systems of thought, each with its own assumptions and methods of enquiry. These are historically contextualised as part of broader schools of thought.</a:t>
            </a:r>
          </a:p>
          <a:p>
            <a:pPr eaLnBrk="1" hangingPunct="1"/>
            <a:r>
              <a:rPr lang="en-GB" sz="3200" dirty="0">
                <a:latin typeface="Calibri" pitchFamily="34" charset="0"/>
              </a:rPr>
              <a:t>The case supports educators and students to:</a:t>
            </a:r>
          </a:p>
          <a:p>
            <a:pPr eaLnBrk="1" hangingPunct="1"/>
            <a:r>
              <a:rPr lang="en-GB" sz="3200" dirty="0" err="1">
                <a:latin typeface="Calibri" pitchFamily="34" charset="0"/>
              </a:rPr>
              <a:t>i</a:t>
            </a:r>
            <a:r>
              <a:rPr lang="en-GB" sz="3200" dirty="0">
                <a:latin typeface="Calibri" pitchFamily="34" charset="0"/>
              </a:rPr>
              <a:t>)    Acknowledge values as part of Economics</a:t>
            </a:r>
          </a:p>
          <a:p>
            <a:pPr eaLnBrk="1" hangingPunct="1"/>
            <a:r>
              <a:rPr lang="en-GB" sz="3200" dirty="0">
                <a:latin typeface="Calibri" pitchFamily="34" charset="0"/>
              </a:rPr>
              <a:t>Acknowledging that power and privilege are inherent concepts in all societies, and any inquiry into society (including how that society operates economically) must consider power relations and how some groups are privileged over others. It recognises that historical forces have long-standing effects on societies that still need addressing today, including racism, sexism, elitism, homophobia and other forms of prejudice, and that the object of study can be to further resolve social injustices.</a:t>
            </a:r>
          </a:p>
          <a:p>
            <a:pPr eaLnBrk="1" hangingPunct="1"/>
            <a:r>
              <a:rPr lang="en-GB" sz="3200" dirty="0">
                <a:latin typeface="Calibri" pitchFamily="34" charset="0"/>
              </a:rPr>
              <a:t>ii)    Treat equally African, Asian, American, Australasian and European philosophy, methods, lived experiences, resources, readings and writings in the curriculum.</a:t>
            </a:r>
          </a:p>
          <a:p>
            <a:pPr eaLnBrk="1" hangingPunct="1"/>
            <a:r>
              <a:rPr lang="en-GB" sz="3200" dirty="0">
                <a:latin typeface="Calibri" pitchFamily="34" charset="0"/>
              </a:rPr>
              <a:t>iii)    Take a critical, real-world approach, which includes the perspectives of marginalised people on the economy.</a:t>
            </a:r>
          </a:p>
          <a:p>
            <a:pPr eaLnBrk="1" hangingPunct="1"/>
            <a:r>
              <a:rPr lang="en-GB" sz="3200" dirty="0">
                <a:latin typeface="Calibri" pitchFamily="34" charset="0"/>
              </a:rPr>
              <a:t>iv)    Be self-reflective and ask how we are taught about the world.</a:t>
            </a:r>
            <a:endParaRPr lang="en-US" sz="3200" dirty="0">
              <a:latin typeface="Calibri" pitchFamily="34" charset="0"/>
            </a:endParaRPr>
          </a:p>
        </p:txBody>
      </p:sp>
      <p:sp>
        <p:nvSpPr>
          <p:cNvPr id="17" name="Rectangle 16"/>
          <p:cNvSpPr/>
          <p:nvPr/>
        </p:nvSpPr>
        <p:spPr>
          <a:xfrm>
            <a:off x="16916400" y="16758198"/>
            <a:ext cx="14173200" cy="91440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chemeClr val="accent3">
                    <a:lumMod val="20000"/>
                    <a:lumOff val="80000"/>
                  </a:schemeClr>
                </a:solidFill>
              </a:rPr>
              <a:t>Case 2</a:t>
            </a:r>
          </a:p>
        </p:txBody>
      </p:sp>
      <p:sp>
        <p:nvSpPr>
          <p:cNvPr id="18" name="Text Box 193"/>
          <p:cNvSpPr txBox="1">
            <a:spLocks noChangeArrowheads="1"/>
          </p:cNvSpPr>
          <p:nvPr/>
        </p:nvSpPr>
        <p:spPr bwMode="auto">
          <a:xfrm>
            <a:off x="1828800" y="35557509"/>
            <a:ext cx="14173200" cy="2339102"/>
          </a:xfrm>
          <a:prstGeom prst="rect">
            <a:avLst/>
          </a:prstGeom>
          <a:solidFill>
            <a:schemeClr val="bg1"/>
          </a:solidFill>
          <a:ln w="12700">
            <a:solidFill>
              <a:schemeClr val="accent1">
                <a:lumMod val="75000"/>
              </a:schemeClr>
            </a:solidFill>
          </a:ln>
          <a:effectLst/>
        </p:spPr>
        <p:txBody>
          <a:bodyPr lIns="182880" tIns="182880" rIns="182880" bIns="182880">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GB" sz="3200" dirty="0">
                <a:latin typeface="Calibri" pitchFamily="34" charset="0"/>
              </a:rPr>
              <a:t>THP provides a context and an experience of teaching and learning with authenticity and pluralism. As a result, it not only engages students in the classroom, it also helps them to develop the problem-solving and debating skills that are so essential for a professional economist.</a:t>
            </a:r>
            <a:endParaRPr lang="en-US" sz="3200" dirty="0">
              <a:latin typeface="Calibri" pitchFamily="34" charset="0"/>
            </a:endParaRPr>
          </a:p>
        </p:txBody>
      </p:sp>
      <p:sp>
        <p:nvSpPr>
          <p:cNvPr id="19" name="Rectangle 18"/>
          <p:cNvSpPr/>
          <p:nvPr/>
        </p:nvSpPr>
        <p:spPr>
          <a:xfrm>
            <a:off x="1828800" y="34643109"/>
            <a:ext cx="14173200" cy="91440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chemeClr val="accent3">
                    <a:lumMod val="20000"/>
                    <a:lumOff val="80000"/>
                  </a:schemeClr>
                </a:solidFill>
              </a:rPr>
              <a:t>Conclusions</a:t>
            </a:r>
          </a:p>
        </p:txBody>
      </p:sp>
      <p:sp>
        <p:nvSpPr>
          <p:cNvPr id="21" name="Text Box 190"/>
          <p:cNvSpPr txBox="1">
            <a:spLocks noChangeArrowheads="1"/>
          </p:cNvSpPr>
          <p:nvPr/>
        </p:nvSpPr>
        <p:spPr bwMode="auto">
          <a:xfrm>
            <a:off x="1828800" y="15087600"/>
            <a:ext cx="14173200" cy="5786199"/>
          </a:xfrm>
          <a:prstGeom prst="rect">
            <a:avLst/>
          </a:prstGeom>
          <a:solidFill>
            <a:schemeClr val="bg1"/>
          </a:solidFill>
          <a:ln w="12700">
            <a:solidFill>
              <a:schemeClr val="accent1">
                <a:lumMod val="75000"/>
              </a:schemeClr>
            </a:solidFill>
          </a:ln>
          <a:effectLst/>
        </p:spPr>
        <p:txBody>
          <a:bodyPr lIns="182880" tIns="182880" rIns="182880" bIns="182880">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GB" sz="3200" dirty="0">
                <a:latin typeface="Calibri" pitchFamily="34" charset="0"/>
              </a:rPr>
              <a:t>As the development of new teaching methods is based on a range of approaches which are currently in use across the sector to help enable interdisciplinary learning and teaching </a:t>
            </a:r>
            <a:r>
              <a:rPr lang="en-GB" sz="3200" dirty="0" smtClean="0">
                <a:latin typeface="Calibri" pitchFamily="34" charset="0"/>
              </a:rPr>
              <a:t>(for a summary see </a:t>
            </a:r>
            <a:r>
              <a:rPr lang="en-GB" sz="3200" dirty="0" err="1" smtClean="0">
                <a:latin typeface="Calibri" pitchFamily="34" charset="0"/>
              </a:rPr>
              <a:t>Lyall</a:t>
            </a:r>
            <a:r>
              <a:rPr lang="en-GB" sz="3200" dirty="0">
                <a:latin typeface="Calibri" pitchFamily="34" charset="0"/>
              </a:rPr>
              <a:t>, </a:t>
            </a:r>
            <a:r>
              <a:rPr lang="en-GB" sz="3200" dirty="0" smtClean="0">
                <a:latin typeface="Calibri" pitchFamily="34" charset="0"/>
              </a:rPr>
              <a:t>2015)</a:t>
            </a:r>
            <a:r>
              <a:rPr lang="en-GB" sz="3200" baseline="30000" dirty="0" smtClean="0">
                <a:latin typeface="Calibri" pitchFamily="34" charset="0"/>
              </a:rPr>
              <a:t>1</a:t>
            </a:r>
            <a:r>
              <a:rPr lang="en-GB" sz="3200" dirty="0">
                <a:latin typeface="Calibri" pitchFamily="34" charset="0"/>
              </a:rPr>
              <a:t>,</a:t>
            </a:r>
            <a:r>
              <a:rPr lang="en-GB" sz="3200" dirty="0" smtClean="0">
                <a:latin typeface="Calibri" pitchFamily="34" charset="0"/>
              </a:rPr>
              <a:t> </a:t>
            </a:r>
            <a:r>
              <a:rPr lang="en-GB" sz="3200" dirty="0">
                <a:latin typeface="Calibri" pitchFamily="34" charset="0"/>
              </a:rPr>
              <a:t>THP stands on two main pedagogical techniques:</a:t>
            </a:r>
          </a:p>
          <a:p>
            <a:pPr eaLnBrk="1" hangingPunct="1"/>
            <a:endParaRPr lang="en-GB" sz="3200" dirty="0">
              <a:latin typeface="Calibri" pitchFamily="34" charset="0"/>
            </a:endParaRPr>
          </a:p>
          <a:p>
            <a:pPr marL="457200" indent="-457200" eaLnBrk="1" hangingPunct="1">
              <a:buFont typeface="Arial" panose="020B0604020202020204" pitchFamily="34" charset="0"/>
              <a:buChar char="•"/>
            </a:pPr>
            <a:r>
              <a:rPr lang="en-GB" sz="3200" dirty="0">
                <a:latin typeface="Calibri" pitchFamily="34" charset="0"/>
              </a:rPr>
              <a:t>problem-based learning (how past theories developed in response to actual economic problems)</a:t>
            </a:r>
          </a:p>
          <a:p>
            <a:pPr marL="457200" indent="-457200" eaLnBrk="1" hangingPunct="1">
              <a:buFont typeface="Arial" panose="020B0604020202020204" pitchFamily="34" charset="0"/>
              <a:buChar char="•"/>
            </a:pPr>
            <a:r>
              <a:rPr lang="en-GB" sz="3200" dirty="0">
                <a:latin typeface="Calibri" pitchFamily="34" charset="0"/>
              </a:rPr>
              <a:t>learning by doing (how to use past theories to explain current problems or question current theories no longer fit for purpose in explaining current phenomena)</a:t>
            </a:r>
          </a:p>
          <a:p>
            <a:pPr eaLnBrk="1" hangingPunct="1"/>
            <a:endParaRPr lang="en-US" sz="3200" dirty="0">
              <a:latin typeface="Calibri" pitchFamily="34" charset="0"/>
            </a:endParaRPr>
          </a:p>
        </p:txBody>
      </p:sp>
      <p:sp>
        <p:nvSpPr>
          <p:cNvPr id="22" name="Rectangle 21"/>
          <p:cNvSpPr/>
          <p:nvPr/>
        </p:nvSpPr>
        <p:spPr>
          <a:xfrm>
            <a:off x="16916400" y="6172200"/>
            <a:ext cx="14173200" cy="91440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chemeClr val="accent3">
                    <a:lumMod val="20000"/>
                    <a:lumOff val="80000"/>
                  </a:schemeClr>
                </a:solidFill>
              </a:rPr>
              <a:t>Case 1</a:t>
            </a:r>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962954" y="964666"/>
            <a:ext cx="2415241" cy="4540311"/>
          </a:xfrm>
          <a:prstGeom prst="rect">
            <a:avLst/>
          </a:prstGeom>
        </p:spPr>
      </p:pic>
      <p:pic>
        <p:nvPicPr>
          <p:cNvPr id="1026" name="Picture 2" descr="Queen Mary University of London - Aspect"/>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6302957" y="2274171"/>
            <a:ext cx="5818170" cy="1549997"/>
          </a:xfrm>
          <a:prstGeom prst="rect">
            <a:avLst/>
          </a:prstGeom>
          <a:noFill/>
          <a:extLst>
            <a:ext uri="{909E8E84-426E-40DD-AFC4-6F175D3DCCD1}">
              <a14:hiddenFill xmlns:a14="http://schemas.microsoft.com/office/drawing/2010/main">
                <a:solidFill>
                  <a:srgbClr val="FFFFFF"/>
                </a:solidFill>
              </a14:hiddenFill>
            </a:ext>
          </a:extLst>
        </p:spPr>
      </p:pic>
      <p:pic>
        <p:nvPicPr>
          <p:cNvPr id="35" name="Picture 34" descr="A chart with blue and yellow lines&#10;&#10;Description automatically generated"/>
          <p:cNvPicPr/>
          <p:nvPr/>
        </p:nvPicPr>
        <p:blipFill>
          <a:blip r:embed="rId5" cstate="print">
            <a:extLst>
              <a:ext uri="{28A0092B-C50C-407E-A947-70E740481C1C}">
                <a14:useLocalDpi xmlns:a14="http://schemas.microsoft.com/office/drawing/2010/main" val="0"/>
              </a:ext>
            </a:extLst>
          </a:blip>
          <a:stretch>
            <a:fillRect/>
          </a:stretch>
        </p:blipFill>
        <p:spPr>
          <a:xfrm>
            <a:off x="16916400" y="13214213"/>
            <a:ext cx="14173200" cy="3105573"/>
          </a:xfrm>
          <a:prstGeom prst="rect">
            <a:avLst/>
          </a:prstGeom>
        </p:spPr>
      </p:pic>
      <p:sp>
        <p:nvSpPr>
          <p:cNvPr id="36" name="Text Box 180"/>
          <p:cNvSpPr txBox="1">
            <a:spLocks noChangeArrowheads="1"/>
          </p:cNvSpPr>
          <p:nvPr/>
        </p:nvSpPr>
        <p:spPr bwMode="auto">
          <a:xfrm>
            <a:off x="16916400" y="12596038"/>
            <a:ext cx="7267182"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eaLnBrk="1" hangingPunct="1"/>
            <a:r>
              <a:rPr lang="en-US" sz="2400" b="1" dirty="0">
                <a:latin typeface="Calibri" pitchFamily="34" charset="0"/>
              </a:rPr>
              <a:t>Chart 1.</a:t>
            </a:r>
            <a:r>
              <a:rPr lang="en-US" sz="2400" dirty="0">
                <a:latin typeface="Calibri" pitchFamily="34" charset="0"/>
              </a:rPr>
              <a:t> The two-dimension approach developed for HET</a:t>
            </a:r>
          </a:p>
        </p:txBody>
      </p:sp>
      <p:sp>
        <p:nvSpPr>
          <p:cNvPr id="37" name="Rectangle 36"/>
          <p:cNvSpPr/>
          <p:nvPr/>
        </p:nvSpPr>
        <p:spPr>
          <a:xfrm>
            <a:off x="16916400" y="31018491"/>
            <a:ext cx="14173200" cy="1015663"/>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US" sz="6000" b="1" dirty="0">
                <a:solidFill>
                  <a:schemeClr val="accent3">
                    <a:lumMod val="20000"/>
                    <a:lumOff val="80000"/>
                  </a:schemeClr>
                </a:solidFill>
              </a:rPr>
              <a:t>Case 3</a:t>
            </a:r>
          </a:p>
        </p:txBody>
      </p:sp>
      <p:sp>
        <p:nvSpPr>
          <p:cNvPr id="38" name="Text Box 190"/>
          <p:cNvSpPr txBox="1">
            <a:spLocks noChangeArrowheads="1"/>
          </p:cNvSpPr>
          <p:nvPr/>
        </p:nvSpPr>
        <p:spPr bwMode="auto">
          <a:xfrm>
            <a:off x="16916400" y="32207210"/>
            <a:ext cx="14173200" cy="5786199"/>
          </a:xfrm>
          <a:prstGeom prst="rect">
            <a:avLst/>
          </a:prstGeom>
          <a:solidFill>
            <a:schemeClr val="bg1"/>
          </a:solidFill>
          <a:ln w="12700">
            <a:solidFill>
              <a:schemeClr val="accent1">
                <a:lumMod val="75000"/>
              </a:schemeClr>
            </a:solidFill>
          </a:ln>
          <a:effectLst/>
        </p:spPr>
        <p:txBody>
          <a:bodyPr lIns="182880" tIns="182880" rIns="182880" bIns="182880">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200" b="1" dirty="0">
                <a:latin typeface="Calibri" pitchFamily="34" charset="0"/>
              </a:rPr>
              <a:t>Investments in Finance:</a:t>
            </a:r>
          </a:p>
          <a:p>
            <a:pPr eaLnBrk="1" hangingPunct="1"/>
            <a:r>
              <a:rPr lang="en-GB" sz="3200" dirty="0">
                <a:latin typeface="Calibri" pitchFamily="34" charset="0"/>
              </a:rPr>
              <a:t>The evolution of financial theory from the capital asset pricing model (CAPM) to the arbitrage pricing theory (APT) is historically contextualized. The case supports educators and students to:</a:t>
            </a:r>
          </a:p>
          <a:p>
            <a:pPr marL="571500" indent="-571500" eaLnBrk="1" hangingPunct="1">
              <a:buAutoNum type="romanLcParenR"/>
            </a:pPr>
            <a:r>
              <a:rPr lang="en-GB" sz="3200" dirty="0">
                <a:latin typeface="Calibri" pitchFamily="34" charset="0"/>
              </a:rPr>
              <a:t>Apply various methods of analysis</a:t>
            </a:r>
          </a:p>
          <a:p>
            <a:pPr eaLnBrk="1" hangingPunct="1"/>
            <a:r>
              <a:rPr lang="en-GB" sz="3200" dirty="0">
                <a:latin typeface="Calibri" pitchFamily="34" charset="0"/>
              </a:rPr>
              <a:t>For example, how the efficiency over time of financial markets has been tackled using various methods, given the different interpretations of uncertainty and risk.</a:t>
            </a:r>
          </a:p>
          <a:p>
            <a:pPr marL="571500" indent="-571500" eaLnBrk="1" hangingPunct="1">
              <a:buAutoNum type="romanLcParenR"/>
            </a:pPr>
            <a:r>
              <a:rPr lang="en-GB" sz="3200" dirty="0">
                <a:latin typeface="Calibri" pitchFamily="34" charset="0"/>
              </a:rPr>
              <a:t>Take a critical approach to various models. </a:t>
            </a:r>
          </a:p>
          <a:p>
            <a:pPr eaLnBrk="1" hangingPunct="1"/>
            <a:r>
              <a:rPr lang="en-GB" sz="3200" dirty="0">
                <a:latin typeface="Calibri" pitchFamily="34" charset="0"/>
              </a:rPr>
              <a:t>Students reflects on how the historical context can be useful in identifying the development of a model. This is determined by its assumptions, which might affect not only its theoretical limitations but also its realism and actual applicability.</a:t>
            </a:r>
            <a:endParaRPr lang="en-US" sz="3200" dirty="0">
              <a:latin typeface="Calibri" pitchFamily="34" charset="0"/>
            </a:endParaRPr>
          </a:p>
        </p:txBody>
      </p:sp>
      <p:graphicFrame>
        <p:nvGraphicFramePr>
          <p:cNvPr id="34" name="Table 33"/>
          <p:cNvGraphicFramePr>
            <a:graphicFrameLocks noGrp="1"/>
          </p:cNvGraphicFramePr>
          <p:nvPr>
            <p:extLst>
              <p:ext uri="{D42A27DB-BD31-4B8C-83A1-F6EECF244321}">
                <p14:modId xmlns:p14="http://schemas.microsoft.com/office/powerpoint/2010/main" val="2140931636"/>
              </p:ext>
            </p:extLst>
          </p:nvPr>
        </p:nvGraphicFramePr>
        <p:xfrm>
          <a:off x="1828800" y="26460922"/>
          <a:ext cx="13932567" cy="7404390"/>
        </p:xfrm>
        <a:graphic>
          <a:graphicData uri="http://schemas.openxmlformats.org/drawingml/2006/table">
            <a:tbl>
              <a:tblPr firstRow="1" bandRow="1">
                <a:tableStyleId>{F5AB1C69-6EDB-4FF4-983F-18BD219EF322}</a:tableStyleId>
              </a:tblPr>
              <a:tblGrid>
                <a:gridCol w="4644189">
                  <a:extLst>
                    <a:ext uri="{9D8B030D-6E8A-4147-A177-3AD203B41FA5}">
                      <a16:colId xmlns="" xmlns:a16="http://schemas.microsoft.com/office/drawing/2014/main" val="20000"/>
                    </a:ext>
                  </a:extLst>
                </a:gridCol>
                <a:gridCol w="4644189">
                  <a:extLst>
                    <a:ext uri="{9D8B030D-6E8A-4147-A177-3AD203B41FA5}">
                      <a16:colId xmlns="" xmlns:a16="http://schemas.microsoft.com/office/drawing/2014/main" val="20001"/>
                    </a:ext>
                  </a:extLst>
                </a:gridCol>
                <a:gridCol w="4644189">
                  <a:extLst>
                    <a:ext uri="{9D8B030D-6E8A-4147-A177-3AD203B41FA5}">
                      <a16:colId xmlns="" xmlns:a16="http://schemas.microsoft.com/office/drawing/2014/main" val="20002"/>
                    </a:ext>
                  </a:extLst>
                </a:gridCol>
              </a:tblGrid>
              <a:tr h="790230">
                <a:tc>
                  <a:txBody>
                    <a:bodyPr/>
                    <a:lstStyle/>
                    <a:p>
                      <a:endParaRPr lang="en-US" sz="3200" dirty="0"/>
                    </a:p>
                  </a:txBody>
                  <a:tcPr anchor="ctr">
                    <a:solidFill>
                      <a:schemeClr val="accent1">
                        <a:lumMod val="75000"/>
                      </a:schemeClr>
                    </a:solidFill>
                  </a:tcPr>
                </a:tc>
                <a:tc>
                  <a:txBody>
                    <a:bodyPr/>
                    <a:lstStyle/>
                    <a:p>
                      <a:pPr algn="ctr"/>
                      <a:r>
                        <a:rPr lang="en-US" sz="3200" dirty="0"/>
                        <a:t>Yes/Positive</a:t>
                      </a:r>
                    </a:p>
                  </a:txBody>
                  <a:tcPr anchor="ctr">
                    <a:solidFill>
                      <a:schemeClr val="accent1">
                        <a:lumMod val="75000"/>
                      </a:schemeClr>
                    </a:solidFill>
                  </a:tcPr>
                </a:tc>
                <a:tc>
                  <a:txBody>
                    <a:bodyPr/>
                    <a:lstStyle/>
                    <a:p>
                      <a:pPr algn="ctr"/>
                      <a:r>
                        <a:rPr lang="en-US" sz="3200" dirty="0"/>
                        <a:t>No/Negative</a:t>
                      </a:r>
                    </a:p>
                  </a:txBody>
                  <a:tcPr anchor="ctr">
                    <a:solidFill>
                      <a:schemeClr val="accent1">
                        <a:lumMod val="75000"/>
                      </a:schemeClr>
                    </a:solidFill>
                  </a:tcPr>
                </a:tc>
                <a:extLst>
                  <a:ext uri="{0D108BD9-81ED-4DB2-BD59-A6C34878D82A}">
                    <a16:rowId xmlns="" xmlns:a16="http://schemas.microsoft.com/office/drawing/2014/main" val="10000"/>
                  </a:ext>
                </a:extLst>
              </a:tr>
              <a:tr h="790230">
                <a:tc>
                  <a:txBody>
                    <a:bodyPr/>
                    <a:lstStyle/>
                    <a:p>
                      <a:r>
                        <a:rPr lang="en-GB" sz="3200" dirty="0"/>
                        <a:t>Would you like more exposure to alternative economic theories in your economics education?</a:t>
                      </a:r>
                    </a:p>
                    <a:p>
                      <a:endParaRPr lang="en-US" sz="3200" dirty="0"/>
                    </a:p>
                  </a:txBody>
                  <a:tcPr anchor="ctr"/>
                </a:tc>
                <a:tc>
                  <a:txBody>
                    <a:bodyPr/>
                    <a:lstStyle/>
                    <a:p>
                      <a:pPr algn="r"/>
                      <a:r>
                        <a:rPr lang="en-US" sz="3200" dirty="0"/>
                        <a:t> 85% (n=80)	</a:t>
                      </a:r>
                    </a:p>
                  </a:txBody>
                  <a:tcPr anchor="ctr"/>
                </a:tc>
                <a:tc>
                  <a:txBody>
                    <a:bodyPr/>
                    <a:lstStyle/>
                    <a:p>
                      <a:pPr algn="r"/>
                      <a:r>
                        <a:rPr lang="en-US" sz="3200" dirty="0"/>
                        <a:t> </a:t>
                      </a:r>
                      <a:r>
                        <a:rPr lang="en-US" sz="3200" baseline="0" dirty="0"/>
                        <a:t> </a:t>
                      </a:r>
                      <a:r>
                        <a:rPr lang="en-US" sz="3200" dirty="0"/>
                        <a:t>15%(n=80)	</a:t>
                      </a:r>
                    </a:p>
                  </a:txBody>
                  <a:tcPr anchor="ctr"/>
                </a:tc>
                <a:extLst>
                  <a:ext uri="{0D108BD9-81ED-4DB2-BD59-A6C34878D82A}">
                    <a16:rowId xmlns="" xmlns:a16="http://schemas.microsoft.com/office/drawing/2014/main" val="10001"/>
                  </a:ext>
                </a:extLst>
              </a:tr>
              <a:tr h="790230">
                <a:tc>
                  <a:txBody>
                    <a:bodyPr/>
                    <a:lstStyle/>
                    <a:p>
                      <a:r>
                        <a:rPr lang="en-GB" sz="3200" dirty="0"/>
                        <a:t>Did this module help you make sense of your other economics modules</a:t>
                      </a:r>
                    </a:p>
                  </a:txBody>
                  <a:tcPr anchor="ctr"/>
                </a:tc>
                <a:tc>
                  <a:txBody>
                    <a:bodyPr/>
                    <a:lstStyle/>
                    <a:p>
                      <a:pPr algn="ctr"/>
                      <a:r>
                        <a:rPr lang="en-US" sz="3200" dirty="0"/>
                        <a:t>90% (n=80)</a:t>
                      </a:r>
                    </a:p>
                  </a:txBody>
                  <a:tcPr anchor="ctr"/>
                </a:tc>
                <a:tc>
                  <a:txBody>
                    <a:bodyPr/>
                    <a:lstStyle/>
                    <a:p>
                      <a:pPr algn="ctr"/>
                      <a:r>
                        <a:rPr lang="en-US" sz="3200" dirty="0"/>
                        <a:t>10%(n=80)</a:t>
                      </a:r>
                    </a:p>
                  </a:txBody>
                  <a:tcPr anchor="ctr"/>
                </a:tc>
                <a:extLst>
                  <a:ext uri="{0D108BD9-81ED-4DB2-BD59-A6C34878D82A}">
                    <a16:rowId xmlns="" xmlns:a16="http://schemas.microsoft.com/office/drawing/2014/main" val="10002"/>
                  </a:ext>
                </a:extLst>
              </a:tr>
              <a:tr h="790230">
                <a:tc>
                  <a:txBody>
                    <a:bodyPr/>
                    <a:lstStyle/>
                    <a:p>
                      <a:r>
                        <a:rPr lang="en-GB" sz="3200" dirty="0"/>
                        <a:t>Do you think this module has had a positive or negative impact on your understanding of economic realities?</a:t>
                      </a:r>
                    </a:p>
                  </a:txBody>
                  <a:tcPr anchor="ctr"/>
                </a:tc>
                <a:tc>
                  <a:txBody>
                    <a:bodyPr/>
                    <a:lstStyle/>
                    <a:p>
                      <a:pPr algn="ctr"/>
                      <a:r>
                        <a:rPr lang="en-US" sz="3200" dirty="0"/>
                        <a:t>100% (n=80)</a:t>
                      </a:r>
                    </a:p>
                  </a:txBody>
                  <a:tcPr anchor="ctr"/>
                </a:tc>
                <a:tc>
                  <a:txBody>
                    <a:bodyPr/>
                    <a:lstStyle/>
                    <a:p>
                      <a:pPr algn="ctr"/>
                      <a:endParaRPr lang="en-US" sz="3200" dirty="0"/>
                    </a:p>
                  </a:txBody>
                  <a:tcPr anchor="ctr"/>
                </a:tc>
                <a:extLst>
                  <a:ext uri="{0D108BD9-81ED-4DB2-BD59-A6C34878D82A}">
                    <a16:rowId xmlns="" xmlns:a16="http://schemas.microsoft.com/office/drawing/2014/main" val="10003"/>
                  </a:ext>
                </a:extLst>
              </a:tr>
            </a:tbl>
          </a:graphicData>
        </a:graphic>
      </p:graphicFrame>
      <p:sp>
        <p:nvSpPr>
          <p:cNvPr id="40" name="Rectangle 39"/>
          <p:cNvSpPr/>
          <p:nvPr/>
        </p:nvSpPr>
        <p:spPr>
          <a:xfrm>
            <a:off x="1708483" y="25698041"/>
            <a:ext cx="6652462" cy="461665"/>
          </a:xfrm>
          <a:prstGeom prst="rect">
            <a:avLst/>
          </a:prstGeom>
        </p:spPr>
        <p:txBody>
          <a:bodyPr wrap="none">
            <a:spAutoFit/>
          </a:bodyPr>
          <a:lstStyle/>
          <a:p>
            <a:pPr algn="ctr"/>
            <a:r>
              <a:rPr lang="en-US" sz="2400" b="1" dirty="0">
                <a:latin typeface="Calibri" pitchFamily="34" charset="0"/>
              </a:rPr>
              <a:t>Table 1.</a:t>
            </a:r>
            <a:r>
              <a:rPr lang="en-US" sz="2400" dirty="0">
                <a:latin typeface="Calibri" pitchFamily="34" charset="0"/>
              </a:rPr>
              <a:t> Students’ survey on two modules at QMUL.</a:t>
            </a:r>
          </a:p>
        </p:txBody>
      </p:sp>
      <p:sp>
        <p:nvSpPr>
          <p:cNvPr id="28" name="TextBox 27"/>
          <p:cNvSpPr txBox="1"/>
          <p:nvPr/>
        </p:nvSpPr>
        <p:spPr>
          <a:xfrm>
            <a:off x="16916399" y="39819847"/>
            <a:ext cx="13860379" cy="2554545"/>
          </a:xfrm>
          <a:prstGeom prst="rect">
            <a:avLst/>
          </a:prstGeom>
          <a:solidFill>
            <a:schemeClr val="accent1">
              <a:lumMod val="40000"/>
              <a:lumOff val="60000"/>
            </a:schemeClr>
          </a:solidFill>
        </p:spPr>
        <p:txBody>
          <a:bodyPr wrap="square" rtlCol="0">
            <a:spAutoFit/>
          </a:bodyPr>
          <a:lstStyle/>
          <a:p>
            <a:r>
              <a:rPr lang="en-US" sz="3200" dirty="0" smtClean="0"/>
              <a:t>Conference at QMUL – 7</a:t>
            </a:r>
            <a:r>
              <a:rPr lang="en-US" sz="3200" baseline="30000" dirty="0" smtClean="0"/>
              <a:t>th</a:t>
            </a:r>
            <a:r>
              <a:rPr lang="en-US" sz="3200" dirty="0" smtClean="0"/>
              <a:t> November 2025 – Symposium on THP</a:t>
            </a:r>
            <a:endParaRPr lang="en-US" sz="3200" dirty="0"/>
          </a:p>
          <a:p>
            <a:endParaRPr lang="en-US" sz="3200" dirty="0" smtClean="0"/>
          </a:p>
          <a:p>
            <a:r>
              <a:rPr lang="en-US" sz="3200" dirty="0" smtClean="0"/>
              <a:t>Special Issue ROPE - </a:t>
            </a:r>
            <a:r>
              <a:rPr lang="en-GB" sz="3200" dirty="0"/>
              <a:t>The History of Economic Thought in Contemporary Curricula: Pedagogical Value and Challenges</a:t>
            </a:r>
            <a:endParaRPr lang="en-US" sz="3200" dirty="0"/>
          </a:p>
          <a:p>
            <a:endParaRPr lang="en-US" sz="3200" dirty="0"/>
          </a:p>
        </p:txBody>
      </p:sp>
    </p:spTree>
    <p:extLst>
      <p:ext uri="{BB962C8B-B14F-4D97-AF65-F5344CB8AC3E}">
        <p14:creationId xmlns:p14="http://schemas.microsoft.com/office/powerpoint/2010/main" val="397699634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1949</TotalTime>
  <Words>1029</Words>
  <Application>Microsoft Office PowerPoint</Application>
  <PresentationFormat>Custom</PresentationFormat>
  <Paragraphs>54</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Susan B. Houston</dc:creator>
  <cp:lastModifiedBy>Microsoft account</cp:lastModifiedBy>
  <cp:revision>24</cp:revision>
  <dcterms:created xsi:type="dcterms:W3CDTF">2016-06-27T20:00:38Z</dcterms:created>
  <dcterms:modified xsi:type="dcterms:W3CDTF">2025-09-09T09:33:35Z</dcterms:modified>
</cp:coreProperties>
</file>