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7104050" cy="10234600"/>
  <p:embeddedFontLst>
    <p:embeddedFont>
      <p:font typeface="Play"/>
      <p:regular r:id="rId42"/>
      <p:bold r:id="rId43"/>
    </p:embeddedFont>
    <p:embeddedFont>
      <p:font typeface="Palatino Linotype"/>
      <p:regular r:id="rId44"/>
      <p:bold r:id="rId45"/>
      <p:italic r:id="rId46"/>
      <p:boldItalic r:id="rId47"/>
    </p:embeddedFont>
    <p:embeddedFont>
      <p:font typeface="Quattrocento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18">
          <p15:clr>
            <a:srgbClr val="A4A3A4"/>
          </p15:clr>
        </p15:guide>
        <p15:guide id="2" orient="horz" pos="1620">
          <p15:clr>
            <a:srgbClr val="A4A3A4"/>
          </p15:clr>
        </p15:guide>
      </p15:sldGuideLst>
    </p:ext>
    <p:ext uri="GoogleSlidesCustomDataVersion2">
      <go:slidesCustomData xmlns:go="http://customooxmlschemas.google.com/" r:id="rId52" roundtripDataSignature="AMtx7mgvBUxW4wnP0KAqUiOladYaeSRL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91D4F5-711A-42D2-96F2-AFE3E4A46159}">
  <a:tblStyle styleId="{1091D4F5-711A-42D2-96F2-AFE3E4A46159}" styleName="Table_0">
    <a:wholeTbl>
      <a:tcTxStyle b="off" i="off">
        <a:font>
          <a:latin typeface="Palatino Linotype"/>
          <a:ea typeface="Palatino Linotype"/>
          <a:cs typeface="Palatino Linotype"/>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2FB252E-A036-4E74-A2F6-D85C6AE4C4A5}" styleName="Table_1">
    <a:wholeTbl>
      <a:tcTxStyle b="off" i="off">
        <a:font>
          <a:latin typeface="Palatino Linotype"/>
          <a:ea typeface="Palatino Linotype"/>
          <a:cs typeface="Palatino Linotyp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Palatino Linotype"/>
          <a:ea typeface="Palatino Linotype"/>
          <a:cs typeface="Palatino Linotype"/>
        </a:font>
        <a:schemeClr val="lt1"/>
      </a:tcTxStyle>
      <a:tcStyle>
        <a:fill>
          <a:solidFill>
            <a:schemeClr val="accent1"/>
          </a:solidFill>
        </a:fill>
      </a:tcStyle>
    </a:lastCol>
    <a:firstCol>
      <a:tcTxStyle b="on" i="off">
        <a:font>
          <a:latin typeface="Palatino Linotype"/>
          <a:ea typeface="Palatino Linotype"/>
          <a:cs typeface="Palatino Linotype"/>
        </a:font>
        <a:schemeClr val="lt1"/>
      </a:tcTxStyle>
      <a:tcStyle>
        <a:fill>
          <a:solidFill>
            <a:schemeClr val="accent1"/>
          </a:solidFill>
        </a:fill>
      </a:tcStyle>
    </a:firstCol>
    <a:lastRow>
      <a:tcTxStyle b="on" i="off">
        <a:font>
          <a:latin typeface="Palatino Linotype"/>
          <a:ea typeface="Palatino Linotype"/>
          <a:cs typeface="Palatino Linotyp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Palatino Linotype"/>
          <a:ea typeface="Palatino Linotype"/>
          <a:cs typeface="Palatino Linotyp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AD7FD35-2496-41CD-BFE9-72771554FD55}" styleName="Table_2">
    <a:wholeTbl>
      <a:tcTxStyle b="off" i="off">
        <a:font>
          <a:latin typeface="Palatino Linotype"/>
          <a:ea typeface="Palatino Linotype"/>
          <a:cs typeface="Palatino Linotype"/>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chemeClr val="accent6"/>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40000"/>
            </a:schemeClr>
          </a:solidFill>
        </a:fill>
      </a:tcStyle>
    </a:band1H>
    <a:band2H>
      <a:tcTxStyle/>
    </a:band2H>
    <a:band1V>
      <a:tcTxStyle/>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fill>
          <a:solidFill>
            <a:schemeClr val="accent6">
              <a:alpha val="40000"/>
            </a:schemeClr>
          </a:solidFill>
        </a:fill>
      </a:tcStyle>
    </a:band1V>
    <a:band2V>
      <a:tcTxStyle/>
    </a:band2V>
    <a:lastCol>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Palatino Linotype"/>
          <a:ea typeface="Palatino Linotype"/>
          <a:cs typeface="Palatino Linotype"/>
        </a:font>
        <a:schemeClr val="lt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6"/>
          </a:solidFill>
        </a:fill>
      </a:tcStyle>
    </a:firstRow>
    <a:neCell>
      <a:tcTxStyle/>
    </a:neCell>
    <a:nwCell>
      <a:tcTxStyle/>
    </a:nwCell>
  </a:tblStyle>
  <a:tblStyle styleId="{A5E8A7A9-04C4-4831-B17B-E3BE736BC7B2}" styleName="Table_3">
    <a:wholeTbl>
      <a:tcTxStyle b="off" i="off">
        <a:font>
          <a:latin typeface="Palatino Linotype"/>
          <a:ea typeface="Palatino Linotype"/>
          <a:cs typeface="Palatino Linotype"/>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4376C5D-D0B0-47F7-9911-DABE46D038E6}" styleName="Table_4">
    <a:wholeTbl>
      <a:tcTxStyle b="off" i="off">
        <a:font>
          <a:latin typeface="Palatino Linotype"/>
          <a:ea typeface="Palatino Linotype"/>
          <a:cs typeface="Palatino Linotype"/>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6"/>
          </a:solidFill>
        </a:fill>
      </a:tcStyle>
    </a:wholeTbl>
    <a:band1H>
      <a:tcTxStyle/>
      <a:tcStyle>
        <a:fill>
          <a:solidFill>
            <a:srgbClr val="588938"/>
          </a:solidFill>
        </a:fill>
      </a:tcStyle>
    </a:band1H>
    <a:band2H>
      <a:tcTxStyle/>
    </a:band2H>
    <a:band1V>
      <a:tcTxStyle/>
      <a:tcStyle>
        <a:fill>
          <a:solidFill>
            <a:srgbClr val="588938"/>
          </a:solidFill>
        </a:fill>
      </a:tcStyle>
    </a:band1V>
    <a:band2V>
      <a:tcTxStyle/>
    </a:band2V>
    <a:lastCol>
      <a:tcTxStyle b="on" i="off"/>
      <a:tcStyle>
        <a:tcBdr>
          <a:left>
            <a:ln cap="flat" cmpd="sng" w="25400">
              <a:solidFill>
                <a:schemeClr val="lt1"/>
              </a:solidFill>
              <a:prstDash val="solid"/>
              <a:round/>
              <a:headEnd len="sm" w="sm" type="none"/>
              <a:tailEnd len="sm" w="sm" type="none"/>
            </a:ln>
          </a:left>
        </a:tcBdr>
        <a:fill>
          <a:solidFill>
            <a:srgbClr val="588938"/>
          </a:solidFill>
        </a:fill>
      </a:tcStyle>
    </a:lastCol>
    <a:firstCol>
      <a:tcTxStyle b="on" i="off"/>
      <a:tcStyle>
        <a:tcBdr>
          <a:right>
            <a:ln cap="flat" cmpd="sng" w="25400">
              <a:solidFill>
                <a:schemeClr val="lt1"/>
              </a:solidFill>
              <a:prstDash val="solid"/>
              <a:round/>
              <a:headEnd len="sm" w="sm" type="none"/>
              <a:tailEnd len="sm" w="sm" type="none"/>
            </a:ln>
          </a:right>
        </a:tcBdr>
        <a:fill>
          <a:solidFill>
            <a:srgbClr val="588938"/>
          </a:solidFill>
        </a:fill>
      </a:tcStyle>
    </a:firstCol>
    <a:lastRow>
      <a:tcTxStyle b="on" i="off"/>
      <a:tcStyle>
        <a:tcBdr>
          <a:top>
            <a:ln cap="flat" cmpd="sng" w="25400">
              <a:solidFill>
                <a:schemeClr val="lt1"/>
              </a:solidFill>
              <a:prstDash val="solid"/>
              <a:round/>
              <a:headEnd len="sm" w="sm" type="none"/>
              <a:tailEnd len="sm" w="sm" type="none"/>
            </a:ln>
          </a:top>
        </a:tcBdr>
        <a:fill>
          <a:solidFill>
            <a:srgbClr val="49722E"/>
          </a:solidFill>
        </a:fill>
      </a:tcStyle>
    </a:lastRow>
    <a:seCell>
      <a:tcTxStyle/>
      <a:tcStyle>
        <a:tcBdr>
          <a:left>
            <a:ln cap="flat" cmpd="sng" w="9525">
              <a:solidFill>
                <a:srgbClr val="000000">
                  <a:alpha val="0"/>
                </a:srgbClr>
              </a:solidFill>
              <a:prstDash val="solid"/>
              <a:round/>
              <a:headEnd len="sm" w="sm" type="none"/>
              <a:tailEnd len="sm" w="sm" type="none"/>
            </a:ln>
          </a:left>
        </a:tcBdr>
      </a:tcStyle>
    </a:seCell>
    <a:swCell>
      <a:tcTxStyle/>
      <a:tcStyle>
        <a:tcBdr>
          <a:right>
            <a:ln cap="flat" cmpd="sng" w="9525">
              <a:solidFill>
                <a:srgbClr val="000000">
                  <a:alpha val="0"/>
                </a:srgbClr>
              </a:solidFill>
              <a:prstDash val="solid"/>
              <a:round/>
              <a:headEnd len="sm" w="sm" type="none"/>
              <a:tailEnd len="sm" w="sm" type="none"/>
            </a:ln>
          </a:right>
        </a:tcBdr>
      </a:tcStyle>
    </a:swCell>
    <a:firstRow>
      <a:tcTxStyle b="on" i="off"/>
      <a:tcStyle>
        <a:tcBdr>
          <a:bottom>
            <a:ln cap="flat" cmpd="sng" w="25400">
              <a:solidFill>
                <a:schemeClr val="lt1"/>
              </a:solidFill>
              <a:prstDash val="solid"/>
              <a:round/>
              <a:headEnd len="sm" w="sm" type="none"/>
              <a:tailEnd len="sm" w="sm" type="none"/>
            </a:ln>
          </a:bottom>
        </a:tcBdr>
        <a:fill>
          <a:solidFill>
            <a:schemeClr val="dk1"/>
          </a:solidFill>
        </a:fill>
      </a:tcStyle>
    </a:firstRow>
    <a:neCell>
      <a:tcTxStyle/>
      <a:tcStyle>
        <a:tcBdr>
          <a:left>
            <a:ln cap="flat" cmpd="sng" w="9525">
              <a:solidFill>
                <a:srgbClr val="000000">
                  <a:alpha val="0"/>
                </a:srgbClr>
              </a:solidFill>
              <a:prstDash val="solid"/>
              <a:round/>
              <a:headEnd len="sm" w="sm" type="none"/>
              <a:tailEnd len="sm" w="sm" type="none"/>
            </a:ln>
          </a:left>
        </a:tcBdr>
      </a:tcStyle>
    </a:neCell>
    <a:nwCell>
      <a:tcTxStyle/>
      <a:tcStyle>
        <a:tcBdr>
          <a:right>
            <a:ln cap="flat" cmpd="sng" w="9525">
              <a:solidFill>
                <a:srgbClr val="000000">
                  <a:alpha val="0"/>
                </a:srgbClr>
              </a:solidFill>
              <a:prstDash val="solid"/>
              <a:round/>
              <a:headEnd len="sm" w="sm" type="none"/>
              <a:tailEnd len="sm" w="sm" type="none"/>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18"/>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Play-regular.fntdata"/><Relationship Id="rId41" Type="http://schemas.openxmlformats.org/officeDocument/2006/relationships/slide" Target="slides/slide35.xml"/><Relationship Id="rId44" Type="http://schemas.openxmlformats.org/officeDocument/2006/relationships/font" Target="fonts/PalatinoLinotype-regular.fntdata"/><Relationship Id="rId43" Type="http://schemas.openxmlformats.org/officeDocument/2006/relationships/font" Target="fonts/Play-bold.fntdata"/><Relationship Id="rId46" Type="http://schemas.openxmlformats.org/officeDocument/2006/relationships/font" Target="fonts/PalatinoLinotype-italic.fntdata"/><Relationship Id="rId45" Type="http://schemas.openxmlformats.org/officeDocument/2006/relationships/font" Target="fonts/PalatinoLinotyp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QuattrocentoSans-regular.fntdata"/><Relationship Id="rId47" Type="http://schemas.openxmlformats.org/officeDocument/2006/relationships/font" Target="fonts/PalatinoLinotype-boldItalic.fntdata"/><Relationship Id="rId49" Type="http://schemas.openxmlformats.org/officeDocument/2006/relationships/font" Target="fonts/Quattrocento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QuattrocentoSans-boldItalic.fntdata"/><Relationship Id="rId50" Type="http://schemas.openxmlformats.org/officeDocument/2006/relationships/font" Target="fonts/QuattrocentoSans-italic.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universityofexeteruk.sharepoint.com/sites/CarlosCortinhasResearchPage/Shared%20Documents/2-Results/Openended%20data%20for%20Improvement%20and%20Ranking%20Result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https://universityofexeteruk.sharepoint.com/sites/CarlosCortinhasResearchPage/Shared%20Documents/2-Results/Openended%20data%20for%20Improvement%20and%20Ranking%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Factors that Inflence Decision to Attend a Class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'Q9,11-ValueofAttending'!$H$24</c:f>
              <c:strCache>
                <c:ptCount val="1"/>
                <c:pt idx="0">
                  <c:v>Lectures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'Q9,11-ValueofAttending'!$G$25:$G$34</c:f>
              <c:strCache>
                <c:ptCount val="10"/>
                <c:pt idx="0">
                  <c:v>I feel guilty that I should attend</c:v>
                </c:pt>
                <c:pt idx="1">
                  <c:v>I am interested in the module</c:v>
                </c:pt>
                <c:pt idx="2">
                  <c:v>Teacher is engaging and cares about my attendance</c:v>
                </c:pt>
                <c:pt idx="3">
                  <c:v>We work on assignments, quiz or assessments</c:v>
                </c:pt>
                <c:pt idx="4">
                  <c:v>I prefer taking my own notes</c:v>
                </c:pt>
                <c:pt idx="5">
                  <c:v>My friend attend and I enjoy interacting with them</c:v>
                </c:pt>
                <c:pt idx="6">
                  <c:v>Class is at a convenient time and location</c:v>
                </c:pt>
                <c:pt idx="7">
                  <c:v>Content is not available elsewhere, or the course is difficult</c:v>
                </c:pt>
                <c:pt idx="8">
                  <c:v>I want to ask questions or participate in class discussions</c:v>
                </c:pt>
                <c:pt idx="9">
                  <c:v>Attendance is recorded</c:v>
                </c:pt>
              </c:strCache>
            </c:strRef>
          </c:cat>
          <c:val>
            <c:numRef>
              <c:f>'Q9,11-ValueofAttending'!$H$25:$H$34</c:f>
              <c:numCache>
                <c:formatCode>0.0%</c:formatCode>
                <c:ptCount val="10"/>
                <c:pt idx="0">
                  <c:v>0.72361810000000004</c:v>
                </c:pt>
                <c:pt idx="1">
                  <c:v>0.6281407</c:v>
                </c:pt>
                <c:pt idx="2">
                  <c:v>0.52763819999999995</c:v>
                </c:pt>
                <c:pt idx="3">
                  <c:v>0.4773869</c:v>
                </c:pt>
                <c:pt idx="4">
                  <c:v>0.4723618</c:v>
                </c:pt>
                <c:pt idx="5">
                  <c:v>0.43718590000000002</c:v>
                </c:pt>
                <c:pt idx="6">
                  <c:v>0.4170854</c:v>
                </c:pt>
                <c:pt idx="7">
                  <c:v>0.3718593</c:v>
                </c:pt>
                <c:pt idx="8">
                  <c:v>0.17085429999999999</c:v>
                </c:pt>
                <c:pt idx="9">
                  <c:v>5.0251299999999999E-2</c:v>
                </c:pt>
              </c:numCache>
            </c:numRef>
          </c:val>
          <c:extLst>
            <c:ext xmlns:c16="http://schemas.microsoft.com/office/drawing/2014/chart" uri="{C3380CC4-5D6E-409C-BE32-E72D297353CC}">
              <c16:uniqueId val="{00000000-2E79-4A9A-8241-1005AC810215}"/>
            </c:ext>
          </c:extLst>
        </c:ser>
        <c:ser>
          <c:idx val="1"/>
          <c:order val="1"/>
          <c:tx>
            <c:strRef>
              <c:f>'Q9,11-ValueofAttending'!$I$24</c:f>
              <c:strCache>
                <c:ptCount val="1"/>
                <c:pt idx="0">
                  <c:v>Tutorials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'Q9,11-ValueofAttending'!$G$25:$G$34</c:f>
              <c:strCache>
                <c:ptCount val="10"/>
                <c:pt idx="0">
                  <c:v>I feel guilty that I should attend</c:v>
                </c:pt>
                <c:pt idx="1">
                  <c:v>I am interested in the module</c:v>
                </c:pt>
                <c:pt idx="2">
                  <c:v>Teacher is engaging and cares about my attendance</c:v>
                </c:pt>
                <c:pt idx="3">
                  <c:v>We work on assignments, quiz or assessments</c:v>
                </c:pt>
                <c:pt idx="4">
                  <c:v>I prefer taking my own notes</c:v>
                </c:pt>
                <c:pt idx="5">
                  <c:v>My friend attend and I enjoy interacting with them</c:v>
                </c:pt>
                <c:pt idx="6">
                  <c:v>Class is at a convenient time and location</c:v>
                </c:pt>
                <c:pt idx="7">
                  <c:v>Content is not available elsewhere, or the course is difficult</c:v>
                </c:pt>
                <c:pt idx="8">
                  <c:v>I want to ask questions or participate in class discussions</c:v>
                </c:pt>
                <c:pt idx="9">
                  <c:v>Attendance is recorded</c:v>
                </c:pt>
              </c:strCache>
            </c:strRef>
          </c:cat>
          <c:val>
            <c:numRef>
              <c:f>'Q9,11-ValueofAttending'!$I$25:$I$34</c:f>
              <c:numCache>
                <c:formatCode>0.0%</c:formatCode>
                <c:ptCount val="10"/>
                <c:pt idx="0">
                  <c:v>0.69849249999999996</c:v>
                </c:pt>
                <c:pt idx="1">
                  <c:v>0.5778894</c:v>
                </c:pt>
                <c:pt idx="2">
                  <c:v>0.49748740000000002</c:v>
                </c:pt>
                <c:pt idx="3">
                  <c:v>0.42713570000000001</c:v>
                </c:pt>
                <c:pt idx="4">
                  <c:v>0.30653269999999999</c:v>
                </c:pt>
                <c:pt idx="5">
                  <c:v>0.25628139999999999</c:v>
                </c:pt>
                <c:pt idx="6">
                  <c:v>0.28140700000000002</c:v>
                </c:pt>
                <c:pt idx="7">
                  <c:v>0.64321609999999996</c:v>
                </c:pt>
                <c:pt idx="8">
                  <c:v>0.51256279999999999</c:v>
                </c:pt>
                <c:pt idx="9">
                  <c:v>0.19597990000000001</c:v>
                </c:pt>
              </c:numCache>
            </c:numRef>
          </c:val>
          <c:extLst>
            <c:ext xmlns:c16="http://schemas.microsoft.com/office/drawing/2014/chart" uri="{C3380CC4-5D6E-409C-BE32-E72D297353CC}">
              <c16:uniqueId val="{00000001-2E79-4A9A-8241-1005AC810215}"/>
            </c:ext>
          </c:extLst>
        </c:ser>
        <c:dLbls>
          <c:dLblPos val="outEnd"/>
          <c:showLegendKey val="0"/>
          <c:showVal val="1"/>
          <c:showCatName val="0"/>
          <c:showSerName val="0"/>
          <c:showPercent val="0"/>
          <c:showBubbleSize val="0"/>
        </c:dLbls>
        <c:gapWidth val="182"/>
        <c:axId val="1073447455"/>
        <c:axId val="1073448415"/>
      </c:barChart>
      <c:catAx>
        <c:axId val="1073447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448415"/>
        <c:crosses val="autoZero"/>
        <c:auto val="1"/>
        <c:lblAlgn val="ctr"/>
        <c:lblOffset val="100"/>
        <c:noMultiLvlLbl val="0"/>
      </c:catAx>
      <c:valAx>
        <c:axId val="10734484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447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Factors that Influence</a:t>
            </a:r>
            <a:r>
              <a:rPr lang="en-GB" baseline="0"/>
              <a:t> Decision to Miss a Class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clustered"/>
        <c:varyColors val="0"/>
        <c:ser>
          <c:idx val="0"/>
          <c:order val="0"/>
          <c:tx>
            <c:strRef>
              <c:f>'Q5.7-ReasonsforMissing'!$N$27</c:f>
              <c:strCache>
                <c:ptCount val="1"/>
                <c:pt idx="0">
                  <c:v>Lecture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'Q5.7-ReasonsforMissing'!$M$28:$M$38</c:f>
              <c:strCache>
                <c:ptCount val="11"/>
                <c:pt idx="0">
                  <c:v>I can access recorded materials, online materials or AI resources</c:v>
                </c:pt>
                <c:pt idx="1">
                  <c:v>I was ill, stressed, or too tired to attend</c:v>
                </c:pt>
                <c:pt idx="2">
                  <c:v>Class time does not work for me or length is too long </c:v>
                </c:pt>
                <c:pt idx="3">
                  <c:v>I need to complete assignments or study for another class</c:v>
                </c:pt>
                <c:pt idx="4">
                  <c:v>Classes are not stimulating or quality of teaching is poor</c:v>
                </c:pt>
                <c:pt idx="5">
                  <c:v>I can pass module without attending or lectures are not related to the assessments</c:v>
                </c:pt>
                <c:pt idx="6">
                  <c:v>My friends do not attend or clashes with my social life</c:v>
                </c:pt>
                <c:pt idx="7">
                  <c:v>Attendance is not recorded</c:v>
                </c:pt>
                <c:pt idx="8">
                  <c:v>I have work or caring responsibilities</c:v>
                </c:pt>
                <c:pt idx="9">
                  <c:v>I have difficulties commuting </c:v>
                </c:pt>
                <c:pt idx="10">
                  <c:v>I do not feel part of the class </c:v>
                </c:pt>
              </c:strCache>
            </c:strRef>
          </c:cat>
          <c:val>
            <c:numRef>
              <c:f>'Q5.7-ReasonsforMissing'!$N$28:$N$38</c:f>
              <c:numCache>
                <c:formatCode>0.0%</c:formatCode>
                <c:ptCount val="11"/>
                <c:pt idx="0">
                  <c:v>0.58799999999999997</c:v>
                </c:pt>
                <c:pt idx="1">
                  <c:v>0.53800000000000003</c:v>
                </c:pt>
                <c:pt idx="2">
                  <c:v>0.502</c:v>
                </c:pt>
                <c:pt idx="3">
                  <c:v>0.41199999999999998</c:v>
                </c:pt>
                <c:pt idx="4">
                  <c:v>0.40200000000000002</c:v>
                </c:pt>
                <c:pt idx="5">
                  <c:v>0.36699999999999999</c:v>
                </c:pt>
                <c:pt idx="6">
                  <c:v>0.16600000000000001</c:v>
                </c:pt>
                <c:pt idx="7">
                  <c:v>0.156</c:v>
                </c:pt>
                <c:pt idx="8">
                  <c:v>7.0000000000000007E-2</c:v>
                </c:pt>
                <c:pt idx="9">
                  <c:v>5.5E-2</c:v>
                </c:pt>
                <c:pt idx="10">
                  <c:v>4.4999999999999998E-2</c:v>
                </c:pt>
              </c:numCache>
            </c:numRef>
          </c:val>
          <c:extLst>
            <c:ext xmlns:c16="http://schemas.microsoft.com/office/drawing/2014/chart" uri="{C3380CC4-5D6E-409C-BE32-E72D297353CC}">
              <c16:uniqueId val="{00000000-BC79-4930-B35E-3ADEBEFE5071}"/>
            </c:ext>
          </c:extLst>
        </c:ser>
        <c:ser>
          <c:idx val="1"/>
          <c:order val="1"/>
          <c:tx>
            <c:strRef>
              <c:f>'Q5.7-ReasonsforMissing'!$O$27</c:f>
              <c:strCache>
                <c:ptCount val="1"/>
                <c:pt idx="0">
                  <c:v>Tutorial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'Q5.7-ReasonsforMissing'!$M$28:$M$38</c:f>
              <c:strCache>
                <c:ptCount val="11"/>
                <c:pt idx="0">
                  <c:v>I can access recorded materials, online materials or AI resources</c:v>
                </c:pt>
                <c:pt idx="1">
                  <c:v>I was ill, stressed, or too tired to attend</c:v>
                </c:pt>
                <c:pt idx="2">
                  <c:v>Class time does not work for me or length is too long </c:v>
                </c:pt>
                <c:pt idx="3">
                  <c:v>I need to complete assignments or study for another class</c:v>
                </c:pt>
                <c:pt idx="4">
                  <c:v>Classes are not stimulating or quality of teaching is poor</c:v>
                </c:pt>
                <c:pt idx="5">
                  <c:v>I can pass module without attending or lectures are not related to the assessments</c:v>
                </c:pt>
                <c:pt idx="6">
                  <c:v>My friends do not attend or clashes with my social life</c:v>
                </c:pt>
                <c:pt idx="7">
                  <c:v>Attendance is not recorded</c:v>
                </c:pt>
                <c:pt idx="8">
                  <c:v>I have work or caring responsibilities</c:v>
                </c:pt>
                <c:pt idx="9">
                  <c:v>I have difficulties commuting </c:v>
                </c:pt>
                <c:pt idx="10">
                  <c:v>I do not feel part of the class </c:v>
                </c:pt>
              </c:strCache>
            </c:strRef>
          </c:cat>
          <c:val>
            <c:numRef>
              <c:f>'Q5.7-ReasonsforMissing'!$O$28:$O$38</c:f>
              <c:numCache>
                <c:formatCode>0.0%</c:formatCode>
                <c:ptCount val="11"/>
                <c:pt idx="0">
                  <c:v>0.251</c:v>
                </c:pt>
                <c:pt idx="1">
                  <c:v>0.41699999999999998</c:v>
                </c:pt>
                <c:pt idx="2">
                  <c:v>0.30599999999999999</c:v>
                </c:pt>
                <c:pt idx="3">
                  <c:v>0.24099999999999999</c:v>
                </c:pt>
                <c:pt idx="4">
                  <c:v>0.36699999999999999</c:v>
                </c:pt>
                <c:pt idx="5">
                  <c:v>0.316</c:v>
                </c:pt>
                <c:pt idx="6">
                  <c:v>0.126</c:v>
                </c:pt>
                <c:pt idx="7">
                  <c:v>0.111</c:v>
                </c:pt>
                <c:pt idx="8">
                  <c:v>4.4999999999999998E-2</c:v>
                </c:pt>
                <c:pt idx="9">
                  <c:v>0.02</c:v>
                </c:pt>
                <c:pt idx="10">
                  <c:v>4.4999999999999998E-2</c:v>
                </c:pt>
              </c:numCache>
            </c:numRef>
          </c:val>
          <c:extLst>
            <c:ext xmlns:c16="http://schemas.microsoft.com/office/drawing/2014/chart" uri="{C3380CC4-5D6E-409C-BE32-E72D297353CC}">
              <c16:uniqueId val="{00000001-BC79-4930-B35E-3ADEBEFE5071}"/>
            </c:ext>
          </c:extLst>
        </c:ser>
        <c:dLbls>
          <c:dLblPos val="outEnd"/>
          <c:showLegendKey val="0"/>
          <c:showVal val="1"/>
          <c:showCatName val="0"/>
          <c:showSerName val="0"/>
          <c:showPercent val="0"/>
          <c:showBubbleSize val="0"/>
        </c:dLbls>
        <c:gapWidth val="182"/>
        <c:axId val="276212799"/>
        <c:axId val="276207039"/>
      </c:barChart>
      <c:catAx>
        <c:axId val="276212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207039"/>
        <c:crosses val="autoZero"/>
        <c:auto val="1"/>
        <c:lblAlgn val="r"/>
        <c:lblOffset val="100"/>
        <c:noMultiLvlLbl val="0"/>
      </c:catAx>
      <c:valAx>
        <c:axId val="27620703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2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0: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0:notes"/>
          <p:cNvSpPr txBox="1"/>
          <p:nvPr>
            <p:ph idx="1" type="body"/>
          </p:nvPr>
        </p:nvSpPr>
        <p:spPr>
          <a:xfrm>
            <a:off x="710008" y="4925773"/>
            <a:ext cx="5684048" cy="4029515"/>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b="0" lang="en-GB" sz="546">
                <a:solidFill>
                  <a:schemeClr val="dk1"/>
                </a:solidFill>
                <a:latin typeface="Calibri"/>
                <a:ea typeface="Calibri"/>
                <a:cs typeface="Calibri"/>
                <a:sym typeface="Calibri"/>
              </a:rPr>
              <a:t>For Lecture Absenteeism:</a:t>
            </a:r>
            <a:endParaRPr/>
          </a:p>
          <a:p>
            <a:pPr indent="0" lvl="0" marL="0" marR="0" rtl="0" algn="l">
              <a:spcBef>
                <a:spcPts val="0"/>
              </a:spcBef>
              <a:spcAft>
                <a:spcPts val="0"/>
              </a:spcAft>
              <a:buNone/>
            </a:pPr>
            <a:r>
              <a:t/>
            </a:r>
            <a:endParaRPr b="0" sz="546">
              <a:solidFill>
                <a:schemeClr val="dk1"/>
              </a:solidFill>
              <a:latin typeface="Calibri"/>
              <a:ea typeface="Calibri"/>
              <a:cs typeface="Calibri"/>
              <a:sym typeface="Calibri"/>
            </a:endParaRPr>
          </a:p>
          <a:p>
            <a:pPr indent="0" lvl="0" marL="0" marR="0" rtl="0" algn="l">
              <a:spcBef>
                <a:spcPts val="0"/>
              </a:spcBef>
              <a:spcAft>
                <a:spcPts val="0"/>
              </a:spcAft>
              <a:buNone/>
            </a:pPr>
            <a:r>
              <a:rPr b="0" lang="en-GB" sz="546">
                <a:solidFill>
                  <a:schemeClr val="dk1"/>
                </a:solidFill>
                <a:latin typeface="Calibri"/>
                <a:ea typeface="Calibri"/>
                <a:cs typeface="Calibri"/>
                <a:sym typeface="Calibri"/>
              </a:rPr>
              <a:t>• Reduced Likelihood of High Absenteeism: Students are </a:t>
            </a:r>
            <a:r>
              <a:rPr b="1" lang="en-GB" sz="546">
                <a:solidFill>
                  <a:schemeClr val="dk1"/>
                </a:solidFill>
                <a:latin typeface="Calibri"/>
                <a:ea typeface="Calibri"/>
                <a:cs typeface="Calibri"/>
                <a:sym typeface="Calibri"/>
              </a:rPr>
              <a:t>less likely to miss more than 50% of lectures </a:t>
            </a:r>
            <a:r>
              <a:rPr b="0" lang="en-GB" sz="546">
                <a:solidFill>
                  <a:schemeClr val="dk1"/>
                </a:solidFill>
                <a:latin typeface="Calibri"/>
                <a:ea typeface="Calibri"/>
                <a:cs typeface="Calibri"/>
                <a:sym typeface="Calibri"/>
              </a:rPr>
              <a:t>when:</a:t>
            </a:r>
            <a:endParaRPr/>
          </a:p>
          <a:p>
            <a:pPr indent="0" lvl="0" marL="0" marR="0" rtl="0" algn="l">
              <a:spcBef>
                <a:spcPts val="0"/>
              </a:spcBef>
              <a:spcAft>
                <a:spcPts val="0"/>
              </a:spcAft>
              <a:buNone/>
            </a:pPr>
            <a:r>
              <a:rPr b="0" lang="en-GB" sz="546">
                <a:solidFill>
                  <a:schemeClr val="dk1"/>
                </a:solidFill>
                <a:latin typeface="Calibri"/>
                <a:ea typeface="Calibri"/>
                <a:cs typeface="Calibri"/>
                <a:sym typeface="Calibri"/>
              </a:rPr>
              <a:t>    ◦ They feel guilty for not attending or</a:t>
            </a:r>
            <a:endParaRPr/>
          </a:p>
          <a:p>
            <a:pPr indent="0" lvl="0" marL="0" marR="0" rtl="0" algn="l">
              <a:lnSpc>
                <a:spcPct val="100000"/>
              </a:lnSpc>
              <a:spcBef>
                <a:spcPts val="0"/>
              </a:spcBef>
              <a:spcAft>
                <a:spcPts val="0"/>
              </a:spcAft>
              <a:buClr>
                <a:schemeClr val="dk1"/>
              </a:buClr>
              <a:buSzPts val="546"/>
              <a:buFont typeface="Calibri"/>
              <a:buNone/>
            </a:pPr>
            <a:r>
              <a:rPr b="0" lang="en-GB" sz="546">
                <a:solidFill>
                  <a:schemeClr val="dk1"/>
                </a:solidFill>
                <a:latin typeface="Calibri"/>
                <a:ea typeface="Calibri"/>
                <a:cs typeface="Calibri"/>
                <a:sym typeface="Calibri"/>
              </a:rPr>
              <a:t>    ◦ They work on assignments/quizzes in class.</a:t>
            </a:r>
            <a:endParaRPr/>
          </a:p>
          <a:p>
            <a:pPr indent="0" lvl="0" marL="0" marR="0" rtl="0" algn="l">
              <a:spcBef>
                <a:spcPts val="0"/>
              </a:spcBef>
              <a:spcAft>
                <a:spcPts val="0"/>
              </a:spcAft>
              <a:buNone/>
            </a:pPr>
            <a:r>
              <a:t/>
            </a:r>
            <a:endParaRPr b="0" sz="546">
              <a:solidFill>
                <a:schemeClr val="dk1"/>
              </a:solidFill>
              <a:latin typeface="Calibri"/>
              <a:ea typeface="Calibri"/>
              <a:cs typeface="Calibri"/>
              <a:sym typeface="Calibri"/>
            </a:endParaRPr>
          </a:p>
          <a:p>
            <a:pPr indent="0" lvl="0" marL="0" marR="0" rtl="0" algn="l">
              <a:spcBef>
                <a:spcPts val="0"/>
              </a:spcBef>
              <a:spcAft>
                <a:spcPts val="0"/>
              </a:spcAft>
              <a:buNone/>
            </a:pPr>
            <a:r>
              <a:rPr b="0" lang="en-GB" sz="546">
                <a:solidFill>
                  <a:schemeClr val="dk1"/>
                </a:solidFill>
                <a:latin typeface="Calibri"/>
                <a:ea typeface="Calibri"/>
                <a:cs typeface="Calibri"/>
                <a:sym typeface="Calibri"/>
              </a:rPr>
              <a:t>• Increased Likelihood of High Absenteeism: Students are </a:t>
            </a:r>
            <a:r>
              <a:rPr b="1" lang="en-GB" sz="546">
                <a:solidFill>
                  <a:schemeClr val="dk1"/>
                </a:solidFill>
                <a:latin typeface="Calibri"/>
                <a:ea typeface="Calibri"/>
                <a:cs typeface="Calibri"/>
                <a:sym typeface="Calibri"/>
              </a:rPr>
              <a:t>more likely to miss more than 50% of lectures </a:t>
            </a:r>
            <a:r>
              <a:rPr b="0" lang="en-GB" sz="546">
                <a:solidFill>
                  <a:schemeClr val="dk1"/>
                </a:solidFill>
                <a:latin typeface="Calibri"/>
                <a:ea typeface="Calibri"/>
                <a:cs typeface="Calibri"/>
                <a:sym typeface="Calibri"/>
              </a:rPr>
              <a:t>when:</a:t>
            </a:r>
            <a:endParaRPr/>
          </a:p>
          <a:p>
            <a:pPr indent="0" lvl="0" marL="0" marR="0" rtl="0" algn="l">
              <a:spcBef>
                <a:spcPts val="0"/>
              </a:spcBef>
              <a:spcAft>
                <a:spcPts val="0"/>
              </a:spcAft>
              <a:buNone/>
            </a:pPr>
            <a:r>
              <a:rPr b="0" lang="en-GB" sz="546">
                <a:solidFill>
                  <a:schemeClr val="dk1"/>
                </a:solidFill>
                <a:latin typeface="Calibri"/>
                <a:ea typeface="Calibri"/>
                <a:cs typeface="Calibri"/>
                <a:sym typeface="Calibri"/>
              </a:rPr>
              <a:t>    ◦ They have difficulties commuting.</a:t>
            </a:r>
            <a:endParaRPr/>
          </a:p>
          <a:p>
            <a:pPr indent="0" lvl="0" marL="0" marR="0" rtl="0" algn="l">
              <a:lnSpc>
                <a:spcPct val="100000"/>
              </a:lnSpc>
              <a:spcBef>
                <a:spcPts val="0"/>
              </a:spcBef>
              <a:spcAft>
                <a:spcPts val="0"/>
              </a:spcAft>
              <a:buClr>
                <a:schemeClr val="dk1"/>
              </a:buClr>
              <a:buSzPts val="400"/>
              <a:buFont typeface="Calibri"/>
              <a:buNone/>
            </a:pPr>
            <a:r>
              <a:rPr lang="en-GB" sz="400">
                <a:solidFill>
                  <a:schemeClr val="dk1"/>
                </a:solidFill>
                <a:latin typeface="Calibri"/>
                <a:ea typeface="Calibri"/>
                <a:cs typeface="Calibri"/>
                <a:sym typeface="Calibri"/>
              </a:rPr>
              <a:t>    ◦ They do not feel part of the class.</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1: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1:notes"/>
          <p:cNvSpPr txBox="1"/>
          <p:nvPr>
            <p:ph idx="1" type="body"/>
          </p:nvPr>
        </p:nvSpPr>
        <p:spPr>
          <a:xfrm>
            <a:off x="710008" y="4925773"/>
            <a:ext cx="5684048" cy="4029515"/>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u="sng">
                <a:solidFill>
                  <a:schemeClr val="dk1"/>
                </a:solidFill>
                <a:latin typeface="Calibri"/>
                <a:ea typeface="Calibri"/>
                <a:cs typeface="Calibri"/>
                <a:sym typeface="Calibri"/>
              </a:rPr>
              <a:t>For Tutorial Absenteeism:</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Reduced Likelihood of High Absenteeism: Students </a:t>
            </a:r>
            <a:r>
              <a:rPr b="1" lang="en-GB" sz="546">
                <a:solidFill>
                  <a:schemeClr val="dk1"/>
                </a:solidFill>
                <a:latin typeface="Calibri"/>
                <a:ea typeface="Calibri"/>
                <a:cs typeface="Calibri"/>
                <a:sym typeface="Calibri"/>
              </a:rPr>
              <a:t>are less likely to miss more than 50% of tutorials </a:t>
            </a:r>
            <a:r>
              <a:rPr lang="en-GB" sz="546">
                <a:solidFill>
                  <a:schemeClr val="dk1"/>
                </a:solidFill>
                <a:latin typeface="Calibri"/>
                <a:ea typeface="Calibri"/>
                <a:cs typeface="Calibri"/>
                <a:sym typeface="Calibri"/>
              </a:rPr>
              <a:t>when:</a:t>
            </a:r>
            <a:endParaRPr/>
          </a:p>
          <a:p>
            <a:pPr indent="0" lvl="0" marL="0" marR="0" rtl="0" algn="l">
              <a:lnSpc>
                <a:spcPct val="100000"/>
              </a:lnSpc>
              <a:spcBef>
                <a:spcPts val="0"/>
              </a:spcBef>
              <a:spcAft>
                <a:spcPts val="0"/>
              </a:spcAft>
              <a:buClr>
                <a:schemeClr val="dk1"/>
              </a:buClr>
              <a:buSzPts val="546"/>
              <a:buFont typeface="Calibri"/>
              <a:buNone/>
            </a:pPr>
            <a:r>
              <a:rPr lang="en-GB" sz="546">
                <a:solidFill>
                  <a:schemeClr val="dk1"/>
                </a:solidFill>
                <a:latin typeface="Calibri"/>
                <a:ea typeface="Calibri"/>
                <a:cs typeface="Calibri"/>
                <a:sym typeface="Calibri"/>
              </a:rPr>
              <a:t>    ◦ They are interested in the module.</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 They work on assignments/quizzes in class.  </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Increased Likelihood of High Absenteeism: Students </a:t>
            </a:r>
            <a:r>
              <a:rPr b="1" lang="en-GB" sz="546">
                <a:solidFill>
                  <a:schemeClr val="dk1"/>
                </a:solidFill>
                <a:latin typeface="Calibri"/>
                <a:ea typeface="Calibri"/>
                <a:cs typeface="Calibri"/>
                <a:sym typeface="Calibri"/>
              </a:rPr>
              <a:t>are more likely to miss more than 50% of tutorials </a:t>
            </a:r>
            <a:r>
              <a:rPr lang="en-GB" sz="546">
                <a:solidFill>
                  <a:schemeClr val="dk1"/>
                </a:solidFill>
                <a:latin typeface="Calibri"/>
                <a:ea typeface="Calibri"/>
                <a:cs typeface="Calibri"/>
                <a:sym typeface="Calibri"/>
              </a:rPr>
              <a:t>when:</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 They believe they can pass the module without attending.</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 Attendance is not recorded.</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 Their friends do not attend.</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 They have difficulties commuting.</a:t>
            </a:r>
            <a:endParaRPr/>
          </a:p>
          <a:p>
            <a:pPr indent="0" lvl="0" marL="0" marR="0" rtl="0" algn="l">
              <a:lnSpc>
                <a:spcPct val="100000"/>
              </a:lnSpc>
              <a:spcBef>
                <a:spcPts val="0"/>
              </a:spcBef>
              <a:spcAft>
                <a:spcPts val="0"/>
              </a:spcAft>
              <a:buClr>
                <a:schemeClr val="dk1"/>
              </a:buClr>
              <a:buSzPts val="546"/>
              <a:buFont typeface="Calibri"/>
              <a:buNone/>
            </a:pPr>
            <a:r>
              <a:rPr lang="en-GB" sz="546">
                <a:solidFill>
                  <a:schemeClr val="dk1"/>
                </a:solidFill>
                <a:latin typeface="Calibri"/>
                <a:ea typeface="Calibri"/>
                <a:cs typeface="Calibri"/>
                <a:sym typeface="Calibri"/>
              </a:rPr>
              <a:t>    ◦ They do not feel part of the class.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These findings highlight distinct drivers for absenteeism in different session types and underscore the importance of in-class activities, module interest, logistical factors and social belonging.</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3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2: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12:notes"/>
          <p:cNvSpPr txBox="1"/>
          <p:nvPr>
            <p:ph idx="1" type="body"/>
          </p:nvPr>
        </p:nvSpPr>
        <p:spPr>
          <a:xfrm>
            <a:off x="710407" y="4925296"/>
            <a:ext cx="5683250" cy="4029787"/>
          </a:xfrm>
          <a:prstGeom prst="rect">
            <a:avLst/>
          </a:prstGeom>
          <a:noFill/>
          <a:ln>
            <a:noFill/>
          </a:ln>
        </p:spPr>
        <p:txBody>
          <a:bodyPr anchorCtr="0" anchor="t" bIns="47300" lIns="94600" spcFirstLastPara="1" rIns="94600" wrap="square" tIns="47300">
            <a:noAutofit/>
          </a:bodyPr>
          <a:lstStyle/>
          <a:p>
            <a:pPr indent="0" lvl="0" marL="0" marR="0" rtl="0" algn="l">
              <a:lnSpc>
                <a:spcPct val="115000"/>
              </a:lnSpc>
              <a:spcBef>
                <a:spcPts val="0"/>
              </a:spcBef>
              <a:spcAft>
                <a:spcPts val="0"/>
              </a:spcAft>
              <a:buNone/>
            </a:pPr>
            <a:r>
              <a:rPr lang="en-GB" sz="1900">
                <a:solidFill>
                  <a:schemeClr val="dk1"/>
                </a:solidFill>
                <a:latin typeface="Arial"/>
                <a:ea typeface="Arial"/>
                <a:cs typeface="Arial"/>
                <a:sym typeface="Arial"/>
              </a:rPr>
              <a:t>The literature also emphasizes that </a:t>
            </a:r>
            <a:r>
              <a:rPr b="1" lang="en-GB" sz="1900">
                <a:solidFill>
                  <a:schemeClr val="dk1"/>
                </a:solidFill>
                <a:latin typeface="Arial"/>
                <a:ea typeface="Arial"/>
                <a:cs typeface="Arial"/>
                <a:sym typeface="Arial"/>
              </a:rPr>
              <a:t>a student's background can influence their reasons for attending or missing classes</a:t>
            </a:r>
            <a:r>
              <a:rPr lang="en-GB" sz="1900">
                <a:solidFill>
                  <a:schemeClr val="dk1"/>
                </a:solidFill>
                <a:latin typeface="Arial"/>
                <a:ea typeface="Arial"/>
                <a:cs typeface="Arial"/>
                <a:sym typeface="Arial"/>
              </a:rPr>
              <a:t>. So, to explore this further, we </a:t>
            </a:r>
            <a:r>
              <a:rPr b="1" lang="en-GB" sz="1900">
                <a:solidFill>
                  <a:srgbClr val="0F9ED5"/>
                </a:solidFill>
                <a:latin typeface="Arial"/>
                <a:ea typeface="Arial"/>
                <a:cs typeface="Arial"/>
                <a:sym typeface="Arial"/>
              </a:rPr>
              <a:t>carried out a series of basic statistical tests</a:t>
            </a:r>
            <a:r>
              <a:rPr lang="en-GB" sz="1900">
                <a:solidFill>
                  <a:srgbClr val="0F9ED5"/>
                </a:solidFill>
                <a:latin typeface="Arial"/>
                <a:ea typeface="Arial"/>
                <a:cs typeface="Arial"/>
                <a:sym typeface="Arial"/>
              </a:rPr>
              <a:t> </a:t>
            </a:r>
            <a:r>
              <a:rPr lang="en-GB" sz="1900">
                <a:solidFill>
                  <a:schemeClr val="dk1"/>
                </a:solidFill>
                <a:latin typeface="Arial"/>
                <a:ea typeface="Arial"/>
                <a:cs typeface="Arial"/>
                <a:sym typeface="Arial"/>
              </a:rPr>
              <a:t>— specifically, two-sample t-tests — </a:t>
            </a:r>
            <a:r>
              <a:rPr b="1" lang="en-GB" sz="1900">
                <a:solidFill>
                  <a:schemeClr val="dk1"/>
                </a:solidFill>
                <a:latin typeface="Arial"/>
                <a:ea typeface="Arial"/>
                <a:cs typeface="Arial"/>
                <a:sym typeface="Arial"/>
              </a:rPr>
              <a:t>to see if there were any meaningful differences across student groups</a:t>
            </a:r>
            <a:r>
              <a:rPr lang="en-GB" sz="1900">
                <a:solidFill>
                  <a:schemeClr val="dk1"/>
                </a:solidFill>
                <a:latin typeface="Arial"/>
                <a:ea typeface="Arial"/>
                <a:cs typeface="Arial"/>
                <a:sym typeface="Arial"/>
              </a:rPr>
              <a:t>.</a:t>
            </a:r>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 </a:t>
            </a:r>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We looked at a few key demographic factors:</a:t>
            </a:r>
            <a:endParaRPr/>
          </a:p>
          <a:p>
            <a:pPr indent="-354838" lvl="0" marL="354838" marR="0" rtl="0" algn="l">
              <a:lnSpc>
                <a:spcPct val="115000"/>
              </a:lnSpc>
              <a:spcBef>
                <a:spcPts val="828"/>
              </a:spcBef>
              <a:spcAft>
                <a:spcPts val="0"/>
              </a:spcAft>
              <a:buClr>
                <a:schemeClr val="dk1"/>
              </a:buClr>
              <a:buSzPts val="1900"/>
              <a:buFont typeface="Arial"/>
              <a:buChar char="-"/>
            </a:pPr>
            <a:r>
              <a:rPr lang="en-GB" sz="1900">
                <a:solidFill>
                  <a:schemeClr val="dk1"/>
                </a:solidFill>
                <a:latin typeface="Arial"/>
                <a:ea typeface="Arial"/>
                <a:cs typeface="Arial"/>
                <a:sym typeface="Arial"/>
              </a:rPr>
              <a:t>Gender,</a:t>
            </a:r>
            <a:endParaRPr/>
          </a:p>
          <a:p>
            <a:pPr indent="-354838" lvl="0" marL="354838" marR="0" rtl="0" algn="l">
              <a:lnSpc>
                <a:spcPct val="115000"/>
              </a:lnSpc>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Ethnicity,</a:t>
            </a:r>
            <a:endParaRPr/>
          </a:p>
          <a:p>
            <a:pPr indent="-354838" lvl="0" marL="354838" marR="0" rtl="0" algn="l">
              <a:lnSpc>
                <a:spcPct val="115000"/>
              </a:lnSpc>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Level of study,</a:t>
            </a:r>
            <a:endParaRPr/>
          </a:p>
          <a:p>
            <a:pPr indent="-354838" lvl="0" marL="354838" marR="0" rtl="0" algn="l">
              <a:lnSpc>
                <a:spcPct val="115000"/>
              </a:lnSpc>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Grades, and</a:t>
            </a:r>
            <a:endParaRPr/>
          </a:p>
          <a:p>
            <a:pPr indent="-354838" lvl="0" marL="354838" marR="0" rtl="0" algn="l">
              <a:lnSpc>
                <a:spcPct val="115000"/>
              </a:lnSpc>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Whether students had caring or work responsibilities.</a:t>
            </a:r>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 </a:t>
            </a:r>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We then applied </a:t>
            </a:r>
            <a:r>
              <a:rPr b="1" lang="en-GB" sz="1900">
                <a:solidFill>
                  <a:srgbClr val="46B1E1"/>
                </a:solidFill>
                <a:latin typeface="Arial"/>
                <a:ea typeface="Arial"/>
                <a:cs typeface="Arial"/>
                <a:sym typeface="Arial"/>
              </a:rPr>
              <a:t>these tests to the core survey questions</a:t>
            </a:r>
            <a:r>
              <a:rPr lang="en-GB" sz="1900">
                <a:solidFill>
                  <a:srgbClr val="46B1E1"/>
                </a:solidFill>
                <a:latin typeface="Arial"/>
                <a:ea typeface="Arial"/>
                <a:cs typeface="Arial"/>
                <a:sym typeface="Arial"/>
              </a:rPr>
              <a:t> </a:t>
            </a:r>
            <a:r>
              <a:rPr lang="en-GB" sz="1900">
                <a:solidFill>
                  <a:schemeClr val="dk1"/>
                </a:solidFill>
                <a:latin typeface="Arial"/>
                <a:ea typeface="Arial"/>
                <a:cs typeface="Arial"/>
                <a:sym typeface="Arial"/>
              </a:rPr>
              <a:t>— focusing on students’ perceived value of classes and the barriers to attendance, for both lectures and tutorials.</a:t>
            </a:r>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 </a:t>
            </a:r>
            <a:endParaRPr/>
          </a:p>
          <a:p>
            <a:pPr indent="0" lvl="0" marL="0" marR="0" rtl="0" algn="l">
              <a:lnSpc>
                <a:spcPct val="115000"/>
              </a:lnSpc>
              <a:spcBef>
                <a:spcPts val="828"/>
              </a:spcBef>
              <a:spcAft>
                <a:spcPts val="0"/>
              </a:spcAft>
              <a:buNone/>
            </a:pPr>
            <a:r>
              <a:rPr b="1" lang="en-GB" sz="1900">
                <a:solidFill>
                  <a:schemeClr val="dk1"/>
                </a:solidFill>
                <a:latin typeface="Arial"/>
                <a:ea typeface="Arial"/>
                <a:cs typeface="Arial"/>
                <a:sym typeface="Arial"/>
              </a:rPr>
              <a:t>1. Let’s begin with gender:</a:t>
            </a:r>
            <a:endParaRPr sz="14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b="1" lang="en-GB" sz="1900">
                <a:solidFill>
                  <a:schemeClr val="dk1"/>
                </a:solidFill>
                <a:latin typeface="Arial"/>
                <a:ea typeface="Arial"/>
                <a:cs typeface="Arial"/>
                <a:sym typeface="Arial"/>
              </a:rPr>
              <a:t>Female students</a:t>
            </a:r>
            <a:r>
              <a:rPr lang="en-GB" sz="1900">
                <a:solidFill>
                  <a:schemeClr val="dk1"/>
                </a:solidFill>
                <a:latin typeface="Arial"/>
                <a:ea typeface="Arial"/>
                <a:cs typeface="Arial"/>
                <a:sym typeface="Arial"/>
              </a:rPr>
              <a:t> are </a:t>
            </a:r>
            <a:r>
              <a:rPr b="1" lang="en-GB" sz="1900">
                <a:solidFill>
                  <a:schemeClr val="dk1"/>
                </a:solidFill>
                <a:latin typeface="Arial"/>
                <a:ea typeface="Arial"/>
                <a:cs typeface="Arial"/>
                <a:sym typeface="Arial"/>
              </a:rPr>
              <a:t>more likely</a:t>
            </a:r>
            <a:r>
              <a:rPr lang="en-GB" sz="1900">
                <a:solidFill>
                  <a:schemeClr val="dk1"/>
                </a:solidFill>
                <a:latin typeface="Arial"/>
                <a:ea typeface="Arial"/>
                <a:cs typeface="Arial"/>
                <a:sym typeface="Arial"/>
              </a:rPr>
              <a:t> to report attending because they see value in the class, enjoy social engagement, and prefer learning autonomy — that’s shown with the </a:t>
            </a:r>
            <a:r>
              <a:rPr b="1" lang="en-GB" sz="1900">
                <a:solidFill>
                  <a:srgbClr val="4EA72E"/>
                </a:solidFill>
                <a:latin typeface="Arial"/>
                <a:ea typeface="Arial"/>
                <a:cs typeface="Arial"/>
                <a:sym typeface="Arial"/>
              </a:rPr>
              <a:t>green upward arrows</a:t>
            </a:r>
            <a:r>
              <a:rPr lang="en-GB" sz="19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But on the flip side, females are also </a:t>
            </a:r>
            <a:r>
              <a:rPr b="1" lang="en-GB" sz="1900">
                <a:solidFill>
                  <a:schemeClr val="dk1"/>
                </a:solidFill>
                <a:latin typeface="Arial"/>
                <a:ea typeface="Arial"/>
                <a:cs typeface="Arial"/>
                <a:sym typeface="Arial"/>
              </a:rPr>
              <a:t>more likely</a:t>
            </a:r>
            <a:r>
              <a:rPr lang="en-GB" sz="1900">
                <a:solidFill>
                  <a:schemeClr val="dk1"/>
                </a:solidFill>
                <a:latin typeface="Arial"/>
                <a:ea typeface="Arial"/>
                <a:cs typeface="Arial"/>
                <a:sym typeface="Arial"/>
              </a:rPr>
              <a:t> to report </a:t>
            </a:r>
            <a:r>
              <a:rPr b="1" lang="en-GB" sz="1900">
                <a:solidFill>
                  <a:schemeClr val="dk1"/>
                </a:solidFill>
                <a:latin typeface="Arial"/>
                <a:ea typeface="Arial"/>
                <a:cs typeface="Arial"/>
                <a:sym typeface="Arial"/>
              </a:rPr>
              <a:t>health and wellbeing barriers</a:t>
            </a:r>
            <a:r>
              <a:rPr lang="en-GB" sz="1900">
                <a:solidFill>
                  <a:schemeClr val="dk1"/>
                </a:solidFill>
                <a:latin typeface="Arial"/>
                <a:ea typeface="Arial"/>
                <a:cs typeface="Arial"/>
                <a:sym typeface="Arial"/>
              </a:rPr>
              <a:t> — particularly stress, illness, or feeling tired — as reasons for missing class.</a:t>
            </a:r>
            <a:endParaRPr sz="14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4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900">
                <a:solidFill>
                  <a:schemeClr val="dk1"/>
                </a:solidFill>
                <a:latin typeface="Arial"/>
                <a:ea typeface="Arial"/>
                <a:cs typeface="Arial"/>
                <a:sym typeface="Arial"/>
              </a:rPr>
              <a:t>Females</a:t>
            </a:r>
            <a:r>
              <a:rPr lang="en-GB" sz="1900">
                <a:solidFill>
                  <a:schemeClr val="dk1"/>
                </a:solidFill>
                <a:latin typeface="Arial"/>
                <a:ea typeface="Arial"/>
                <a:cs typeface="Arial"/>
                <a:sym typeface="Arial"/>
              </a:rPr>
              <a:t> report </a:t>
            </a:r>
            <a:r>
              <a:rPr b="1" lang="en-GB" sz="1900">
                <a:solidFill>
                  <a:schemeClr val="dk1"/>
                </a:solidFill>
                <a:latin typeface="Arial"/>
                <a:ea typeface="Arial"/>
                <a:cs typeface="Arial"/>
                <a:sym typeface="Arial"/>
              </a:rPr>
              <a:t>more stress/tiredness as a barrier to attendance</a:t>
            </a:r>
            <a:r>
              <a:rPr lang="en-GB" sz="1900">
                <a:solidFill>
                  <a:schemeClr val="dk1"/>
                </a:solidFill>
                <a:latin typeface="Arial"/>
                <a:ea typeface="Arial"/>
                <a:cs typeface="Arial"/>
                <a:sym typeface="Arial"/>
              </a:rPr>
              <a:t>, but also </a:t>
            </a:r>
            <a:r>
              <a:rPr b="1" lang="en-GB" sz="1900">
                <a:solidFill>
                  <a:schemeClr val="dk1"/>
                </a:solidFill>
                <a:latin typeface="Arial"/>
                <a:ea typeface="Arial"/>
                <a:cs typeface="Arial"/>
                <a:sym typeface="Arial"/>
              </a:rPr>
              <a:t>highly engaged</a:t>
            </a:r>
            <a:r>
              <a:rPr lang="en-GB" sz="1900">
                <a:solidFill>
                  <a:schemeClr val="dk1"/>
                </a:solidFill>
                <a:latin typeface="Arial"/>
                <a:ea typeface="Arial"/>
                <a:cs typeface="Arial"/>
                <a:sym typeface="Arial"/>
              </a:rPr>
              <a:t> and </a:t>
            </a:r>
            <a:r>
              <a:rPr b="1" lang="en-GB" sz="1900">
                <a:solidFill>
                  <a:schemeClr val="dk1"/>
                </a:solidFill>
                <a:latin typeface="Arial"/>
                <a:ea typeface="Arial"/>
                <a:cs typeface="Arial"/>
                <a:sym typeface="Arial"/>
              </a:rPr>
              <a:t>preference for autonomy</a:t>
            </a:r>
            <a:r>
              <a:rPr lang="en-GB" sz="1900">
                <a:solidFill>
                  <a:schemeClr val="dk1"/>
                </a:solidFill>
                <a:latin typeface="Arial"/>
                <a:ea typeface="Arial"/>
                <a:cs typeface="Arial"/>
                <a:sym typeface="Arial"/>
              </a:rPr>
              <a:t>.</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 </a:t>
            </a:r>
            <a:endParaRPr/>
          </a:p>
          <a:p>
            <a:pPr indent="0" lvl="0" marL="0" marR="0" rtl="0" algn="l">
              <a:lnSpc>
                <a:spcPct val="115000"/>
              </a:lnSpc>
              <a:spcBef>
                <a:spcPts val="828"/>
              </a:spcBef>
              <a:spcAft>
                <a:spcPts val="0"/>
              </a:spcAft>
              <a:buNone/>
            </a:pPr>
            <a:r>
              <a:rPr b="1" lang="en-GB" sz="1900">
                <a:solidFill>
                  <a:schemeClr val="dk1"/>
                </a:solidFill>
                <a:latin typeface="Arial"/>
                <a:ea typeface="Arial"/>
                <a:cs typeface="Arial"/>
                <a:sym typeface="Arial"/>
              </a:rPr>
              <a:t>This helped </a:t>
            </a:r>
            <a:r>
              <a:rPr b="1" lang="en-GB" sz="1900">
                <a:solidFill>
                  <a:srgbClr val="0F9ED5"/>
                </a:solidFill>
                <a:latin typeface="Arial"/>
                <a:ea typeface="Arial"/>
                <a:cs typeface="Arial"/>
                <a:sym typeface="Arial"/>
              </a:rPr>
              <a:t>us see not just that differences exis</a:t>
            </a:r>
            <a:r>
              <a:rPr b="1" lang="en-GB" sz="1900">
                <a:solidFill>
                  <a:schemeClr val="dk1"/>
                </a:solidFill>
                <a:latin typeface="Arial"/>
                <a:ea typeface="Arial"/>
                <a:cs typeface="Arial"/>
                <a:sym typeface="Arial"/>
              </a:rPr>
              <a:t>t, but </a:t>
            </a:r>
            <a:r>
              <a:rPr b="1" lang="en-GB" sz="1900">
                <a:solidFill>
                  <a:srgbClr val="0F9ED5"/>
                </a:solidFill>
                <a:latin typeface="Arial"/>
                <a:ea typeface="Arial"/>
                <a:cs typeface="Arial"/>
                <a:sym typeface="Arial"/>
              </a:rPr>
              <a:t>how they cluster around certain patterns </a:t>
            </a:r>
            <a:r>
              <a:rPr b="1" lang="en-GB" sz="1900">
                <a:solidFill>
                  <a:schemeClr val="dk1"/>
                </a:solidFill>
                <a:latin typeface="Arial"/>
                <a:ea typeface="Arial"/>
                <a:cs typeface="Arial"/>
                <a:sym typeface="Arial"/>
              </a:rPr>
              <a:t>— </a:t>
            </a:r>
            <a:r>
              <a:rPr b="1" lang="en-GB" sz="1900">
                <a:solidFill>
                  <a:srgbClr val="196B24"/>
                </a:solidFill>
                <a:latin typeface="Arial"/>
                <a:ea typeface="Arial"/>
                <a:cs typeface="Arial"/>
                <a:sym typeface="Arial"/>
              </a:rPr>
              <a:t>which can inform more tailored interventions or policy decisions</a:t>
            </a:r>
            <a:r>
              <a:rPr b="1" lang="en-GB" sz="1900">
                <a:solidFill>
                  <a:schemeClr val="dk1"/>
                </a:solidFill>
                <a:latin typeface="Arial"/>
                <a:ea typeface="Arial"/>
                <a:cs typeface="Arial"/>
                <a:sym typeface="Arial"/>
              </a:rPr>
              <a:t>.</a:t>
            </a:r>
            <a:endParaRPr sz="1900">
              <a:solidFill>
                <a:schemeClr val="dk1"/>
              </a:solidFill>
              <a:latin typeface="Arial"/>
              <a:ea typeface="Arial"/>
              <a:cs typeface="Arial"/>
              <a:sym typeface="Arial"/>
            </a:endParaRPr>
          </a:p>
          <a:p>
            <a:pPr indent="0" lvl="0" marL="0" marR="0" rtl="0" algn="l">
              <a:spcBef>
                <a:spcPts val="828"/>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3: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13:notes"/>
          <p:cNvSpPr txBox="1"/>
          <p:nvPr>
            <p:ph idx="1" type="body"/>
          </p:nvPr>
        </p:nvSpPr>
        <p:spPr>
          <a:xfrm>
            <a:off x="710407" y="4925296"/>
            <a:ext cx="5683250" cy="4029787"/>
          </a:xfrm>
          <a:prstGeom prst="rect">
            <a:avLst/>
          </a:prstGeom>
          <a:noFill/>
          <a:ln>
            <a:noFill/>
          </a:ln>
        </p:spPr>
        <p:txBody>
          <a:bodyPr anchorCtr="0" anchor="t" bIns="47300" lIns="94600" spcFirstLastPara="1" rIns="94600" wrap="square" tIns="47300">
            <a:noAutofit/>
          </a:bodyPr>
          <a:lstStyle/>
          <a:p>
            <a:pPr indent="0" lvl="0" marL="0" marR="0" rtl="0" algn="l">
              <a:lnSpc>
                <a:spcPct val="115000"/>
              </a:lnSpc>
              <a:spcBef>
                <a:spcPts val="0"/>
              </a:spcBef>
              <a:spcAft>
                <a:spcPts val="0"/>
              </a:spcAft>
              <a:buNone/>
            </a:pPr>
            <a:r>
              <a:rPr b="1" lang="en-GB" sz="1600">
                <a:solidFill>
                  <a:schemeClr val="dk1"/>
                </a:solidFill>
                <a:latin typeface="Arial"/>
                <a:ea typeface="Arial"/>
                <a:cs typeface="Arial"/>
                <a:sym typeface="Arial"/>
              </a:rPr>
              <a:t>2. Ethnicity:</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b="1" lang="en-GB" sz="1600">
                <a:solidFill>
                  <a:schemeClr val="dk1"/>
                </a:solidFill>
                <a:latin typeface="Arial"/>
                <a:ea typeface="Arial"/>
                <a:cs typeface="Arial"/>
                <a:sym typeface="Arial"/>
              </a:rPr>
              <a:t>White students</a:t>
            </a:r>
            <a:r>
              <a:rPr lang="en-GB" sz="1600">
                <a:solidFill>
                  <a:schemeClr val="dk1"/>
                </a:solidFill>
                <a:latin typeface="Arial"/>
                <a:ea typeface="Arial"/>
                <a:cs typeface="Arial"/>
                <a:sym typeface="Arial"/>
              </a:rPr>
              <a:t> are more likely to report </a:t>
            </a:r>
            <a:r>
              <a:rPr b="1" lang="en-GB" sz="1600">
                <a:solidFill>
                  <a:schemeClr val="dk1"/>
                </a:solidFill>
                <a:latin typeface="Arial"/>
                <a:ea typeface="Arial"/>
                <a:cs typeface="Arial"/>
                <a:sym typeface="Arial"/>
              </a:rPr>
              <a:t>being engaged, motivated, and socially connected</a:t>
            </a:r>
            <a:r>
              <a:rPr lang="en-GB" sz="1600">
                <a:solidFill>
                  <a:schemeClr val="dk1"/>
                </a:solidFill>
                <a:latin typeface="Arial"/>
                <a:ea typeface="Arial"/>
                <a:cs typeface="Arial"/>
                <a:sym typeface="Arial"/>
              </a:rPr>
              <a:t> in class.</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b="1" lang="en-GB" sz="1600">
                <a:solidFill>
                  <a:schemeClr val="dk1"/>
                </a:solidFill>
                <a:latin typeface="Arial"/>
                <a:ea typeface="Arial"/>
                <a:cs typeface="Arial"/>
                <a:sym typeface="Arial"/>
              </a:rPr>
              <a:t>Non-white students</a:t>
            </a:r>
            <a:r>
              <a:rPr lang="en-GB" sz="1600">
                <a:solidFill>
                  <a:schemeClr val="dk1"/>
                </a:solidFill>
                <a:latin typeface="Arial"/>
                <a:ea typeface="Arial"/>
                <a:cs typeface="Arial"/>
                <a:sym typeface="Arial"/>
              </a:rPr>
              <a:t>, however, tend to show </a:t>
            </a:r>
            <a:r>
              <a:rPr b="1" lang="en-GB" sz="1600">
                <a:solidFill>
                  <a:schemeClr val="dk1"/>
                </a:solidFill>
                <a:latin typeface="Arial"/>
                <a:ea typeface="Arial"/>
                <a:cs typeface="Arial"/>
                <a:sym typeface="Arial"/>
              </a:rPr>
              <a:t>more strategic attendance patterns</a:t>
            </a:r>
            <a:r>
              <a:rPr lang="en-GB" sz="1600">
                <a:solidFill>
                  <a:schemeClr val="dk1"/>
                </a:solidFill>
                <a:latin typeface="Arial"/>
                <a:ea typeface="Arial"/>
                <a:cs typeface="Arial"/>
                <a:sym typeface="Arial"/>
              </a:rPr>
              <a:t> and are </a:t>
            </a:r>
            <a:r>
              <a:rPr b="1" lang="en-GB" sz="1600">
                <a:solidFill>
                  <a:schemeClr val="dk1"/>
                </a:solidFill>
                <a:latin typeface="Arial"/>
                <a:ea typeface="Arial"/>
                <a:cs typeface="Arial"/>
                <a:sym typeface="Arial"/>
              </a:rPr>
              <a:t>more likely to report a lack of belonging</a:t>
            </a:r>
            <a:r>
              <a:rPr lang="en-GB" sz="1600">
                <a:solidFill>
                  <a:schemeClr val="dk1"/>
                </a:solidFill>
                <a:latin typeface="Arial"/>
                <a:ea typeface="Arial"/>
                <a:cs typeface="Arial"/>
                <a:sym typeface="Arial"/>
              </a:rPr>
              <a:t>, which may be an important area for future intervention.</a:t>
            </a:r>
            <a:endParaRPr/>
          </a:p>
          <a:p>
            <a:pPr indent="-291338" lvl="0" marL="354838" marR="0" rtl="0" algn="l">
              <a:lnSpc>
                <a:spcPct val="115000"/>
              </a:lnSpc>
              <a:spcBef>
                <a:spcPts val="828"/>
              </a:spcBef>
              <a:spcAft>
                <a:spcPts val="0"/>
              </a:spcAft>
              <a:buClr>
                <a:schemeClr val="dk1"/>
              </a:buClr>
              <a:buSzPts val="1000"/>
              <a:buFont typeface="Noto Sans Symbols"/>
              <a:buNone/>
            </a:pPr>
            <a:r>
              <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3. Now looking at academic performance — particularly first-class vs. low-performing students:</a:t>
            </a:r>
            <a:endParaRPr sz="1200">
              <a:solidFill>
                <a:schemeClr val="dk1"/>
              </a:solidFill>
              <a:latin typeface="Arial"/>
              <a:ea typeface="Arial"/>
              <a:cs typeface="Arial"/>
              <a:sym typeface="Arial"/>
            </a:endParaRPr>
          </a:p>
          <a:p>
            <a:pPr indent="-295699" lvl="1" marL="768818" marR="0" rtl="0" algn="l">
              <a:lnSpc>
                <a:spcPct val="115000"/>
              </a:lnSpc>
              <a:spcBef>
                <a:spcPts val="828"/>
              </a:spcBef>
              <a:spcAft>
                <a:spcPts val="0"/>
              </a:spcAft>
              <a:buClr>
                <a:schemeClr val="dk1"/>
              </a:buClr>
              <a:buSzPts val="1000"/>
              <a:buFont typeface="Courier New"/>
              <a:buChar char="o"/>
            </a:pPr>
            <a:r>
              <a:rPr b="1" i="0" lang="en-GB" sz="1600" u="none" cap="none" strike="noStrike">
                <a:solidFill>
                  <a:schemeClr val="dk1"/>
                </a:solidFill>
                <a:latin typeface="Arial"/>
                <a:ea typeface="Arial"/>
                <a:cs typeface="Arial"/>
                <a:sym typeface="Arial"/>
              </a:rPr>
              <a:t>First-class students</a:t>
            </a:r>
            <a:r>
              <a:rPr b="0" i="0" lang="en-GB" sz="1600" u="none" cap="none" strike="noStrike">
                <a:solidFill>
                  <a:schemeClr val="dk1"/>
                </a:solidFill>
                <a:latin typeface="Arial"/>
                <a:ea typeface="Arial"/>
                <a:cs typeface="Arial"/>
                <a:sym typeface="Arial"/>
              </a:rPr>
              <a:t> often attend because they genuinely see value in the teaching as in the teacher is engaging.</a:t>
            </a:r>
            <a:endParaRPr b="0" i="0" sz="1200" u="none" cap="none" strike="noStrike">
              <a:solidFill>
                <a:schemeClr val="dk1"/>
              </a:solidFill>
              <a:latin typeface="Arial"/>
              <a:ea typeface="Arial"/>
              <a:cs typeface="Arial"/>
              <a:sym typeface="Arial"/>
            </a:endParaRPr>
          </a:p>
          <a:p>
            <a:pPr indent="-295699" lvl="1" marL="768818" marR="0" rtl="0" algn="l">
              <a:lnSpc>
                <a:spcPct val="115000"/>
              </a:lnSpc>
              <a:spcBef>
                <a:spcPts val="828"/>
              </a:spcBef>
              <a:spcAft>
                <a:spcPts val="0"/>
              </a:spcAft>
              <a:buClr>
                <a:schemeClr val="dk1"/>
              </a:buClr>
              <a:buSzPts val="1000"/>
              <a:buFont typeface="Courier New"/>
              <a:buChar char="o"/>
            </a:pPr>
            <a:r>
              <a:rPr b="0" i="0" lang="en-GB" sz="1600" u="none" cap="none" strike="noStrike">
                <a:solidFill>
                  <a:schemeClr val="dk1"/>
                </a:solidFill>
                <a:latin typeface="Arial"/>
                <a:ea typeface="Arial"/>
                <a:cs typeface="Arial"/>
                <a:sym typeface="Arial"/>
              </a:rPr>
              <a:t>But interestingly, </a:t>
            </a:r>
            <a:r>
              <a:rPr b="1" i="0" lang="en-GB" sz="1600" u="none" cap="none" strike="noStrike">
                <a:solidFill>
                  <a:schemeClr val="dk1"/>
                </a:solidFill>
                <a:latin typeface="Arial"/>
                <a:ea typeface="Arial"/>
                <a:cs typeface="Arial"/>
                <a:sym typeface="Arial"/>
              </a:rPr>
              <a:t>lower-performing students</a:t>
            </a:r>
            <a:r>
              <a:rPr b="0" i="0" lang="en-GB" sz="1600" u="none" cap="none" strike="noStrike">
                <a:solidFill>
                  <a:schemeClr val="dk1"/>
                </a:solidFill>
                <a:latin typeface="Arial"/>
                <a:ea typeface="Arial"/>
                <a:cs typeface="Arial"/>
                <a:sym typeface="Arial"/>
              </a:rPr>
              <a:t> also report attending — but more often when there’s an </a:t>
            </a:r>
            <a:r>
              <a:rPr b="1" i="0" lang="en-GB" sz="1600" u="none" cap="none" strike="noStrike">
                <a:solidFill>
                  <a:schemeClr val="dk1"/>
                </a:solidFill>
                <a:latin typeface="Arial"/>
                <a:ea typeface="Arial"/>
                <a:cs typeface="Arial"/>
                <a:sym typeface="Arial"/>
              </a:rPr>
              <a:t>immediate, task-related value</a:t>
            </a:r>
            <a:r>
              <a:rPr b="0" i="0" lang="en-GB" sz="1600" u="none" cap="none" strike="noStrike">
                <a:solidFill>
                  <a:schemeClr val="dk1"/>
                </a:solidFill>
                <a:latin typeface="Arial"/>
                <a:ea typeface="Arial"/>
                <a:cs typeface="Arial"/>
                <a:sym typeface="Arial"/>
              </a:rPr>
              <a:t>, such as working on assignments or quizzes.</a:t>
            </a:r>
            <a:endParaRPr b="0" i="0" sz="1200" u="none" cap="none" strike="noStrike">
              <a:solidFill>
                <a:schemeClr val="dk1"/>
              </a:solidFill>
              <a:latin typeface="Arial"/>
              <a:ea typeface="Arial"/>
              <a:cs typeface="Arial"/>
              <a:sym typeface="Arial"/>
            </a:endParaRPr>
          </a:p>
          <a:p>
            <a:pPr indent="-232199" lvl="1" marL="768818" marR="0" rtl="0" algn="l">
              <a:lnSpc>
                <a:spcPct val="115000"/>
              </a:lnSpc>
              <a:spcBef>
                <a:spcPts val="828"/>
              </a:spcBef>
              <a:spcAft>
                <a:spcPts val="0"/>
              </a:spcAft>
              <a:buClr>
                <a:schemeClr val="dk1"/>
              </a:buClr>
              <a:buSzPts val="1000"/>
              <a:buFont typeface="Courier New"/>
              <a:buNone/>
            </a:pPr>
            <a:r>
              <a:t/>
            </a:r>
            <a:endParaRPr b="0" i="0" sz="1200" u="none" cap="none" strike="noStrike">
              <a:solidFill>
                <a:schemeClr val="dk1"/>
              </a:solidFill>
              <a:latin typeface="Arial"/>
              <a:ea typeface="Arial"/>
              <a:cs typeface="Arial"/>
              <a:sym typeface="Arial"/>
            </a:endParaRPr>
          </a:p>
          <a:p>
            <a:pPr indent="0" lvl="1" marL="473118" marR="0" rtl="0" algn="l">
              <a:lnSpc>
                <a:spcPct val="115000"/>
              </a:lnSpc>
              <a:spcBef>
                <a:spcPts val="828"/>
              </a:spcBef>
              <a:spcAft>
                <a:spcPts val="0"/>
              </a:spcAft>
              <a:buClr>
                <a:schemeClr val="dk1"/>
              </a:buClr>
              <a:buSzPts val="1000"/>
              <a:buFont typeface="Courier New"/>
              <a:buNone/>
            </a:pPr>
            <a:r>
              <a:rPr b="0" i="0" lang="en-GB" sz="1200" u="none" cap="none" strike="noStrike">
                <a:solidFill>
                  <a:schemeClr val="dk1"/>
                </a:solidFill>
                <a:latin typeface="Arial"/>
                <a:ea typeface="Arial"/>
                <a:cs typeface="Arial"/>
                <a:sym typeface="Arial"/>
              </a:rPr>
              <a:t>I</a:t>
            </a:r>
            <a:r>
              <a:rPr b="1" i="0" lang="en-GB" sz="1600" u="none" cap="none" strike="noStrike">
                <a:solidFill>
                  <a:schemeClr val="dk1"/>
                </a:solidFill>
                <a:latin typeface="Arial"/>
                <a:ea typeface="Arial"/>
                <a:cs typeface="Arial"/>
                <a:sym typeface="Arial"/>
              </a:rPr>
              <a:t>n other words</a:t>
            </a:r>
            <a:r>
              <a:rPr b="0" i="0" lang="en-GB" sz="1600" u="none" cap="none" strike="noStrike">
                <a:solidFill>
                  <a:schemeClr val="dk1"/>
                </a:solidFill>
                <a:latin typeface="Arial"/>
                <a:ea typeface="Arial"/>
                <a:cs typeface="Arial"/>
                <a:sym typeface="Arial"/>
              </a:rPr>
              <a:t>, high performing students tend to be </a:t>
            </a:r>
            <a:r>
              <a:rPr b="1" i="0" lang="en-GB" sz="1600" u="none" cap="none" strike="noStrike">
                <a:solidFill>
                  <a:schemeClr val="dk1"/>
                </a:solidFill>
                <a:latin typeface="Arial"/>
                <a:ea typeface="Arial"/>
                <a:cs typeface="Arial"/>
                <a:sym typeface="Arial"/>
              </a:rPr>
              <a:t>intrinsically motivated and socially connected</a:t>
            </a:r>
            <a:r>
              <a:rPr b="0" i="0" lang="en-GB" sz="1600" u="none" cap="none" strike="noStrike">
                <a:solidFill>
                  <a:schemeClr val="dk1"/>
                </a:solidFill>
                <a:latin typeface="Arial"/>
                <a:ea typeface="Arial"/>
                <a:cs typeface="Arial"/>
                <a:sym typeface="Arial"/>
              </a:rPr>
              <a:t>, while lower-performing students may make decisions to attend more for </a:t>
            </a:r>
            <a:r>
              <a:rPr b="1" i="0" lang="en-GB" sz="1600" u="none" cap="none" strike="noStrike">
                <a:solidFill>
                  <a:schemeClr val="dk1"/>
                </a:solidFill>
                <a:latin typeface="Arial"/>
                <a:ea typeface="Arial"/>
                <a:cs typeface="Arial"/>
                <a:sym typeface="Arial"/>
              </a:rPr>
              <a:t>assessment-driven reasons</a:t>
            </a:r>
            <a:r>
              <a:rPr b="0" i="0" lang="en-GB" sz="16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Additional </a:t>
            </a:r>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4. Working or caring responsibilities:</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These students face greater </a:t>
            </a:r>
            <a:r>
              <a:rPr b="1" lang="en-GB" sz="1600">
                <a:solidFill>
                  <a:schemeClr val="dk1"/>
                </a:solidFill>
                <a:latin typeface="Arial"/>
                <a:ea typeface="Arial"/>
                <a:cs typeface="Arial"/>
                <a:sym typeface="Arial"/>
              </a:rPr>
              <a:t>structural barriers</a:t>
            </a:r>
            <a:r>
              <a:rPr lang="en-GB" sz="1600">
                <a:solidFill>
                  <a:schemeClr val="dk1"/>
                </a:solidFill>
                <a:latin typeface="Arial"/>
                <a:ea typeface="Arial"/>
                <a:cs typeface="Arial"/>
                <a:sym typeface="Arial"/>
              </a:rPr>
              <a:t>, especially around </a:t>
            </a:r>
            <a:r>
              <a:rPr b="1" lang="en-GB" sz="1600">
                <a:solidFill>
                  <a:schemeClr val="dk1"/>
                </a:solidFill>
                <a:latin typeface="Arial"/>
                <a:ea typeface="Arial"/>
                <a:cs typeface="Arial"/>
                <a:sym typeface="Arial"/>
              </a:rPr>
              <a:t>time and scheduling</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Yet, many still report feeling </a:t>
            </a:r>
            <a:r>
              <a:rPr b="1" lang="en-GB" sz="1600">
                <a:solidFill>
                  <a:schemeClr val="dk1"/>
                </a:solidFill>
                <a:latin typeface="Arial"/>
                <a:ea typeface="Arial"/>
                <a:cs typeface="Arial"/>
                <a:sym typeface="Arial"/>
              </a:rPr>
              <a:t>motivated and socially engaged</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However, they tend to be more </a:t>
            </a:r>
            <a:r>
              <a:rPr b="1" lang="en-GB" sz="1600">
                <a:solidFill>
                  <a:schemeClr val="dk1"/>
                </a:solidFill>
                <a:latin typeface="Arial"/>
                <a:ea typeface="Arial"/>
                <a:cs typeface="Arial"/>
                <a:sym typeface="Arial"/>
              </a:rPr>
              <a:t>strategic</a:t>
            </a:r>
            <a:r>
              <a:rPr lang="en-GB" sz="1600">
                <a:solidFill>
                  <a:schemeClr val="dk1"/>
                </a:solidFill>
                <a:latin typeface="Arial"/>
                <a:ea typeface="Arial"/>
                <a:cs typeface="Arial"/>
                <a:sym typeface="Arial"/>
              </a:rPr>
              <a:t> — that is, selective — in deciding when attendance is worth their time.</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5. Year of study:</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b="1" lang="en-GB" sz="1600">
                <a:solidFill>
                  <a:schemeClr val="dk1"/>
                </a:solidFill>
                <a:latin typeface="Arial"/>
                <a:ea typeface="Arial"/>
                <a:cs typeface="Arial"/>
                <a:sym typeface="Arial"/>
              </a:rPr>
              <a:t>Final-year students</a:t>
            </a:r>
            <a:r>
              <a:rPr lang="en-GB" sz="1600">
                <a:solidFill>
                  <a:schemeClr val="dk1"/>
                </a:solidFill>
                <a:latin typeface="Arial"/>
                <a:ea typeface="Arial"/>
                <a:cs typeface="Arial"/>
                <a:sym typeface="Arial"/>
              </a:rPr>
              <a:t> are also more strategic and face more structural and time pressures — often balancing </a:t>
            </a:r>
            <a:r>
              <a:rPr b="1" lang="en-GB" sz="1600">
                <a:solidFill>
                  <a:schemeClr val="dk1"/>
                </a:solidFill>
                <a:latin typeface="Arial"/>
                <a:ea typeface="Arial"/>
                <a:cs typeface="Arial"/>
                <a:sym typeface="Arial"/>
              </a:rPr>
              <a:t>job searches</a:t>
            </a:r>
            <a:r>
              <a:rPr lang="en-GB" sz="1600">
                <a:solidFill>
                  <a:schemeClr val="dk1"/>
                </a:solidFill>
                <a:latin typeface="Arial"/>
                <a:ea typeface="Arial"/>
                <a:cs typeface="Arial"/>
                <a:sym typeface="Arial"/>
              </a:rPr>
              <a:t> or </a:t>
            </a:r>
            <a:r>
              <a:rPr b="1" lang="en-GB" sz="1600">
                <a:solidFill>
                  <a:schemeClr val="dk1"/>
                </a:solidFill>
                <a:latin typeface="Arial"/>
                <a:ea typeface="Arial"/>
                <a:cs typeface="Arial"/>
                <a:sym typeface="Arial"/>
              </a:rPr>
              <a:t>dissertations, or actual jobs </a:t>
            </a:r>
            <a:r>
              <a:rPr lang="en-GB" sz="1600">
                <a:solidFill>
                  <a:schemeClr val="dk1"/>
                </a:solidFill>
                <a:latin typeface="Arial"/>
                <a:ea typeface="Arial"/>
                <a:cs typeface="Arial"/>
                <a:sym typeface="Arial"/>
              </a:rPr>
              <a:t>— so they attend </a:t>
            </a:r>
            <a:r>
              <a:rPr b="1" lang="en-GB" sz="1600">
                <a:solidFill>
                  <a:schemeClr val="dk1"/>
                </a:solidFill>
                <a:latin typeface="Arial"/>
                <a:ea typeface="Arial"/>
                <a:cs typeface="Arial"/>
                <a:sym typeface="Arial"/>
              </a:rPr>
              <a:t>strategically</a:t>
            </a:r>
            <a:r>
              <a:rPr lang="en-GB" sz="1600">
                <a:solidFill>
                  <a:schemeClr val="dk1"/>
                </a:solidFill>
                <a:latin typeface="Arial"/>
                <a:ea typeface="Arial"/>
                <a:cs typeface="Arial"/>
                <a:sym typeface="Arial"/>
              </a:rPr>
              <a:t> when they see clear value.</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In contrast, </a:t>
            </a:r>
            <a:r>
              <a:rPr b="1" lang="en-GB" sz="1600">
                <a:solidFill>
                  <a:schemeClr val="dk1"/>
                </a:solidFill>
                <a:latin typeface="Arial"/>
                <a:ea typeface="Arial"/>
                <a:cs typeface="Arial"/>
                <a:sym typeface="Arial"/>
              </a:rPr>
              <a:t>first- and second-year students</a:t>
            </a:r>
            <a:r>
              <a:rPr lang="en-GB" sz="1600">
                <a:solidFill>
                  <a:schemeClr val="dk1"/>
                </a:solidFill>
                <a:latin typeface="Arial"/>
                <a:ea typeface="Arial"/>
                <a:cs typeface="Arial"/>
                <a:sym typeface="Arial"/>
              </a:rPr>
              <a:t> are more likely to report </a:t>
            </a:r>
            <a:r>
              <a:rPr b="1" lang="en-GB" sz="1600">
                <a:solidFill>
                  <a:schemeClr val="dk1"/>
                </a:solidFill>
                <a:latin typeface="Arial"/>
                <a:ea typeface="Arial"/>
                <a:cs typeface="Arial"/>
                <a:sym typeface="Arial"/>
              </a:rPr>
              <a:t>health and wellbeing barriers</a:t>
            </a:r>
            <a:r>
              <a:rPr lang="en-GB" sz="1600">
                <a:solidFill>
                  <a:schemeClr val="dk1"/>
                </a:solidFill>
                <a:latin typeface="Arial"/>
                <a:ea typeface="Arial"/>
                <a:cs typeface="Arial"/>
                <a:sym typeface="Arial"/>
              </a:rPr>
              <a:t>, suggesting a different type of support might be needed earlier in the degree.</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"So overall, this analysis tells us that attendance behavior is shaped by more than just individual preference — it's deeply connected to </a:t>
            </a:r>
            <a:r>
              <a:rPr b="1" lang="en-GB" sz="1600">
                <a:solidFill>
                  <a:srgbClr val="0F9ED5"/>
                </a:solidFill>
                <a:latin typeface="Arial"/>
                <a:ea typeface="Arial"/>
                <a:cs typeface="Arial"/>
                <a:sym typeface="Arial"/>
              </a:rPr>
              <a:t>identity, performance, and life context</a:t>
            </a:r>
            <a:r>
              <a:rPr b="1" lang="en-GB" sz="1600">
                <a:solidFill>
                  <a:schemeClr val="dk1"/>
                </a:solidFill>
                <a:latin typeface="Arial"/>
                <a:ea typeface="Arial"/>
                <a:cs typeface="Arial"/>
                <a:sym typeface="Arial"/>
              </a:rPr>
              <a:t>. These patterns highlight the need for more tailored approaches to supporting student engagement."</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600">
                <a:solidFill>
                  <a:schemeClr val="dk1"/>
                </a:solidFill>
                <a:latin typeface="Arial"/>
                <a:ea typeface="Arial"/>
                <a:cs typeface="Arial"/>
                <a:sym typeface="Arial"/>
              </a:rPr>
              <a:t> </a:t>
            </a:r>
            <a:endParaRPr/>
          </a:p>
          <a:p>
            <a:pPr indent="0" lvl="0" marL="0" marR="0" rtl="0" algn="l">
              <a:lnSpc>
                <a:spcPct val="115000"/>
              </a:lnSpc>
              <a:spcBef>
                <a:spcPts val="828"/>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600">
                <a:solidFill>
                  <a:schemeClr val="dk1"/>
                </a:solidFill>
                <a:latin typeface="Arial"/>
                <a:ea typeface="Arial"/>
                <a:cs typeface="Arial"/>
                <a:sym typeface="Arial"/>
              </a:rPr>
              <a:t>Additional Info:</a:t>
            </a:r>
            <a:endParaRPr sz="1200">
              <a:solidFill>
                <a:schemeClr val="dk1"/>
              </a:solidFill>
              <a:latin typeface="Arial"/>
              <a:ea typeface="Arial"/>
              <a:cs typeface="Arial"/>
              <a:sym typeface="Arial"/>
            </a:endParaRPr>
          </a:p>
          <a:p>
            <a:pPr indent="-138645" lvl="0" marL="157695" marR="0" rtl="0" algn="l">
              <a:spcBef>
                <a:spcPts val="828"/>
              </a:spcBef>
              <a:spcAft>
                <a:spcPts val="0"/>
              </a:spcAft>
              <a:buClr>
                <a:schemeClr val="dk1"/>
              </a:buClr>
              <a:buSzPts val="300"/>
              <a:buFont typeface="Arial"/>
              <a:buNone/>
            </a:pPr>
            <a:r>
              <a:t/>
            </a:r>
            <a:endParaRPr b="1" sz="300">
              <a:solidFill>
                <a:schemeClr val="dk1"/>
              </a:solidFill>
              <a:latin typeface="Calibri"/>
              <a:ea typeface="Calibri"/>
              <a:cs typeface="Calibri"/>
              <a:sym typeface="Calibri"/>
            </a:endParaRPr>
          </a:p>
          <a:p>
            <a:pPr indent="-157695" lvl="0" marL="157695" marR="0" rtl="0" algn="l">
              <a:spcBef>
                <a:spcPts val="0"/>
              </a:spcBef>
              <a:spcAft>
                <a:spcPts val="0"/>
              </a:spcAft>
              <a:buClr>
                <a:schemeClr val="dk1"/>
              </a:buClr>
              <a:buSzPts val="300"/>
              <a:buFont typeface="Arial"/>
              <a:buChar char="•"/>
            </a:pPr>
            <a:r>
              <a:rPr b="1" lang="en-GB" sz="300">
                <a:solidFill>
                  <a:schemeClr val="dk1"/>
                </a:solidFill>
                <a:latin typeface="Calibri"/>
                <a:ea typeface="Calibri"/>
                <a:cs typeface="Calibri"/>
                <a:sym typeface="Calibri"/>
              </a:rPr>
              <a:t>Females</a:t>
            </a:r>
            <a:r>
              <a:rPr lang="en-GB" sz="300">
                <a:solidFill>
                  <a:schemeClr val="dk1"/>
                </a:solidFill>
                <a:latin typeface="Calibri"/>
                <a:ea typeface="Calibri"/>
                <a:cs typeface="Calibri"/>
                <a:sym typeface="Calibri"/>
              </a:rPr>
              <a:t> report </a:t>
            </a:r>
            <a:r>
              <a:rPr b="1" lang="en-GB" sz="300">
                <a:solidFill>
                  <a:schemeClr val="dk1"/>
                </a:solidFill>
                <a:latin typeface="Calibri"/>
                <a:ea typeface="Calibri"/>
                <a:cs typeface="Calibri"/>
                <a:sym typeface="Calibri"/>
              </a:rPr>
              <a:t>more stress/tiredness</a:t>
            </a:r>
            <a:r>
              <a:rPr lang="en-GB" sz="300">
                <a:solidFill>
                  <a:schemeClr val="dk1"/>
                </a:solidFill>
                <a:latin typeface="Calibri"/>
                <a:ea typeface="Calibri"/>
                <a:cs typeface="Calibri"/>
                <a:sym typeface="Calibri"/>
              </a:rPr>
              <a:t>, but also </a:t>
            </a:r>
            <a:r>
              <a:rPr b="1" lang="en-GB" sz="300">
                <a:solidFill>
                  <a:schemeClr val="dk1"/>
                </a:solidFill>
                <a:latin typeface="Calibri"/>
                <a:ea typeface="Calibri"/>
                <a:cs typeface="Calibri"/>
                <a:sym typeface="Calibri"/>
              </a:rPr>
              <a:t>higher social engagement</a:t>
            </a:r>
            <a:r>
              <a:rPr lang="en-GB" sz="300">
                <a:solidFill>
                  <a:schemeClr val="dk1"/>
                </a:solidFill>
                <a:latin typeface="Calibri"/>
                <a:ea typeface="Calibri"/>
                <a:cs typeface="Calibri"/>
                <a:sym typeface="Calibri"/>
              </a:rPr>
              <a:t> and </a:t>
            </a:r>
            <a:r>
              <a:rPr b="1" lang="en-GB" sz="300">
                <a:solidFill>
                  <a:schemeClr val="dk1"/>
                </a:solidFill>
                <a:latin typeface="Calibri"/>
                <a:ea typeface="Calibri"/>
                <a:cs typeface="Calibri"/>
                <a:sym typeface="Calibri"/>
              </a:rPr>
              <a:t>preference for autonomy</a:t>
            </a:r>
            <a:r>
              <a:rPr lang="en-GB" sz="300">
                <a:solidFill>
                  <a:schemeClr val="dk1"/>
                </a:solidFill>
                <a:latin typeface="Calibri"/>
                <a:ea typeface="Calibri"/>
                <a:cs typeface="Calibri"/>
                <a:sym typeface="Calibri"/>
              </a:rPr>
              <a:t>.</a:t>
            </a:r>
            <a:endParaRPr/>
          </a:p>
          <a:p>
            <a:pPr indent="-157695" lvl="0" marL="157695" marR="0" rtl="0" algn="l">
              <a:spcBef>
                <a:spcPts val="0"/>
              </a:spcBef>
              <a:spcAft>
                <a:spcPts val="0"/>
              </a:spcAft>
              <a:buClr>
                <a:schemeClr val="dk1"/>
              </a:buClr>
              <a:buSzPts val="300"/>
              <a:buFont typeface="Arial"/>
              <a:buChar char="•"/>
            </a:pPr>
            <a:r>
              <a:rPr b="1" lang="en-GB" sz="300">
                <a:solidFill>
                  <a:schemeClr val="dk1"/>
                </a:solidFill>
                <a:latin typeface="Calibri"/>
                <a:ea typeface="Calibri"/>
                <a:cs typeface="Calibri"/>
                <a:sym typeface="Calibri"/>
              </a:rPr>
              <a:t>FirstClass students</a:t>
            </a:r>
            <a:r>
              <a:rPr lang="en-GB" sz="300">
                <a:solidFill>
                  <a:schemeClr val="dk1"/>
                </a:solidFill>
                <a:latin typeface="Calibri"/>
                <a:ea typeface="Calibri"/>
                <a:cs typeface="Calibri"/>
                <a:sym typeface="Calibri"/>
              </a:rPr>
              <a:t> are </a:t>
            </a:r>
            <a:r>
              <a:rPr b="1" lang="en-GB" sz="300">
                <a:solidFill>
                  <a:schemeClr val="dk1"/>
                </a:solidFill>
                <a:latin typeface="Calibri"/>
                <a:ea typeface="Calibri"/>
                <a:cs typeface="Calibri"/>
                <a:sym typeface="Calibri"/>
              </a:rPr>
              <a:t>more motivated</a:t>
            </a:r>
            <a:r>
              <a:rPr lang="en-GB" sz="300">
                <a:solidFill>
                  <a:schemeClr val="dk1"/>
                </a:solidFill>
                <a:latin typeface="Calibri"/>
                <a:ea typeface="Calibri"/>
                <a:cs typeface="Calibri"/>
                <a:sym typeface="Calibri"/>
              </a:rPr>
              <a:t>, </a:t>
            </a:r>
            <a:r>
              <a:rPr b="1" lang="en-GB" sz="300">
                <a:solidFill>
                  <a:schemeClr val="dk1"/>
                </a:solidFill>
                <a:latin typeface="Calibri"/>
                <a:ea typeface="Calibri"/>
                <a:cs typeface="Calibri"/>
                <a:sym typeface="Calibri"/>
              </a:rPr>
              <a:t>autonomous</a:t>
            </a:r>
            <a:r>
              <a:rPr lang="en-GB" sz="300">
                <a:solidFill>
                  <a:schemeClr val="dk1"/>
                </a:solidFill>
                <a:latin typeface="Calibri"/>
                <a:ea typeface="Calibri"/>
                <a:cs typeface="Calibri"/>
                <a:sym typeface="Calibri"/>
              </a:rPr>
              <a:t>, and </a:t>
            </a:r>
            <a:r>
              <a:rPr b="1" lang="en-GB" sz="300">
                <a:solidFill>
                  <a:schemeClr val="dk1"/>
                </a:solidFill>
                <a:latin typeface="Calibri"/>
                <a:ea typeface="Calibri"/>
                <a:cs typeface="Calibri"/>
                <a:sym typeface="Calibri"/>
              </a:rPr>
              <a:t>socially connected</a:t>
            </a:r>
            <a:r>
              <a:rPr lang="en-GB" sz="300">
                <a:solidFill>
                  <a:schemeClr val="dk1"/>
                </a:solidFill>
                <a:latin typeface="Calibri"/>
                <a:ea typeface="Calibri"/>
                <a:cs typeface="Calibri"/>
                <a:sym typeface="Calibri"/>
              </a:rPr>
              <a:t>, but </a:t>
            </a:r>
            <a:r>
              <a:rPr b="1" lang="en-GB" sz="300">
                <a:solidFill>
                  <a:schemeClr val="dk1"/>
                </a:solidFill>
                <a:latin typeface="Calibri"/>
                <a:ea typeface="Calibri"/>
                <a:cs typeface="Calibri"/>
                <a:sym typeface="Calibri"/>
              </a:rPr>
              <a:t>some peers feel less belonging</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indent="-157695" lvl="0" marL="157695" marR="0" rtl="0" algn="l">
              <a:spcBef>
                <a:spcPts val="0"/>
              </a:spcBef>
              <a:spcAft>
                <a:spcPts val="0"/>
              </a:spcAft>
              <a:buClr>
                <a:schemeClr val="dk1"/>
              </a:buClr>
              <a:buSzPts val="300"/>
              <a:buFont typeface="Arial"/>
              <a:buChar char="•"/>
            </a:pPr>
            <a:r>
              <a:rPr b="1" lang="en-GB" sz="300">
                <a:solidFill>
                  <a:schemeClr val="dk1"/>
                </a:solidFill>
                <a:latin typeface="Calibri"/>
                <a:ea typeface="Calibri"/>
                <a:cs typeface="Calibri"/>
                <a:sym typeface="Calibri"/>
              </a:rPr>
              <a:t>White students</a:t>
            </a:r>
            <a:r>
              <a:rPr lang="en-GB" sz="300">
                <a:solidFill>
                  <a:schemeClr val="dk1"/>
                </a:solidFill>
                <a:latin typeface="Calibri"/>
                <a:ea typeface="Calibri"/>
                <a:cs typeface="Calibri"/>
                <a:sym typeface="Calibri"/>
              </a:rPr>
              <a:t> are </a:t>
            </a:r>
            <a:r>
              <a:rPr b="1" lang="en-GB" sz="300">
                <a:solidFill>
                  <a:schemeClr val="dk1"/>
                </a:solidFill>
                <a:latin typeface="Calibri"/>
                <a:ea typeface="Calibri"/>
                <a:cs typeface="Calibri"/>
                <a:sym typeface="Calibri"/>
              </a:rPr>
              <a:t>more engaged</a:t>
            </a:r>
            <a:r>
              <a:rPr lang="en-GB" sz="300">
                <a:solidFill>
                  <a:schemeClr val="dk1"/>
                </a:solidFill>
                <a:latin typeface="Calibri"/>
                <a:ea typeface="Calibri"/>
                <a:cs typeface="Calibri"/>
                <a:sym typeface="Calibri"/>
              </a:rPr>
              <a:t> and </a:t>
            </a:r>
            <a:r>
              <a:rPr b="1" lang="en-GB" sz="300">
                <a:solidFill>
                  <a:schemeClr val="dk1"/>
                </a:solidFill>
                <a:latin typeface="Calibri"/>
                <a:ea typeface="Calibri"/>
                <a:cs typeface="Calibri"/>
                <a:sym typeface="Calibri"/>
              </a:rPr>
              <a:t>motivated</a:t>
            </a:r>
            <a:r>
              <a:rPr lang="en-GB" sz="300">
                <a:solidFill>
                  <a:schemeClr val="dk1"/>
                </a:solidFill>
                <a:latin typeface="Calibri"/>
                <a:ea typeface="Calibri"/>
                <a:cs typeface="Calibri"/>
                <a:sym typeface="Calibri"/>
              </a:rPr>
              <a:t>, while </a:t>
            </a:r>
            <a:r>
              <a:rPr b="1" lang="en-GB" sz="300">
                <a:solidFill>
                  <a:schemeClr val="dk1"/>
                </a:solidFill>
                <a:latin typeface="Calibri"/>
                <a:ea typeface="Calibri"/>
                <a:cs typeface="Calibri"/>
                <a:sym typeface="Calibri"/>
              </a:rPr>
              <a:t>non-White peers report more barriers</a:t>
            </a:r>
            <a:r>
              <a:rPr lang="en-GB" sz="300">
                <a:solidFill>
                  <a:schemeClr val="dk1"/>
                </a:solidFill>
                <a:latin typeface="Calibri"/>
                <a:ea typeface="Calibri"/>
                <a:cs typeface="Calibri"/>
                <a:sym typeface="Calibri"/>
              </a:rPr>
              <a:t> and </a:t>
            </a:r>
            <a:r>
              <a:rPr b="1" lang="en-GB" sz="300">
                <a:solidFill>
                  <a:schemeClr val="dk1"/>
                </a:solidFill>
                <a:latin typeface="Calibri"/>
                <a:ea typeface="Calibri"/>
                <a:cs typeface="Calibri"/>
                <a:sym typeface="Calibri"/>
              </a:rPr>
              <a:t>less belonging</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indent="-157695" lvl="0" marL="157695" marR="0" rtl="0" algn="l">
              <a:spcBef>
                <a:spcPts val="0"/>
              </a:spcBef>
              <a:spcAft>
                <a:spcPts val="0"/>
              </a:spcAft>
              <a:buClr>
                <a:schemeClr val="dk1"/>
              </a:buClr>
              <a:buSzPts val="300"/>
              <a:buFont typeface="Arial"/>
              <a:buChar char="•"/>
            </a:pPr>
            <a:r>
              <a:rPr b="1" lang="en-GB" sz="300">
                <a:solidFill>
                  <a:schemeClr val="dk1"/>
                </a:solidFill>
                <a:latin typeface="Calibri"/>
                <a:ea typeface="Calibri"/>
                <a:cs typeface="Calibri"/>
                <a:sym typeface="Calibri"/>
              </a:rPr>
              <a:t>Working students</a:t>
            </a:r>
            <a:r>
              <a:rPr lang="en-GB" sz="300">
                <a:solidFill>
                  <a:schemeClr val="dk1"/>
                </a:solidFill>
                <a:latin typeface="Calibri"/>
                <a:ea typeface="Calibri"/>
                <a:cs typeface="Calibri"/>
                <a:sym typeface="Calibri"/>
              </a:rPr>
              <a:t> experience </a:t>
            </a:r>
            <a:r>
              <a:rPr b="1" lang="en-GB" sz="300">
                <a:solidFill>
                  <a:schemeClr val="dk1"/>
                </a:solidFill>
                <a:latin typeface="Calibri"/>
                <a:ea typeface="Calibri"/>
                <a:cs typeface="Calibri"/>
                <a:sym typeface="Calibri"/>
              </a:rPr>
              <a:t>greater structural and time-related barriers</a:t>
            </a:r>
            <a:r>
              <a:rPr lang="en-GB" sz="300">
                <a:solidFill>
                  <a:schemeClr val="dk1"/>
                </a:solidFill>
                <a:latin typeface="Calibri"/>
                <a:ea typeface="Calibri"/>
                <a:cs typeface="Calibri"/>
                <a:sym typeface="Calibri"/>
              </a:rPr>
              <a:t>, yet remain </a:t>
            </a:r>
            <a:r>
              <a:rPr b="1" lang="en-GB" sz="300">
                <a:solidFill>
                  <a:schemeClr val="dk1"/>
                </a:solidFill>
                <a:latin typeface="Calibri"/>
                <a:ea typeface="Calibri"/>
                <a:cs typeface="Calibri"/>
                <a:sym typeface="Calibri"/>
              </a:rPr>
              <a:t>motivated</a:t>
            </a:r>
            <a:r>
              <a:rPr lang="en-GB" sz="300">
                <a:solidFill>
                  <a:schemeClr val="dk1"/>
                </a:solidFill>
                <a:latin typeface="Calibri"/>
                <a:ea typeface="Calibri"/>
                <a:cs typeface="Calibri"/>
                <a:sym typeface="Calibri"/>
              </a:rPr>
              <a:t> and </a:t>
            </a:r>
            <a:r>
              <a:rPr b="1" lang="en-GB" sz="300">
                <a:solidFill>
                  <a:schemeClr val="dk1"/>
                </a:solidFill>
                <a:latin typeface="Calibri"/>
                <a:ea typeface="Calibri"/>
                <a:cs typeface="Calibri"/>
                <a:sym typeface="Calibri"/>
              </a:rPr>
              <a:t>strategically selective</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indent="-157695" lvl="0" marL="157695" marR="0" rtl="0" algn="l">
              <a:spcBef>
                <a:spcPts val="0"/>
              </a:spcBef>
              <a:spcAft>
                <a:spcPts val="0"/>
              </a:spcAft>
              <a:buClr>
                <a:schemeClr val="dk1"/>
              </a:buClr>
              <a:buSzPts val="300"/>
              <a:buFont typeface="Arial"/>
              <a:buChar char="•"/>
            </a:pPr>
            <a:r>
              <a:rPr b="1" lang="en-GB" sz="300">
                <a:solidFill>
                  <a:schemeClr val="dk1"/>
                </a:solidFill>
                <a:latin typeface="Calibri"/>
                <a:ea typeface="Calibri"/>
                <a:cs typeface="Calibri"/>
                <a:sym typeface="Calibri"/>
              </a:rPr>
              <a:t>Final-year students</a:t>
            </a:r>
            <a:r>
              <a:rPr lang="en-GB" sz="300">
                <a:solidFill>
                  <a:schemeClr val="dk1"/>
                </a:solidFill>
                <a:latin typeface="Calibri"/>
                <a:ea typeface="Calibri"/>
                <a:cs typeface="Calibri"/>
                <a:sym typeface="Calibri"/>
              </a:rPr>
              <a:t> are more </a:t>
            </a:r>
            <a:r>
              <a:rPr b="1" lang="en-GB" sz="300">
                <a:solidFill>
                  <a:schemeClr val="dk1"/>
                </a:solidFill>
                <a:latin typeface="Calibri"/>
                <a:ea typeface="Calibri"/>
                <a:cs typeface="Calibri"/>
                <a:sym typeface="Calibri"/>
              </a:rPr>
              <a:t>pragmatic</a:t>
            </a:r>
            <a:r>
              <a:rPr lang="en-GB" sz="300">
                <a:solidFill>
                  <a:schemeClr val="dk1"/>
                </a:solidFill>
                <a:latin typeface="Calibri"/>
                <a:ea typeface="Calibri"/>
                <a:cs typeface="Calibri"/>
                <a:sym typeface="Calibri"/>
              </a:rPr>
              <a:t>, have </a:t>
            </a:r>
            <a:r>
              <a:rPr b="1" lang="en-GB" sz="300">
                <a:solidFill>
                  <a:schemeClr val="dk1"/>
                </a:solidFill>
                <a:latin typeface="Calibri"/>
                <a:ea typeface="Calibri"/>
                <a:cs typeface="Calibri"/>
                <a:sym typeface="Calibri"/>
              </a:rPr>
              <a:t>more barriers</a:t>
            </a:r>
            <a:r>
              <a:rPr lang="en-GB" sz="300">
                <a:solidFill>
                  <a:schemeClr val="dk1"/>
                </a:solidFill>
                <a:latin typeface="Calibri"/>
                <a:ea typeface="Calibri"/>
                <a:cs typeface="Calibri"/>
                <a:sym typeface="Calibri"/>
              </a:rPr>
              <a:t>, but show </a:t>
            </a:r>
            <a:r>
              <a:rPr b="1" lang="en-GB" sz="300">
                <a:solidFill>
                  <a:schemeClr val="dk1"/>
                </a:solidFill>
                <a:latin typeface="Calibri"/>
                <a:ea typeface="Calibri"/>
                <a:cs typeface="Calibri"/>
                <a:sym typeface="Calibri"/>
              </a:rPr>
              <a:t>focused engagement where value is perceived</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4: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14:notes"/>
          <p:cNvSpPr txBox="1"/>
          <p:nvPr>
            <p:ph idx="1" type="body"/>
          </p:nvPr>
        </p:nvSpPr>
        <p:spPr>
          <a:xfrm>
            <a:off x="710407" y="4925296"/>
            <a:ext cx="5683250" cy="4029787"/>
          </a:xfrm>
          <a:prstGeom prst="rect">
            <a:avLst/>
          </a:prstGeom>
          <a:noFill/>
          <a:ln>
            <a:noFill/>
          </a:ln>
        </p:spPr>
        <p:txBody>
          <a:bodyPr anchorCtr="0" anchor="t" bIns="47300" lIns="94600" spcFirstLastPara="1" rIns="94600" wrap="square" tIns="47300">
            <a:noAutofit/>
          </a:bodyPr>
          <a:lstStyle/>
          <a:p>
            <a:pPr indent="0" lvl="0" marL="0" marR="0" rtl="0" algn="l">
              <a:spcBef>
                <a:spcPts val="0"/>
              </a:spcBef>
              <a:spcAft>
                <a:spcPts val="0"/>
              </a:spcAft>
              <a:buNone/>
            </a:pPr>
            <a:r>
              <a:rPr lang="en-GB" sz="600">
                <a:solidFill>
                  <a:schemeClr val="dk1"/>
                </a:solidFill>
                <a:latin typeface="Calibri"/>
                <a:ea typeface="Calibri"/>
                <a:cs typeface="Calibri"/>
                <a:sym typeface="Calibri"/>
              </a:rPr>
              <a:t>We asked students </a:t>
            </a:r>
            <a:r>
              <a:rPr b="1" lang="en-GB" sz="600">
                <a:solidFill>
                  <a:schemeClr val="dk1"/>
                </a:solidFill>
                <a:latin typeface="Calibri"/>
                <a:ea typeface="Calibri"/>
                <a:cs typeface="Calibri"/>
                <a:sym typeface="Calibri"/>
              </a:rPr>
              <a:t>what could be improved to increase their attendance</a:t>
            </a:r>
            <a:r>
              <a:rPr lang="en-GB" sz="600">
                <a:solidFill>
                  <a:schemeClr val="dk1"/>
                </a:solidFill>
                <a:latin typeface="Calibri"/>
                <a:ea typeface="Calibri"/>
                <a:cs typeface="Calibri"/>
                <a:sym typeface="Calibri"/>
              </a:rPr>
              <a:t> at lectures and tutorials. Their responses were grouped into </a:t>
            </a:r>
            <a:r>
              <a:rPr b="1" lang="en-GB" sz="600">
                <a:solidFill>
                  <a:schemeClr val="dk1"/>
                </a:solidFill>
                <a:latin typeface="Calibri"/>
                <a:ea typeface="Calibri"/>
                <a:cs typeface="Calibri"/>
                <a:sym typeface="Calibri"/>
              </a:rPr>
              <a:t>themes</a:t>
            </a:r>
            <a:r>
              <a:rPr lang="en-GB" sz="600">
                <a:solidFill>
                  <a:schemeClr val="dk1"/>
                </a:solidFill>
                <a:latin typeface="Calibri"/>
                <a:ea typeface="Calibri"/>
                <a:cs typeface="Calibri"/>
                <a:sym typeface="Calibri"/>
              </a:rPr>
              <a:t>, which are quite similar across both formats, though with some clear differences. The themes are presented here in order of how frequently they were mentioned.</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rPr lang="en-GB" sz="600">
                <a:solidFill>
                  <a:schemeClr val="dk1"/>
                </a:solidFill>
                <a:latin typeface="Calibri"/>
                <a:ea typeface="Calibri"/>
                <a:cs typeface="Calibri"/>
                <a:sym typeface="Calibri"/>
              </a:rPr>
              <a:t>For </a:t>
            </a:r>
            <a:r>
              <a:rPr b="1" lang="en-GB" sz="600">
                <a:solidFill>
                  <a:schemeClr val="dk1"/>
                </a:solidFill>
                <a:latin typeface="Calibri"/>
                <a:ea typeface="Calibri"/>
                <a:cs typeface="Calibri"/>
                <a:sym typeface="Calibri"/>
              </a:rPr>
              <a:t>lectures</a:t>
            </a:r>
            <a:r>
              <a:rPr lang="en-GB" sz="600">
                <a:solidFill>
                  <a:schemeClr val="dk1"/>
                </a:solidFill>
                <a:latin typeface="Calibri"/>
                <a:ea typeface="Calibri"/>
                <a:cs typeface="Calibri"/>
                <a:sym typeface="Calibri"/>
              </a:rPr>
              <a:t>, students mainly focused on practical issues—things like </a:t>
            </a:r>
            <a:r>
              <a:rPr b="1" lang="en-GB" sz="600">
                <a:solidFill>
                  <a:schemeClr val="dk1"/>
                </a:solidFill>
                <a:latin typeface="Calibri"/>
                <a:ea typeface="Calibri"/>
                <a:cs typeface="Calibri"/>
                <a:sym typeface="Calibri"/>
              </a:rPr>
              <a:t>avoiding 8:30am starts</a:t>
            </a:r>
            <a:r>
              <a:rPr lang="en-GB" sz="600">
                <a:solidFill>
                  <a:schemeClr val="dk1"/>
                </a:solidFill>
                <a:latin typeface="Calibri"/>
                <a:ea typeface="Calibri"/>
                <a:cs typeface="Calibri"/>
                <a:sym typeface="Calibri"/>
              </a:rPr>
              <a:t>, </a:t>
            </a:r>
            <a:r>
              <a:rPr b="1" lang="en-GB" sz="600">
                <a:solidFill>
                  <a:schemeClr val="dk1"/>
                </a:solidFill>
                <a:latin typeface="Calibri"/>
                <a:ea typeface="Calibri"/>
                <a:cs typeface="Calibri"/>
                <a:sym typeface="Calibri"/>
              </a:rPr>
              <a:t>cutting down long gaps, and better scheduling</a:t>
            </a:r>
            <a:r>
              <a:rPr lang="en-GB" sz="600">
                <a:solidFill>
                  <a:schemeClr val="dk1"/>
                </a:solidFill>
                <a:latin typeface="Calibri"/>
                <a:ea typeface="Calibri"/>
                <a:cs typeface="Calibri"/>
                <a:sym typeface="Calibri"/>
              </a:rPr>
              <a:t>. But just as important was how lectures are delivered. Students told us they’re much more likely to attend when sessions are interactive, engaging, and clearly tied to their assessments.</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rPr lang="en-GB" sz="600">
                <a:solidFill>
                  <a:schemeClr val="dk1"/>
                </a:solidFill>
                <a:latin typeface="Calibri"/>
                <a:ea typeface="Calibri"/>
                <a:cs typeface="Calibri"/>
                <a:sym typeface="Calibri"/>
              </a:rPr>
              <a:t>For </a:t>
            </a:r>
            <a:r>
              <a:rPr b="1" lang="en-GB" sz="600">
                <a:solidFill>
                  <a:schemeClr val="dk1"/>
                </a:solidFill>
                <a:latin typeface="Calibri"/>
                <a:ea typeface="Calibri"/>
                <a:cs typeface="Calibri"/>
                <a:sym typeface="Calibri"/>
              </a:rPr>
              <a:t>tutorials</a:t>
            </a:r>
            <a:r>
              <a:rPr lang="en-GB" sz="600">
                <a:solidFill>
                  <a:schemeClr val="dk1"/>
                </a:solidFill>
                <a:latin typeface="Calibri"/>
                <a:ea typeface="Calibri"/>
                <a:cs typeface="Calibri"/>
                <a:sym typeface="Calibri"/>
              </a:rPr>
              <a:t>, the emphasis shifted. Here, the </a:t>
            </a:r>
            <a:r>
              <a:rPr b="1" lang="en-GB" sz="600">
                <a:solidFill>
                  <a:schemeClr val="dk1"/>
                </a:solidFill>
                <a:latin typeface="Calibri"/>
                <a:ea typeface="Calibri"/>
                <a:cs typeface="Calibri"/>
                <a:sym typeface="Calibri"/>
              </a:rPr>
              <a:t>quality and preparedness of tutors</a:t>
            </a:r>
            <a:r>
              <a:rPr lang="en-GB" sz="600">
                <a:solidFill>
                  <a:schemeClr val="dk1"/>
                </a:solidFill>
                <a:latin typeface="Calibri"/>
                <a:ea typeface="Calibri"/>
                <a:cs typeface="Calibri"/>
                <a:sym typeface="Calibri"/>
              </a:rPr>
              <a:t> really stood out. Students value tutorials that connect directly with lecture content, focus on application, and are scheduled at convenient times. They also want tutorials to feel motivating and supportive, not stressful.</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rPr b="1" i="1" lang="en-GB" sz="600">
                <a:solidFill>
                  <a:schemeClr val="dk1"/>
                </a:solidFill>
                <a:latin typeface="Calibri"/>
                <a:ea typeface="Calibri"/>
                <a:cs typeface="Calibri"/>
                <a:sym typeface="Calibri"/>
              </a:rPr>
              <a:t>So, what’s common across both? </a:t>
            </a:r>
            <a:r>
              <a:rPr lang="en-GB" sz="600">
                <a:solidFill>
                  <a:schemeClr val="dk1"/>
                </a:solidFill>
                <a:latin typeface="Calibri"/>
                <a:ea typeface="Calibri"/>
                <a:cs typeface="Calibri"/>
                <a:sym typeface="Calibri"/>
              </a:rPr>
              <a:t>Students want sessions </a:t>
            </a:r>
            <a:r>
              <a:rPr b="1" lang="en-GB" sz="600">
                <a:solidFill>
                  <a:schemeClr val="dk1"/>
                </a:solidFill>
                <a:latin typeface="Calibri"/>
                <a:ea typeface="Calibri"/>
                <a:cs typeface="Calibri"/>
                <a:sym typeface="Calibri"/>
              </a:rPr>
              <a:t>that are engaging, interactive, relevant, and scheduled sensibly.</a:t>
            </a:r>
            <a:endParaRPr/>
          </a:p>
          <a:p>
            <a:pPr indent="0" lvl="0" marL="0" marR="0" rtl="0" algn="l">
              <a:spcBef>
                <a:spcPts val="0"/>
              </a:spcBef>
              <a:spcAft>
                <a:spcPts val="0"/>
              </a:spcAft>
              <a:buNone/>
            </a:pPr>
            <a:r>
              <a:rPr lang="en-GB" sz="600">
                <a:solidFill>
                  <a:schemeClr val="dk1"/>
                </a:solidFill>
                <a:latin typeface="Calibri"/>
                <a:ea typeface="Calibri"/>
                <a:cs typeface="Calibri"/>
                <a:sym typeface="Calibri"/>
              </a:rPr>
              <a:t>But the </a:t>
            </a:r>
            <a:r>
              <a:rPr b="1" lang="en-GB" sz="600">
                <a:solidFill>
                  <a:schemeClr val="dk1"/>
                </a:solidFill>
                <a:latin typeface="Calibri"/>
                <a:ea typeface="Calibri"/>
                <a:cs typeface="Calibri"/>
                <a:sym typeface="Calibri"/>
              </a:rPr>
              <a:t>key difference</a:t>
            </a:r>
            <a:r>
              <a:rPr lang="en-GB" sz="600">
                <a:solidFill>
                  <a:schemeClr val="dk1"/>
                </a:solidFill>
                <a:latin typeface="Calibri"/>
                <a:ea typeface="Calibri"/>
                <a:cs typeface="Calibri"/>
                <a:sym typeface="Calibri"/>
              </a:rPr>
              <a:t> is this: in lectures, it’s mainly about structure and logistics, while in tutorials, it’s more about the learning environment, motivation, and support.</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Summary:</a:t>
            </a:r>
            <a:br>
              <a:rPr lang="en-GB" sz="546">
                <a:solidFill>
                  <a:schemeClr val="dk1"/>
                </a:solidFill>
                <a:latin typeface="Calibri"/>
                <a:ea typeface="Calibri"/>
                <a:cs typeface="Calibri"/>
                <a:sym typeface="Calibri"/>
              </a:rPr>
            </a:br>
            <a:r>
              <a:rPr lang="en-GB" sz="546">
                <a:solidFill>
                  <a:schemeClr val="dk1"/>
                </a:solidFill>
                <a:latin typeface="Calibri"/>
                <a:ea typeface="Calibri"/>
                <a:cs typeface="Calibri"/>
                <a:sym typeface="Calibri"/>
              </a:rPr>
              <a:t>Students are asking for sessions that are well-timed, engaging, interactive, and relevant. The main distinction is that for </a:t>
            </a:r>
            <a:r>
              <a:rPr b="1" lang="en-GB" sz="546">
                <a:solidFill>
                  <a:schemeClr val="dk1"/>
                </a:solidFill>
                <a:latin typeface="Calibri"/>
                <a:ea typeface="Calibri"/>
                <a:cs typeface="Calibri"/>
                <a:sym typeface="Calibri"/>
              </a:rPr>
              <a:t>lectures</a:t>
            </a:r>
            <a:r>
              <a:rPr lang="en-GB" sz="546">
                <a:solidFill>
                  <a:schemeClr val="dk1"/>
                </a:solidFill>
                <a:latin typeface="Calibri"/>
                <a:ea typeface="Calibri"/>
                <a:cs typeface="Calibri"/>
                <a:sym typeface="Calibri"/>
              </a:rPr>
              <a:t>, practical issues of structure and logistics are more important, while for </a:t>
            </a:r>
            <a:r>
              <a:rPr b="1" lang="en-GB" sz="546">
                <a:solidFill>
                  <a:schemeClr val="dk1"/>
                </a:solidFill>
                <a:latin typeface="Calibri"/>
                <a:ea typeface="Calibri"/>
                <a:cs typeface="Calibri"/>
                <a:sym typeface="Calibri"/>
              </a:rPr>
              <a:t>tutorials</a:t>
            </a:r>
            <a:r>
              <a:rPr lang="en-GB" sz="546">
                <a:solidFill>
                  <a:schemeClr val="dk1"/>
                </a:solidFill>
                <a:latin typeface="Calibri"/>
                <a:ea typeface="Calibri"/>
                <a:cs typeface="Calibri"/>
                <a:sym typeface="Calibri"/>
              </a:rPr>
              <a:t>, the focus is on the </a:t>
            </a:r>
            <a:r>
              <a:rPr b="1" lang="en-GB" sz="546">
                <a:solidFill>
                  <a:schemeClr val="dk1"/>
                </a:solidFill>
                <a:latin typeface="Calibri"/>
                <a:ea typeface="Calibri"/>
                <a:cs typeface="Calibri"/>
                <a:sym typeface="Calibri"/>
              </a:rPr>
              <a:t>quality of the learning environment, motivation, and support</a:t>
            </a:r>
            <a:r>
              <a:rPr lang="en-GB" sz="546">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5:notes"/>
          <p:cNvSpPr/>
          <p:nvPr>
            <p:ph idx="2" type="sldImg"/>
          </p:nvPr>
        </p:nvSpPr>
        <p:spPr>
          <a:xfrm>
            <a:off x="482600" y="1279525"/>
            <a:ext cx="6142038"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15:notes"/>
          <p:cNvSpPr txBox="1"/>
          <p:nvPr>
            <p:ph idx="1" type="body"/>
          </p:nvPr>
        </p:nvSpPr>
        <p:spPr>
          <a:xfrm>
            <a:off x="711200" y="4926014"/>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546">
                <a:solidFill>
                  <a:schemeClr val="dk1"/>
                </a:solidFill>
                <a:latin typeface="Calibri"/>
                <a:ea typeface="Calibri"/>
                <a:cs typeface="Calibri"/>
                <a:sym typeface="Calibri"/>
              </a:rPr>
              <a:t>We summarized results and here are some recommendations that could be implemented.</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For </a:t>
            </a:r>
            <a:r>
              <a:rPr b="1" lang="en-GB" sz="546">
                <a:solidFill>
                  <a:schemeClr val="dk1"/>
                </a:solidFill>
                <a:latin typeface="Calibri"/>
                <a:ea typeface="Calibri"/>
                <a:cs typeface="Calibri"/>
                <a:sym typeface="Calibri"/>
              </a:rPr>
              <a:t>lectures</a:t>
            </a:r>
            <a:r>
              <a:rPr lang="en-GB" sz="546">
                <a:solidFill>
                  <a:schemeClr val="dk1"/>
                </a:solidFill>
                <a:latin typeface="Calibri"/>
                <a:ea typeface="Calibri"/>
                <a:cs typeface="Calibri"/>
                <a:sym typeface="Calibri"/>
              </a:rPr>
              <a:t>, some low-effort, low-cost options include using interactive polls and quizzes, making the value of in-person attendance clearer, sending absence reminders, and aligning sessions more explicitly with assessments. </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On the higher-effort side, universities could look at restructuring modules into blocks, redesigning courses with flipped or team-based formats, and putting more emphasis on inclusive teaching. Some institutions also consider limiting access to recordings or introducing mandatory attendance policies.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For </a:t>
            </a:r>
            <a:r>
              <a:rPr b="1" lang="en-GB" sz="546">
                <a:solidFill>
                  <a:schemeClr val="dk1"/>
                </a:solidFill>
                <a:latin typeface="Calibri"/>
                <a:ea typeface="Calibri"/>
                <a:cs typeface="Calibri"/>
                <a:sym typeface="Calibri"/>
              </a:rPr>
              <a:t>tutorials</a:t>
            </a:r>
            <a:r>
              <a:rPr lang="en-GB" sz="546">
                <a:solidFill>
                  <a:schemeClr val="dk1"/>
                </a:solidFill>
                <a:latin typeface="Calibri"/>
                <a:ea typeface="Calibri"/>
                <a:cs typeface="Calibri"/>
                <a:sym typeface="Calibri"/>
              </a:rPr>
              <a:t>, quick wins include gamified activities, follow-up on absences, and community-building exercises. Longer-term changes could involve tutor training (PhD students), prep (mock) assignments, peer-observation, and more systematic attendance monitoring. Optimized scheduling and hybrid options can also help address logistical barriers.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Overall, </a:t>
            </a:r>
            <a:r>
              <a:rPr b="1" lang="en-GB" sz="546">
                <a:solidFill>
                  <a:schemeClr val="dk1"/>
                </a:solidFill>
                <a:latin typeface="Calibri"/>
                <a:ea typeface="Calibri"/>
                <a:cs typeface="Calibri"/>
                <a:sym typeface="Calibri"/>
              </a:rPr>
              <a:t>the key message </a:t>
            </a:r>
            <a:r>
              <a:rPr lang="en-GB" sz="546">
                <a:solidFill>
                  <a:schemeClr val="dk1"/>
                </a:solidFill>
                <a:latin typeface="Calibri"/>
                <a:ea typeface="Calibri"/>
                <a:cs typeface="Calibri"/>
                <a:sym typeface="Calibri"/>
              </a:rPr>
              <a:t>is that boosting attendance requires a balance: small nudges can make an immediate difference, but structural reforms are also needed for lasting impact.</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6:notes"/>
          <p:cNvSpPr/>
          <p:nvPr>
            <p:ph idx="2" type="sldImg"/>
          </p:nvPr>
        </p:nvSpPr>
        <p:spPr>
          <a:xfrm>
            <a:off x="482600" y="1279525"/>
            <a:ext cx="6142038"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16:notes"/>
          <p:cNvSpPr txBox="1"/>
          <p:nvPr>
            <p:ph idx="1" type="body"/>
          </p:nvPr>
        </p:nvSpPr>
        <p:spPr>
          <a:xfrm>
            <a:off x="711200" y="4926014"/>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17: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18: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9: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9:notes"/>
          <p:cNvSpPr txBox="1"/>
          <p:nvPr>
            <p:ph idx="1" type="body"/>
          </p:nvPr>
        </p:nvSpPr>
        <p:spPr>
          <a:xfrm>
            <a:off x="710184" y="4924798"/>
            <a:ext cx="5683699" cy="4031208"/>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lang="en-GB" sz="300">
                <a:solidFill>
                  <a:schemeClr val="dk1"/>
                </a:solidFill>
                <a:latin typeface="Calibri"/>
                <a:ea typeface="Calibri"/>
                <a:cs typeface="Calibri"/>
                <a:sym typeface="Calibri"/>
              </a:rPr>
              <a:t>While Filson (2023) is quite specific to the U.S. context, unlike Hill and LoPalo (2024) who focus primarily on exams, Filson highlights the innovative benefits of online assessments during Covid-19, benefits that may not have emerged otherwise. He emphasises the value of maintaining these innovations, such as shifting from traditional assessments with predetermined answers (e.g., MCQs or structured responses) to more open-ended, problem-based tasks. These assessments encourage students to construct arguments and counterarguments through presentations, discussions, or essays, mirroring real-world economic analysis and model application. Such approaches can be adapted to any course.</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notes"/>
          <p:cNvSpPr txBox="1"/>
          <p:nvPr>
            <p:ph idx="1" type="body"/>
          </p:nvPr>
        </p:nvSpPr>
        <p:spPr>
          <a:xfrm>
            <a:off x="710008" y="4925773"/>
            <a:ext cx="5684048" cy="4029515"/>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lang="en-GB" sz="300">
                <a:solidFill>
                  <a:schemeClr val="dk1"/>
                </a:solidFill>
                <a:latin typeface="Calibri"/>
                <a:ea typeface="Calibri"/>
                <a:cs typeface="Calibri"/>
                <a:sym typeface="Calibri"/>
              </a:rPr>
              <a:t>Warm-up question: Who here has taught a class with less than 5  students? 1%? No one showed up?</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1700">
                <a:solidFill>
                  <a:schemeClr val="dk1"/>
                </a:solidFill>
                <a:latin typeface="Calibri"/>
                <a:ea typeface="Calibri"/>
                <a:cs typeface="Calibri"/>
                <a:sym typeface="Calibri"/>
              </a:rPr>
              <a:t>There is no need to say that student attendance is a growing concern in higher education. While the decline has become more visible since the COVID-19 pandemic, it was already a challenge long before. </a:t>
            </a:r>
            <a:endParaRPr/>
          </a:p>
          <a:p>
            <a:pPr indent="0" lvl="0" marL="0" marR="0" rtl="0" algn="l">
              <a:spcBef>
                <a:spcPts val="0"/>
              </a:spcBef>
              <a:spcAft>
                <a:spcPts val="0"/>
              </a:spcAft>
              <a:buNone/>
            </a:pPr>
            <a:r>
              <a:t/>
            </a:r>
            <a:endParaRPr sz="1700">
              <a:solidFill>
                <a:schemeClr val="dk1"/>
              </a:solidFill>
              <a:latin typeface="Calibri"/>
              <a:ea typeface="Calibri"/>
              <a:cs typeface="Calibri"/>
              <a:sym typeface="Calibri"/>
            </a:endParaRPr>
          </a:p>
          <a:p>
            <a:pPr indent="0" lvl="0" marL="0" marR="0" rtl="0" algn="l">
              <a:spcBef>
                <a:spcPts val="0"/>
              </a:spcBef>
              <a:spcAft>
                <a:spcPts val="0"/>
              </a:spcAft>
              <a:buNone/>
            </a:pPr>
            <a:r>
              <a:rPr lang="en-GB" sz="1700">
                <a:solidFill>
                  <a:schemeClr val="dk1"/>
                </a:solidFill>
                <a:latin typeface="Calibri"/>
                <a:ea typeface="Calibri"/>
                <a:cs typeface="Calibri"/>
                <a:sym typeface="Calibri"/>
              </a:rPr>
              <a:t>Why does it matter? </a:t>
            </a:r>
            <a:endParaRPr/>
          </a:p>
          <a:p>
            <a:pPr indent="0" lvl="0" marL="0" marR="0" rtl="0" algn="l">
              <a:spcBef>
                <a:spcPts val="0"/>
              </a:spcBef>
              <a:spcAft>
                <a:spcPts val="0"/>
              </a:spcAft>
              <a:buNone/>
            </a:pPr>
            <a:r>
              <a:t/>
            </a:r>
            <a:endParaRPr sz="1700">
              <a:solidFill>
                <a:schemeClr val="dk1"/>
              </a:solidFill>
              <a:latin typeface="Calibri"/>
              <a:ea typeface="Calibri"/>
              <a:cs typeface="Calibri"/>
              <a:sym typeface="Calibri"/>
            </a:endParaRPr>
          </a:p>
          <a:p>
            <a:pPr indent="0" lvl="0" marL="0" marR="0" rtl="0" algn="l">
              <a:spcBef>
                <a:spcPts val="0"/>
              </a:spcBef>
              <a:spcAft>
                <a:spcPts val="0"/>
              </a:spcAft>
              <a:buNone/>
            </a:pPr>
            <a:r>
              <a:rPr lang="en-GB" sz="1700">
                <a:solidFill>
                  <a:schemeClr val="dk1"/>
                </a:solidFill>
                <a:latin typeface="Calibri"/>
                <a:ea typeface="Calibri"/>
                <a:cs typeface="Calibri"/>
                <a:sym typeface="Calibri"/>
              </a:rPr>
              <a:t>Much of the existing research focuses on academic performance and consistently shows a strong link between attendance and achievement. But performance isn’t the only factor at stake. Attending in-person sessions also helps students build motivation, discipline, and structure—key elements for long-term success.</a:t>
            </a:r>
            <a:endParaRPr/>
          </a:p>
          <a:p>
            <a:pPr indent="0" lvl="0" marL="0" marR="0" rtl="0" algn="l">
              <a:spcBef>
                <a:spcPts val="0"/>
              </a:spcBef>
              <a:spcAft>
                <a:spcPts val="0"/>
              </a:spcAft>
              <a:buNone/>
            </a:pPr>
            <a:r>
              <a:t/>
            </a:r>
            <a:endParaRPr sz="800">
              <a:solidFill>
                <a:srgbClr val="000000"/>
              </a:solidFill>
              <a:latin typeface="Calibri"/>
              <a:ea typeface="Calibri"/>
              <a:cs typeface="Calibri"/>
              <a:sym typeface="Calibri"/>
            </a:endParaRPr>
          </a:p>
          <a:p>
            <a:pPr indent="0" lvl="0" marL="0" marR="0" rtl="0" algn="l">
              <a:spcBef>
                <a:spcPts val="0"/>
              </a:spcBef>
              <a:spcAft>
                <a:spcPts val="0"/>
              </a:spcAft>
              <a:buNone/>
            </a:pPr>
            <a:r>
              <a:rPr b="1" i="1" lang="en-GB" sz="800">
                <a:solidFill>
                  <a:srgbClr val="003C3B"/>
                </a:solidFill>
                <a:latin typeface="Calibri"/>
                <a:ea typeface="Calibri"/>
                <a:cs typeface="Calibri"/>
                <a:sym typeface="Calibri"/>
              </a:rPr>
              <a:t>How will students succeed in a workplace that demands real-time collaboration, accountability, and human interaction—if they rarely, if ever, practice these skills at university?</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en-GB" sz="1700">
                <a:solidFill>
                  <a:schemeClr val="dk1"/>
                </a:solidFill>
                <a:latin typeface="Calibri"/>
                <a:ea typeface="Calibri"/>
                <a:cs typeface="Calibri"/>
                <a:sym typeface="Calibri"/>
              </a:rPr>
              <a:t>So we do understand the importance of attendance.</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b="1" lang="en-GB" sz="300">
                <a:solidFill>
                  <a:schemeClr val="dk1"/>
                </a:solidFill>
                <a:latin typeface="Calibri"/>
                <a:ea typeface="Calibri"/>
                <a:cs typeface="Calibri"/>
                <a:sym typeface="Calibri"/>
              </a:rPr>
              <a:t>But what about the students? </a:t>
            </a:r>
            <a:r>
              <a:rPr lang="en-GB" sz="300">
                <a:solidFill>
                  <a:schemeClr val="dk1"/>
                </a:solidFill>
                <a:latin typeface="Calibri"/>
                <a:ea typeface="Calibri"/>
                <a:cs typeface="Calibri"/>
                <a:sym typeface="Calibri"/>
              </a:rPr>
              <a:t>What actually motivates them to attend in-person sessions, and what holds them back? </a:t>
            </a:r>
            <a:r>
              <a:rPr b="1" lang="en-GB" sz="300">
                <a:solidFill>
                  <a:schemeClr val="dk1"/>
                </a:solidFill>
                <a:latin typeface="Calibri"/>
                <a:ea typeface="Calibri"/>
                <a:cs typeface="Calibri"/>
                <a:sym typeface="Calibri"/>
              </a:rPr>
              <a:t>These questions are at the heart of our work!!!!</a:t>
            </a:r>
            <a:endParaRPr b="1" sz="3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0: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0:notes"/>
          <p:cNvSpPr txBox="1"/>
          <p:nvPr>
            <p:ph idx="1" type="body"/>
          </p:nvPr>
        </p:nvSpPr>
        <p:spPr>
          <a:xfrm>
            <a:off x="710184" y="4924798"/>
            <a:ext cx="5683699" cy="4031208"/>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lang="en-GB" sz="300">
                <a:solidFill>
                  <a:schemeClr val="dk1"/>
                </a:solidFill>
                <a:latin typeface="Calibri"/>
                <a:ea typeface="Calibri"/>
                <a:cs typeface="Calibri"/>
                <a:sym typeface="Calibri"/>
              </a:rPr>
              <a:t>While Filson (2023) is quite specific to the U.S. context, unlike Hill and LoPalo (2024) who focus primarily on exams, Filson highlights the innovative benefits of online assessments during Covid-19, benefits that may not have emerged otherwise. He emphasises the value of maintaining these innovations, such as shifting from traditional assessments with predetermined answers (e.g., MCQs or structured responses) to more open-ended, problem-based tasks. These assessments encourage students to construct arguments and counterarguments through presentations, discussions, or essays, mirroring real-world economic analysis and model application. Such approaches can be adapted to any course.</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1: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1:notes"/>
          <p:cNvSpPr txBox="1"/>
          <p:nvPr>
            <p:ph idx="1" type="body"/>
          </p:nvPr>
        </p:nvSpPr>
        <p:spPr>
          <a:xfrm>
            <a:off x="710184" y="4924798"/>
            <a:ext cx="5683699" cy="4031208"/>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lang="en-GB" sz="300">
                <a:solidFill>
                  <a:schemeClr val="dk1"/>
                </a:solidFill>
                <a:latin typeface="Calibri"/>
                <a:ea typeface="Calibri"/>
                <a:cs typeface="Calibri"/>
                <a:sym typeface="Calibri"/>
              </a:rPr>
              <a:t>While Filson (2023) is quite specific to the U.S. context, unlike Hill and LoPalo (2024) who focus primarily on exams, Filson highlights the innovative benefits of online assessments during Covid-19, benefits that may not have emerged otherwise. He emphasises the value of maintaining these innovations, such as shifting from traditional assessments with predetermined answers (e.g., MCQs or structured responses) to more open-ended, problem-based tasks. These assessments encourage students to construct arguments and counterarguments through presentations, discussions, or essays, mirroring real-world economic analysis and model application. Such approaches can be adapted to any course.</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22: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23: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4: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25: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2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26: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7: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27:notes"/>
          <p:cNvSpPr txBox="1"/>
          <p:nvPr>
            <p:ph idx="1" type="body"/>
          </p:nvPr>
        </p:nvSpPr>
        <p:spPr>
          <a:xfrm>
            <a:off x="710407" y="4925296"/>
            <a:ext cx="5683250" cy="4029787"/>
          </a:xfrm>
          <a:prstGeom prst="rect">
            <a:avLst/>
          </a:prstGeom>
          <a:noFill/>
          <a:ln>
            <a:noFill/>
          </a:ln>
        </p:spPr>
        <p:txBody>
          <a:bodyPr anchorCtr="0" anchor="t" bIns="47300" lIns="94600" spcFirstLastPara="1" rIns="94600" wrap="square" tIns="47300">
            <a:noAutofit/>
          </a:bodyPr>
          <a:lstStyle/>
          <a:p>
            <a:pPr indent="0" lvl="0" marL="0" marR="0" rtl="0" algn="l">
              <a:lnSpc>
                <a:spcPct val="115000"/>
              </a:lnSpc>
              <a:spcBef>
                <a:spcPts val="0"/>
              </a:spcBef>
              <a:spcAft>
                <a:spcPts val="0"/>
              </a:spcAft>
              <a:buNone/>
            </a:pPr>
            <a:r>
              <a:rPr b="1" lang="en-GB" sz="1900">
                <a:solidFill>
                  <a:schemeClr val="dk1"/>
                </a:solidFill>
                <a:latin typeface="Arial"/>
                <a:ea typeface="Arial"/>
                <a:cs typeface="Arial"/>
                <a:sym typeface="Arial"/>
              </a:rPr>
              <a:t>From our analysis, we grouped the significant findings into eight overarching themes — four reasons students tend to attend classes, and four key barriers that keep them away (ALIGNING IT WITH THE LITERATURE).</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Let’s start with the </a:t>
            </a:r>
            <a:r>
              <a:rPr b="1" lang="en-GB" sz="1900">
                <a:solidFill>
                  <a:schemeClr val="dk1"/>
                </a:solidFill>
                <a:latin typeface="Arial"/>
                <a:ea typeface="Arial"/>
                <a:cs typeface="Arial"/>
                <a:sym typeface="Arial"/>
              </a:rPr>
              <a:t>reasons for attending</a:t>
            </a:r>
            <a:r>
              <a:rPr lang="en-GB" sz="1900">
                <a:solidFill>
                  <a:schemeClr val="dk1"/>
                </a:solidFill>
                <a:latin typeface="Arial"/>
                <a:ea typeface="Arial"/>
                <a:cs typeface="Arial"/>
                <a:sym typeface="Arial"/>
              </a:rPr>
              <a:t>:</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b="1" lang="en-GB" sz="1900">
                <a:solidFill>
                  <a:schemeClr val="dk1"/>
                </a:solidFill>
                <a:latin typeface="Arial"/>
                <a:ea typeface="Arial"/>
                <a:cs typeface="Arial"/>
                <a:sym typeface="Arial"/>
              </a:rPr>
              <a:t>Value Perception and Engagement</a:t>
            </a:r>
            <a:r>
              <a:rPr lang="en-GB" sz="1900">
                <a:solidFill>
                  <a:schemeClr val="dk1"/>
                </a:solidFill>
                <a:latin typeface="Arial"/>
                <a:ea typeface="Arial"/>
                <a:cs typeface="Arial"/>
                <a:sym typeface="Arial"/>
              </a:rPr>
              <a:t> – This reflects how useful students perceive the class to be, along with the quality of instruction. If they feel the teaching is effective and relevant, they’re more likely to show up.</a:t>
            </a:r>
            <a:endParaRPr/>
          </a:p>
          <a:p>
            <a:pPr indent="-354838" lvl="0" marL="354838" marR="0" rtl="0" algn="l">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b="1" lang="en-GB" sz="1900">
                <a:solidFill>
                  <a:schemeClr val="dk1"/>
                </a:solidFill>
                <a:latin typeface="Arial"/>
                <a:ea typeface="Arial"/>
                <a:cs typeface="Arial"/>
                <a:sym typeface="Arial"/>
              </a:rPr>
              <a:t>Motivation and Interest in the Module</a:t>
            </a:r>
            <a:r>
              <a:rPr lang="en-GB" sz="1900">
                <a:solidFill>
                  <a:schemeClr val="dk1"/>
                </a:solidFill>
                <a:latin typeface="Arial"/>
                <a:ea typeface="Arial"/>
                <a:cs typeface="Arial"/>
                <a:sym typeface="Arial"/>
              </a:rPr>
              <a:t> – This theme captures students’ intrinsic interest in the subject. If they’re genuinely curious or passionate about the topic, they tend to attend more regularly.</a:t>
            </a:r>
            <a:endParaRPr/>
          </a:p>
          <a:p>
            <a:pPr indent="-354838" lvl="0" marL="354838" marR="0" rtl="0" algn="l">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b="1" lang="en-GB" sz="1900">
                <a:solidFill>
                  <a:schemeClr val="dk1"/>
                </a:solidFill>
                <a:latin typeface="Arial"/>
                <a:ea typeface="Arial"/>
                <a:cs typeface="Arial"/>
                <a:sym typeface="Arial"/>
              </a:rPr>
              <a:t>Learning Autonomy</a:t>
            </a:r>
            <a:r>
              <a:rPr lang="en-GB" sz="1900">
                <a:solidFill>
                  <a:schemeClr val="dk1"/>
                </a:solidFill>
                <a:latin typeface="Arial"/>
                <a:ea typeface="Arial"/>
                <a:cs typeface="Arial"/>
                <a:sym typeface="Arial"/>
              </a:rPr>
              <a:t> – Some students prefer independent learning. This group often weighs the value of attending against how much they believe they can learn on their own.</a:t>
            </a:r>
            <a:endParaRPr/>
          </a:p>
          <a:p>
            <a:pPr indent="-354838" lvl="0" marL="354838" marR="0" rtl="0" algn="l">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b="1" lang="en-GB" sz="1900">
                <a:solidFill>
                  <a:schemeClr val="dk1"/>
                </a:solidFill>
                <a:latin typeface="Arial"/>
                <a:ea typeface="Arial"/>
                <a:cs typeface="Arial"/>
                <a:sym typeface="Arial"/>
              </a:rPr>
              <a:t>Social Engagement and Class Interaction</a:t>
            </a:r>
            <a:r>
              <a:rPr lang="en-GB" sz="1900">
                <a:solidFill>
                  <a:schemeClr val="dk1"/>
                </a:solidFill>
                <a:latin typeface="Arial"/>
                <a:ea typeface="Arial"/>
                <a:cs typeface="Arial"/>
                <a:sym typeface="Arial"/>
              </a:rPr>
              <a:t> – This theme is about connection — students who value discussion, collaboration, or simply being around peers are more inclined to attend.</a:t>
            </a:r>
            <a:endParaRPr/>
          </a:p>
          <a:p>
            <a:pPr indent="-234188" lvl="0" marL="354838" marR="0" rtl="0" algn="l">
              <a:lnSpc>
                <a:spcPct val="115000"/>
              </a:lnSpc>
              <a:spcBef>
                <a:spcPts val="828"/>
              </a:spcBef>
              <a:spcAft>
                <a:spcPts val="0"/>
              </a:spcAft>
              <a:buClr>
                <a:schemeClr val="dk1"/>
              </a:buClr>
              <a:buSzPts val="1900"/>
              <a:buFont typeface="Calibri"/>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And now, the </a:t>
            </a:r>
            <a:r>
              <a:rPr b="1" lang="en-GB" sz="1900">
                <a:solidFill>
                  <a:schemeClr val="dk1"/>
                </a:solidFill>
                <a:latin typeface="Arial"/>
                <a:ea typeface="Arial"/>
                <a:cs typeface="Arial"/>
                <a:sym typeface="Arial"/>
              </a:rPr>
              <a:t>barriers to attendance</a:t>
            </a:r>
            <a:r>
              <a:rPr lang="en-GB" sz="1900">
                <a:solidFill>
                  <a:schemeClr val="dk1"/>
                </a:solidFill>
                <a:latin typeface="Arial"/>
                <a:ea typeface="Arial"/>
                <a:cs typeface="Arial"/>
                <a:sym typeface="Arial"/>
              </a:rPr>
              <a:t>:</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b="1" lang="en-GB" sz="1900">
                <a:solidFill>
                  <a:schemeClr val="dk1"/>
                </a:solidFill>
                <a:latin typeface="Arial"/>
                <a:ea typeface="Arial"/>
                <a:cs typeface="Arial"/>
                <a:sym typeface="Arial"/>
              </a:rPr>
              <a:t>Structural Barriers</a:t>
            </a:r>
            <a:r>
              <a:rPr lang="en-GB" sz="1900">
                <a:solidFill>
                  <a:schemeClr val="dk1"/>
                </a:solidFill>
                <a:latin typeface="Arial"/>
                <a:ea typeface="Arial"/>
                <a:cs typeface="Arial"/>
                <a:sym typeface="Arial"/>
              </a:rPr>
              <a:t> – These are practical issues like inconvenient scheduling, commuting challenges, or financial concerns that make attending difficult.</a:t>
            </a:r>
            <a:endParaRPr/>
          </a:p>
          <a:p>
            <a:pPr indent="-354838" lvl="0" marL="354838" marR="0" rtl="0" algn="l">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b="1" lang="en-GB" sz="1900">
                <a:solidFill>
                  <a:schemeClr val="dk1"/>
                </a:solidFill>
                <a:latin typeface="Arial"/>
                <a:ea typeface="Arial"/>
                <a:cs typeface="Arial"/>
                <a:sym typeface="Arial"/>
              </a:rPr>
              <a:t>Strategic or Pragmatic Attendance</a:t>
            </a:r>
            <a:r>
              <a:rPr lang="en-GB" sz="1900">
                <a:solidFill>
                  <a:schemeClr val="dk1"/>
                </a:solidFill>
                <a:latin typeface="Arial"/>
                <a:ea typeface="Arial"/>
                <a:cs typeface="Arial"/>
                <a:sym typeface="Arial"/>
              </a:rPr>
              <a:t> – Some students make calculated decisions — they might skip if the material is recorded or if they feel they can still succeed without being there.</a:t>
            </a:r>
            <a:endParaRPr/>
          </a:p>
          <a:p>
            <a:pPr indent="-354838" lvl="0" marL="354838" marR="0" rtl="0" algn="l">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b="1" lang="en-GB" sz="1900">
                <a:solidFill>
                  <a:schemeClr val="dk1"/>
                </a:solidFill>
                <a:latin typeface="Arial"/>
                <a:ea typeface="Arial"/>
                <a:cs typeface="Arial"/>
                <a:sym typeface="Arial"/>
              </a:rPr>
              <a:t>Health and Wellbeing</a:t>
            </a:r>
            <a:r>
              <a:rPr lang="en-GB" sz="1900">
                <a:solidFill>
                  <a:schemeClr val="dk1"/>
                </a:solidFill>
                <a:latin typeface="Arial"/>
                <a:ea typeface="Arial"/>
                <a:cs typeface="Arial"/>
                <a:sym typeface="Arial"/>
              </a:rPr>
              <a:t> – This includes both physical and mental health issues, such as stress, illness, or burnout, which can prevent students from attending regularly.</a:t>
            </a:r>
            <a:endParaRPr/>
          </a:p>
          <a:p>
            <a:pPr indent="-354838" lvl="0" marL="354838" marR="0" rtl="0" algn="l">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b="1" lang="en-GB" sz="1900">
                <a:solidFill>
                  <a:schemeClr val="dk1"/>
                </a:solidFill>
                <a:latin typeface="Arial"/>
                <a:ea typeface="Arial"/>
                <a:cs typeface="Arial"/>
                <a:sym typeface="Arial"/>
              </a:rPr>
              <a:t>Feeling of Belonging</a:t>
            </a:r>
            <a:r>
              <a:rPr lang="en-GB" sz="1900">
                <a:solidFill>
                  <a:schemeClr val="dk1"/>
                </a:solidFill>
                <a:latin typeface="Arial"/>
                <a:ea typeface="Arial"/>
                <a:cs typeface="Arial"/>
                <a:sym typeface="Arial"/>
              </a:rPr>
              <a:t> – Finally, we saw that a lack of emotional or social connection to the class environment can be a real barrier. Students who don’t feel they ‘fit in’ are less likely to attend.</a:t>
            </a:r>
            <a:endParaRPr/>
          </a:p>
          <a:p>
            <a:pPr indent="0" lvl="0" marL="0" marR="0" rtl="0" algn="l">
              <a:lnSpc>
                <a:spcPct val="115000"/>
              </a:lnSpc>
              <a:spcBef>
                <a:spcPts val="828"/>
              </a:spcBef>
              <a:spcAft>
                <a:spcPts val="0"/>
              </a:spcAft>
              <a:buNone/>
            </a:pPr>
            <a:r>
              <a:t/>
            </a:r>
            <a:endParaRPr b="1"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900">
                <a:solidFill>
                  <a:schemeClr val="dk1"/>
                </a:solidFill>
                <a:latin typeface="Arial"/>
                <a:ea typeface="Arial"/>
                <a:cs typeface="Arial"/>
                <a:sym typeface="Arial"/>
              </a:rPr>
              <a:t>Each of these themes is supported by specific survey items</a:t>
            </a:r>
            <a:r>
              <a:rPr lang="en-GB" sz="1900">
                <a:solidFill>
                  <a:schemeClr val="dk1"/>
                </a:solidFill>
                <a:latin typeface="Arial"/>
                <a:ea typeface="Arial"/>
                <a:cs typeface="Arial"/>
                <a:sym typeface="Arial"/>
              </a:rPr>
              <a:t>, which we’ve summarized in the final column of the slide — helping us trace exactly how these ideas came through in the data.</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spcBef>
                <a:spcPts val="828"/>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8: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28:notes"/>
          <p:cNvSpPr txBox="1"/>
          <p:nvPr>
            <p:ph idx="1" type="body"/>
          </p:nvPr>
        </p:nvSpPr>
        <p:spPr>
          <a:xfrm>
            <a:off x="710008" y="4925773"/>
            <a:ext cx="5684048" cy="4029515"/>
          </a:xfrm>
          <a:prstGeom prst="rect">
            <a:avLst/>
          </a:prstGeom>
          <a:noFill/>
          <a:ln>
            <a:noFill/>
          </a:ln>
        </p:spPr>
        <p:txBody>
          <a:bodyPr anchorCtr="0" anchor="t" bIns="25225" lIns="50450" spcFirstLastPara="1" rIns="50450" wrap="square" tIns="25225">
            <a:noAutofit/>
          </a:bodyPr>
          <a:lstStyle/>
          <a:p>
            <a:pPr indent="0" lvl="0" marL="0" marR="0" rtl="0" algn="l">
              <a:lnSpc>
                <a:spcPct val="115000"/>
              </a:lnSpc>
              <a:spcBef>
                <a:spcPts val="0"/>
              </a:spcBef>
              <a:spcAft>
                <a:spcPts val="0"/>
              </a:spcAft>
              <a:buNone/>
            </a:pPr>
            <a:r>
              <a:rPr b="1" lang="en-GB" sz="1600">
                <a:solidFill>
                  <a:schemeClr val="dk1"/>
                </a:solidFill>
                <a:latin typeface="Arial"/>
                <a:ea typeface="Arial"/>
                <a:cs typeface="Arial"/>
                <a:sym typeface="Arial"/>
              </a:rPr>
              <a:t>Let me take a moment to walk you through this slide slowly, since it brings together a lot of nuanced patterns in attendance behavior based on student characteristics. </a:t>
            </a:r>
            <a:endParaRPr/>
          </a:p>
          <a:p>
            <a:pPr indent="0" lvl="0" marL="0" marR="0" rtl="0" algn="l">
              <a:lnSpc>
                <a:spcPct val="115000"/>
              </a:lnSpc>
              <a:spcBef>
                <a:spcPts val="828"/>
              </a:spcBef>
              <a:spcAft>
                <a:spcPts val="0"/>
              </a:spcAft>
              <a:buNone/>
            </a:pPr>
            <a:r>
              <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I’ll break it down into two parts — reasons for attending and barriers to attending — and highlight where we see clear trends, mixed findings, and meaningful differences.</a:t>
            </a:r>
            <a:endParaRPr/>
          </a:p>
          <a:p>
            <a:pPr indent="0" lvl="0" marL="0" marR="0" rtl="0" algn="l">
              <a:lnSpc>
                <a:spcPct val="115000"/>
              </a:lnSpc>
              <a:spcBef>
                <a:spcPts val="828"/>
              </a:spcBef>
              <a:spcAft>
                <a:spcPts val="0"/>
              </a:spcAft>
              <a:buNone/>
            </a:pPr>
            <a:r>
              <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1. Let’s begin with gender:</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b="1" lang="en-GB" sz="1600">
                <a:solidFill>
                  <a:schemeClr val="dk1"/>
                </a:solidFill>
                <a:latin typeface="Arial"/>
                <a:ea typeface="Arial"/>
                <a:cs typeface="Arial"/>
                <a:sym typeface="Arial"/>
              </a:rPr>
              <a:t>Female students</a:t>
            </a:r>
            <a:r>
              <a:rPr lang="en-GB" sz="1600">
                <a:solidFill>
                  <a:schemeClr val="dk1"/>
                </a:solidFill>
                <a:latin typeface="Arial"/>
                <a:ea typeface="Arial"/>
                <a:cs typeface="Arial"/>
                <a:sym typeface="Arial"/>
              </a:rPr>
              <a:t> are </a:t>
            </a:r>
            <a:r>
              <a:rPr b="1" lang="en-GB" sz="1600">
                <a:solidFill>
                  <a:schemeClr val="dk1"/>
                </a:solidFill>
                <a:latin typeface="Arial"/>
                <a:ea typeface="Arial"/>
                <a:cs typeface="Arial"/>
                <a:sym typeface="Arial"/>
              </a:rPr>
              <a:t>more likely</a:t>
            </a:r>
            <a:r>
              <a:rPr lang="en-GB" sz="1600">
                <a:solidFill>
                  <a:schemeClr val="dk1"/>
                </a:solidFill>
                <a:latin typeface="Arial"/>
                <a:ea typeface="Arial"/>
                <a:cs typeface="Arial"/>
                <a:sym typeface="Arial"/>
              </a:rPr>
              <a:t> to report attending because they see value in the class, enjoy social engagement, and prefer learning autonomy — that’s shown with the </a:t>
            </a:r>
            <a:r>
              <a:rPr b="1" lang="en-GB" sz="1600">
                <a:solidFill>
                  <a:srgbClr val="4EA72E"/>
                </a:solidFill>
                <a:latin typeface="Arial"/>
                <a:ea typeface="Arial"/>
                <a:cs typeface="Arial"/>
                <a:sym typeface="Arial"/>
              </a:rPr>
              <a:t>green upward arrows</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But on the flip side, females are also </a:t>
            </a:r>
            <a:r>
              <a:rPr b="1" lang="en-GB" sz="1600">
                <a:solidFill>
                  <a:schemeClr val="dk1"/>
                </a:solidFill>
                <a:latin typeface="Arial"/>
                <a:ea typeface="Arial"/>
                <a:cs typeface="Arial"/>
                <a:sym typeface="Arial"/>
              </a:rPr>
              <a:t>more likely</a:t>
            </a:r>
            <a:r>
              <a:rPr lang="en-GB" sz="1600">
                <a:solidFill>
                  <a:schemeClr val="dk1"/>
                </a:solidFill>
                <a:latin typeface="Arial"/>
                <a:ea typeface="Arial"/>
                <a:cs typeface="Arial"/>
                <a:sym typeface="Arial"/>
              </a:rPr>
              <a:t> to report </a:t>
            </a:r>
            <a:r>
              <a:rPr b="1" lang="en-GB" sz="1600">
                <a:solidFill>
                  <a:schemeClr val="dk1"/>
                </a:solidFill>
                <a:latin typeface="Arial"/>
                <a:ea typeface="Arial"/>
                <a:cs typeface="Arial"/>
                <a:sym typeface="Arial"/>
              </a:rPr>
              <a:t>health and wellbeing barriers</a:t>
            </a:r>
            <a:r>
              <a:rPr lang="en-GB" sz="1600">
                <a:solidFill>
                  <a:schemeClr val="dk1"/>
                </a:solidFill>
                <a:latin typeface="Arial"/>
                <a:ea typeface="Arial"/>
                <a:cs typeface="Arial"/>
                <a:sym typeface="Arial"/>
              </a:rPr>
              <a:t> — particularly stress, illness, or feeling tired — as reasons for missing class.</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Females</a:t>
            </a:r>
            <a:r>
              <a:rPr lang="en-GB" sz="1600">
                <a:solidFill>
                  <a:schemeClr val="dk1"/>
                </a:solidFill>
                <a:latin typeface="Arial"/>
                <a:ea typeface="Arial"/>
                <a:cs typeface="Arial"/>
                <a:sym typeface="Arial"/>
              </a:rPr>
              <a:t> report </a:t>
            </a:r>
            <a:r>
              <a:rPr b="1" lang="en-GB" sz="1600">
                <a:solidFill>
                  <a:schemeClr val="dk1"/>
                </a:solidFill>
                <a:latin typeface="Arial"/>
                <a:ea typeface="Arial"/>
                <a:cs typeface="Arial"/>
                <a:sym typeface="Arial"/>
              </a:rPr>
              <a:t>more stress/tiredness as a barrier to attendance</a:t>
            </a:r>
            <a:r>
              <a:rPr lang="en-GB" sz="1600">
                <a:solidFill>
                  <a:schemeClr val="dk1"/>
                </a:solidFill>
                <a:latin typeface="Arial"/>
                <a:ea typeface="Arial"/>
                <a:cs typeface="Arial"/>
                <a:sym typeface="Arial"/>
              </a:rPr>
              <a:t>, but also </a:t>
            </a:r>
            <a:r>
              <a:rPr b="1" lang="en-GB" sz="1600">
                <a:solidFill>
                  <a:schemeClr val="dk1"/>
                </a:solidFill>
                <a:latin typeface="Arial"/>
                <a:ea typeface="Arial"/>
                <a:cs typeface="Arial"/>
                <a:sym typeface="Arial"/>
              </a:rPr>
              <a:t>highly engaged</a:t>
            </a:r>
            <a:r>
              <a:rPr lang="en-GB" sz="1600">
                <a:solidFill>
                  <a:schemeClr val="dk1"/>
                </a:solidFill>
                <a:latin typeface="Arial"/>
                <a:ea typeface="Arial"/>
                <a:cs typeface="Arial"/>
                <a:sym typeface="Arial"/>
              </a:rPr>
              <a:t> and </a:t>
            </a:r>
            <a:r>
              <a:rPr b="1" lang="en-GB" sz="1600">
                <a:solidFill>
                  <a:schemeClr val="dk1"/>
                </a:solidFill>
                <a:latin typeface="Arial"/>
                <a:ea typeface="Arial"/>
                <a:cs typeface="Arial"/>
                <a:sym typeface="Arial"/>
              </a:rPr>
              <a:t>preference for autonomy</a:t>
            </a:r>
            <a:r>
              <a:rPr lang="en-GB" sz="1600">
                <a:solidFill>
                  <a:schemeClr val="dk1"/>
                </a:solidFill>
                <a:latin typeface="Arial"/>
                <a:ea typeface="Arial"/>
                <a:cs typeface="Arial"/>
                <a:sym typeface="Arial"/>
              </a:rPr>
              <a:t>.</a:t>
            </a:r>
            <a:endParaRPr/>
          </a:p>
          <a:p>
            <a:pPr indent="0" lvl="0" marL="0" marR="0" rtl="0" algn="l">
              <a:lnSpc>
                <a:spcPct val="115000"/>
              </a:lnSpc>
              <a:spcBef>
                <a:spcPts val="828"/>
              </a:spcBef>
              <a:spcAft>
                <a:spcPts val="0"/>
              </a:spcAft>
              <a:buNone/>
            </a:pPr>
            <a:r>
              <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2. Now looking at academic performance — particularly first-class vs. low-performing students:</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Looking at the </a:t>
            </a:r>
            <a:r>
              <a:rPr lang="en-GB" sz="1600">
                <a:solidFill>
                  <a:srgbClr val="FF0000"/>
                </a:solidFill>
                <a:latin typeface="Arial"/>
                <a:ea typeface="Arial"/>
                <a:cs typeface="Arial"/>
                <a:sym typeface="Arial"/>
              </a:rPr>
              <a:t>red downward arrow</a:t>
            </a:r>
            <a:r>
              <a:rPr lang="en-GB" sz="1600">
                <a:solidFill>
                  <a:schemeClr val="dk1"/>
                </a:solidFill>
                <a:latin typeface="Arial"/>
                <a:ea typeface="Arial"/>
                <a:cs typeface="Arial"/>
                <a:sym typeface="Arial"/>
              </a:rPr>
              <a:t>, students </a:t>
            </a:r>
            <a:r>
              <a:rPr b="1" lang="en-GB" sz="1600">
                <a:solidFill>
                  <a:schemeClr val="dk1"/>
                </a:solidFill>
                <a:latin typeface="Arial"/>
                <a:ea typeface="Arial"/>
                <a:cs typeface="Arial"/>
                <a:sym typeface="Arial"/>
              </a:rPr>
              <a:t>achieving first class</a:t>
            </a:r>
            <a:r>
              <a:rPr lang="en-GB" sz="1600">
                <a:solidFill>
                  <a:schemeClr val="dk1"/>
                </a:solidFill>
                <a:latin typeface="Arial"/>
                <a:ea typeface="Arial"/>
                <a:cs typeface="Arial"/>
                <a:sym typeface="Arial"/>
              </a:rPr>
              <a:t> are </a:t>
            </a:r>
            <a:r>
              <a:rPr b="1" lang="en-GB" sz="1600">
                <a:solidFill>
                  <a:schemeClr val="dk1"/>
                </a:solidFill>
                <a:latin typeface="Arial"/>
                <a:ea typeface="Arial"/>
                <a:cs typeface="Arial"/>
                <a:sym typeface="Arial"/>
              </a:rPr>
              <a:t>less likely</a:t>
            </a:r>
            <a:r>
              <a:rPr lang="en-GB" sz="1600">
                <a:solidFill>
                  <a:schemeClr val="dk1"/>
                </a:solidFill>
                <a:latin typeface="Arial"/>
                <a:ea typeface="Arial"/>
                <a:cs typeface="Arial"/>
                <a:sym typeface="Arial"/>
              </a:rPr>
              <a:t> to say that they </a:t>
            </a:r>
            <a:r>
              <a:rPr b="1" lang="en-GB" sz="1600">
                <a:solidFill>
                  <a:schemeClr val="dk1"/>
                </a:solidFill>
                <a:latin typeface="Arial"/>
                <a:ea typeface="Arial"/>
                <a:cs typeface="Arial"/>
                <a:sym typeface="Arial"/>
              </a:rPr>
              <a:t>don’t belong</a:t>
            </a:r>
            <a:r>
              <a:rPr lang="en-GB" sz="1600">
                <a:solidFill>
                  <a:schemeClr val="dk1"/>
                </a:solidFill>
                <a:latin typeface="Arial"/>
                <a:ea typeface="Arial"/>
                <a:cs typeface="Arial"/>
                <a:sym typeface="Arial"/>
              </a:rPr>
              <a:t>, meaning they feel more comfortable in class.</a:t>
            </a:r>
            <a:endParaRPr sz="1200">
              <a:solidFill>
                <a:schemeClr val="dk1"/>
              </a:solidFill>
              <a:latin typeface="Arial"/>
              <a:ea typeface="Arial"/>
              <a:cs typeface="Arial"/>
              <a:sym typeface="Arial"/>
            </a:endParaRPr>
          </a:p>
          <a:p>
            <a:pPr indent="-295699" lvl="1" marL="768818" marR="0" rtl="0" algn="l">
              <a:lnSpc>
                <a:spcPct val="115000"/>
              </a:lnSpc>
              <a:spcBef>
                <a:spcPts val="828"/>
              </a:spcBef>
              <a:spcAft>
                <a:spcPts val="0"/>
              </a:spcAft>
              <a:buClr>
                <a:schemeClr val="dk1"/>
              </a:buClr>
              <a:buSzPts val="1000"/>
              <a:buFont typeface="Courier New"/>
              <a:buChar char="o"/>
            </a:pPr>
            <a:r>
              <a:rPr b="0" i="0" lang="en-GB" sz="1600" u="none" cap="none" strike="noStrike">
                <a:solidFill>
                  <a:schemeClr val="dk1"/>
                </a:solidFill>
                <a:latin typeface="Arial"/>
                <a:ea typeface="Arial"/>
                <a:cs typeface="Arial"/>
                <a:sym typeface="Arial"/>
              </a:rPr>
              <a:t>Flip that around, and we see that</a:t>
            </a:r>
            <a:r>
              <a:rPr b="0" i="0" lang="en-GB" sz="1600" u="none" cap="none" strike="noStrike">
                <a:solidFill>
                  <a:srgbClr val="46B1E1"/>
                </a:solidFill>
                <a:latin typeface="Arial"/>
                <a:ea typeface="Arial"/>
                <a:cs typeface="Arial"/>
                <a:sym typeface="Arial"/>
              </a:rPr>
              <a:t> </a:t>
            </a:r>
            <a:r>
              <a:rPr b="1" i="0" lang="en-GB" sz="1600" u="none" cap="none" strike="noStrike">
                <a:solidFill>
                  <a:srgbClr val="46B1E1"/>
                </a:solidFill>
                <a:latin typeface="Arial"/>
                <a:ea typeface="Arial"/>
                <a:cs typeface="Arial"/>
                <a:sym typeface="Arial"/>
              </a:rPr>
              <a:t>lower-performing students are more likely to cite 'not feeling a sense of belonging' as a barrier</a:t>
            </a:r>
            <a:r>
              <a:rPr b="0" i="0" lang="en-GB" sz="1600" u="none" cap="none" strike="noStrike">
                <a:solidFill>
                  <a:srgbClr val="46B1E1"/>
                </a:solidFill>
                <a:latin typeface="Arial"/>
                <a:ea typeface="Arial"/>
                <a:cs typeface="Arial"/>
                <a:sym typeface="Arial"/>
              </a:rPr>
              <a:t> </a:t>
            </a:r>
            <a:r>
              <a:rPr b="0" i="0" lang="en-GB" sz="1600" u="none" cap="none" strike="noStrike">
                <a:solidFill>
                  <a:schemeClr val="dk1"/>
                </a:solidFill>
                <a:latin typeface="Arial"/>
                <a:ea typeface="Arial"/>
                <a:cs typeface="Arial"/>
                <a:sym typeface="Arial"/>
              </a:rPr>
              <a:t>to attendance.</a:t>
            </a:r>
            <a:endParaRPr b="0" i="0" sz="1200" u="none" cap="none" strike="noStrike">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We also found </a:t>
            </a:r>
            <a:r>
              <a:rPr b="1" lang="en-GB" sz="1600">
                <a:solidFill>
                  <a:schemeClr val="dk1"/>
                </a:solidFill>
                <a:latin typeface="Arial"/>
                <a:ea typeface="Arial"/>
                <a:cs typeface="Arial"/>
                <a:sym typeface="Arial"/>
              </a:rPr>
              <a:t>mixed effect</a:t>
            </a:r>
            <a:r>
              <a:rPr lang="en-GB" sz="1600">
                <a:solidFill>
                  <a:schemeClr val="dk1"/>
                </a:solidFill>
                <a:latin typeface="Arial"/>
                <a:ea typeface="Arial"/>
                <a:cs typeface="Arial"/>
                <a:sym typeface="Arial"/>
              </a:rPr>
              <a:t> (</a:t>
            </a:r>
            <a:r>
              <a:rPr b="1" lang="en-GB" sz="1600">
                <a:solidFill>
                  <a:srgbClr val="E97132"/>
                </a:solidFill>
                <a:latin typeface="Arial"/>
                <a:ea typeface="Arial"/>
                <a:cs typeface="Arial"/>
                <a:sym typeface="Arial"/>
              </a:rPr>
              <a:t>shown in orange</a:t>
            </a:r>
            <a:r>
              <a:rPr lang="en-GB" sz="1600">
                <a:solidFill>
                  <a:schemeClr val="dk1"/>
                </a:solidFill>
                <a:latin typeface="Arial"/>
                <a:ea typeface="Arial"/>
                <a:cs typeface="Arial"/>
                <a:sym typeface="Arial"/>
              </a:rPr>
              <a:t>) when it comes to </a:t>
            </a:r>
            <a:r>
              <a:rPr b="1" lang="en-GB" sz="1600">
                <a:solidFill>
                  <a:schemeClr val="dk1"/>
                </a:solidFill>
                <a:latin typeface="Arial"/>
                <a:ea typeface="Arial"/>
                <a:cs typeface="Arial"/>
                <a:sym typeface="Arial"/>
              </a:rPr>
              <a:t>value perception</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295699" lvl="1" marL="768818" marR="0" rtl="0" algn="l">
              <a:lnSpc>
                <a:spcPct val="115000"/>
              </a:lnSpc>
              <a:spcBef>
                <a:spcPts val="828"/>
              </a:spcBef>
              <a:spcAft>
                <a:spcPts val="0"/>
              </a:spcAft>
              <a:buClr>
                <a:schemeClr val="dk1"/>
              </a:buClr>
              <a:buSzPts val="1000"/>
              <a:buFont typeface="Courier New"/>
              <a:buChar char="o"/>
            </a:pPr>
            <a:r>
              <a:rPr b="1" i="0" lang="en-GB" sz="1600" u="none" cap="none" strike="noStrike">
                <a:solidFill>
                  <a:schemeClr val="dk1"/>
                </a:solidFill>
                <a:latin typeface="Arial"/>
                <a:ea typeface="Arial"/>
                <a:cs typeface="Arial"/>
                <a:sym typeface="Arial"/>
              </a:rPr>
              <a:t>First-class students</a:t>
            </a:r>
            <a:r>
              <a:rPr b="0" i="0" lang="en-GB" sz="1600" u="none" cap="none" strike="noStrike">
                <a:solidFill>
                  <a:schemeClr val="dk1"/>
                </a:solidFill>
                <a:latin typeface="Arial"/>
                <a:ea typeface="Arial"/>
                <a:cs typeface="Arial"/>
                <a:sym typeface="Arial"/>
              </a:rPr>
              <a:t> often attend because they genuinely see value in the teaching as in the teacher is engaging.</a:t>
            </a:r>
            <a:endParaRPr b="0" i="0" sz="1200" u="none" cap="none" strike="noStrike">
              <a:solidFill>
                <a:schemeClr val="dk1"/>
              </a:solidFill>
              <a:latin typeface="Arial"/>
              <a:ea typeface="Arial"/>
              <a:cs typeface="Arial"/>
              <a:sym typeface="Arial"/>
            </a:endParaRPr>
          </a:p>
          <a:p>
            <a:pPr indent="-295699" lvl="1" marL="768818" marR="0" rtl="0" algn="l">
              <a:lnSpc>
                <a:spcPct val="115000"/>
              </a:lnSpc>
              <a:spcBef>
                <a:spcPts val="828"/>
              </a:spcBef>
              <a:spcAft>
                <a:spcPts val="0"/>
              </a:spcAft>
              <a:buClr>
                <a:schemeClr val="dk1"/>
              </a:buClr>
              <a:buSzPts val="1000"/>
              <a:buFont typeface="Courier New"/>
              <a:buChar char="o"/>
            </a:pPr>
            <a:r>
              <a:rPr b="0" i="0" lang="en-GB" sz="1600" u="none" cap="none" strike="noStrike">
                <a:solidFill>
                  <a:schemeClr val="dk1"/>
                </a:solidFill>
                <a:latin typeface="Arial"/>
                <a:ea typeface="Arial"/>
                <a:cs typeface="Arial"/>
                <a:sym typeface="Arial"/>
              </a:rPr>
              <a:t>But interestingly, </a:t>
            </a:r>
            <a:r>
              <a:rPr b="1" i="0" lang="en-GB" sz="1600" u="none" cap="none" strike="noStrike">
                <a:solidFill>
                  <a:schemeClr val="dk1"/>
                </a:solidFill>
                <a:latin typeface="Arial"/>
                <a:ea typeface="Arial"/>
                <a:cs typeface="Arial"/>
                <a:sym typeface="Arial"/>
              </a:rPr>
              <a:t>lower-performing students</a:t>
            </a:r>
            <a:r>
              <a:rPr b="0" i="0" lang="en-GB" sz="1600" u="none" cap="none" strike="noStrike">
                <a:solidFill>
                  <a:schemeClr val="dk1"/>
                </a:solidFill>
                <a:latin typeface="Arial"/>
                <a:ea typeface="Arial"/>
                <a:cs typeface="Arial"/>
                <a:sym typeface="Arial"/>
              </a:rPr>
              <a:t> also report attending — but more often when there’s an </a:t>
            </a:r>
            <a:r>
              <a:rPr b="1" i="0" lang="en-GB" sz="1600" u="none" cap="none" strike="noStrike">
                <a:solidFill>
                  <a:schemeClr val="dk1"/>
                </a:solidFill>
                <a:latin typeface="Arial"/>
                <a:ea typeface="Arial"/>
                <a:cs typeface="Arial"/>
                <a:sym typeface="Arial"/>
              </a:rPr>
              <a:t>immediate, task-related value</a:t>
            </a:r>
            <a:r>
              <a:rPr b="0" i="0" lang="en-GB" sz="1600" u="none" cap="none" strike="noStrike">
                <a:solidFill>
                  <a:schemeClr val="dk1"/>
                </a:solidFill>
                <a:latin typeface="Arial"/>
                <a:ea typeface="Arial"/>
                <a:cs typeface="Arial"/>
                <a:sym typeface="Arial"/>
              </a:rPr>
              <a:t>, such as working on assignments or quizzes.</a:t>
            </a:r>
            <a:endParaRPr b="0" i="0" sz="1200" u="none" cap="none" strike="noStrike">
              <a:solidFill>
                <a:schemeClr val="dk1"/>
              </a:solidFill>
              <a:latin typeface="Arial"/>
              <a:ea typeface="Arial"/>
              <a:cs typeface="Arial"/>
              <a:sym typeface="Arial"/>
            </a:endParaRPr>
          </a:p>
          <a:p>
            <a:pPr indent="0" lvl="1" marL="473118" marR="0" rtl="0" algn="l">
              <a:lnSpc>
                <a:spcPct val="115000"/>
              </a:lnSpc>
              <a:spcBef>
                <a:spcPts val="828"/>
              </a:spcBef>
              <a:spcAft>
                <a:spcPts val="0"/>
              </a:spcAft>
              <a:buNone/>
            </a:pPr>
            <a:r>
              <a:t/>
            </a:r>
            <a:endParaRPr b="0" i="0" sz="1200" u="none" cap="none" strike="noStrike">
              <a:solidFill>
                <a:schemeClr val="dk1"/>
              </a:solidFill>
              <a:latin typeface="Arial"/>
              <a:ea typeface="Arial"/>
              <a:cs typeface="Arial"/>
              <a:sym typeface="Arial"/>
            </a:endParaRPr>
          </a:p>
          <a:p>
            <a:pPr indent="0" lvl="1" marL="473118" marR="0" rtl="0" algn="l">
              <a:lnSpc>
                <a:spcPct val="115000"/>
              </a:lnSpc>
              <a:spcBef>
                <a:spcPts val="828"/>
              </a:spcBef>
              <a:spcAft>
                <a:spcPts val="0"/>
              </a:spcAft>
              <a:buNone/>
            </a:pPr>
            <a:r>
              <a:rPr b="1" i="0" lang="en-GB" sz="1600" u="none" cap="none" strike="noStrike">
                <a:solidFill>
                  <a:schemeClr val="dk1"/>
                </a:solidFill>
                <a:latin typeface="Arial"/>
                <a:ea typeface="Arial"/>
                <a:cs typeface="Arial"/>
                <a:sym typeface="Arial"/>
              </a:rPr>
              <a:t>In other words</a:t>
            </a:r>
            <a:r>
              <a:rPr b="0" i="0" lang="en-GB" sz="1600" u="none" cap="none" strike="noStrike">
                <a:solidFill>
                  <a:schemeClr val="dk1"/>
                </a:solidFill>
                <a:latin typeface="Arial"/>
                <a:ea typeface="Arial"/>
                <a:cs typeface="Arial"/>
                <a:sym typeface="Arial"/>
              </a:rPr>
              <a:t>, high performing students tend to be </a:t>
            </a:r>
            <a:r>
              <a:rPr b="1" i="0" lang="en-GB" sz="1600" u="none" cap="none" strike="noStrike">
                <a:solidFill>
                  <a:schemeClr val="dk1"/>
                </a:solidFill>
                <a:latin typeface="Arial"/>
                <a:ea typeface="Arial"/>
                <a:cs typeface="Arial"/>
                <a:sym typeface="Arial"/>
              </a:rPr>
              <a:t>intrinsically motivated and socially connected</a:t>
            </a:r>
            <a:r>
              <a:rPr b="0" i="0" lang="en-GB" sz="1600" u="none" cap="none" strike="noStrike">
                <a:solidFill>
                  <a:schemeClr val="dk1"/>
                </a:solidFill>
                <a:latin typeface="Arial"/>
                <a:ea typeface="Arial"/>
                <a:cs typeface="Arial"/>
                <a:sym typeface="Arial"/>
              </a:rPr>
              <a:t>, while lower-performing students may make decisions to attend more for </a:t>
            </a:r>
            <a:r>
              <a:rPr b="1" i="0" lang="en-GB" sz="1600" u="none" cap="none" strike="noStrike">
                <a:solidFill>
                  <a:schemeClr val="dk1"/>
                </a:solidFill>
                <a:latin typeface="Arial"/>
                <a:ea typeface="Arial"/>
                <a:cs typeface="Arial"/>
                <a:sym typeface="Arial"/>
              </a:rPr>
              <a:t>assessment-driven reasons</a:t>
            </a:r>
            <a:r>
              <a:rPr b="0" i="0" lang="en-GB" sz="16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3. Ethnicity:</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b="1" lang="en-GB" sz="1600">
                <a:solidFill>
                  <a:schemeClr val="dk1"/>
                </a:solidFill>
                <a:latin typeface="Arial"/>
                <a:ea typeface="Arial"/>
                <a:cs typeface="Arial"/>
                <a:sym typeface="Arial"/>
              </a:rPr>
              <a:t>White students</a:t>
            </a:r>
            <a:r>
              <a:rPr lang="en-GB" sz="1600">
                <a:solidFill>
                  <a:schemeClr val="dk1"/>
                </a:solidFill>
                <a:latin typeface="Arial"/>
                <a:ea typeface="Arial"/>
                <a:cs typeface="Arial"/>
                <a:sym typeface="Arial"/>
              </a:rPr>
              <a:t> are more likely to report </a:t>
            </a:r>
            <a:r>
              <a:rPr b="1" lang="en-GB" sz="1600">
                <a:solidFill>
                  <a:schemeClr val="dk1"/>
                </a:solidFill>
                <a:latin typeface="Arial"/>
                <a:ea typeface="Arial"/>
                <a:cs typeface="Arial"/>
                <a:sym typeface="Arial"/>
              </a:rPr>
              <a:t>being engaged, motivated, and socially connected</a:t>
            </a:r>
            <a:r>
              <a:rPr lang="en-GB" sz="1600">
                <a:solidFill>
                  <a:schemeClr val="dk1"/>
                </a:solidFill>
                <a:latin typeface="Arial"/>
                <a:ea typeface="Arial"/>
                <a:cs typeface="Arial"/>
                <a:sym typeface="Arial"/>
              </a:rPr>
              <a:t> in class.</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b="1" lang="en-GB" sz="1600">
                <a:solidFill>
                  <a:schemeClr val="dk1"/>
                </a:solidFill>
                <a:latin typeface="Arial"/>
                <a:ea typeface="Arial"/>
                <a:cs typeface="Arial"/>
                <a:sym typeface="Arial"/>
              </a:rPr>
              <a:t>Non-white students</a:t>
            </a:r>
            <a:r>
              <a:rPr lang="en-GB" sz="1600">
                <a:solidFill>
                  <a:schemeClr val="dk1"/>
                </a:solidFill>
                <a:latin typeface="Arial"/>
                <a:ea typeface="Arial"/>
                <a:cs typeface="Arial"/>
                <a:sym typeface="Arial"/>
              </a:rPr>
              <a:t>, however, tend to show </a:t>
            </a:r>
            <a:r>
              <a:rPr b="1" lang="en-GB" sz="1600">
                <a:solidFill>
                  <a:schemeClr val="dk1"/>
                </a:solidFill>
                <a:latin typeface="Arial"/>
                <a:ea typeface="Arial"/>
                <a:cs typeface="Arial"/>
                <a:sym typeface="Arial"/>
              </a:rPr>
              <a:t>more strategic attendance patterns</a:t>
            </a:r>
            <a:r>
              <a:rPr lang="en-GB" sz="1600">
                <a:solidFill>
                  <a:schemeClr val="dk1"/>
                </a:solidFill>
                <a:latin typeface="Arial"/>
                <a:ea typeface="Arial"/>
                <a:cs typeface="Arial"/>
                <a:sym typeface="Arial"/>
              </a:rPr>
              <a:t> and are </a:t>
            </a:r>
            <a:r>
              <a:rPr b="1" lang="en-GB" sz="1600">
                <a:solidFill>
                  <a:schemeClr val="dk1"/>
                </a:solidFill>
                <a:latin typeface="Arial"/>
                <a:ea typeface="Arial"/>
                <a:cs typeface="Arial"/>
                <a:sym typeface="Arial"/>
              </a:rPr>
              <a:t>more likely to report a lack of belonging</a:t>
            </a:r>
            <a:r>
              <a:rPr lang="en-GB" sz="1600">
                <a:solidFill>
                  <a:schemeClr val="dk1"/>
                </a:solidFill>
                <a:latin typeface="Arial"/>
                <a:ea typeface="Arial"/>
                <a:cs typeface="Arial"/>
                <a:sym typeface="Arial"/>
              </a:rPr>
              <a:t>, which may be an important area for future intervention.</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4. Working or caring responsibilities:</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These students face greater </a:t>
            </a:r>
            <a:r>
              <a:rPr b="1" lang="en-GB" sz="1600">
                <a:solidFill>
                  <a:schemeClr val="dk1"/>
                </a:solidFill>
                <a:latin typeface="Arial"/>
                <a:ea typeface="Arial"/>
                <a:cs typeface="Arial"/>
                <a:sym typeface="Arial"/>
              </a:rPr>
              <a:t>structural barriers</a:t>
            </a:r>
            <a:r>
              <a:rPr lang="en-GB" sz="1600">
                <a:solidFill>
                  <a:schemeClr val="dk1"/>
                </a:solidFill>
                <a:latin typeface="Arial"/>
                <a:ea typeface="Arial"/>
                <a:cs typeface="Arial"/>
                <a:sym typeface="Arial"/>
              </a:rPr>
              <a:t>, especially around </a:t>
            </a:r>
            <a:r>
              <a:rPr b="1" lang="en-GB" sz="1600">
                <a:solidFill>
                  <a:schemeClr val="dk1"/>
                </a:solidFill>
                <a:latin typeface="Arial"/>
                <a:ea typeface="Arial"/>
                <a:cs typeface="Arial"/>
                <a:sym typeface="Arial"/>
              </a:rPr>
              <a:t>time and scheduling</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Yet, many still report feeling </a:t>
            </a:r>
            <a:r>
              <a:rPr b="1" lang="en-GB" sz="1600">
                <a:solidFill>
                  <a:schemeClr val="dk1"/>
                </a:solidFill>
                <a:latin typeface="Arial"/>
                <a:ea typeface="Arial"/>
                <a:cs typeface="Arial"/>
                <a:sym typeface="Arial"/>
              </a:rPr>
              <a:t>motivated and socially engaged</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However, they tend to be more </a:t>
            </a:r>
            <a:r>
              <a:rPr b="1" lang="en-GB" sz="1600">
                <a:solidFill>
                  <a:schemeClr val="dk1"/>
                </a:solidFill>
                <a:latin typeface="Arial"/>
                <a:ea typeface="Arial"/>
                <a:cs typeface="Arial"/>
                <a:sym typeface="Arial"/>
              </a:rPr>
              <a:t>strategic</a:t>
            </a:r>
            <a:r>
              <a:rPr lang="en-GB" sz="1600">
                <a:solidFill>
                  <a:schemeClr val="dk1"/>
                </a:solidFill>
                <a:latin typeface="Arial"/>
                <a:ea typeface="Arial"/>
                <a:cs typeface="Arial"/>
                <a:sym typeface="Arial"/>
              </a:rPr>
              <a:t> — that is, selective — in deciding when attendance is worth their time.</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5. Year of study:</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b="1" lang="en-GB" sz="1600">
                <a:solidFill>
                  <a:schemeClr val="dk1"/>
                </a:solidFill>
                <a:latin typeface="Arial"/>
                <a:ea typeface="Arial"/>
                <a:cs typeface="Arial"/>
                <a:sym typeface="Arial"/>
              </a:rPr>
              <a:t>Final-year students</a:t>
            </a:r>
            <a:r>
              <a:rPr lang="en-GB" sz="1600">
                <a:solidFill>
                  <a:schemeClr val="dk1"/>
                </a:solidFill>
                <a:latin typeface="Arial"/>
                <a:ea typeface="Arial"/>
                <a:cs typeface="Arial"/>
                <a:sym typeface="Arial"/>
              </a:rPr>
              <a:t> are also more strategic and face more structural and time pressures — often balancing </a:t>
            </a:r>
            <a:r>
              <a:rPr b="1" lang="en-GB" sz="1600">
                <a:solidFill>
                  <a:schemeClr val="dk1"/>
                </a:solidFill>
                <a:latin typeface="Arial"/>
                <a:ea typeface="Arial"/>
                <a:cs typeface="Arial"/>
                <a:sym typeface="Arial"/>
              </a:rPr>
              <a:t>job searches</a:t>
            </a:r>
            <a:r>
              <a:rPr lang="en-GB" sz="1600">
                <a:solidFill>
                  <a:schemeClr val="dk1"/>
                </a:solidFill>
                <a:latin typeface="Arial"/>
                <a:ea typeface="Arial"/>
                <a:cs typeface="Arial"/>
                <a:sym typeface="Arial"/>
              </a:rPr>
              <a:t> or </a:t>
            </a:r>
            <a:r>
              <a:rPr b="1" lang="en-GB" sz="1600">
                <a:solidFill>
                  <a:schemeClr val="dk1"/>
                </a:solidFill>
                <a:latin typeface="Arial"/>
                <a:ea typeface="Arial"/>
                <a:cs typeface="Arial"/>
                <a:sym typeface="Arial"/>
              </a:rPr>
              <a:t>dissertations, or actual jobs </a:t>
            </a:r>
            <a:r>
              <a:rPr lang="en-GB" sz="1600">
                <a:solidFill>
                  <a:schemeClr val="dk1"/>
                </a:solidFill>
                <a:latin typeface="Arial"/>
                <a:ea typeface="Arial"/>
                <a:cs typeface="Arial"/>
                <a:sym typeface="Arial"/>
              </a:rPr>
              <a:t>— so they attend </a:t>
            </a:r>
            <a:r>
              <a:rPr b="1" lang="en-GB" sz="1600">
                <a:solidFill>
                  <a:schemeClr val="dk1"/>
                </a:solidFill>
                <a:latin typeface="Arial"/>
                <a:ea typeface="Arial"/>
                <a:cs typeface="Arial"/>
                <a:sym typeface="Arial"/>
              </a:rPr>
              <a:t>strategically</a:t>
            </a:r>
            <a:r>
              <a:rPr lang="en-GB" sz="1600">
                <a:solidFill>
                  <a:schemeClr val="dk1"/>
                </a:solidFill>
                <a:latin typeface="Arial"/>
                <a:ea typeface="Arial"/>
                <a:cs typeface="Arial"/>
                <a:sym typeface="Arial"/>
              </a:rPr>
              <a:t> when they see clear value.</a:t>
            </a:r>
            <a:endParaRPr sz="12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In contrast, </a:t>
            </a:r>
            <a:r>
              <a:rPr b="1" lang="en-GB" sz="1600">
                <a:solidFill>
                  <a:schemeClr val="dk1"/>
                </a:solidFill>
                <a:latin typeface="Arial"/>
                <a:ea typeface="Arial"/>
                <a:cs typeface="Arial"/>
                <a:sym typeface="Arial"/>
              </a:rPr>
              <a:t>first- and second-year students</a:t>
            </a:r>
            <a:r>
              <a:rPr lang="en-GB" sz="1600">
                <a:solidFill>
                  <a:schemeClr val="dk1"/>
                </a:solidFill>
                <a:latin typeface="Arial"/>
                <a:ea typeface="Arial"/>
                <a:cs typeface="Arial"/>
                <a:sym typeface="Arial"/>
              </a:rPr>
              <a:t> are more likely to report </a:t>
            </a:r>
            <a:r>
              <a:rPr b="1" lang="en-GB" sz="1600">
                <a:solidFill>
                  <a:schemeClr val="dk1"/>
                </a:solidFill>
                <a:latin typeface="Arial"/>
                <a:ea typeface="Arial"/>
                <a:cs typeface="Arial"/>
                <a:sym typeface="Arial"/>
              </a:rPr>
              <a:t>health and wellbeing barriers</a:t>
            </a:r>
            <a:r>
              <a:rPr lang="en-GB" sz="1600">
                <a:solidFill>
                  <a:schemeClr val="dk1"/>
                </a:solidFill>
                <a:latin typeface="Arial"/>
                <a:ea typeface="Arial"/>
                <a:cs typeface="Arial"/>
                <a:sym typeface="Arial"/>
              </a:rPr>
              <a:t>, suggesting a different type of support might be needed earlier in the degree.</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b="1"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600">
                <a:solidFill>
                  <a:schemeClr val="dk1"/>
                </a:solidFill>
                <a:latin typeface="Arial"/>
                <a:ea typeface="Arial"/>
                <a:cs typeface="Arial"/>
                <a:sym typeface="Arial"/>
              </a:rPr>
              <a:t>"So overall, this analysis tells us that attendance behavior is shaped by more than just individual preference — it's deeply connected to </a:t>
            </a:r>
            <a:r>
              <a:rPr b="1" lang="en-GB" sz="1600">
                <a:solidFill>
                  <a:srgbClr val="0F9ED5"/>
                </a:solidFill>
                <a:latin typeface="Arial"/>
                <a:ea typeface="Arial"/>
                <a:cs typeface="Arial"/>
                <a:sym typeface="Arial"/>
              </a:rPr>
              <a:t>identity, performance, and life context</a:t>
            </a:r>
            <a:r>
              <a:rPr b="1" lang="en-GB" sz="1600">
                <a:solidFill>
                  <a:schemeClr val="dk1"/>
                </a:solidFill>
                <a:latin typeface="Arial"/>
                <a:ea typeface="Arial"/>
                <a:cs typeface="Arial"/>
                <a:sym typeface="Arial"/>
              </a:rPr>
              <a:t>. These patterns highlight the need for more tailored approaches to supporting student engagement."</a:t>
            </a:r>
            <a:endParaRPr sz="12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600">
                <a:solidFill>
                  <a:schemeClr val="dk1"/>
                </a:solidFill>
                <a:latin typeface="Arial"/>
                <a:ea typeface="Arial"/>
                <a:cs typeface="Arial"/>
                <a:sym typeface="Arial"/>
              </a:rPr>
              <a:t> </a:t>
            </a:r>
            <a:endParaRPr/>
          </a:p>
          <a:p>
            <a:pPr indent="0" lvl="0" marL="0" marR="0" rtl="0" algn="l">
              <a:lnSpc>
                <a:spcPct val="115000"/>
              </a:lnSpc>
              <a:spcBef>
                <a:spcPts val="828"/>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600">
                <a:solidFill>
                  <a:schemeClr val="dk1"/>
                </a:solidFill>
                <a:latin typeface="Arial"/>
                <a:ea typeface="Arial"/>
                <a:cs typeface="Arial"/>
                <a:sym typeface="Arial"/>
              </a:rPr>
              <a:t>Additional Info:</a:t>
            </a:r>
            <a:endParaRPr sz="1200">
              <a:solidFill>
                <a:schemeClr val="dk1"/>
              </a:solidFill>
              <a:latin typeface="Arial"/>
              <a:ea typeface="Arial"/>
              <a:cs typeface="Arial"/>
              <a:sym typeface="Arial"/>
            </a:endParaRPr>
          </a:p>
          <a:p>
            <a:pPr indent="-138645" lvl="0" marL="157695" marR="0" rtl="0" algn="l">
              <a:spcBef>
                <a:spcPts val="828"/>
              </a:spcBef>
              <a:spcAft>
                <a:spcPts val="0"/>
              </a:spcAft>
              <a:buClr>
                <a:schemeClr val="dk1"/>
              </a:buClr>
              <a:buSzPts val="300"/>
              <a:buFont typeface="Arial"/>
              <a:buNone/>
            </a:pPr>
            <a:r>
              <a:t/>
            </a:r>
            <a:endParaRPr b="1" sz="300">
              <a:solidFill>
                <a:schemeClr val="dk1"/>
              </a:solidFill>
              <a:latin typeface="Calibri"/>
              <a:ea typeface="Calibri"/>
              <a:cs typeface="Calibri"/>
              <a:sym typeface="Calibri"/>
            </a:endParaRPr>
          </a:p>
          <a:p>
            <a:pPr indent="-157695" lvl="0" marL="157695" marR="0" rtl="0" algn="l">
              <a:spcBef>
                <a:spcPts val="0"/>
              </a:spcBef>
              <a:spcAft>
                <a:spcPts val="0"/>
              </a:spcAft>
              <a:buClr>
                <a:schemeClr val="dk1"/>
              </a:buClr>
              <a:buSzPts val="300"/>
              <a:buFont typeface="Arial"/>
              <a:buChar char="•"/>
            </a:pPr>
            <a:r>
              <a:rPr b="1" lang="en-GB" sz="300">
                <a:solidFill>
                  <a:schemeClr val="dk1"/>
                </a:solidFill>
                <a:latin typeface="Calibri"/>
                <a:ea typeface="Calibri"/>
                <a:cs typeface="Calibri"/>
                <a:sym typeface="Calibri"/>
              </a:rPr>
              <a:t>Females</a:t>
            </a:r>
            <a:r>
              <a:rPr lang="en-GB" sz="300">
                <a:solidFill>
                  <a:schemeClr val="dk1"/>
                </a:solidFill>
                <a:latin typeface="Calibri"/>
                <a:ea typeface="Calibri"/>
                <a:cs typeface="Calibri"/>
                <a:sym typeface="Calibri"/>
              </a:rPr>
              <a:t> report </a:t>
            </a:r>
            <a:r>
              <a:rPr b="1" lang="en-GB" sz="300">
                <a:solidFill>
                  <a:schemeClr val="dk1"/>
                </a:solidFill>
                <a:latin typeface="Calibri"/>
                <a:ea typeface="Calibri"/>
                <a:cs typeface="Calibri"/>
                <a:sym typeface="Calibri"/>
              </a:rPr>
              <a:t>more stress/tiredness</a:t>
            </a:r>
            <a:r>
              <a:rPr lang="en-GB" sz="300">
                <a:solidFill>
                  <a:schemeClr val="dk1"/>
                </a:solidFill>
                <a:latin typeface="Calibri"/>
                <a:ea typeface="Calibri"/>
                <a:cs typeface="Calibri"/>
                <a:sym typeface="Calibri"/>
              </a:rPr>
              <a:t>, but also </a:t>
            </a:r>
            <a:r>
              <a:rPr b="1" lang="en-GB" sz="300">
                <a:solidFill>
                  <a:schemeClr val="dk1"/>
                </a:solidFill>
                <a:latin typeface="Calibri"/>
                <a:ea typeface="Calibri"/>
                <a:cs typeface="Calibri"/>
                <a:sym typeface="Calibri"/>
              </a:rPr>
              <a:t>higher social engagement</a:t>
            </a:r>
            <a:r>
              <a:rPr lang="en-GB" sz="300">
                <a:solidFill>
                  <a:schemeClr val="dk1"/>
                </a:solidFill>
                <a:latin typeface="Calibri"/>
                <a:ea typeface="Calibri"/>
                <a:cs typeface="Calibri"/>
                <a:sym typeface="Calibri"/>
              </a:rPr>
              <a:t> and </a:t>
            </a:r>
            <a:r>
              <a:rPr b="1" lang="en-GB" sz="300">
                <a:solidFill>
                  <a:schemeClr val="dk1"/>
                </a:solidFill>
                <a:latin typeface="Calibri"/>
                <a:ea typeface="Calibri"/>
                <a:cs typeface="Calibri"/>
                <a:sym typeface="Calibri"/>
              </a:rPr>
              <a:t>preference for autonomy</a:t>
            </a:r>
            <a:r>
              <a:rPr lang="en-GB" sz="300">
                <a:solidFill>
                  <a:schemeClr val="dk1"/>
                </a:solidFill>
                <a:latin typeface="Calibri"/>
                <a:ea typeface="Calibri"/>
                <a:cs typeface="Calibri"/>
                <a:sym typeface="Calibri"/>
              </a:rPr>
              <a:t>.</a:t>
            </a:r>
            <a:endParaRPr/>
          </a:p>
          <a:p>
            <a:pPr indent="-157695" lvl="0" marL="157695" marR="0" rtl="0" algn="l">
              <a:spcBef>
                <a:spcPts val="0"/>
              </a:spcBef>
              <a:spcAft>
                <a:spcPts val="0"/>
              </a:spcAft>
              <a:buClr>
                <a:schemeClr val="dk1"/>
              </a:buClr>
              <a:buSzPts val="300"/>
              <a:buFont typeface="Arial"/>
              <a:buChar char="•"/>
            </a:pPr>
            <a:r>
              <a:rPr b="1" lang="en-GB" sz="300">
                <a:solidFill>
                  <a:schemeClr val="dk1"/>
                </a:solidFill>
                <a:latin typeface="Calibri"/>
                <a:ea typeface="Calibri"/>
                <a:cs typeface="Calibri"/>
                <a:sym typeface="Calibri"/>
              </a:rPr>
              <a:t>FirstClass students</a:t>
            </a:r>
            <a:r>
              <a:rPr lang="en-GB" sz="300">
                <a:solidFill>
                  <a:schemeClr val="dk1"/>
                </a:solidFill>
                <a:latin typeface="Calibri"/>
                <a:ea typeface="Calibri"/>
                <a:cs typeface="Calibri"/>
                <a:sym typeface="Calibri"/>
              </a:rPr>
              <a:t> are </a:t>
            </a:r>
            <a:r>
              <a:rPr b="1" lang="en-GB" sz="300">
                <a:solidFill>
                  <a:schemeClr val="dk1"/>
                </a:solidFill>
                <a:latin typeface="Calibri"/>
                <a:ea typeface="Calibri"/>
                <a:cs typeface="Calibri"/>
                <a:sym typeface="Calibri"/>
              </a:rPr>
              <a:t>more motivated</a:t>
            </a:r>
            <a:r>
              <a:rPr lang="en-GB" sz="300">
                <a:solidFill>
                  <a:schemeClr val="dk1"/>
                </a:solidFill>
                <a:latin typeface="Calibri"/>
                <a:ea typeface="Calibri"/>
                <a:cs typeface="Calibri"/>
                <a:sym typeface="Calibri"/>
              </a:rPr>
              <a:t>, </a:t>
            </a:r>
            <a:r>
              <a:rPr b="1" lang="en-GB" sz="300">
                <a:solidFill>
                  <a:schemeClr val="dk1"/>
                </a:solidFill>
                <a:latin typeface="Calibri"/>
                <a:ea typeface="Calibri"/>
                <a:cs typeface="Calibri"/>
                <a:sym typeface="Calibri"/>
              </a:rPr>
              <a:t>autonomous</a:t>
            </a:r>
            <a:r>
              <a:rPr lang="en-GB" sz="300">
                <a:solidFill>
                  <a:schemeClr val="dk1"/>
                </a:solidFill>
                <a:latin typeface="Calibri"/>
                <a:ea typeface="Calibri"/>
                <a:cs typeface="Calibri"/>
                <a:sym typeface="Calibri"/>
              </a:rPr>
              <a:t>, and </a:t>
            </a:r>
            <a:r>
              <a:rPr b="1" lang="en-GB" sz="300">
                <a:solidFill>
                  <a:schemeClr val="dk1"/>
                </a:solidFill>
                <a:latin typeface="Calibri"/>
                <a:ea typeface="Calibri"/>
                <a:cs typeface="Calibri"/>
                <a:sym typeface="Calibri"/>
              </a:rPr>
              <a:t>socially connected</a:t>
            </a:r>
            <a:r>
              <a:rPr lang="en-GB" sz="300">
                <a:solidFill>
                  <a:schemeClr val="dk1"/>
                </a:solidFill>
                <a:latin typeface="Calibri"/>
                <a:ea typeface="Calibri"/>
                <a:cs typeface="Calibri"/>
                <a:sym typeface="Calibri"/>
              </a:rPr>
              <a:t>, but </a:t>
            </a:r>
            <a:r>
              <a:rPr b="1" lang="en-GB" sz="300">
                <a:solidFill>
                  <a:schemeClr val="dk1"/>
                </a:solidFill>
                <a:latin typeface="Calibri"/>
                <a:ea typeface="Calibri"/>
                <a:cs typeface="Calibri"/>
                <a:sym typeface="Calibri"/>
              </a:rPr>
              <a:t>some peers feel less belonging</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indent="-157695" lvl="0" marL="157695" marR="0" rtl="0" algn="l">
              <a:spcBef>
                <a:spcPts val="0"/>
              </a:spcBef>
              <a:spcAft>
                <a:spcPts val="0"/>
              </a:spcAft>
              <a:buClr>
                <a:schemeClr val="dk1"/>
              </a:buClr>
              <a:buSzPts val="300"/>
              <a:buFont typeface="Arial"/>
              <a:buChar char="•"/>
            </a:pPr>
            <a:r>
              <a:rPr b="1" lang="en-GB" sz="300">
                <a:solidFill>
                  <a:schemeClr val="dk1"/>
                </a:solidFill>
                <a:latin typeface="Calibri"/>
                <a:ea typeface="Calibri"/>
                <a:cs typeface="Calibri"/>
                <a:sym typeface="Calibri"/>
              </a:rPr>
              <a:t>White students</a:t>
            </a:r>
            <a:r>
              <a:rPr lang="en-GB" sz="300">
                <a:solidFill>
                  <a:schemeClr val="dk1"/>
                </a:solidFill>
                <a:latin typeface="Calibri"/>
                <a:ea typeface="Calibri"/>
                <a:cs typeface="Calibri"/>
                <a:sym typeface="Calibri"/>
              </a:rPr>
              <a:t> are </a:t>
            </a:r>
            <a:r>
              <a:rPr b="1" lang="en-GB" sz="300">
                <a:solidFill>
                  <a:schemeClr val="dk1"/>
                </a:solidFill>
                <a:latin typeface="Calibri"/>
                <a:ea typeface="Calibri"/>
                <a:cs typeface="Calibri"/>
                <a:sym typeface="Calibri"/>
              </a:rPr>
              <a:t>more engaged</a:t>
            </a:r>
            <a:r>
              <a:rPr lang="en-GB" sz="300">
                <a:solidFill>
                  <a:schemeClr val="dk1"/>
                </a:solidFill>
                <a:latin typeface="Calibri"/>
                <a:ea typeface="Calibri"/>
                <a:cs typeface="Calibri"/>
                <a:sym typeface="Calibri"/>
              </a:rPr>
              <a:t> and </a:t>
            </a:r>
            <a:r>
              <a:rPr b="1" lang="en-GB" sz="300">
                <a:solidFill>
                  <a:schemeClr val="dk1"/>
                </a:solidFill>
                <a:latin typeface="Calibri"/>
                <a:ea typeface="Calibri"/>
                <a:cs typeface="Calibri"/>
                <a:sym typeface="Calibri"/>
              </a:rPr>
              <a:t>motivated</a:t>
            </a:r>
            <a:r>
              <a:rPr lang="en-GB" sz="300">
                <a:solidFill>
                  <a:schemeClr val="dk1"/>
                </a:solidFill>
                <a:latin typeface="Calibri"/>
                <a:ea typeface="Calibri"/>
                <a:cs typeface="Calibri"/>
                <a:sym typeface="Calibri"/>
              </a:rPr>
              <a:t>, while </a:t>
            </a:r>
            <a:r>
              <a:rPr b="1" lang="en-GB" sz="300">
                <a:solidFill>
                  <a:schemeClr val="dk1"/>
                </a:solidFill>
                <a:latin typeface="Calibri"/>
                <a:ea typeface="Calibri"/>
                <a:cs typeface="Calibri"/>
                <a:sym typeface="Calibri"/>
              </a:rPr>
              <a:t>non-White peers report more barriers</a:t>
            </a:r>
            <a:r>
              <a:rPr lang="en-GB" sz="300">
                <a:solidFill>
                  <a:schemeClr val="dk1"/>
                </a:solidFill>
                <a:latin typeface="Calibri"/>
                <a:ea typeface="Calibri"/>
                <a:cs typeface="Calibri"/>
                <a:sym typeface="Calibri"/>
              </a:rPr>
              <a:t> and </a:t>
            </a:r>
            <a:r>
              <a:rPr b="1" lang="en-GB" sz="300">
                <a:solidFill>
                  <a:schemeClr val="dk1"/>
                </a:solidFill>
                <a:latin typeface="Calibri"/>
                <a:ea typeface="Calibri"/>
                <a:cs typeface="Calibri"/>
                <a:sym typeface="Calibri"/>
              </a:rPr>
              <a:t>less belonging</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indent="-157695" lvl="0" marL="157695" marR="0" rtl="0" algn="l">
              <a:spcBef>
                <a:spcPts val="0"/>
              </a:spcBef>
              <a:spcAft>
                <a:spcPts val="0"/>
              </a:spcAft>
              <a:buClr>
                <a:schemeClr val="dk1"/>
              </a:buClr>
              <a:buSzPts val="300"/>
              <a:buFont typeface="Arial"/>
              <a:buChar char="•"/>
            </a:pPr>
            <a:r>
              <a:rPr b="1" lang="en-GB" sz="300">
                <a:solidFill>
                  <a:schemeClr val="dk1"/>
                </a:solidFill>
                <a:latin typeface="Calibri"/>
                <a:ea typeface="Calibri"/>
                <a:cs typeface="Calibri"/>
                <a:sym typeface="Calibri"/>
              </a:rPr>
              <a:t>Working students</a:t>
            </a:r>
            <a:r>
              <a:rPr lang="en-GB" sz="300">
                <a:solidFill>
                  <a:schemeClr val="dk1"/>
                </a:solidFill>
                <a:latin typeface="Calibri"/>
                <a:ea typeface="Calibri"/>
                <a:cs typeface="Calibri"/>
                <a:sym typeface="Calibri"/>
              </a:rPr>
              <a:t> experience </a:t>
            </a:r>
            <a:r>
              <a:rPr b="1" lang="en-GB" sz="300">
                <a:solidFill>
                  <a:schemeClr val="dk1"/>
                </a:solidFill>
                <a:latin typeface="Calibri"/>
                <a:ea typeface="Calibri"/>
                <a:cs typeface="Calibri"/>
                <a:sym typeface="Calibri"/>
              </a:rPr>
              <a:t>greater structural and time-related barriers</a:t>
            </a:r>
            <a:r>
              <a:rPr lang="en-GB" sz="300">
                <a:solidFill>
                  <a:schemeClr val="dk1"/>
                </a:solidFill>
                <a:latin typeface="Calibri"/>
                <a:ea typeface="Calibri"/>
                <a:cs typeface="Calibri"/>
                <a:sym typeface="Calibri"/>
              </a:rPr>
              <a:t>, yet remain </a:t>
            </a:r>
            <a:r>
              <a:rPr b="1" lang="en-GB" sz="300">
                <a:solidFill>
                  <a:schemeClr val="dk1"/>
                </a:solidFill>
                <a:latin typeface="Calibri"/>
                <a:ea typeface="Calibri"/>
                <a:cs typeface="Calibri"/>
                <a:sym typeface="Calibri"/>
              </a:rPr>
              <a:t>motivated</a:t>
            </a:r>
            <a:r>
              <a:rPr lang="en-GB" sz="300">
                <a:solidFill>
                  <a:schemeClr val="dk1"/>
                </a:solidFill>
                <a:latin typeface="Calibri"/>
                <a:ea typeface="Calibri"/>
                <a:cs typeface="Calibri"/>
                <a:sym typeface="Calibri"/>
              </a:rPr>
              <a:t> and </a:t>
            </a:r>
            <a:r>
              <a:rPr b="1" lang="en-GB" sz="300">
                <a:solidFill>
                  <a:schemeClr val="dk1"/>
                </a:solidFill>
                <a:latin typeface="Calibri"/>
                <a:ea typeface="Calibri"/>
                <a:cs typeface="Calibri"/>
                <a:sym typeface="Calibri"/>
              </a:rPr>
              <a:t>strategically selective</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indent="-157695" lvl="0" marL="157695" marR="0" rtl="0" algn="l">
              <a:spcBef>
                <a:spcPts val="0"/>
              </a:spcBef>
              <a:spcAft>
                <a:spcPts val="0"/>
              </a:spcAft>
              <a:buClr>
                <a:schemeClr val="dk1"/>
              </a:buClr>
              <a:buSzPts val="300"/>
              <a:buFont typeface="Arial"/>
              <a:buChar char="•"/>
            </a:pPr>
            <a:r>
              <a:rPr b="1" lang="en-GB" sz="300">
                <a:solidFill>
                  <a:schemeClr val="dk1"/>
                </a:solidFill>
                <a:latin typeface="Calibri"/>
                <a:ea typeface="Calibri"/>
                <a:cs typeface="Calibri"/>
                <a:sym typeface="Calibri"/>
              </a:rPr>
              <a:t>Final-year students</a:t>
            </a:r>
            <a:r>
              <a:rPr lang="en-GB" sz="300">
                <a:solidFill>
                  <a:schemeClr val="dk1"/>
                </a:solidFill>
                <a:latin typeface="Calibri"/>
                <a:ea typeface="Calibri"/>
                <a:cs typeface="Calibri"/>
                <a:sym typeface="Calibri"/>
              </a:rPr>
              <a:t> are more </a:t>
            </a:r>
            <a:r>
              <a:rPr b="1" lang="en-GB" sz="300">
                <a:solidFill>
                  <a:schemeClr val="dk1"/>
                </a:solidFill>
                <a:latin typeface="Calibri"/>
                <a:ea typeface="Calibri"/>
                <a:cs typeface="Calibri"/>
                <a:sym typeface="Calibri"/>
              </a:rPr>
              <a:t>pragmatic</a:t>
            </a:r>
            <a:r>
              <a:rPr lang="en-GB" sz="300">
                <a:solidFill>
                  <a:schemeClr val="dk1"/>
                </a:solidFill>
                <a:latin typeface="Calibri"/>
                <a:ea typeface="Calibri"/>
                <a:cs typeface="Calibri"/>
                <a:sym typeface="Calibri"/>
              </a:rPr>
              <a:t>, have </a:t>
            </a:r>
            <a:r>
              <a:rPr b="1" lang="en-GB" sz="300">
                <a:solidFill>
                  <a:schemeClr val="dk1"/>
                </a:solidFill>
                <a:latin typeface="Calibri"/>
                <a:ea typeface="Calibri"/>
                <a:cs typeface="Calibri"/>
                <a:sym typeface="Calibri"/>
              </a:rPr>
              <a:t>more barriers</a:t>
            </a:r>
            <a:r>
              <a:rPr lang="en-GB" sz="300">
                <a:solidFill>
                  <a:schemeClr val="dk1"/>
                </a:solidFill>
                <a:latin typeface="Calibri"/>
                <a:ea typeface="Calibri"/>
                <a:cs typeface="Calibri"/>
                <a:sym typeface="Calibri"/>
              </a:rPr>
              <a:t>, but show </a:t>
            </a:r>
            <a:r>
              <a:rPr b="1" lang="en-GB" sz="300">
                <a:solidFill>
                  <a:schemeClr val="dk1"/>
                </a:solidFill>
                <a:latin typeface="Calibri"/>
                <a:ea typeface="Calibri"/>
                <a:cs typeface="Calibri"/>
                <a:sym typeface="Calibri"/>
              </a:rPr>
              <a:t>focused engagement where value is perceived</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9: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29:notes"/>
          <p:cNvSpPr txBox="1"/>
          <p:nvPr>
            <p:ph idx="1" type="body"/>
          </p:nvPr>
        </p:nvSpPr>
        <p:spPr>
          <a:xfrm>
            <a:off x="710407" y="4925296"/>
            <a:ext cx="5683250" cy="4029787"/>
          </a:xfrm>
          <a:prstGeom prst="rect">
            <a:avLst/>
          </a:prstGeom>
          <a:noFill/>
          <a:ln>
            <a:noFill/>
          </a:ln>
        </p:spPr>
        <p:txBody>
          <a:bodyPr anchorCtr="0" anchor="t" bIns="47300" lIns="94600" spcFirstLastPara="1" rIns="94600" wrap="square" tIns="47300">
            <a:noAutofit/>
          </a:bodyPr>
          <a:lstStyle/>
          <a:p>
            <a:pPr indent="0" lvl="0" marL="0" marR="0" rtl="0" algn="l">
              <a:spcBef>
                <a:spcPts val="0"/>
              </a:spcBef>
              <a:spcAft>
                <a:spcPts val="0"/>
              </a:spcAft>
              <a:buClr>
                <a:schemeClr val="dk1"/>
              </a:buClr>
              <a:buSzPts val="546"/>
              <a:buFont typeface="Calibri"/>
              <a:buNone/>
            </a:pPr>
            <a:r>
              <a:rPr lang="en-GB" sz="546">
                <a:solidFill>
                  <a:schemeClr val="dk1"/>
                </a:solidFill>
                <a:latin typeface="Calibri"/>
                <a:ea typeface="Calibri"/>
                <a:cs typeface="Calibri"/>
                <a:sym typeface="Calibri"/>
              </a:rPr>
              <a:t>This slide gives an overview of the demographics of the 23 students who participated in our focus group discussions.</a:t>
            </a:r>
            <a:endParaRPr/>
          </a:p>
          <a:p>
            <a:pPr indent="-34671" lvl="0" marL="0" marR="0" rtl="0" algn="l">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We conducted </a:t>
            </a:r>
            <a:r>
              <a:rPr b="1" lang="en-GB" sz="546">
                <a:solidFill>
                  <a:schemeClr val="dk1"/>
                </a:solidFill>
                <a:latin typeface="Calibri"/>
                <a:ea typeface="Calibri"/>
                <a:cs typeface="Calibri"/>
                <a:sym typeface="Calibri"/>
              </a:rPr>
              <a:t>four separate sessions</a:t>
            </a:r>
            <a:r>
              <a:rPr lang="en-GB" sz="546">
                <a:solidFill>
                  <a:schemeClr val="dk1"/>
                </a:solidFill>
                <a:latin typeface="Calibri"/>
                <a:ea typeface="Calibri"/>
                <a:cs typeface="Calibri"/>
                <a:sym typeface="Calibri"/>
              </a:rPr>
              <a:t>, each involving 5–8 students. These were grouped by year of study and included a dedicated group for international students to ensure a range of perspectives.</a:t>
            </a:r>
            <a:endParaRPr/>
          </a:p>
          <a:p>
            <a:pPr indent="-34671" lvl="0" marL="0" marR="0" rtl="0" algn="l">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In terms of </a:t>
            </a:r>
            <a:r>
              <a:rPr b="1" lang="en-GB" sz="546">
                <a:solidFill>
                  <a:schemeClr val="dk1"/>
                </a:solidFill>
                <a:latin typeface="Calibri"/>
                <a:ea typeface="Calibri"/>
                <a:cs typeface="Calibri"/>
                <a:sym typeface="Calibri"/>
              </a:rPr>
              <a:t>year of study</a:t>
            </a:r>
            <a:r>
              <a:rPr lang="en-GB" sz="546">
                <a:solidFill>
                  <a:schemeClr val="dk1"/>
                </a:solidFill>
                <a:latin typeface="Calibri"/>
                <a:ea typeface="Calibri"/>
                <a:cs typeface="Calibri"/>
                <a:sym typeface="Calibri"/>
              </a:rPr>
              <a:t>, we had a good spread.</a:t>
            </a:r>
            <a:endParaRPr/>
          </a:p>
          <a:p>
            <a:pPr indent="-34671" lvl="0" marL="0" marR="0" rtl="0" algn="l">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The </a:t>
            </a:r>
            <a:r>
              <a:rPr b="1" lang="en-GB" sz="546">
                <a:solidFill>
                  <a:schemeClr val="dk1"/>
                </a:solidFill>
                <a:latin typeface="Calibri"/>
                <a:ea typeface="Calibri"/>
                <a:cs typeface="Calibri"/>
                <a:sym typeface="Calibri"/>
              </a:rPr>
              <a:t>gender balance</a:t>
            </a:r>
            <a:r>
              <a:rPr lang="en-GB" sz="546">
                <a:solidFill>
                  <a:schemeClr val="dk1"/>
                </a:solidFill>
                <a:latin typeface="Calibri"/>
                <a:ea typeface="Calibri"/>
                <a:cs typeface="Calibri"/>
                <a:sym typeface="Calibri"/>
              </a:rPr>
              <a:t> skewed male, with 16 male and 7 female participants.</a:t>
            </a:r>
            <a:endParaRPr/>
          </a:p>
          <a:p>
            <a:pPr indent="-34671" lvl="0" marL="0" marR="0" rtl="0" algn="l">
              <a:spcBef>
                <a:spcPts val="0"/>
              </a:spcBef>
              <a:spcAft>
                <a:spcPts val="0"/>
              </a:spcAft>
              <a:buClr>
                <a:schemeClr val="dk1"/>
              </a:buClr>
              <a:buSzPts val="546"/>
              <a:buFont typeface="Arial"/>
              <a:buChar char="•"/>
            </a:pPr>
            <a:r>
              <a:rPr b="1" lang="en-GB" sz="546">
                <a:solidFill>
                  <a:schemeClr val="dk1"/>
                </a:solidFill>
                <a:latin typeface="Calibri"/>
                <a:ea typeface="Calibri"/>
                <a:cs typeface="Calibri"/>
                <a:sym typeface="Calibri"/>
              </a:rPr>
              <a:t>5 participants</a:t>
            </a:r>
            <a:r>
              <a:rPr lang="en-GB" sz="546">
                <a:solidFill>
                  <a:schemeClr val="dk1"/>
                </a:solidFill>
                <a:latin typeface="Calibri"/>
                <a:ea typeface="Calibri"/>
                <a:cs typeface="Calibri"/>
                <a:sym typeface="Calibri"/>
              </a:rPr>
              <a:t> were international students, while the rest were home students.</a:t>
            </a:r>
            <a:endParaRPr/>
          </a:p>
          <a:p>
            <a:pPr indent="-34671" lvl="0" marL="0" marR="0" rtl="0" algn="l">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Just under half of the participants—</a:t>
            </a:r>
            <a:r>
              <a:rPr b="1" lang="en-GB" sz="546">
                <a:solidFill>
                  <a:schemeClr val="dk1"/>
                </a:solidFill>
                <a:latin typeface="Calibri"/>
                <a:ea typeface="Calibri"/>
                <a:cs typeface="Calibri"/>
                <a:sym typeface="Calibri"/>
              </a:rPr>
              <a:t>11 students</a:t>
            </a:r>
            <a:r>
              <a:rPr lang="en-GB" sz="546">
                <a:solidFill>
                  <a:schemeClr val="dk1"/>
                </a:solidFill>
                <a:latin typeface="Calibri"/>
                <a:ea typeface="Calibri"/>
                <a:cs typeface="Calibri"/>
                <a:sym typeface="Calibri"/>
              </a:rPr>
              <a:t>—had some </a:t>
            </a:r>
            <a:r>
              <a:rPr b="1" lang="en-GB" sz="546">
                <a:solidFill>
                  <a:schemeClr val="dk1"/>
                </a:solidFill>
                <a:latin typeface="Calibri"/>
                <a:ea typeface="Calibri"/>
                <a:cs typeface="Calibri"/>
                <a:sym typeface="Calibri"/>
              </a:rPr>
              <a:t>work experience</a:t>
            </a:r>
            <a:r>
              <a:rPr lang="en-GB" sz="546">
                <a:solidFill>
                  <a:schemeClr val="dk1"/>
                </a:solidFill>
                <a:latin typeface="Calibri"/>
                <a:ea typeface="Calibri"/>
                <a:cs typeface="Calibri"/>
                <a:sym typeface="Calibri"/>
              </a:rPr>
              <a:t>, such as placements or internships.</a:t>
            </a:r>
            <a:endParaRPr/>
          </a:p>
          <a:p>
            <a:pPr indent="-34671" lvl="0" marL="0" marR="0" rtl="0" algn="l">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In terms of </a:t>
            </a:r>
            <a:r>
              <a:rPr b="1" lang="en-GB" sz="546">
                <a:solidFill>
                  <a:schemeClr val="dk1"/>
                </a:solidFill>
                <a:latin typeface="Calibri"/>
                <a:ea typeface="Calibri"/>
                <a:cs typeface="Calibri"/>
                <a:sym typeface="Calibri"/>
              </a:rPr>
              <a:t>academic performance</a:t>
            </a:r>
            <a:r>
              <a:rPr lang="en-GB" sz="546">
                <a:solidFill>
                  <a:schemeClr val="dk1"/>
                </a:solidFill>
                <a:latin typeface="Calibri"/>
                <a:ea typeface="Calibri"/>
                <a:cs typeface="Calibri"/>
                <a:sym typeface="Calibri"/>
              </a:rPr>
              <a:t>:</a:t>
            </a:r>
            <a:endParaRPr/>
          </a:p>
          <a:p>
            <a:pPr indent="-295699" lvl="1" marL="768818" marR="0" rtl="0" algn="l">
              <a:spcBef>
                <a:spcPts val="0"/>
              </a:spcBef>
              <a:spcAft>
                <a:spcPts val="0"/>
              </a:spcAft>
              <a:buClr>
                <a:schemeClr val="dk1"/>
              </a:buClr>
              <a:buSzPts val="546"/>
              <a:buFont typeface="Arial"/>
              <a:buChar char="•"/>
            </a:pPr>
            <a:r>
              <a:rPr b="0" i="0" lang="en-GB" sz="546" u="none" cap="none" strike="noStrike">
                <a:solidFill>
                  <a:schemeClr val="dk1"/>
                </a:solidFill>
                <a:latin typeface="Calibri"/>
                <a:ea typeface="Calibri"/>
                <a:cs typeface="Calibri"/>
                <a:sym typeface="Calibri"/>
              </a:rPr>
              <a:t>9 were on track for a First</a:t>
            </a:r>
            <a:endParaRPr/>
          </a:p>
          <a:p>
            <a:pPr indent="-295699" lvl="1" marL="768818" marR="0" rtl="0" algn="l">
              <a:spcBef>
                <a:spcPts val="0"/>
              </a:spcBef>
              <a:spcAft>
                <a:spcPts val="0"/>
              </a:spcAft>
              <a:buClr>
                <a:schemeClr val="dk1"/>
              </a:buClr>
              <a:buSzPts val="546"/>
              <a:buFont typeface="Arial"/>
              <a:buChar char="•"/>
            </a:pPr>
            <a:r>
              <a:rPr b="0" i="0" lang="en-GB" sz="546" u="none" cap="none" strike="noStrike">
                <a:solidFill>
                  <a:schemeClr val="dk1"/>
                </a:solidFill>
                <a:latin typeface="Calibri"/>
                <a:ea typeface="Calibri"/>
                <a:cs typeface="Calibri"/>
                <a:sym typeface="Calibri"/>
              </a:rPr>
              <a:t>10 were expecting a 2:1</a:t>
            </a:r>
            <a:endParaRPr/>
          </a:p>
          <a:p>
            <a:pPr indent="-295699" lvl="1" marL="768818" marR="0" rtl="0" algn="l">
              <a:spcBef>
                <a:spcPts val="0"/>
              </a:spcBef>
              <a:spcAft>
                <a:spcPts val="0"/>
              </a:spcAft>
              <a:buClr>
                <a:schemeClr val="dk1"/>
              </a:buClr>
              <a:buSzPts val="546"/>
              <a:buFont typeface="Arial"/>
              <a:buChar char="•"/>
            </a:pPr>
            <a:r>
              <a:rPr b="0" i="0" lang="en-GB" sz="546" u="none" cap="none" strike="noStrike">
                <a:solidFill>
                  <a:schemeClr val="dk1"/>
                </a:solidFill>
                <a:latin typeface="Calibri"/>
                <a:ea typeface="Calibri"/>
                <a:cs typeface="Calibri"/>
                <a:sym typeface="Calibri"/>
              </a:rPr>
              <a:t>4 were performing below that level</a:t>
            </a:r>
            <a:endParaRPr/>
          </a:p>
          <a:p>
            <a:pPr indent="-34671" lvl="0" marL="0" marR="0" rtl="0" algn="l">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We also ensured coverage across all major </a:t>
            </a:r>
            <a:r>
              <a:rPr b="1" lang="en-GB" sz="546">
                <a:solidFill>
                  <a:schemeClr val="dk1"/>
                </a:solidFill>
                <a:latin typeface="Calibri"/>
                <a:ea typeface="Calibri"/>
                <a:cs typeface="Calibri"/>
                <a:sym typeface="Calibri"/>
              </a:rPr>
              <a:t>Economics programmes and 2 FCH students</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3:notes"/>
          <p:cNvSpPr txBox="1"/>
          <p:nvPr>
            <p:ph idx="1" type="body"/>
          </p:nvPr>
        </p:nvSpPr>
        <p:spPr>
          <a:xfrm>
            <a:off x="710008" y="4925773"/>
            <a:ext cx="5684048" cy="4029515"/>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lang="en-GB" sz="300">
                <a:solidFill>
                  <a:schemeClr val="dk1"/>
                </a:solidFill>
                <a:latin typeface="Calibri"/>
                <a:ea typeface="Calibri"/>
                <a:cs typeface="Calibri"/>
                <a:sym typeface="Calibri"/>
              </a:rPr>
              <a:t>What literature says? We reviewed lots of papers and summarized the findings into two groups: reasons for attending and barriers to attendance.</a:t>
            </a:r>
            <a:endParaRPr/>
          </a:p>
          <a:p>
            <a:pPr indent="0" lvl="0" marL="0" marR="0" rtl="0" algn="l">
              <a:spcBef>
                <a:spcPts val="0"/>
              </a:spcBef>
              <a:spcAft>
                <a:spcPts val="0"/>
              </a:spcAft>
              <a:buNone/>
            </a:pPr>
            <a:r>
              <a:t/>
            </a:r>
            <a:endParaRPr sz="1700">
              <a:solidFill>
                <a:schemeClr val="dk1"/>
              </a:solidFill>
              <a:latin typeface="Calibri"/>
              <a:ea typeface="Calibri"/>
              <a:cs typeface="Calibri"/>
              <a:sym typeface="Calibri"/>
            </a:endParaRPr>
          </a:p>
          <a:p>
            <a:pPr indent="0" lvl="0" marL="0" marR="0" rtl="0" algn="l">
              <a:spcBef>
                <a:spcPts val="0"/>
              </a:spcBef>
              <a:spcAft>
                <a:spcPts val="0"/>
              </a:spcAft>
              <a:buNone/>
            </a:pPr>
            <a:r>
              <a:rPr lang="en-GB" sz="800">
                <a:solidFill>
                  <a:schemeClr val="dk1"/>
                </a:solidFill>
                <a:latin typeface="Calibri"/>
                <a:ea typeface="Calibri"/>
                <a:cs typeface="Calibri"/>
                <a:sym typeface="Calibri"/>
              </a:rPr>
              <a:t>Results show that students are more likely to attend when sessions </a:t>
            </a:r>
            <a:r>
              <a:rPr b="1" lang="en-GB" sz="800">
                <a:solidFill>
                  <a:schemeClr val="dk1"/>
                </a:solidFill>
                <a:latin typeface="Calibri"/>
                <a:ea typeface="Calibri"/>
                <a:cs typeface="Calibri"/>
                <a:sym typeface="Calibri"/>
              </a:rPr>
              <a:t>are interactive, engaging, and clearly valuable</a:t>
            </a:r>
            <a:r>
              <a:rPr lang="en-GB" sz="800">
                <a:solidFill>
                  <a:schemeClr val="dk1"/>
                </a:solidFill>
                <a:latin typeface="Calibri"/>
                <a:ea typeface="Calibri"/>
                <a:cs typeface="Calibri"/>
                <a:sym typeface="Calibri"/>
              </a:rPr>
              <a:t>. </a:t>
            </a:r>
            <a:r>
              <a:rPr b="1" lang="en-GB" sz="800">
                <a:solidFill>
                  <a:schemeClr val="dk1"/>
                </a:solidFill>
                <a:latin typeface="Calibri"/>
                <a:ea typeface="Calibri"/>
                <a:cs typeface="Calibri"/>
                <a:sym typeface="Calibri"/>
              </a:rPr>
              <a:t>Teaching quality, intrinsic motivation, and social belonging </a:t>
            </a:r>
            <a:r>
              <a:rPr lang="en-GB" sz="800">
                <a:solidFill>
                  <a:schemeClr val="dk1"/>
                </a:solidFill>
                <a:latin typeface="Calibri"/>
                <a:ea typeface="Calibri"/>
                <a:cs typeface="Calibri"/>
                <a:sym typeface="Calibri"/>
              </a:rPr>
              <a:t>all play a role, while </a:t>
            </a:r>
            <a:r>
              <a:rPr b="1" lang="en-GB" sz="800">
                <a:solidFill>
                  <a:schemeClr val="dk1"/>
                </a:solidFill>
                <a:latin typeface="Calibri"/>
                <a:ea typeface="Calibri"/>
                <a:cs typeface="Calibri"/>
                <a:sym typeface="Calibri"/>
              </a:rPr>
              <a:t>policies</a:t>
            </a:r>
            <a:r>
              <a:rPr lang="en-GB" sz="800">
                <a:solidFill>
                  <a:schemeClr val="dk1"/>
                </a:solidFill>
                <a:latin typeface="Calibri"/>
                <a:ea typeface="Calibri"/>
                <a:cs typeface="Calibri"/>
                <a:sym typeface="Calibri"/>
              </a:rPr>
              <a:t>—such as compulsory attendance—can also drive participation.</a:t>
            </a:r>
            <a:endParaRPr/>
          </a:p>
          <a:p>
            <a:pPr indent="0" lvl="0" marL="0" marR="0" rtl="0" algn="l">
              <a:spcBef>
                <a:spcPts val="0"/>
              </a:spcBef>
              <a:spcAft>
                <a:spcPts val="0"/>
              </a:spcAft>
              <a:buNone/>
            </a:pPr>
            <a:r>
              <a:t/>
            </a:r>
            <a:endParaRPr sz="17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On the other hand, </a:t>
            </a:r>
            <a:r>
              <a:rPr b="1" lang="en-GB" sz="300">
                <a:solidFill>
                  <a:schemeClr val="dk1"/>
                </a:solidFill>
                <a:latin typeface="Calibri"/>
                <a:ea typeface="Calibri"/>
                <a:cs typeface="Calibri"/>
                <a:sym typeface="Calibri"/>
              </a:rPr>
              <a:t>barriers such as scheduling issues</a:t>
            </a:r>
            <a:r>
              <a:rPr lang="en-GB" sz="300">
                <a:solidFill>
                  <a:schemeClr val="dk1"/>
                </a:solidFill>
                <a:latin typeface="Calibri"/>
                <a:ea typeface="Calibri"/>
                <a:cs typeface="Calibri"/>
                <a:sym typeface="Calibri"/>
              </a:rPr>
              <a:t>, structural challenges (</a:t>
            </a:r>
            <a:r>
              <a:rPr b="1" lang="en-GB" sz="300">
                <a:solidFill>
                  <a:schemeClr val="dk1"/>
                </a:solidFill>
                <a:latin typeface="Calibri"/>
                <a:ea typeface="Calibri"/>
                <a:cs typeface="Calibri"/>
                <a:sym typeface="Calibri"/>
              </a:rPr>
              <a:t>logistics, travel time</a:t>
            </a:r>
            <a:r>
              <a:rPr lang="en-GB" sz="300">
                <a:solidFill>
                  <a:schemeClr val="dk1"/>
                </a:solidFill>
                <a:latin typeface="Calibri"/>
                <a:ea typeface="Calibri"/>
                <a:cs typeface="Calibri"/>
                <a:sym typeface="Calibri"/>
              </a:rPr>
              <a:t>), </a:t>
            </a:r>
            <a:r>
              <a:rPr b="1" lang="en-GB" sz="300">
                <a:solidFill>
                  <a:schemeClr val="dk1"/>
                </a:solidFill>
                <a:latin typeface="Calibri"/>
                <a:ea typeface="Calibri"/>
                <a:cs typeface="Calibri"/>
                <a:sym typeface="Calibri"/>
              </a:rPr>
              <a:t>health concerns</a:t>
            </a:r>
            <a:r>
              <a:rPr lang="en-GB" sz="300">
                <a:solidFill>
                  <a:schemeClr val="dk1"/>
                </a:solidFill>
                <a:latin typeface="Calibri"/>
                <a:ea typeface="Calibri"/>
                <a:cs typeface="Calibri"/>
                <a:sym typeface="Calibri"/>
              </a:rPr>
              <a:t>, and strategic decision-making (</a:t>
            </a:r>
            <a:r>
              <a:rPr b="1" lang="en-GB" sz="300">
                <a:solidFill>
                  <a:schemeClr val="dk1"/>
                </a:solidFill>
                <a:latin typeface="Calibri"/>
                <a:ea typeface="Calibri"/>
                <a:cs typeface="Calibri"/>
                <a:sym typeface="Calibri"/>
              </a:rPr>
              <a:t>deadlines for assessments</a:t>
            </a:r>
            <a:r>
              <a:rPr lang="en-GB" sz="300">
                <a:solidFill>
                  <a:schemeClr val="dk1"/>
                </a:solidFill>
                <a:latin typeface="Calibri"/>
                <a:ea typeface="Calibri"/>
                <a:cs typeface="Calibri"/>
                <a:sym typeface="Calibri"/>
              </a:rPr>
              <a:t>) often lead to non-attendance. </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It’s also important to note that attendance patterns are not uniform—they vary significantly depending on student characteristics such </a:t>
            </a:r>
            <a:r>
              <a:rPr b="1" lang="en-GB" sz="300">
                <a:solidFill>
                  <a:schemeClr val="dk1"/>
                </a:solidFill>
                <a:latin typeface="Calibri"/>
                <a:ea typeface="Calibri"/>
                <a:cs typeface="Calibri"/>
                <a:sym typeface="Calibri"/>
              </a:rPr>
              <a:t>as gender, ethnicity, academic performance, responsibilities outside of study, and year of study. </a:t>
            </a:r>
            <a:endParaRPr b="1"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However, the existing research presents </a:t>
            </a:r>
            <a:r>
              <a:rPr b="1" lang="en-GB" sz="300">
                <a:solidFill>
                  <a:schemeClr val="dk1"/>
                </a:solidFill>
                <a:latin typeface="Calibri"/>
                <a:ea typeface="Calibri"/>
                <a:cs typeface="Calibri"/>
                <a:sym typeface="Calibri"/>
              </a:rPr>
              <a:t>mixed and sometimes inconsistent findings, with no clear consensus.</a:t>
            </a:r>
            <a:r>
              <a:rPr lang="en-GB" sz="300">
                <a:solidFill>
                  <a:schemeClr val="dk1"/>
                </a:solidFill>
                <a:latin typeface="Calibri"/>
                <a:ea typeface="Calibri"/>
                <a:cs typeface="Calibri"/>
                <a:sym typeface="Calibri"/>
              </a:rPr>
              <a:t> More importantly, there is a lack of focused research on </a:t>
            </a:r>
            <a:r>
              <a:rPr b="1" lang="en-GB" sz="300">
                <a:solidFill>
                  <a:schemeClr val="dk1"/>
                </a:solidFill>
                <a:latin typeface="Calibri"/>
                <a:ea typeface="Calibri"/>
                <a:cs typeface="Calibri"/>
                <a:sym typeface="Calibri"/>
              </a:rPr>
              <a:t>Economics students within UK universities </a:t>
            </a:r>
            <a:r>
              <a:rPr lang="en-GB" sz="600">
                <a:solidFill>
                  <a:schemeClr val="dk1"/>
                </a:solidFill>
                <a:latin typeface="Calibri"/>
                <a:ea typeface="Calibri"/>
                <a:cs typeface="Calibri"/>
                <a:sym typeface="Calibri"/>
              </a:rPr>
              <a:t>particularly regarding the </a:t>
            </a:r>
            <a:r>
              <a:rPr b="1" lang="en-GB" sz="600">
                <a:solidFill>
                  <a:schemeClr val="dk1"/>
                </a:solidFill>
                <a:latin typeface="Calibri"/>
                <a:ea typeface="Calibri"/>
                <a:cs typeface="Calibri"/>
                <a:sym typeface="Calibri"/>
              </a:rPr>
              <a:t>differences between lectures and tutorials</a:t>
            </a:r>
            <a:r>
              <a:rPr b="1" lang="en-GB" sz="300">
                <a:solidFill>
                  <a:schemeClr val="dk1"/>
                </a:solidFill>
                <a:latin typeface="Calibri"/>
                <a:ea typeface="Calibri"/>
                <a:cs typeface="Calibri"/>
                <a:sym typeface="Calibri"/>
              </a:rPr>
              <a:t>. </a:t>
            </a:r>
            <a:r>
              <a:rPr lang="en-GB" sz="300">
                <a:solidFill>
                  <a:schemeClr val="dk1"/>
                </a:solidFill>
                <a:latin typeface="Calibri"/>
                <a:ea typeface="Calibri"/>
                <a:cs typeface="Calibri"/>
                <a:sym typeface="Calibri"/>
              </a:rPr>
              <a:t> This gap calls for further clarification—and it’s exactly where our research aims to contribute.</a:t>
            </a:r>
            <a:endParaRPr sz="3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0: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30:notes"/>
          <p:cNvSpPr txBox="1"/>
          <p:nvPr>
            <p:ph idx="1" type="body"/>
          </p:nvPr>
        </p:nvSpPr>
        <p:spPr>
          <a:xfrm>
            <a:off x="710184" y="4924798"/>
            <a:ext cx="5683699" cy="4031208"/>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1: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31:notes"/>
          <p:cNvSpPr txBox="1"/>
          <p:nvPr>
            <p:ph idx="1" type="body"/>
          </p:nvPr>
        </p:nvSpPr>
        <p:spPr>
          <a:xfrm>
            <a:off x="710184" y="4924798"/>
            <a:ext cx="5683699" cy="4031208"/>
          </a:xfrm>
          <a:prstGeom prst="rect">
            <a:avLst/>
          </a:prstGeom>
          <a:noFill/>
          <a:ln>
            <a:noFill/>
          </a:ln>
        </p:spPr>
        <p:txBody>
          <a:bodyPr anchorCtr="0" anchor="t" bIns="25225" lIns="50450" spcFirstLastPara="1" rIns="50450" wrap="square" tIns="25225">
            <a:noAutofit/>
          </a:bodyPr>
          <a:lstStyle/>
          <a:p>
            <a:pPr indent="0" lvl="0" marL="0" marR="0" rtl="0" algn="l">
              <a:lnSpc>
                <a:spcPct val="200000"/>
              </a:lnSpc>
              <a:spcBef>
                <a:spcPts val="0"/>
              </a:spcBef>
              <a:spcAft>
                <a:spcPts val="0"/>
              </a:spcAft>
              <a:buNone/>
            </a:pPr>
            <a:r>
              <a:rPr lang="en-GB" sz="300">
                <a:solidFill>
                  <a:schemeClr val="dk1"/>
                </a:solidFill>
                <a:latin typeface="Calibri"/>
                <a:ea typeface="Calibri"/>
                <a:cs typeface="Calibri"/>
                <a:sym typeface="Calibri"/>
              </a:rPr>
              <a:t>Our focus group discussions revealed that students' decisions to attend sessions are strongly influenced by </a:t>
            </a:r>
            <a:r>
              <a:rPr b="1" lang="en-GB" sz="300">
                <a:solidFill>
                  <a:schemeClr val="dk1"/>
                </a:solidFill>
                <a:latin typeface="Calibri"/>
                <a:ea typeface="Calibri"/>
                <a:cs typeface="Calibri"/>
                <a:sym typeface="Calibri"/>
              </a:rPr>
              <a:t>their perceived value of those sessions</a:t>
            </a:r>
            <a:r>
              <a:rPr lang="en-GB" sz="300">
                <a:solidFill>
                  <a:schemeClr val="dk1"/>
                </a:solidFill>
                <a:latin typeface="Calibri"/>
                <a:ea typeface="Calibri"/>
                <a:cs typeface="Calibri"/>
                <a:sym typeface="Calibri"/>
              </a:rPr>
              <a:t>.</a:t>
            </a:r>
            <a:endParaRPr/>
          </a:p>
          <a:p>
            <a:pPr indent="0" lvl="0" marL="0" marR="0" rtl="0" algn="l">
              <a:lnSpc>
                <a:spcPct val="200000"/>
              </a:lnSpc>
              <a:spcBef>
                <a:spcPts val="1242"/>
              </a:spcBef>
              <a:spcAft>
                <a:spcPts val="0"/>
              </a:spcAft>
              <a:buNone/>
            </a:pPr>
            <a:r>
              <a:rPr lang="en-GB" sz="300">
                <a:solidFill>
                  <a:schemeClr val="dk1"/>
                </a:solidFill>
                <a:latin typeface="Calibri"/>
                <a:ea typeface="Calibri"/>
                <a:cs typeface="Calibri"/>
                <a:sym typeface="Calibri"/>
              </a:rPr>
              <a:t> </a:t>
            </a:r>
            <a:endParaRPr/>
          </a:p>
          <a:p>
            <a:pPr indent="0" lvl="0" marL="0" marR="0" rtl="0" algn="l">
              <a:lnSpc>
                <a:spcPct val="200000"/>
              </a:lnSpc>
              <a:spcBef>
                <a:spcPts val="1242"/>
              </a:spcBef>
              <a:spcAft>
                <a:spcPts val="0"/>
              </a:spcAft>
              <a:buNone/>
            </a:pPr>
            <a:r>
              <a:rPr lang="en-GB" sz="300">
                <a:solidFill>
                  <a:schemeClr val="dk1"/>
                </a:solidFill>
                <a:latin typeface="Calibri"/>
                <a:ea typeface="Calibri"/>
                <a:cs typeface="Calibri"/>
                <a:sym typeface="Calibri"/>
              </a:rPr>
              <a:t>Lectures were often described </a:t>
            </a:r>
            <a:r>
              <a:rPr b="1" lang="en-GB" sz="300">
                <a:solidFill>
                  <a:schemeClr val="dk1"/>
                </a:solidFill>
                <a:latin typeface="Calibri"/>
                <a:ea typeface="Calibri"/>
                <a:cs typeface="Calibri"/>
                <a:sym typeface="Calibri"/>
              </a:rPr>
              <a:t>as passive and overly reliant on slides</a:t>
            </a:r>
            <a:r>
              <a:rPr lang="en-GB" sz="300">
                <a:solidFill>
                  <a:schemeClr val="dk1"/>
                </a:solidFill>
                <a:latin typeface="Calibri"/>
                <a:ea typeface="Calibri"/>
                <a:cs typeface="Calibri"/>
                <a:sym typeface="Calibri"/>
              </a:rPr>
              <a:t>, which reduced their perceived usefulness. In contrast, </a:t>
            </a:r>
            <a:r>
              <a:rPr b="1" lang="en-GB" sz="300">
                <a:solidFill>
                  <a:schemeClr val="dk1"/>
                </a:solidFill>
                <a:latin typeface="Calibri"/>
                <a:ea typeface="Calibri"/>
                <a:cs typeface="Calibri"/>
                <a:sym typeface="Calibri"/>
              </a:rPr>
              <a:t>tutorials </a:t>
            </a:r>
            <a:r>
              <a:rPr lang="en-GB" sz="300">
                <a:solidFill>
                  <a:schemeClr val="dk1"/>
                </a:solidFill>
                <a:latin typeface="Calibri"/>
                <a:ea typeface="Calibri"/>
                <a:cs typeface="Calibri"/>
                <a:sym typeface="Calibri"/>
              </a:rPr>
              <a:t>were viewed much more positively—they were seen as </a:t>
            </a:r>
            <a:r>
              <a:rPr b="1" lang="en-GB" sz="300">
                <a:solidFill>
                  <a:schemeClr val="dk1"/>
                </a:solidFill>
                <a:latin typeface="Calibri"/>
                <a:ea typeface="Calibri"/>
                <a:cs typeface="Calibri"/>
                <a:sym typeface="Calibri"/>
              </a:rPr>
              <a:t>interactive, exam-focused, and offering opportunities for deeper engagement</a:t>
            </a:r>
            <a:r>
              <a:rPr lang="en-GB" sz="300">
                <a:solidFill>
                  <a:schemeClr val="dk1"/>
                </a:solidFill>
                <a:latin typeface="Calibri"/>
                <a:ea typeface="Calibri"/>
                <a:cs typeface="Calibri"/>
                <a:sym typeface="Calibri"/>
              </a:rPr>
              <a:t>. </a:t>
            </a:r>
            <a:endParaRPr/>
          </a:p>
          <a:p>
            <a:pPr indent="0" lvl="0" marL="0" marR="0" rtl="0" algn="l">
              <a:lnSpc>
                <a:spcPct val="200000"/>
              </a:lnSpc>
              <a:spcBef>
                <a:spcPts val="1242"/>
              </a:spcBef>
              <a:spcAft>
                <a:spcPts val="0"/>
              </a:spcAft>
              <a:buNone/>
            </a:pPr>
            <a:r>
              <a:t/>
            </a:r>
            <a:endParaRPr sz="300">
              <a:solidFill>
                <a:schemeClr val="dk1"/>
              </a:solidFill>
              <a:latin typeface="Calibri"/>
              <a:ea typeface="Calibri"/>
              <a:cs typeface="Calibri"/>
              <a:sym typeface="Calibri"/>
            </a:endParaRPr>
          </a:p>
          <a:p>
            <a:pPr indent="0" lvl="0" marL="0" marR="0" rtl="0" algn="l">
              <a:lnSpc>
                <a:spcPct val="200000"/>
              </a:lnSpc>
              <a:spcBef>
                <a:spcPts val="1242"/>
              </a:spcBef>
              <a:spcAft>
                <a:spcPts val="0"/>
              </a:spcAft>
              <a:buNone/>
            </a:pPr>
            <a:r>
              <a:rPr lang="en-GB" sz="300">
                <a:solidFill>
                  <a:schemeClr val="dk1"/>
                </a:solidFill>
                <a:latin typeface="Calibri"/>
                <a:ea typeface="Calibri"/>
                <a:cs typeface="Calibri"/>
                <a:sym typeface="Calibri"/>
              </a:rPr>
              <a:t>Students also responded well to active teaching strategies, such as </a:t>
            </a:r>
            <a:r>
              <a:rPr b="1" lang="en-GB" sz="300">
                <a:solidFill>
                  <a:schemeClr val="dk1"/>
                </a:solidFill>
                <a:latin typeface="Calibri"/>
                <a:ea typeface="Calibri"/>
                <a:cs typeface="Calibri"/>
                <a:sym typeface="Calibri"/>
              </a:rPr>
              <a:t>regular case studies</a:t>
            </a:r>
            <a:r>
              <a:rPr lang="en-GB" sz="300">
                <a:solidFill>
                  <a:schemeClr val="dk1"/>
                </a:solidFill>
                <a:latin typeface="Calibri"/>
                <a:ea typeface="Calibri"/>
                <a:cs typeface="Calibri"/>
                <a:sym typeface="Calibri"/>
              </a:rPr>
              <a:t>, which they felt made learning more engaging and meaningful. </a:t>
            </a:r>
            <a:endParaRPr/>
          </a:p>
          <a:p>
            <a:pPr indent="0" lvl="0" marL="0" marR="0" rtl="0" algn="l">
              <a:lnSpc>
                <a:spcPct val="200000"/>
              </a:lnSpc>
              <a:spcBef>
                <a:spcPts val="1242"/>
              </a:spcBef>
              <a:spcAft>
                <a:spcPts val="0"/>
              </a:spcAft>
              <a:buNone/>
            </a:pPr>
            <a:r>
              <a:t/>
            </a:r>
            <a:endParaRPr sz="300">
              <a:solidFill>
                <a:schemeClr val="dk1"/>
              </a:solidFill>
              <a:latin typeface="Calibri"/>
              <a:ea typeface="Calibri"/>
              <a:cs typeface="Calibri"/>
              <a:sym typeface="Calibri"/>
            </a:endParaRPr>
          </a:p>
          <a:p>
            <a:pPr indent="0" lvl="0" marL="0" marR="0" rtl="0" algn="l">
              <a:lnSpc>
                <a:spcPct val="200000"/>
              </a:lnSpc>
              <a:spcBef>
                <a:spcPts val="1242"/>
              </a:spcBef>
              <a:spcAft>
                <a:spcPts val="0"/>
              </a:spcAft>
              <a:buNone/>
            </a:pPr>
            <a:r>
              <a:rPr lang="en-GB" sz="300">
                <a:solidFill>
                  <a:schemeClr val="dk1"/>
                </a:solidFill>
                <a:latin typeface="Calibri"/>
                <a:ea typeface="Calibri"/>
                <a:cs typeface="Calibri"/>
                <a:sym typeface="Calibri"/>
              </a:rPr>
              <a:t>Additionally, </a:t>
            </a:r>
            <a:r>
              <a:rPr b="1" lang="en-GB" sz="300">
                <a:solidFill>
                  <a:schemeClr val="dk1"/>
                </a:solidFill>
                <a:latin typeface="Calibri"/>
                <a:ea typeface="Calibri"/>
                <a:cs typeface="Calibri"/>
                <a:sym typeface="Calibri"/>
              </a:rPr>
              <a:t>technical modules </a:t>
            </a:r>
            <a:r>
              <a:rPr lang="en-GB" sz="300">
                <a:solidFill>
                  <a:schemeClr val="dk1"/>
                </a:solidFill>
                <a:latin typeface="Calibri"/>
                <a:ea typeface="Calibri"/>
                <a:cs typeface="Calibri"/>
                <a:sym typeface="Calibri"/>
              </a:rPr>
              <a:t>stood out as areas where in-person support was considered essential—students felt that </a:t>
            </a:r>
            <a:r>
              <a:rPr b="1" lang="en-GB" sz="300">
                <a:solidFill>
                  <a:schemeClr val="dk1"/>
                </a:solidFill>
                <a:latin typeface="Calibri"/>
                <a:ea typeface="Calibri"/>
                <a:cs typeface="Calibri"/>
                <a:sym typeface="Calibri"/>
              </a:rPr>
              <a:t>missing even one session could significantly hinder their understanding</a:t>
            </a:r>
            <a:r>
              <a:rPr lang="en-GB" sz="300">
                <a:solidFill>
                  <a:schemeClr val="dk1"/>
                </a:solidFill>
                <a:latin typeface="Calibri"/>
                <a:ea typeface="Calibri"/>
                <a:cs typeface="Calibri"/>
                <a:sym typeface="Calibri"/>
              </a:rPr>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2: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32:notes"/>
          <p:cNvSpPr txBox="1"/>
          <p:nvPr>
            <p:ph idx="1" type="body"/>
          </p:nvPr>
        </p:nvSpPr>
        <p:spPr>
          <a:xfrm>
            <a:off x="710184" y="4924798"/>
            <a:ext cx="5683699" cy="4031208"/>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lang="en-GB" sz="300">
                <a:solidFill>
                  <a:schemeClr val="dk1"/>
                </a:solidFill>
                <a:latin typeface="Calibri"/>
                <a:ea typeface="Calibri"/>
                <a:cs typeface="Calibri"/>
                <a:sym typeface="Calibri"/>
              </a:rPr>
              <a:t>Our focus group participants identified several key barriers that impact their in-person attendance. </a:t>
            </a:r>
            <a:endParaRPr/>
          </a:p>
          <a:p>
            <a:pPr indent="0" lvl="0" marL="0" marR="0" rtl="0" algn="l">
              <a:spcBef>
                <a:spcPts val="0"/>
              </a:spcBef>
              <a:spcAft>
                <a:spcPts val="0"/>
              </a:spcAft>
              <a:buNone/>
            </a:pPr>
            <a:r>
              <a:rPr b="1" lang="en-GB" sz="300">
                <a:solidFill>
                  <a:schemeClr val="dk1"/>
                </a:solidFill>
                <a:latin typeface="Calibri"/>
                <a:ea typeface="Calibri"/>
                <a:cs typeface="Calibri"/>
                <a:sym typeface="Calibri"/>
              </a:rPr>
              <a:t>Timing issues</a:t>
            </a:r>
            <a:r>
              <a:rPr lang="en-GB" sz="300">
                <a:solidFill>
                  <a:schemeClr val="dk1"/>
                </a:solidFill>
                <a:latin typeface="Calibri"/>
                <a:ea typeface="Calibri"/>
                <a:cs typeface="Calibri"/>
                <a:sym typeface="Calibri"/>
              </a:rPr>
              <a:t>—like early start times and inefficient timetabling—were frequently mentioned. For example, students were less likely to attend isolated or early-morning sessions, which they found disruptive or impractical. </a:t>
            </a:r>
            <a:endParaRPr/>
          </a:p>
          <a:p>
            <a:pPr indent="0" lvl="0" marL="0" marR="0" rtl="0" algn="l">
              <a:spcBef>
                <a:spcPts val="0"/>
              </a:spcBef>
              <a:spcAft>
                <a:spcPts val="0"/>
              </a:spcAft>
              <a:buNone/>
            </a:pPr>
            <a:r>
              <a:t/>
            </a:r>
            <a:endParaRPr b="1" sz="300">
              <a:solidFill>
                <a:schemeClr val="dk1"/>
              </a:solidFill>
              <a:latin typeface="Calibri"/>
              <a:ea typeface="Calibri"/>
              <a:cs typeface="Calibri"/>
              <a:sym typeface="Calibri"/>
            </a:endParaRPr>
          </a:p>
          <a:p>
            <a:pPr indent="0" lvl="0" marL="0" marR="0" rtl="0" algn="l">
              <a:spcBef>
                <a:spcPts val="0"/>
              </a:spcBef>
              <a:spcAft>
                <a:spcPts val="0"/>
              </a:spcAft>
              <a:buNone/>
            </a:pPr>
            <a:r>
              <a:rPr b="1" lang="en-GB" sz="300">
                <a:solidFill>
                  <a:schemeClr val="dk1"/>
                </a:solidFill>
                <a:latin typeface="Calibri"/>
                <a:ea typeface="Calibri"/>
                <a:cs typeface="Calibri"/>
                <a:sym typeface="Calibri"/>
              </a:rPr>
              <a:t>Strategic and pragmatic considerations </a:t>
            </a:r>
            <a:r>
              <a:rPr lang="en-GB" sz="300">
                <a:solidFill>
                  <a:schemeClr val="dk1"/>
                </a:solidFill>
                <a:latin typeface="Calibri"/>
                <a:ea typeface="Calibri"/>
                <a:cs typeface="Calibri"/>
                <a:sym typeface="Calibri"/>
              </a:rPr>
              <a:t>also played a role; some students reported needing to prioritise part-time work to afford their studies, making regular attendance challenging. Finally, the availability of recorded lectures was a major factor. </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While </a:t>
            </a:r>
            <a:r>
              <a:rPr b="1" lang="en-GB" sz="300">
                <a:solidFill>
                  <a:schemeClr val="dk1"/>
                </a:solidFill>
                <a:latin typeface="Calibri"/>
                <a:ea typeface="Calibri"/>
                <a:cs typeface="Calibri"/>
                <a:sym typeface="Calibri"/>
              </a:rPr>
              <a:t>recordings </a:t>
            </a:r>
            <a:r>
              <a:rPr lang="en-GB" sz="300">
                <a:solidFill>
                  <a:schemeClr val="dk1"/>
                </a:solidFill>
                <a:latin typeface="Calibri"/>
                <a:ea typeface="Calibri"/>
                <a:cs typeface="Calibri"/>
                <a:sym typeface="Calibri"/>
              </a:rPr>
              <a:t>offer flexibility, many students admitted they </a:t>
            </a:r>
            <a:r>
              <a:rPr b="1" lang="en-GB" sz="300">
                <a:solidFill>
                  <a:schemeClr val="dk1"/>
                </a:solidFill>
                <a:latin typeface="Calibri"/>
                <a:ea typeface="Calibri"/>
                <a:cs typeface="Calibri"/>
                <a:sym typeface="Calibri"/>
              </a:rPr>
              <a:t>reduce the perceived necessity of attending live sessions</a:t>
            </a:r>
            <a:r>
              <a:rPr lang="en-GB" sz="300">
                <a:solidFill>
                  <a:schemeClr val="dk1"/>
                </a:solidFill>
                <a:latin typeface="Calibri"/>
                <a:ea typeface="Calibri"/>
                <a:cs typeface="Calibri"/>
                <a:sym typeface="Calibri"/>
              </a:rPr>
              <a:t>. Together, these insights highlight that attendance decisions are not just about academic engagement—they’re also shaped by logistical, personal, and economic realities.</a:t>
            </a:r>
            <a:endParaRPr sz="3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3: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33:notes"/>
          <p:cNvSpPr txBox="1"/>
          <p:nvPr>
            <p:ph idx="1" type="body"/>
          </p:nvPr>
        </p:nvSpPr>
        <p:spPr>
          <a:xfrm>
            <a:off x="710184" y="4924798"/>
            <a:ext cx="5683699" cy="4031208"/>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lang="en-GB" sz="300">
                <a:solidFill>
                  <a:schemeClr val="dk1"/>
                </a:solidFill>
                <a:latin typeface="Calibri"/>
                <a:ea typeface="Calibri"/>
                <a:cs typeface="Calibri"/>
                <a:sym typeface="Calibri"/>
              </a:rPr>
              <a:t>When asked how attendance could be improved, students offered several practical and insightful suggestions. </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First, they emphasized </a:t>
            </a:r>
            <a:r>
              <a:rPr b="1" lang="en-GB" sz="300">
                <a:solidFill>
                  <a:schemeClr val="dk1"/>
                </a:solidFill>
                <a:latin typeface="Calibri"/>
                <a:ea typeface="Calibri"/>
                <a:cs typeface="Calibri"/>
                <a:sym typeface="Calibri"/>
              </a:rPr>
              <a:t>the importance of interactive teaching</a:t>
            </a:r>
            <a:r>
              <a:rPr lang="en-GB" sz="300">
                <a:solidFill>
                  <a:schemeClr val="dk1"/>
                </a:solidFill>
                <a:latin typeface="Calibri"/>
                <a:ea typeface="Calibri"/>
                <a:cs typeface="Calibri"/>
                <a:sym typeface="Calibri"/>
              </a:rPr>
              <a:t>—sessions that involve real-world applications and student engagement were seen as far more valuable. </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b="1" lang="en-GB" sz="300">
                <a:solidFill>
                  <a:schemeClr val="dk1"/>
                </a:solidFill>
                <a:latin typeface="Calibri"/>
                <a:ea typeface="Calibri"/>
                <a:cs typeface="Calibri"/>
                <a:sym typeface="Calibri"/>
              </a:rPr>
              <a:t>Flexibility in scheduling </a:t>
            </a:r>
            <a:r>
              <a:rPr lang="en-GB" sz="300">
                <a:solidFill>
                  <a:schemeClr val="dk1"/>
                </a:solidFill>
                <a:latin typeface="Calibri"/>
                <a:ea typeface="Calibri"/>
                <a:cs typeface="Calibri"/>
                <a:sym typeface="Calibri"/>
              </a:rPr>
              <a:t>was another strong theme; participants felt that having more control over which sessions to attend could increase attendance, particularly when it fits better with personal timetables. </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b="1" lang="en-GB" sz="300">
                <a:solidFill>
                  <a:schemeClr val="dk1"/>
                </a:solidFill>
                <a:latin typeface="Calibri"/>
                <a:ea typeface="Calibri"/>
                <a:cs typeface="Calibri"/>
                <a:sym typeface="Calibri"/>
              </a:rPr>
              <a:t>Social factors also mattered (belonging)</a:t>
            </a:r>
            <a:r>
              <a:rPr lang="en-GB" sz="300">
                <a:solidFill>
                  <a:schemeClr val="dk1"/>
                </a:solidFill>
                <a:latin typeface="Calibri"/>
                <a:ea typeface="Calibri"/>
                <a:cs typeface="Calibri"/>
                <a:sym typeface="Calibri"/>
              </a:rPr>
              <a:t>—students said they’d be more likely to attend if they were grouped with friends, highlighting the role of peer connection and a sense of belonging. </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Finally, some suggested incentivizing attendance directly, for example through </a:t>
            </a:r>
            <a:r>
              <a:rPr b="1" lang="en-GB" sz="300">
                <a:solidFill>
                  <a:schemeClr val="dk1"/>
                </a:solidFill>
                <a:latin typeface="Calibri"/>
                <a:ea typeface="Calibri"/>
                <a:cs typeface="Calibri"/>
                <a:sym typeface="Calibri"/>
              </a:rPr>
              <a:t>small grade-related rewards</a:t>
            </a:r>
            <a:r>
              <a:rPr lang="en-GB" sz="300">
                <a:solidFill>
                  <a:schemeClr val="dk1"/>
                </a:solidFill>
                <a:latin typeface="Calibri"/>
                <a:ea typeface="Calibri"/>
                <a:cs typeface="Calibri"/>
                <a:sym typeface="Calibri"/>
              </a:rPr>
              <a:t>. These ideas underline that boosting attendance requires a mix of pedagogical, logistical, social, and motivational strategies.</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How effective do you find the following teaching methods in encouraging your attendance? (from low (1) to high (5))</a:t>
            </a:r>
            <a:endParaRPr sz="300">
              <a:solidFill>
                <a:srgbClr val="444444"/>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Teaching Interactive and Problem-Based Learning - 83 percent chose high (4) to very high (5). 12 percent chose indifferent (3).</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Group discussions or activities - </a:t>
            </a:r>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Interactive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or PBL |      Freq.     Percent        Cum.</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1 |          1        0.51        0.51</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2 |          8        4.08        4.59</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3 |         24       12.24       16.84</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4 |        102       52.04       68.88</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5 |         61       31.12      100.00</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Total |        196      100.00</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r; t=0.00 21:55:20</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tab Q13_2</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Group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discussions |      Freq.     Percent        Cum.</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1 |         11        6.01        6.01</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2 |         59       32.24       38.25</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3 |         49       26.78       65.03</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4 |         51       27.87       92.90</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5 |         13        7.10      100.00</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      Total |        183      100.00</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r; t=0.00 21:55:27</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4: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34:notes"/>
          <p:cNvSpPr txBox="1"/>
          <p:nvPr>
            <p:ph idx="1" type="body"/>
          </p:nvPr>
        </p:nvSpPr>
        <p:spPr>
          <a:xfrm>
            <a:off x="710184" y="4924798"/>
            <a:ext cx="5683699" cy="4031208"/>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lang="en-GB" sz="300">
                <a:solidFill>
                  <a:schemeClr val="dk1"/>
                </a:solidFill>
                <a:latin typeface="Calibri"/>
                <a:ea typeface="Calibri"/>
                <a:cs typeface="Calibri"/>
                <a:sym typeface="Calibri"/>
              </a:rPr>
              <a:t>In their final reflections, students highlighted that </a:t>
            </a:r>
            <a:r>
              <a:rPr b="1" lang="en-GB" sz="300">
                <a:solidFill>
                  <a:schemeClr val="dk1"/>
                </a:solidFill>
                <a:latin typeface="Calibri"/>
                <a:ea typeface="Calibri"/>
                <a:cs typeface="Calibri"/>
                <a:sym typeface="Calibri"/>
              </a:rPr>
              <a:t>Economics can feel isolating</a:t>
            </a:r>
            <a:r>
              <a:rPr lang="en-GB" sz="300">
                <a:solidFill>
                  <a:schemeClr val="dk1"/>
                </a:solidFill>
                <a:latin typeface="Calibri"/>
                <a:ea typeface="Calibri"/>
                <a:cs typeface="Calibri"/>
                <a:sym typeface="Calibri"/>
              </a:rPr>
              <a:t>, and called for staff to create more engaging, connected learning environments. </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Many suggested more personalised tools—</a:t>
            </a:r>
            <a:r>
              <a:rPr b="1" lang="en-GB" sz="300">
                <a:solidFill>
                  <a:schemeClr val="dk1"/>
                </a:solidFill>
                <a:latin typeface="Calibri"/>
                <a:ea typeface="Calibri"/>
                <a:cs typeface="Calibri"/>
                <a:sym typeface="Calibri"/>
              </a:rPr>
              <a:t>like regular quizzes—to help maintain motivation. </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Students returning from </a:t>
            </a:r>
            <a:r>
              <a:rPr b="1" lang="en-GB" sz="300">
                <a:solidFill>
                  <a:schemeClr val="dk1"/>
                </a:solidFill>
                <a:latin typeface="Calibri"/>
                <a:ea typeface="Calibri"/>
                <a:cs typeface="Calibri"/>
                <a:sym typeface="Calibri"/>
              </a:rPr>
              <a:t>placements</a:t>
            </a:r>
            <a:r>
              <a:rPr lang="en-GB" sz="300">
                <a:solidFill>
                  <a:schemeClr val="dk1"/>
                </a:solidFill>
                <a:latin typeface="Calibri"/>
                <a:ea typeface="Calibri"/>
                <a:cs typeface="Calibri"/>
                <a:sym typeface="Calibri"/>
              </a:rPr>
              <a:t> reported stronger work habits and </a:t>
            </a:r>
            <a:r>
              <a:rPr b="1" lang="en-GB" sz="300">
                <a:solidFill>
                  <a:schemeClr val="dk1"/>
                </a:solidFill>
                <a:latin typeface="Calibri"/>
                <a:ea typeface="Calibri"/>
                <a:cs typeface="Calibri"/>
                <a:sym typeface="Calibri"/>
              </a:rPr>
              <a:t>greater appreciation for attendance</a:t>
            </a:r>
            <a:r>
              <a:rPr lang="en-GB" sz="3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Lastly, </a:t>
            </a:r>
            <a:r>
              <a:rPr b="1" lang="en-GB" sz="300">
                <a:solidFill>
                  <a:schemeClr val="dk1"/>
                </a:solidFill>
                <a:latin typeface="Calibri"/>
                <a:ea typeface="Calibri"/>
                <a:cs typeface="Calibri"/>
                <a:sym typeface="Calibri"/>
              </a:rPr>
              <a:t>AI tools </a:t>
            </a:r>
            <a:r>
              <a:rPr lang="en-GB" sz="300">
                <a:solidFill>
                  <a:schemeClr val="dk1"/>
                </a:solidFill>
                <a:latin typeface="Calibri"/>
                <a:ea typeface="Calibri"/>
                <a:cs typeface="Calibri"/>
                <a:sym typeface="Calibri"/>
              </a:rPr>
              <a:t>are starting to influence learning choices, with some students questioning the need to attend in person when quick answers are available online.</a:t>
            </a:r>
            <a:endParaRPr sz="3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35: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4: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4:notes"/>
          <p:cNvSpPr txBox="1"/>
          <p:nvPr>
            <p:ph idx="1" type="body"/>
          </p:nvPr>
        </p:nvSpPr>
        <p:spPr>
          <a:xfrm>
            <a:off x="710407" y="4925296"/>
            <a:ext cx="5683250" cy="4029787"/>
          </a:xfrm>
          <a:prstGeom prst="rect">
            <a:avLst/>
          </a:prstGeom>
          <a:noFill/>
          <a:ln>
            <a:noFill/>
          </a:ln>
        </p:spPr>
        <p:txBody>
          <a:bodyPr anchorCtr="0" anchor="t" bIns="47300" lIns="94600" spcFirstLastPara="1" rIns="94600" wrap="square" tIns="47300">
            <a:noAutofit/>
          </a:bodyPr>
          <a:lstStyle/>
          <a:p>
            <a:pPr indent="0" lvl="0" marL="0" marR="0" rtl="0" algn="l">
              <a:lnSpc>
                <a:spcPct val="115000"/>
              </a:lnSpc>
              <a:spcBef>
                <a:spcPts val="0"/>
              </a:spcBef>
              <a:spcAft>
                <a:spcPts val="0"/>
              </a:spcAft>
              <a:buNone/>
            </a:pPr>
            <a:r>
              <a:rPr b="1" lang="en-GB" sz="1900">
                <a:solidFill>
                  <a:schemeClr val="dk1"/>
                </a:solidFill>
                <a:latin typeface="Arial"/>
                <a:ea typeface="Arial"/>
                <a:cs typeface="Arial"/>
                <a:sym typeface="Arial"/>
              </a:rPr>
              <a:t>To address our main research question — that is, </a:t>
            </a:r>
            <a:r>
              <a:rPr b="1" lang="en-GB" sz="1900">
                <a:solidFill>
                  <a:srgbClr val="196B24"/>
                </a:solidFill>
                <a:latin typeface="Arial"/>
                <a:ea typeface="Arial"/>
                <a:cs typeface="Arial"/>
                <a:sym typeface="Arial"/>
              </a:rPr>
              <a:t>understanding why students miss classes and what motivates them to attend </a:t>
            </a:r>
            <a:r>
              <a:rPr b="1" lang="en-GB" sz="1900">
                <a:solidFill>
                  <a:schemeClr val="dk1"/>
                </a:solidFill>
                <a:latin typeface="Arial"/>
                <a:ea typeface="Arial"/>
                <a:cs typeface="Arial"/>
                <a:sym typeface="Arial"/>
              </a:rPr>
              <a:t>— we designed a mixed methods study.</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354838" lvl="0" marL="354838" marR="0" rtl="0" algn="l">
              <a:lnSpc>
                <a:spcPct val="115000"/>
              </a:lnSpc>
              <a:spcBef>
                <a:spcPts val="828"/>
              </a:spcBef>
              <a:spcAft>
                <a:spcPts val="0"/>
              </a:spcAft>
              <a:buClr>
                <a:schemeClr val="dk1"/>
              </a:buClr>
              <a:buSzPts val="1900"/>
              <a:buFont typeface="Noto Sans Symbols"/>
              <a:buChar char="∙"/>
            </a:pPr>
            <a:r>
              <a:rPr b="1" lang="en-GB" sz="1900">
                <a:solidFill>
                  <a:schemeClr val="dk1"/>
                </a:solidFill>
                <a:latin typeface="Arial"/>
                <a:ea typeface="Arial"/>
                <a:cs typeface="Arial"/>
                <a:sym typeface="Arial"/>
              </a:rPr>
              <a:t>First</a:t>
            </a:r>
            <a:r>
              <a:rPr lang="en-GB" sz="1900">
                <a:solidFill>
                  <a:schemeClr val="dk1"/>
                </a:solidFill>
                <a:latin typeface="Arial"/>
                <a:ea typeface="Arial"/>
                <a:cs typeface="Arial"/>
                <a:sym typeface="Arial"/>
              </a:rPr>
              <a:t>, we conducted a </a:t>
            </a:r>
            <a:r>
              <a:rPr b="1" lang="en-GB" sz="1900">
                <a:solidFill>
                  <a:schemeClr val="dk1"/>
                </a:solidFill>
                <a:latin typeface="Arial"/>
                <a:ea typeface="Arial"/>
                <a:cs typeface="Arial"/>
                <a:sym typeface="Arial"/>
              </a:rPr>
              <a:t>survey</a:t>
            </a:r>
            <a:r>
              <a:rPr lang="en-GB" sz="1900">
                <a:solidFill>
                  <a:schemeClr val="dk1"/>
                </a:solidFill>
                <a:latin typeface="Arial"/>
                <a:ea typeface="Arial"/>
                <a:cs typeface="Arial"/>
                <a:sym typeface="Arial"/>
              </a:rPr>
              <a:t>, which allowed us to gather quantitative data from a large number of students. Initially, we focused on Economics students, but there’s potential to expand the survey to students across the university, especially if interesting trends emerge.</a:t>
            </a:r>
            <a:endParaRPr/>
          </a:p>
          <a:p>
            <a:pPr indent="-234188" lvl="0" marL="354838" marR="0" rtl="0" algn="l">
              <a:lnSpc>
                <a:spcPct val="115000"/>
              </a:lnSpc>
              <a:spcBef>
                <a:spcPts val="0"/>
              </a:spcBef>
              <a:spcAft>
                <a:spcPts val="0"/>
              </a:spcAft>
              <a:buClr>
                <a:schemeClr val="dk1"/>
              </a:buClr>
              <a:buSzPts val="1900"/>
              <a:buFont typeface="Noto Sans Symbols"/>
              <a:buNone/>
            </a:pPr>
            <a:r>
              <a:t/>
            </a:r>
            <a:endParaRPr sz="1900">
              <a:solidFill>
                <a:schemeClr val="dk1"/>
              </a:solidFill>
              <a:latin typeface="Arial"/>
              <a:ea typeface="Arial"/>
              <a:cs typeface="Arial"/>
              <a:sym typeface="Arial"/>
            </a:endParaRPr>
          </a:p>
          <a:p>
            <a:pPr indent="-354838" lvl="0" marL="354838" marR="0" rtl="0" algn="l">
              <a:lnSpc>
                <a:spcPct val="115000"/>
              </a:lnSpc>
              <a:spcBef>
                <a:spcPts val="0"/>
              </a:spcBef>
              <a:spcAft>
                <a:spcPts val="0"/>
              </a:spcAft>
              <a:buClr>
                <a:schemeClr val="dk1"/>
              </a:buClr>
              <a:buSzPts val="1900"/>
              <a:buFont typeface="Noto Sans Symbols"/>
              <a:buChar char="∙"/>
            </a:pPr>
            <a:r>
              <a:rPr b="1" lang="en-GB" sz="1900">
                <a:solidFill>
                  <a:schemeClr val="dk1"/>
                </a:solidFill>
                <a:latin typeface="Arial"/>
                <a:ea typeface="Arial"/>
                <a:cs typeface="Arial"/>
                <a:sym typeface="Arial"/>
              </a:rPr>
              <a:t>Second</a:t>
            </a:r>
            <a:r>
              <a:rPr lang="en-GB" sz="1900">
                <a:solidFill>
                  <a:schemeClr val="dk1"/>
                </a:solidFill>
                <a:latin typeface="Arial"/>
                <a:ea typeface="Arial"/>
                <a:cs typeface="Arial"/>
                <a:sym typeface="Arial"/>
              </a:rPr>
              <a:t>, to complement the survey, we held </a:t>
            </a:r>
            <a:r>
              <a:rPr b="1" lang="en-GB" sz="1900">
                <a:solidFill>
                  <a:schemeClr val="dk1"/>
                </a:solidFill>
                <a:latin typeface="Arial"/>
                <a:ea typeface="Arial"/>
                <a:cs typeface="Arial"/>
                <a:sym typeface="Arial"/>
              </a:rPr>
              <a:t>four focus groups</a:t>
            </a:r>
            <a:r>
              <a:rPr lang="en-GB" sz="1900">
                <a:solidFill>
                  <a:schemeClr val="dk1"/>
                </a:solidFill>
                <a:latin typeface="Arial"/>
                <a:ea typeface="Arial"/>
                <a:cs typeface="Arial"/>
                <a:sym typeface="Arial"/>
              </a:rPr>
              <a:t> aimed at gathering more in-depth, qualitative insights. Each group represented a different student sample — grouped by year of study — and we also held one specifically for international students.</a:t>
            </a:r>
            <a:endParaRPr/>
          </a:p>
          <a:p>
            <a:pPr indent="-234188" lvl="0" marL="354838" marR="0" rtl="0" algn="l">
              <a:lnSpc>
                <a:spcPct val="115000"/>
              </a:lnSpc>
              <a:spcBef>
                <a:spcPts val="828"/>
              </a:spcBef>
              <a:spcAft>
                <a:spcPts val="0"/>
              </a:spcAft>
              <a:buClr>
                <a:schemeClr val="dk1"/>
              </a:buClr>
              <a:buSzPts val="1900"/>
              <a:buFont typeface="Noto Sans Symbols"/>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We </a:t>
            </a:r>
            <a:r>
              <a:rPr lang="en-GB" sz="1900" u="sng">
                <a:solidFill>
                  <a:schemeClr val="dk1"/>
                </a:solidFill>
                <a:latin typeface="Arial"/>
                <a:ea typeface="Arial"/>
                <a:cs typeface="Arial"/>
                <a:sym typeface="Arial"/>
              </a:rPr>
              <a:t>aligned both the survey and the focus group questions with our </a:t>
            </a:r>
            <a:r>
              <a:rPr b="1" lang="en-GB" sz="1900">
                <a:solidFill>
                  <a:schemeClr val="dk1"/>
                </a:solidFill>
                <a:latin typeface="Arial"/>
                <a:ea typeface="Arial"/>
                <a:cs typeface="Arial"/>
                <a:sym typeface="Arial"/>
              </a:rPr>
              <a:t>literature review</a:t>
            </a:r>
            <a:r>
              <a:rPr lang="en-GB" sz="1900">
                <a:solidFill>
                  <a:schemeClr val="dk1"/>
                </a:solidFill>
                <a:latin typeface="Arial"/>
                <a:ea typeface="Arial"/>
                <a:cs typeface="Arial"/>
                <a:sym typeface="Arial"/>
              </a:rPr>
              <a:t>, particularly focusing on the factors that have been shown to influence class attendance and reasons for missing class. </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Importantly, </a:t>
            </a:r>
            <a:r>
              <a:rPr lang="en-GB" sz="1900">
                <a:solidFill>
                  <a:srgbClr val="0F9ED5"/>
                </a:solidFill>
                <a:latin typeface="Arial"/>
                <a:ea typeface="Arial"/>
                <a:cs typeface="Arial"/>
                <a:sym typeface="Arial"/>
              </a:rPr>
              <a:t>we separated these factors for </a:t>
            </a:r>
            <a:r>
              <a:rPr b="1" lang="en-GB" sz="1900">
                <a:solidFill>
                  <a:srgbClr val="0F9ED5"/>
                </a:solidFill>
                <a:latin typeface="Arial"/>
                <a:ea typeface="Arial"/>
                <a:cs typeface="Arial"/>
                <a:sym typeface="Arial"/>
              </a:rPr>
              <a:t>lectures and tutorials</a:t>
            </a:r>
            <a:r>
              <a:rPr lang="en-GB" sz="1900">
                <a:solidFill>
                  <a:schemeClr val="dk1"/>
                </a:solidFill>
                <a:latin typeface="Arial"/>
                <a:ea typeface="Arial"/>
                <a:cs typeface="Arial"/>
                <a:sym typeface="Arial"/>
              </a:rPr>
              <a:t>, as the literature suggests students may value these differently.</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We’ll also look at </a:t>
            </a:r>
            <a:r>
              <a:rPr b="1" lang="en-GB" sz="1900">
                <a:solidFill>
                  <a:schemeClr val="dk1"/>
                </a:solidFill>
                <a:latin typeface="Arial"/>
                <a:ea typeface="Arial"/>
                <a:cs typeface="Arial"/>
                <a:sym typeface="Arial"/>
              </a:rPr>
              <a:t>demographic breakdowns</a:t>
            </a:r>
            <a:r>
              <a:rPr lang="en-GB" sz="1900">
                <a:solidFill>
                  <a:schemeClr val="dk1"/>
                </a:solidFill>
                <a:latin typeface="Arial"/>
                <a:ea typeface="Arial"/>
                <a:cs typeface="Arial"/>
                <a:sym typeface="Arial"/>
              </a:rPr>
              <a:t> to explore how these patterns may vary across groups.</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spcBef>
                <a:spcPts val="828"/>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5: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5:notes"/>
          <p:cNvSpPr txBox="1"/>
          <p:nvPr>
            <p:ph idx="1" type="body"/>
          </p:nvPr>
        </p:nvSpPr>
        <p:spPr>
          <a:xfrm>
            <a:off x="710008" y="4925773"/>
            <a:ext cx="5684048" cy="4029515"/>
          </a:xfrm>
          <a:prstGeom prst="rect">
            <a:avLst/>
          </a:prstGeom>
          <a:noFill/>
          <a:ln>
            <a:noFill/>
          </a:ln>
        </p:spPr>
        <p:txBody>
          <a:bodyPr anchorCtr="0" anchor="t" bIns="25225" lIns="50450" spcFirstLastPara="1" rIns="50450" wrap="square" tIns="25225">
            <a:noAutofit/>
          </a:bodyPr>
          <a:lstStyle/>
          <a:p>
            <a:pPr indent="0" lvl="0" marL="0" marR="0" rtl="0" algn="l">
              <a:lnSpc>
                <a:spcPct val="115000"/>
              </a:lnSpc>
              <a:spcBef>
                <a:spcPts val="0"/>
              </a:spcBef>
              <a:spcAft>
                <a:spcPts val="0"/>
              </a:spcAft>
              <a:buNone/>
            </a:pPr>
            <a:r>
              <a:rPr b="1" lang="en-GB" sz="1900">
                <a:solidFill>
                  <a:schemeClr val="dk1"/>
                </a:solidFill>
                <a:latin typeface="Arial"/>
                <a:ea typeface="Arial"/>
                <a:cs typeface="Arial"/>
                <a:sym typeface="Arial"/>
              </a:rPr>
              <a:t>Let me briefly walk you through the demographics of our survey sample, which included a total of 199 participants.</a:t>
            </a:r>
            <a:endParaRPr/>
          </a:p>
          <a:p>
            <a:pPr indent="0" lvl="0" marL="0" marR="0" rtl="0" algn="l">
              <a:lnSpc>
                <a:spcPct val="115000"/>
              </a:lnSpc>
              <a:spcBef>
                <a:spcPts val="828"/>
              </a:spcBef>
              <a:spcAft>
                <a:spcPts val="0"/>
              </a:spcAft>
              <a:buNone/>
            </a:pPr>
            <a:r>
              <a:t/>
            </a:r>
            <a:endParaRPr b="1" sz="1900">
              <a:solidFill>
                <a:schemeClr val="dk1"/>
              </a:solidFill>
              <a:latin typeface="Arial"/>
              <a:ea typeface="Arial"/>
              <a:cs typeface="Arial"/>
              <a:sym typeface="Arial"/>
            </a:endParaRPr>
          </a:p>
          <a:p>
            <a:pPr indent="0" lvl="0" marL="0" marR="0" rtl="0" algn="l">
              <a:spcBef>
                <a:spcPts val="828"/>
              </a:spcBef>
              <a:spcAft>
                <a:spcPts val="0"/>
              </a:spcAft>
              <a:buNone/>
            </a:pPr>
            <a:r>
              <a:rPr b="1" lang="en-GB" sz="546">
                <a:solidFill>
                  <a:schemeClr val="dk1"/>
                </a:solidFill>
                <a:latin typeface="Calibri"/>
                <a:ea typeface="Calibri"/>
                <a:cs typeface="Calibri"/>
                <a:sym typeface="Calibri"/>
              </a:rPr>
              <a:t>After cleaning the responses, our survey was completed by 199 out of approximately 1400 economics undergraduate students, representing about 15% of the invited population. </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Observed Skew in Sample: </a:t>
            </a:r>
            <a:r>
              <a:rPr lang="en-GB" sz="546">
                <a:solidFill>
                  <a:schemeClr val="dk1"/>
                </a:solidFill>
                <a:latin typeface="Calibri"/>
                <a:ea typeface="Calibri"/>
                <a:cs typeface="Calibri"/>
                <a:sym typeface="Calibri"/>
              </a:rPr>
              <a:t>Compared to the overall enrolled student body, our survey respondents were</a:t>
            </a:r>
            <a:r>
              <a:rPr b="1" lang="en-GB" sz="546">
                <a:solidFill>
                  <a:schemeClr val="dk1"/>
                </a:solidFill>
                <a:latin typeface="Calibri"/>
                <a:ea typeface="Calibri"/>
                <a:cs typeface="Calibri"/>
                <a:sym typeface="Calibri"/>
              </a:rPr>
              <a:t> notably skewed towards:</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Female students</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White students</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High-achieving students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Potential Reasons for this Skew:</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Alignment with Academic Engagement: </a:t>
            </a:r>
            <a:r>
              <a:rPr lang="en-GB" sz="546">
                <a:solidFill>
                  <a:schemeClr val="dk1"/>
                </a:solidFill>
                <a:latin typeface="Calibri"/>
                <a:ea typeface="Calibri"/>
                <a:cs typeface="Calibri"/>
                <a:sym typeface="Calibri"/>
              </a:rPr>
              <a:t>This skew, particularly towards high-achieving students, is consistent with existing literature. Research shows a strong, </a:t>
            </a:r>
            <a:r>
              <a:rPr b="1" lang="en-GB" sz="546">
                <a:solidFill>
                  <a:schemeClr val="dk1"/>
                </a:solidFill>
                <a:latin typeface="Calibri"/>
                <a:ea typeface="Calibri"/>
                <a:cs typeface="Calibri"/>
                <a:sym typeface="Calibri"/>
              </a:rPr>
              <a:t>consistent correlation between class attendance and better academic outcomes</a:t>
            </a:r>
            <a:r>
              <a:rPr lang="en-GB" sz="546">
                <a:solidFill>
                  <a:schemeClr val="dk1"/>
                </a:solidFill>
                <a:latin typeface="Calibri"/>
                <a:ea typeface="Calibri"/>
                <a:cs typeface="Calibri"/>
                <a:sym typeface="Calibri"/>
              </a:rPr>
              <a:t>. Therefore, </a:t>
            </a:r>
            <a:r>
              <a:rPr b="1" lang="en-GB" sz="546">
                <a:solidFill>
                  <a:schemeClr val="dk1"/>
                </a:solidFill>
                <a:latin typeface="Calibri"/>
                <a:ea typeface="Calibri"/>
                <a:cs typeface="Calibri"/>
                <a:sym typeface="Calibri"/>
              </a:rPr>
              <a:t>students who are already more engaged and performing well academically may be more inclined to participate in a survey about attendance and engagement.</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Gender and Motivation: </a:t>
            </a:r>
            <a:r>
              <a:rPr lang="en-GB" sz="546">
                <a:solidFill>
                  <a:schemeClr val="dk1"/>
                </a:solidFill>
                <a:latin typeface="Calibri"/>
                <a:ea typeface="Calibri"/>
                <a:cs typeface="Calibri"/>
                <a:sym typeface="Calibri"/>
              </a:rPr>
              <a:t>Female students generally tend to attend more, often linked to higher levels of </a:t>
            </a:r>
            <a:r>
              <a:rPr b="1" lang="en-GB" sz="546">
                <a:solidFill>
                  <a:schemeClr val="dk1"/>
                </a:solidFill>
                <a:latin typeface="Calibri"/>
                <a:ea typeface="Calibri"/>
                <a:cs typeface="Calibri"/>
                <a:sym typeface="Calibri"/>
              </a:rPr>
              <a:t>conscientiousness, motivation, and academic diligence</a:t>
            </a:r>
            <a:r>
              <a:rPr lang="en-GB" sz="546">
                <a:solidFill>
                  <a:schemeClr val="dk1"/>
                </a:solidFill>
                <a:latin typeface="Calibri"/>
                <a:ea typeface="Calibri"/>
                <a:cs typeface="Calibri"/>
                <a:sym typeface="Calibri"/>
              </a:rPr>
              <a:t>. </a:t>
            </a:r>
            <a:r>
              <a:rPr b="1" lang="en-GB" sz="546">
                <a:solidFill>
                  <a:schemeClr val="dk1"/>
                </a:solidFill>
                <a:latin typeface="Calibri"/>
                <a:ea typeface="Calibri"/>
                <a:cs typeface="Calibri"/>
                <a:sym typeface="Calibri"/>
              </a:rPr>
              <a:t>This could contribute to their higher representation in a survey about educational habits</a:t>
            </a:r>
            <a:r>
              <a:rPr lang="en-GB" sz="546">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Ethnicity and Belonging: </a:t>
            </a:r>
            <a:r>
              <a:rPr lang="en-GB" sz="546">
                <a:solidFill>
                  <a:schemeClr val="dk1"/>
                </a:solidFill>
                <a:latin typeface="Calibri"/>
                <a:ea typeface="Calibri"/>
                <a:cs typeface="Calibri"/>
                <a:sym typeface="Calibri"/>
              </a:rPr>
              <a:t>While the reasons are complex, some literature indicates that ethnic minority students can face barriers such as feelings of isolation. </a:t>
            </a:r>
            <a:r>
              <a:rPr b="1" lang="en-GB" sz="546">
                <a:solidFill>
                  <a:schemeClr val="dk1"/>
                </a:solidFill>
                <a:latin typeface="Calibri"/>
                <a:ea typeface="Calibri"/>
                <a:cs typeface="Calibri"/>
                <a:sym typeface="Calibri"/>
              </a:rPr>
              <a:t>Conversely, white students may report higher intrinsic motivation and enjoyment of interactions, which might lead to greater participation in such a survey.</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Self-Selection Bias: </a:t>
            </a:r>
            <a:r>
              <a:rPr lang="en-GB" sz="546">
                <a:solidFill>
                  <a:schemeClr val="dk1"/>
                </a:solidFill>
                <a:latin typeface="Calibri"/>
                <a:ea typeface="Calibri"/>
                <a:cs typeface="Calibri"/>
                <a:sym typeface="Calibri"/>
              </a:rPr>
              <a:t>It's a common characteristic of voluntary surveys that individuals who are already more engaged or have a particular interest in the topic (in this case, attendance and academic performance) are more likely to respond.</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Understanding this demographic context is crucial as we interpret the attendance patterns and the factors influencing them, particularly when we move to the multivariate analysis and subgroup findings.</a:t>
            </a:r>
            <a:endParaRPr sz="546">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1"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In terms of </a:t>
            </a:r>
            <a:r>
              <a:rPr b="1" lang="en-GB" sz="1900">
                <a:solidFill>
                  <a:schemeClr val="dk1"/>
                </a:solidFill>
                <a:latin typeface="Arial"/>
                <a:ea typeface="Arial"/>
                <a:cs typeface="Arial"/>
                <a:sym typeface="Arial"/>
              </a:rPr>
              <a:t>year of study</a:t>
            </a:r>
            <a:r>
              <a:rPr lang="en-GB" sz="1900">
                <a:solidFill>
                  <a:schemeClr val="dk1"/>
                </a:solidFill>
                <a:latin typeface="Arial"/>
                <a:ea typeface="Arial"/>
                <a:cs typeface="Arial"/>
                <a:sym typeface="Arial"/>
              </a:rPr>
              <a:t>, </a:t>
            </a:r>
            <a:r>
              <a:rPr lang="en-GB" sz="1900">
                <a:solidFill>
                  <a:srgbClr val="0F9ED5"/>
                </a:solidFill>
                <a:latin typeface="Arial"/>
                <a:ea typeface="Arial"/>
                <a:cs typeface="Arial"/>
                <a:sym typeface="Arial"/>
              </a:rPr>
              <a:t>our sample is skewed to first-year students </a:t>
            </a:r>
            <a:r>
              <a:rPr lang="en-GB" sz="1900">
                <a:solidFill>
                  <a:schemeClr val="dk1"/>
                </a:solidFill>
                <a:latin typeface="Arial"/>
                <a:ea typeface="Arial"/>
                <a:cs typeface="Arial"/>
                <a:sym typeface="Arial"/>
              </a:rPr>
              <a:t>– as about 38% were first-year students, 29% were in their second year, and 33% were in their final year.</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900">
                <a:solidFill>
                  <a:schemeClr val="dk1"/>
                </a:solidFill>
                <a:latin typeface="Arial"/>
                <a:ea typeface="Arial"/>
                <a:cs typeface="Arial"/>
                <a:sym typeface="Arial"/>
              </a:rPr>
              <a:t>Gender-wise</a:t>
            </a:r>
            <a:r>
              <a:rPr lang="en-GB" sz="1900">
                <a:solidFill>
                  <a:schemeClr val="dk1"/>
                </a:solidFill>
                <a:latin typeface="Arial"/>
                <a:ea typeface="Arial"/>
                <a:cs typeface="Arial"/>
                <a:sym typeface="Arial"/>
              </a:rPr>
              <a:t>, the sample was </a:t>
            </a:r>
            <a:r>
              <a:rPr lang="en-GB" sz="1900">
                <a:solidFill>
                  <a:srgbClr val="0F9ED5"/>
                </a:solidFill>
                <a:latin typeface="Arial"/>
                <a:ea typeface="Arial"/>
                <a:cs typeface="Arial"/>
                <a:sym typeface="Arial"/>
              </a:rPr>
              <a:t>55% male, 44% female</a:t>
            </a:r>
            <a:r>
              <a:rPr lang="en-GB" sz="1900">
                <a:solidFill>
                  <a:schemeClr val="dk1"/>
                </a:solidFill>
                <a:latin typeface="Arial"/>
                <a:ea typeface="Arial"/>
                <a:cs typeface="Arial"/>
                <a:sym typeface="Arial"/>
              </a:rPr>
              <a:t>, and about 1% preferred not to disclose.</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Looking at </a:t>
            </a:r>
            <a:r>
              <a:rPr b="1" lang="en-GB" sz="1900">
                <a:solidFill>
                  <a:schemeClr val="dk1"/>
                </a:solidFill>
                <a:latin typeface="Arial"/>
                <a:ea typeface="Arial"/>
                <a:cs typeface="Arial"/>
                <a:sym typeface="Arial"/>
              </a:rPr>
              <a:t>ethnicity</a:t>
            </a:r>
            <a:r>
              <a:rPr lang="en-GB" sz="1900">
                <a:solidFill>
                  <a:schemeClr val="dk1"/>
                </a:solidFill>
                <a:latin typeface="Arial"/>
                <a:ea typeface="Arial"/>
                <a:cs typeface="Arial"/>
                <a:sym typeface="Arial"/>
              </a:rPr>
              <a:t>, </a:t>
            </a:r>
            <a:r>
              <a:rPr lang="en-GB" sz="1900">
                <a:solidFill>
                  <a:srgbClr val="0F9ED5"/>
                </a:solidFill>
                <a:latin typeface="Arial"/>
                <a:ea typeface="Arial"/>
                <a:cs typeface="Arial"/>
                <a:sym typeface="Arial"/>
              </a:rPr>
              <a:t>81% of respondents identified as white</a:t>
            </a:r>
            <a:r>
              <a:rPr lang="en-GB" sz="1900">
                <a:solidFill>
                  <a:schemeClr val="dk1"/>
                </a:solidFill>
                <a:latin typeface="Arial"/>
                <a:ea typeface="Arial"/>
                <a:cs typeface="Arial"/>
                <a:sym typeface="Arial"/>
              </a:rPr>
              <a:t>, while 19% identified as non-white.</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When we asked about </a:t>
            </a:r>
            <a:r>
              <a:rPr b="1" lang="en-GB" sz="1900">
                <a:solidFill>
                  <a:schemeClr val="dk1"/>
                </a:solidFill>
                <a:latin typeface="Arial"/>
                <a:ea typeface="Arial"/>
                <a:cs typeface="Arial"/>
                <a:sym typeface="Arial"/>
              </a:rPr>
              <a:t>grades</a:t>
            </a:r>
            <a:r>
              <a:rPr lang="en-GB" sz="1900">
                <a:solidFill>
                  <a:schemeClr val="dk1"/>
                </a:solidFill>
                <a:latin typeface="Arial"/>
                <a:ea typeface="Arial"/>
                <a:cs typeface="Arial"/>
                <a:sym typeface="Arial"/>
              </a:rPr>
              <a:t>, </a:t>
            </a:r>
            <a:r>
              <a:rPr lang="en-GB" sz="1900">
                <a:solidFill>
                  <a:srgbClr val="0F9ED5"/>
                </a:solidFill>
                <a:latin typeface="Arial"/>
                <a:ea typeface="Arial"/>
                <a:cs typeface="Arial"/>
                <a:sym typeface="Arial"/>
              </a:rPr>
              <a:t>56% of students self-reported achieving a first-class classification</a:t>
            </a:r>
            <a:r>
              <a:rPr lang="en-GB" sz="1900">
                <a:solidFill>
                  <a:schemeClr val="dk1"/>
                </a:solidFill>
                <a:latin typeface="Arial"/>
                <a:ea typeface="Arial"/>
                <a:cs typeface="Arial"/>
                <a:sym typeface="Arial"/>
              </a:rPr>
              <a:t>.</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Regarding </a:t>
            </a:r>
            <a:r>
              <a:rPr b="1" lang="en-GB" sz="1900">
                <a:solidFill>
                  <a:schemeClr val="dk1"/>
                </a:solidFill>
                <a:latin typeface="Arial"/>
                <a:ea typeface="Arial"/>
                <a:cs typeface="Arial"/>
                <a:sym typeface="Arial"/>
              </a:rPr>
              <a:t>work or caring responsibilities</a:t>
            </a:r>
            <a:r>
              <a:rPr lang="en-GB" sz="1900">
                <a:solidFill>
                  <a:schemeClr val="dk1"/>
                </a:solidFill>
                <a:latin typeface="Arial"/>
                <a:ea typeface="Arial"/>
                <a:cs typeface="Arial"/>
                <a:sym typeface="Arial"/>
              </a:rPr>
              <a:t>, </a:t>
            </a:r>
            <a:r>
              <a:rPr lang="en-GB" sz="1900">
                <a:solidFill>
                  <a:srgbClr val="0F9ED5"/>
                </a:solidFill>
                <a:latin typeface="Arial"/>
                <a:ea typeface="Arial"/>
                <a:cs typeface="Arial"/>
                <a:sym typeface="Arial"/>
              </a:rPr>
              <a:t>around 30% said they had such commitments alongside their studies</a:t>
            </a:r>
            <a:r>
              <a:rPr lang="en-GB" sz="1900">
                <a:solidFill>
                  <a:schemeClr val="dk1"/>
                </a:solidFill>
                <a:latin typeface="Arial"/>
                <a:ea typeface="Arial"/>
                <a:cs typeface="Arial"/>
                <a:sym typeface="Arial"/>
              </a:rPr>
              <a:t>, while about 70% did not.</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As for </a:t>
            </a:r>
            <a:r>
              <a:rPr b="1" lang="en-GB" sz="1900">
                <a:solidFill>
                  <a:schemeClr val="dk1"/>
                </a:solidFill>
                <a:latin typeface="Arial"/>
                <a:ea typeface="Arial"/>
                <a:cs typeface="Arial"/>
                <a:sym typeface="Arial"/>
              </a:rPr>
              <a:t>degree programs</a:t>
            </a:r>
            <a:r>
              <a:rPr lang="en-GB" sz="1900">
                <a:solidFill>
                  <a:schemeClr val="dk1"/>
                </a:solidFill>
                <a:latin typeface="Arial"/>
                <a:ea typeface="Arial"/>
                <a:cs typeface="Arial"/>
                <a:sym typeface="Arial"/>
              </a:rPr>
              <a:t>, the majority were studying Economics (89 students), followed by Economics and Finance (42), Business Economics (29), Economics and Politics (26), Econometrics (5), and a small number from other related programs (7).</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It's also important to note that our sample differs somewhat from the broader population of economics undergraduates. </a:t>
            </a:r>
            <a:endParaRPr/>
          </a:p>
          <a:p>
            <a:pPr indent="-354838" lvl="0" marL="354838" marR="0" rtl="0" algn="l">
              <a:lnSpc>
                <a:spcPct val="115000"/>
              </a:lnSpc>
              <a:spcBef>
                <a:spcPts val="828"/>
              </a:spcBef>
              <a:spcAft>
                <a:spcPts val="0"/>
              </a:spcAft>
              <a:buClr>
                <a:schemeClr val="dk1"/>
              </a:buClr>
              <a:buSzPts val="1900"/>
              <a:buFont typeface="Arial"/>
              <a:buChar char="-"/>
            </a:pPr>
            <a:r>
              <a:rPr lang="en-GB" sz="1900">
                <a:solidFill>
                  <a:schemeClr val="dk1"/>
                </a:solidFill>
                <a:latin typeface="Arial"/>
                <a:ea typeface="Arial"/>
                <a:cs typeface="Arial"/>
                <a:sym typeface="Arial"/>
              </a:rPr>
              <a:t>Specifically, </a:t>
            </a:r>
            <a:r>
              <a:rPr lang="en-GB" sz="1900">
                <a:solidFill>
                  <a:srgbClr val="0F9ED5"/>
                </a:solidFill>
                <a:latin typeface="Arial"/>
                <a:ea typeface="Arial"/>
                <a:cs typeface="Arial"/>
                <a:sym typeface="Arial"/>
              </a:rPr>
              <a:t>our respondents were more likely to be white and female, and a larger proportion had attained a first-class degree</a:t>
            </a:r>
            <a:r>
              <a:rPr lang="en-GB" sz="1900">
                <a:solidFill>
                  <a:schemeClr val="dk1"/>
                </a:solidFill>
                <a:latin typeface="Arial"/>
                <a:ea typeface="Arial"/>
                <a:cs typeface="Arial"/>
                <a:sym typeface="Arial"/>
              </a:rPr>
              <a:t>. </a:t>
            </a:r>
            <a:endParaRPr/>
          </a:p>
          <a:p>
            <a:pPr indent="0" lvl="0" marL="473118" marR="0" rtl="0" algn="l">
              <a:lnSpc>
                <a:spcPct val="115000"/>
              </a:lnSpc>
              <a:spcBef>
                <a:spcPts val="0"/>
              </a:spcBef>
              <a:spcAft>
                <a:spcPts val="0"/>
              </a:spcAft>
              <a:buNone/>
            </a:pPr>
            <a:r>
              <a:rPr lang="en-GB" sz="1900">
                <a:solidFill>
                  <a:schemeClr val="dk1"/>
                </a:solidFill>
                <a:latin typeface="Arial"/>
                <a:ea typeface="Arial"/>
                <a:cs typeface="Arial"/>
                <a:sym typeface="Arial"/>
              </a:rPr>
              <a:t> </a:t>
            </a:r>
            <a:endParaRPr/>
          </a:p>
          <a:p>
            <a:pPr indent="-354838" lvl="0" marL="354838" marR="0" rtl="0" algn="l">
              <a:lnSpc>
                <a:spcPct val="115000"/>
              </a:lnSpc>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For comparison, based on final-year graduation data shared with us: </a:t>
            </a:r>
            <a:r>
              <a:rPr lang="en-GB" sz="1900">
                <a:solidFill>
                  <a:srgbClr val="0F9ED5"/>
                </a:solidFill>
                <a:latin typeface="Arial"/>
                <a:ea typeface="Arial"/>
                <a:cs typeface="Arial"/>
                <a:sym typeface="Arial"/>
              </a:rPr>
              <a:t>only 25% of economics graduates were female, 30% identified as non-white, and 45% achieved a first-class degree, compared to 56% in our sample</a:t>
            </a:r>
            <a:r>
              <a:rPr lang="en-GB" sz="1900">
                <a:solidFill>
                  <a:schemeClr val="dk1"/>
                </a:solidFill>
                <a:latin typeface="Arial"/>
                <a:ea typeface="Arial"/>
                <a:cs typeface="Arial"/>
                <a:sym typeface="Arial"/>
              </a:rPr>
              <a:t>.</a:t>
            </a:r>
            <a:endParaRPr/>
          </a:p>
          <a:p>
            <a:pPr indent="0" lvl="0" marL="0" marR="0" rtl="0" algn="l">
              <a:spcBef>
                <a:spcPts val="828"/>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Additional info: </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Respondents were predominantly white and female, with a notable concentration of students attaining first-class honours compared to the data from the final year graduation (graciously provided by Shaun) – </a:t>
            </a:r>
            <a:endParaRPr/>
          </a:p>
          <a:p>
            <a:pPr indent="-126157" lvl="0" marL="126157"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25 percent were females</a:t>
            </a:r>
            <a:endParaRPr/>
          </a:p>
          <a:p>
            <a:pPr indent="-126157" lvl="0" marL="126157"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30 percent identified themselves as non-white</a:t>
            </a:r>
            <a:endParaRPr/>
          </a:p>
          <a:p>
            <a:pPr indent="-126157" lvl="0" marL="126157"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45 percent graduated with first class</a:t>
            </a:r>
            <a:endParaRPr/>
          </a:p>
          <a:p>
            <a:pPr indent="-91486" lvl="0" marL="126157" marR="0" rtl="0" algn="l">
              <a:spcBef>
                <a:spcPts val="0"/>
              </a:spcBef>
              <a:spcAft>
                <a:spcPts val="0"/>
              </a:spcAft>
              <a:buClr>
                <a:schemeClr val="dk1"/>
              </a:buClr>
              <a:buSzPts val="546"/>
              <a:buFont typeface="Calibri"/>
              <a:buNone/>
            </a:pPr>
            <a:r>
              <a:t/>
            </a:r>
            <a:endParaRPr sz="546">
              <a:solidFill>
                <a:schemeClr val="dk1"/>
              </a:solidFill>
              <a:latin typeface="Calibri"/>
              <a:ea typeface="Calibri"/>
              <a:cs typeface="Calibri"/>
              <a:sym typeface="Calibri"/>
            </a:endParaRPr>
          </a:p>
          <a:p>
            <a:pPr indent="-91486" lvl="0" marL="126157" marR="0" rtl="0" algn="l">
              <a:spcBef>
                <a:spcPts val="0"/>
              </a:spcBef>
              <a:spcAft>
                <a:spcPts val="0"/>
              </a:spcAft>
              <a:buClr>
                <a:schemeClr val="dk1"/>
              </a:buClr>
              <a:buSzPts val="546"/>
              <a:buFont typeface="Calibri"/>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Survey Demographics – Total 199</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Year of Study : Year 1 (75 or 37.7 percent), Year 2 (58 or 29.2 percent), Final Year (66 or 33.2 percent)</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Gender: Male (55.1 percent), Female (43.9 percent ), Prefer not to say (1 percent)</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Ethnicity: White (81.3 percent) Non-white (18.7 percent)</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Grade: 1</a:t>
            </a:r>
            <a:r>
              <a:rPr baseline="30000" lang="en-GB" sz="546">
                <a:solidFill>
                  <a:schemeClr val="dk1"/>
                </a:solidFill>
                <a:latin typeface="Calibri"/>
                <a:ea typeface="Calibri"/>
                <a:cs typeface="Calibri"/>
                <a:sym typeface="Calibri"/>
              </a:rPr>
              <a:t>st</a:t>
            </a:r>
            <a:r>
              <a:rPr lang="en-GB" sz="546">
                <a:solidFill>
                  <a:schemeClr val="dk1"/>
                </a:solidFill>
                <a:latin typeface="Calibri"/>
                <a:ea typeface="Calibri"/>
                <a:cs typeface="Calibri"/>
                <a:sym typeface="Calibri"/>
              </a:rPr>
              <a:t> (56.2 percent) </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With Work or Caring Responsibility: Yes (60 or 30.3 percent) No (138 or 69.7 percent)</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6.   Program: Economics (89), Economics and Finance (42), Business Economics (29), Economics and Politics (26), Econometrics (5), Other (7) </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Additional Info:</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Survey response rates by Program </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Business Economics = 29/436 = 6.7 percent</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Economics = 89/505 = 17.6 percent</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Economics and Finance = 42/271 = 15.5 percent</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Economics and Politics = 26/141 = 18.4 percent</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Econometrics = 5/21 = 23.8 percent</a:t>
            </a:r>
            <a:endParaRPr/>
          </a:p>
          <a:p>
            <a:pPr indent="-201889" lvl="0" marL="236560" marR="0" rtl="0" algn="l">
              <a:spcBef>
                <a:spcPts val="0"/>
              </a:spcBef>
              <a:spcAft>
                <a:spcPts val="0"/>
              </a:spcAft>
              <a:buClr>
                <a:schemeClr val="dk1"/>
              </a:buClr>
              <a:buSzPts val="546"/>
              <a:buFont typeface="Calibri"/>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Focus Group Demographics – Total 23 students</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Year of Study : Year 1 (7), Year 2 (5), Final Year (11)</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Gender: Male (16), Female (7)</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International: Yes (5) Domestic (18)</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Grade: 1</a:t>
            </a:r>
            <a:r>
              <a:rPr baseline="30000" lang="en-GB" sz="546">
                <a:solidFill>
                  <a:schemeClr val="dk1"/>
                </a:solidFill>
                <a:latin typeface="Calibri"/>
                <a:ea typeface="Calibri"/>
                <a:cs typeface="Calibri"/>
                <a:sym typeface="Calibri"/>
              </a:rPr>
              <a:t>st</a:t>
            </a:r>
            <a:r>
              <a:rPr lang="en-GB" sz="546">
                <a:solidFill>
                  <a:schemeClr val="dk1"/>
                </a:solidFill>
                <a:latin typeface="Calibri"/>
                <a:ea typeface="Calibri"/>
                <a:cs typeface="Calibri"/>
                <a:sym typeface="Calibri"/>
              </a:rPr>
              <a:t> (9) 2:1 (10) Lower (4)</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With Work Experience: Yes (11) No (12)</a:t>
            </a:r>
            <a:endParaRPr/>
          </a:p>
          <a:p>
            <a:pPr indent="-236560" lvl="0" marL="236560" marR="0" rtl="0" algn="l">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Program: Business Economics (7), Economics (5), Economics and Finance (5), Economics and Politics (2), Econometrics (2), Other (2) </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6: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6:notes"/>
          <p:cNvSpPr txBox="1"/>
          <p:nvPr>
            <p:ph idx="1" type="body"/>
          </p:nvPr>
        </p:nvSpPr>
        <p:spPr>
          <a:xfrm>
            <a:off x="710008" y="4925773"/>
            <a:ext cx="5684048" cy="4029515"/>
          </a:xfrm>
          <a:prstGeom prst="rect">
            <a:avLst/>
          </a:prstGeom>
          <a:noFill/>
          <a:ln>
            <a:noFill/>
          </a:ln>
        </p:spPr>
        <p:txBody>
          <a:bodyPr anchorCtr="0" anchor="t" bIns="25225" lIns="50450" spcFirstLastPara="1" rIns="50450" wrap="square" tIns="25225">
            <a:noAutofit/>
          </a:bodyPr>
          <a:lstStyle/>
          <a:p>
            <a:pPr indent="0" lvl="0" marL="0" marR="0" rtl="0" algn="l">
              <a:lnSpc>
                <a:spcPct val="115000"/>
              </a:lnSpc>
              <a:spcBef>
                <a:spcPts val="0"/>
              </a:spcBef>
              <a:spcAft>
                <a:spcPts val="0"/>
              </a:spcAft>
              <a:buNone/>
            </a:pPr>
            <a:r>
              <a:rPr b="1" lang="en-GB" sz="1900">
                <a:solidFill>
                  <a:schemeClr val="dk1"/>
                </a:solidFill>
                <a:latin typeface="Arial"/>
                <a:ea typeface="Arial"/>
                <a:cs typeface="Arial"/>
                <a:sym typeface="Arial"/>
              </a:rPr>
              <a:t>This chart offers some really </a:t>
            </a:r>
            <a:r>
              <a:rPr b="1" lang="en-GB" sz="1900">
                <a:solidFill>
                  <a:srgbClr val="0F9ED5"/>
                </a:solidFill>
                <a:latin typeface="Arial"/>
                <a:ea typeface="Arial"/>
                <a:cs typeface="Arial"/>
                <a:sym typeface="Arial"/>
              </a:rPr>
              <a:t>interesting insights into what students value differently in lectures versus tutorials</a:t>
            </a:r>
            <a:r>
              <a:rPr b="1" lang="en-GB" sz="1900">
                <a:solidFill>
                  <a:schemeClr val="dk1"/>
                </a:solidFill>
                <a:latin typeface="Arial"/>
                <a:ea typeface="Arial"/>
                <a:cs typeface="Arial"/>
                <a:sym typeface="Arial"/>
              </a:rPr>
              <a:t>. </a:t>
            </a:r>
            <a:r>
              <a:rPr lang="en-GB" sz="546">
                <a:solidFill>
                  <a:schemeClr val="dk1"/>
                </a:solidFill>
                <a:latin typeface="Calibri"/>
                <a:ea typeface="Calibri"/>
                <a:cs typeface="Calibri"/>
                <a:sym typeface="Calibri"/>
              </a:rPr>
              <a:t>and it’s organized by lecture responses from highest to lowest</a:t>
            </a:r>
            <a:endParaRPr b="1"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In the bar graph, you’ll see </a:t>
            </a:r>
            <a:r>
              <a:rPr b="1" lang="en-GB" sz="1900">
                <a:solidFill>
                  <a:schemeClr val="dk1"/>
                </a:solidFill>
                <a:latin typeface="Arial"/>
                <a:ea typeface="Arial"/>
                <a:cs typeface="Arial"/>
                <a:sym typeface="Arial"/>
              </a:rPr>
              <a:t>lectures represented in blue</a:t>
            </a:r>
            <a:r>
              <a:rPr lang="en-GB" sz="1900">
                <a:solidFill>
                  <a:schemeClr val="dk1"/>
                </a:solidFill>
                <a:latin typeface="Arial"/>
                <a:ea typeface="Arial"/>
                <a:cs typeface="Arial"/>
                <a:sym typeface="Arial"/>
              </a:rPr>
              <a:t> and </a:t>
            </a:r>
            <a:r>
              <a:rPr b="1" lang="en-GB" sz="1900">
                <a:solidFill>
                  <a:schemeClr val="dk1"/>
                </a:solidFill>
                <a:latin typeface="Arial"/>
                <a:ea typeface="Arial"/>
                <a:cs typeface="Arial"/>
                <a:sym typeface="Arial"/>
              </a:rPr>
              <a:t>tutorials in orange</a:t>
            </a:r>
            <a:r>
              <a:rPr lang="en-GB" sz="1900">
                <a:solidFill>
                  <a:schemeClr val="dk1"/>
                </a:solidFill>
                <a:latin typeface="Arial"/>
                <a:ea typeface="Arial"/>
                <a:cs typeface="Arial"/>
                <a:sym typeface="Arial"/>
              </a:rPr>
              <a:t>.</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Let’s start with some </a:t>
            </a:r>
            <a:r>
              <a:rPr b="1" lang="en-GB" sz="1900">
                <a:solidFill>
                  <a:schemeClr val="dk1"/>
                </a:solidFill>
                <a:latin typeface="Arial"/>
                <a:ea typeface="Arial"/>
                <a:cs typeface="Arial"/>
                <a:sym typeface="Arial"/>
              </a:rPr>
              <a:t>shared value areas</a:t>
            </a:r>
            <a:r>
              <a:rPr lang="en-GB" sz="1900">
                <a:solidFill>
                  <a:schemeClr val="dk1"/>
                </a:solidFill>
                <a:latin typeface="Arial"/>
                <a:ea typeface="Arial"/>
                <a:cs typeface="Arial"/>
                <a:sym typeface="Arial"/>
              </a:rPr>
              <a:t>. Both lectures and tutorials </a:t>
            </a:r>
            <a:r>
              <a:rPr lang="en-GB" sz="1900">
                <a:solidFill>
                  <a:srgbClr val="0F9ED5"/>
                </a:solidFill>
                <a:latin typeface="Arial"/>
                <a:ea typeface="Arial"/>
                <a:cs typeface="Arial"/>
                <a:sym typeface="Arial"/>
              </a:rPr>
              <a:t>scored quite </a:t>
            </a:r>
            <a:r>
              <a:rPr b="1" lang="en-GB" sz="1900">
                <a:solidFill>
                  <a:srgbClr val="0F9ED5"/>
                </a:solidFill>
                <a:latin typeface="Arial"/>
                <a:ea typeface="Arial"/>
                <a:cs typeface="Arial"/>
                <a:sym typeface="Arial"/>
              </a:rPr>
              <a:t>similarly on a few fundamental points </a:t>
            </a:r>
            <a:r>
              <a:rPr lang="en-GB" sz="1900">
                <a:solidFill>
                  <a:schemeClr val="dk1"/>
                </a:solidFill>
                <a:latin typeface="Arial"/>
                <a:ea typeface="Arial"/>
                <a:cs typeface="Arial"/>
                <a:sym typeface="Arial"/>
              </a:rPr>
              <a:t>— for example, students feeling obligated to attend (72.4% for lectures and 69.8% for tutorials), and how engaging they found the teaching.</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900">
                <a:solidFill>
                  <a:schemeClr val="dk1"/>
                </a:solidFill>
                <a:latin typeface="Arial"/>
                <a:ea typeface="Arial"/>
                <a:cs typeface="Arial"/>
                <a:sym typeface="Arial"/>
              </a:rPr>
              <a:t>Lectures</a:t>
            </a:r>
            <a:r>
              <a:rPr lang="en-GB" sz="1900">
                <a:solidFill>
                  <a:schemeClr val="dk1"/>
                </a:solidFill>
                <a:latin typeface="Arial"/>
                <a:ea typeface="Arial"/>
                <a:cs typeface="Arial"/>
                <a:sym typeface="Arial"/>
              </a:rPr>
              <a:t> stood out for their </a:t>
            </a:r>
            <a:r>
              <a:rPr b="1" lang="en-GB" sz="1900">
                <a:solidFill>
                  <a:schemeClr val="dk1"/>
                </a:solidFill>
                <a:latin typeface="Arial"/>
                <a:ea typeface="Arial"/>
                <a:cs typeface="Arial"/>
                <a:sym typeface="Arial"/>
              </a:rPr>
              <a:t>social and practical advantages</a:t>
            </a:r>
            <a:r>
              <a:rPr lang="en-GB" sz="1900">
                <a:solidFill>
                  <a:schemeClr val="dk1"/>
                </a:solidFill>
                <a:latin typeface="Arial"/>
                <a:ea typeface="Arial"/>
                <a:cs typeface="Arial"/>
                <a:sym typeface="Arial"/>
              </a:rPr>
              <a:t>:</a:t>
            </a:r>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Students also preferred lectures for </a:t>
            </a:r>
            <a:r>
              <a:rPr b="1" lang="en-GB" sz="1900">
                <a:solidFill>
                  <a:schemeClr val="dk1"/>
                </a:solidFill>
                <a:latin typeface="Arial"/>
                <a:ea typeface="Arial"/>
                <a:cs typeface="Arial"/>
                <a:sym typeface="Arial"/>
              </a:rPr>
              <a:t>note-taking</a:t>
            </a:r>
            <a:r>
              <a:rPr lang="en-GB" sz="1900">
                <a:solidFill>
                  <a:schemeClr val="dk1"/>
                </a:solidFill>
                <a:latin typeface="Arial"/>
                <a:ea typeface="Arial"/>
                <a:cs typeface="Arial"/>
                <a:sym typeface="Arial"/>
              </a:rPr>
              <a:t> (+16.5 points).</a:t>
            </a:r>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Social interaction saw the largest difference, with lectures scoring </a:t>
            </a:r>
            <a:r>
              <a:rPr b="1" lang="en-GB" sz="1900">
                <a:solidFill>
                  <a:schemeClr val="dk1"/>
                </a:solidFill>
                <a:latin typeface="Arial"/>
                <a:ea typeface="Arial"/>
                <a:cs typeface="Arial"/>
                <a:sym typeface="Arial"/>
              </a:rPr>
              <a:t>18 percentage points higher</a:t>
            </a:r>
            <a:r>
              <a:rPr lang="en-GB" sz="1900">
                <a:solidFill>
                  <a:schemeClr val="dk1"/>
                </a:solidFill>
                <a:latin typeface="Arial"/>
                <a:ea typeface="Arial"/>
                <a:cs typeface="Arial"/>
                <a:sym typeface="Arial"/>
              </a:rPr>
              <a:t>.</a:t>
            </a:r>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And lectures were rated more positively for </a:t>
            </a:r>
            <a:r>
              <a:rPr b="1" lang="en-GB" sz="1900">
                <a:solidFill>
                  <a:schemeClr val="dk1"/>
                </a:solidFill>
                <a:latin typeface="Arial"/>
                <a:ea typeface="Arial"/>
                <a:cs typeface="Arial"/>
                <a:sym typeface="Arial"/>
              </a:rPr>
              <a:t>convenient scheduling</a:t>
            </a:r>
            <a:r>
              <a:rPr lang="en-GB" sz="1900">
                <a:solidFill>
                  <a:schemeClr val="dk1"/>
                </a:solidFill>
                <a:latin typeface="Arial"/>
                <a:ea typeface="Arial"/>
                <a:cs typeface="Arial"/>
                <a:sym typeface="Arial"/>
              </a:rPr>
              <a:t> (+13.6 points).</a:t>
            </a:r>
            <a:endParaRPr/>
          </a:p>
          <a:p>
            <a:pPr indent="-291338" lvl="0" marL="354838" marR="0" rtl="0" algn="l">
              <a:lnSpc>
                <a:spcPct val="115000"/>
              </a:lnSpc>
              <a:spcBef>
                <a:spcPts val="828"/>
              </a:spcBef>
              <a:spcAft>
                <a:spcPts val="0"/>
              </a:spcAft>
              <a:buClr>
                <a:schemeClr val="dk1"/>
              </a:buClr>
              <a:buSzPts val="1000"/>
              <a:buFont typeface="Noto Sans Symbols"/>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rgbClr val="0F9ED5"/>
                </a:solidFill>
                <a:latin typeface="Arial"/>
                <a:ea typeface="Arial"/>
                <a:cs typeface="Arial"/>
                <a:sym typeface="Arial"/>
              </a:rPr>
              <a:t>So overall, student attended lectures that seem to provide value in terms of both </a:t>
            </a:r>
            <a:r>
              <a:rPr b="1" lang="en-GB" sz="1900">
                <a:solidFill>
                  <a:srgbClr val="0F9ED5"/>
                </a:solidFill>
                <a:latin typeface="Arial"/>
                <a:ea typeface="Arial"/>
                <a:cs typeface="Arial"/>
                <a:sym typeface="Arial"/>
              </a:rPr>
              <a:t>independent and communal learning experiences</a:t>
            </a:r>
            <a:r>
              <a:rPr lang="en-GB" sz="1900">
                <a:solidFill>
                  <a:srgbClr val="0F9ED5"/>
                </a:solidFill>
                <a:latin typeface="Arial"/>
                <a:ea typeface="Arial"/>
                <a:cs typeface="Arial"/>
                <a:sym typeface="Arial"/>
              </a:rPr>
              <a:t>.</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On the other hand, </a:t>
            </a:r>
            <a:r>
              <a:rPr b="1" lang="en-GB" sz="1900">
                <a:solidFill>
                  <a:schemeClr val="dk1"/>
                </a:solidFill>
                <a:latin typeface="Arial"/>
                <a:ea typeface="Arial"/>
                <a:cs typeface="Arial"/>
                <a:sym typeface="Arial"/>
              </a:rPr>
              <a:t>tutorials</a:t>
            </a:r>
            <a:r>
              <a:rPr lang="en-GB" sz="1900">
                <a:solidFill>
                  <a:schemeClr val="dk1"/>
                </a:solidFill>
                <a:latin typeface="Arial"/>
                <a:ea typeface="Arial"/>
                <a:cs typeface="Arial"/>
                <a:sym typeface="Arial"/>
              </a:rPr>
              <a:t> were seen as much more valuable for </a:t>
            </a:r>
            <a:r>
              <a:rPr b="1" lang="en-GB" sz="1900">
                <a:solidFill>
                  <a:srgbClr val="0F9ED5"/>
                </a:solidFill>
                <a:latin typeface="Arial"/>
                <a:ea typeface="Arial"/>
                <a:cs typeface="Arial"/>
                <a:sym typeface="Arial"/>
              </a:rPr>
              <a:t>interactive and personalized learning</a:t>
            </a:r>
            <a:r>
              <a:rPr lang="en-GB" sz="1900">
                <a:solidFill>
                  <a:schemeClr val="dk1"/>
                </a:solidFill>
                <a:latin typeface="Arial"/>
                <a:ea typeface="Arial"/>
                <a:cs typeface="Arial"/>
                <a:sym typeface="Arial"/>
              </a:rPr>
              <a:t>:</a:t>
            </a:r>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The opportunity to ask questions showed a huge difference — </a:t>
            </a:r>
            <a:r>
              <a:rPr b="1" lang="en-GB" sz="1900">
                <a:solidFill>
                  <a:schemeClr val="dk1"/>
                </a:solidFill>
                <a:latin typeface="Arial"/>
                <a:ea typeface="Arial"/>
                <a:cs typeface="Arial"/>
                <a:sym typeface="Arial"/>
              </a:rPr>
              <a:t>over 34 points higher</a:t>
            </a:r>
            <a:r>
              <a:rPr lang="en-GB" sz="1900">
                <a:solidFill>
                  <a:schemeClr val="dk1"/>
                </a:solidFill>
                <a:latin typeface="Arial"/>
                <a:ea typeface="Arial"/>
                <a:cs typeface="Arial"/>
                <a:sym typeface="Arial"/>
              </a:rPr>
              <a:t> for tutorials.</a:t>
            </a:r>
            <a:endParaRPr/>
          </a:p>
          <a:p>
            <a:pPr indent="-354838" lvl="0" marL="354838" marR="0" rtl="0" algn="l">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Access to content that students felt was only available in tutorials came in </a:t>
            </a:r>
            <a:r>
              <a:rPr b="1" lang="en-GB" sz="1900">
                <a:solidFill>
                  <a:schemeClr val="dk1"/>
                </a:solidFill>
                <a:latin typeface="Arial"/>
                <a:ea typeface="Arial"/>
                <a:cs typeface="Arial"/>
                <a:sym typeface="Arial"/>
              </a:rPr>
              <a:t>27 points higher</a:t>
            </a:r>
            <a:r>
              <a:rPr lang="en-GB" sz="1900">
                <a:solidFill>
                  <a:schemeClr val="dk1"/>
                </a:solidFill>
                <a:latin typeface="Arial"/>
                <a:ea typeface="Arial"/>
                <a:cs typeface="Arial"/>
                <a:sym typeface="Arial"/>
              </a:rPr>
              <a:t> than lectures.</a:t>
            </a:r>
            <a:endParaRPr/>
          </a:p>
          <a:p>
            <a:pPr indent="-291338" lvl="0" marL="354838" marR="0" rtl="0" algn="l">
              <a:lnSpc>
                <a:spcPct val="115000"/>
              </a:lnSpc>
              <a:spcBef>
                <a:spcPts val="828"/>
              </a:spcBef>
              <a:spcAft>
                <a:spcPts val="0"/>
              </a:spcAft>
              <a:buClr>
                <a:schemeClr val="dk1"/>
              </a:buClr>
              <a:buSzPts val="1000"/>
              <a:buFont typeface="Noto Sans Symbols"/>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So what does this all suggest?</a:t>
            </a:r>
            <a:endParaRPr/>
          </a:p>
          <a:p>
            <a:pPr indent="0" lvl="0" marL="0" marR="0" rtl="0" algn="l">
              <a:lnSpc>
                <a:spcPct val="115000"/>
              </a:lnSpc>
              <a:spcBef>
                <a:spcPts val="828"/>
              </a:spcBef>
              <a:spcAft>
                <a:spcPts val="0"/>
              </a:spcAft>
              <a:buNone/>
            </a:pPr>
            <a:r>
              <a:t/>
            </a: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b="1" lang="en-GB" sz="1900">
                <a:solidFill>
                  <a:schemeClr val="dk1"/>
                </a:solidFill>
                <a:latin typeface="Arial"/>
                <a:ea typeface="Arial"/>
                <a:cs typeface="Arial"/>
                <a:sym typeface="Arial"/>
              </a:rPr>
              <a:t>Lectures</a:t>
            </a:r>
            <a:r>
              <a:rPr lang="en-GB" sz="1900">
                <a:solidFill>
                  <a:schemeClr val="dk1"/>
                </a:solidFill>
                <a:latin typeface="Arial"/>
                <a:ea typeface="Arial"/>
                <a:cs typeface="Arial"/>
                <a:sym typeface="Arial"/>
              </a:rPr>
              <a:t> are often appreciated for their </a:t>
            </a:r>
            <a:r>
              <a:rPr b="1" lang="en-GB" sz="1900">
                <a:solidFill>
                  <a:schemeClr val="dk1"/>
                </a:solidFill>
                <a:latin typeface="Arial"/>
                <a:ea typeface="Arial"/>
                <a:cs typeface="Arial"/>
                <a:sym typeface="Arial"/>
              </a:rPr>
              <a:t>flexibility and social aspects</a:t>
            </a:r>
            <a:r>
              <a:rPr lang="en-GB" sz="1900">
                <a:solidFill>
                  <a:schemeClr val="dk1"/>
                </a:solidFill>
                <a:latin typeface="Arial"/>
                <a:ea typeface="Arial"/>
                <a:cs typeface="Arial"/>
                <a:sym typeface="Arial"/>
              </a:rPr>
              <a:t>, which may explain why students sometimes choose to skip them if they can access the content elsewhere.</a:t>
            </a:r>
            <a:br>
              <a:rPr lang="en-GB" sz="1900">
                <a:solidFill>
                  <a:schemeClr val="dk1"/>
                </a:solidFill>
                <a:latin typeface="Arial"/>
                <a:ea typeface="Arial"/>
                <a:cs typeface="Arial"/>
                <a:sym typeface="Arial"/>
              </a:rPr>
            </a:br>
            <a:endParaRPr sz="1900">
              <a:solidFill>
                <a:schemeClr val="dk1"/>
              </a:solidFill>
              <a:latin typeface="Arial"/>
              <a:ea typeface="Arial"/>
              <a:cs typeface="Arial"/>
              <a:sym typeface="Arial"/>
            </a:endParaRPr>
          </a:p>
          <a:p>
            <a:pPr indent="0" lvl="0" marL="0" marR="0" rtl="0" algn="l">
              <a:lnSpc>
                <a:spcPct val="115000"/>
              </a:lnSpc>
              <a:spcBef>
                <a:spcPts val="828"/>
              </a:spcBef>
              <a:spcAft>
                <a:spcPts val="0"/>
              </a:spcAft>
              <a:buNone/>
            </a:pPr>
            <a:r>
              <a:rPr lang="en-GB" sz="1900">
                <a:solidFill>
                  <a:schemeClr val="dk1"/>
                </a:solidFill>
                <a:latin typeface="Arial"/>
                <a:ea typeface="Arial"/>
                <a:cs typeface="Arial"/>
                <a:sym typeface="Arial"/>
              </a:rPr>
              <a:t>But </a:t>
            </a:r>
            <a:r>
              <a:rPr b="1" lang="en-GB" sz="1900">
                <a:solidFill>
                  <a:schemeClr val="dk1"/>
                </a:solidFill>
                <a:latin typeface="Arial"/>
                <a:ea typeface="Arial"/>
                <a:cs typeface="Arial"/>
                <a:sym typeface="Arial"/>
              </a:rPr>
              <a:t>tutorials</a:t>
            </a:r>
            <a:r>
              <a:rPr lang="en-GB" sz="1900">
                <a:solidFill>
                  <a:schemeClr val="dk1"/>
                </a:solidFill>
                <a:latin typeface="Arial"/>
                <a:ea typeface="Arial"/>
                <a:cs typeface="Arial"/>
                <a:sym typeface="Arial"/>
              </a:rPr>
              <a:t> are viewed as more essential — they offer </a:t>
            </a:r>
            <a:r>
              <a:rPr b="1" lang="en-GB" sz="1900">
                <a:solidFill>
                  <a:schemeClr val="dk1"/>
                </a:solidFill>
                <a:latin typeface="Arial"/>
                <a:ea typeface="Arial"/>
                <a:cs typeface="Arial"/>
                <a:sym typeface="Arial"/>
              </a:rPr>
              <a:t>direct engagement</a:t>
            </a:r>
            <a:r>
              <a:rPr lang="en-GB" sz="1900">
                <a:solidFill>
                  <a:schemeClr val="dk1"/>
                </a:solidFill>
                <a:latin typeface="Arial"/>
                <a:ea typeface="Arial"/>
                <a:cs typeface="Arial"/>
                <a:sym typeface="Arial"/>
              </a:rPr>
              <a:t> and a level of support students feel they can’t get elsewhere, making them harder to replace.</a:t>
            </a:r>
            <a:endParaRPr/>
          </a:p>
          <a:p>
            <a:pPr indent="0" lvl="0" marL="0" marR="0" rtl="0" algn="l">
              <a:spcBef>
                <a:spcPts val="828"/>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Additional Info:</a:t>
            </a:r>
            <a:endParaRPr/>
          </a:p>
          <a:p>
            <a:pPr indent="0" lvl="0" marL="0" marR="0" rtl="0" algn="l">
              <a:spcBef>
                <a:spcPts val="0"/>
              </a:spcBef>
              <a:spcAft>
                <a:spcPts val="0"/>
              </a:spcAft>
              <a:buNone/>
            </a:pPr>
            <a:r>
              <a:rPr lang="en-GB" sz="300">
                <a:solidFill>
                  <a:schemeClr val="dk1"/>
                </a:solidFill>
                <a:latin typeface="Calibri"/>
                <a:ea typeface="Calibri"/>
                <a:cs typeface="Calibri"/>
                <a:sym typeface="Calibri"/>
              </a:rPr>
              <a:t>The data reveals </a:t>
            </a:r>
            <a:r>
              <a:rPr b="1" lang="en-GB" sz="300">
                <a:solidFill>
                  <a:schemeClr val="dk1"/>
                </a:solidFill>
                <a:latin typeface="Calibri"/>
                <a:ea typeface="Calibri"/>
                <a:cs typeface="Calibri"/>
                <a:sym typeface="Calibri"/>
              </a:rPr>
              <a:t>dramatically different value propositions</a:t>
            </a:r>
            <a:r>
              <a:rPr lang="en-GB" sz="300">
                <a:solidFill>
                  <a:schemeClr val="dk1"/>
                </a:solidFill>
                <a:latin typeface="Calibri"/>
                <a:ea typeface="Calibri"/>
                <a:cs typeface="Calibri"/>
                <a:sym typeface="Calibri"/>
              </a:rPr>
              <a:t>: tutorials excel at interactive, exclusive learning (64.3% unique content, 51.3% questions vs 37.2%/17.1% for lectures), while lectures provide superior </a:t>
            </a:r>
            <a:r>
              <a:rPr b="1" lang="en-GB" sz="300">
                <a:solidFill>
                  <a:schemeClr val="dk1"/>
                </a:solidFill>
                <a:latin typeface="Calibri"/>
                <a:ea typeface="Calibri"/>
                <a:cs typeface="Calibri"/>
                <a:sym typeface="Calibri"/>
              </a:rPr>
              <a:t>individual control and social connection</a:t>
            </a:r>
            <a:r>
              <a:rPr lang="en-GB" sz="300">
                <a:solidFill>
                  <a:schemeClr val="dk1"/>
                </a:solidFill>
                <a:latin typeface="Calibri"/>
                <a:ea typeface="Calibri"/>
                <a:cs typeface="Calibri"/>
                <a:sym typeface="Calibri"/>
              </a:rPr>
              <a:t> (47.2% note-taking, 43.7% social interaction vs 30.7%/25.6% for tutorials). This suggests students view them as </a:t>
            </a:r>
            <a:r>
              <a:rPr b="1" lang="en-GB" sz="300">
                <a:solidFill>
                  <a:schemeClr val="dk1"/>
                </a:solidFill>
                <a:latin typeface="Calibri"/>
                <a:ea typeface="Calibri"/>
                <a:cs typeface="Calibri"/>
                <a:sym typeface="Calibri"/>
              </a:rPr>
              <a:t>complementary rather than competing</a:t>
            </a:r>
            <a:r>
              <a:rPr lang="en-GB" sz="300">
                <a:solidFill>
                  <a:schemeClr val="dk1"/>
                </a:solidFill>
                <a:latin typeface="Calibri"/>
                <a:ea typeface="Calibri"/>
                <a:cs typeface="Calibri"/>
                <a:sym typeface="Calibri"/>
              </a:rPr>
              <a:t> formats.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7: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7:notes"/>
          <p:cNvSpPr txBox="1"/>
          <p:nvPr>
            <p:ph idx="1" type="body"/>
          </p:nvPr>
        </p:nvSpPr>
        <p:spPr>
          <a:xfrm>
            <a:off x="710008" y="4925773"/>
            <a:ext cx="5684048" cy="4029515"/>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b="1" lang="en-GB" sz="546">
                <a:solidFill>
                  <a:schemeClr val="dk1"/>
                </a:solidFill>
                <a:latin typeface="Calibri"/>
                <a:ea typeface="Calibri"/>
                <a:cs typeface="Calibri"/>
                <a:sym typeface="Calibri"/>
              </a:rPr>
              <a:t>This next chart provides a detailed look at the reasons students give for missing classes, </a:t>
            </a:r>
            <a:r>
              <a:rPr lang="en-GB" sz="546">
                <a:solidFill>
                  <a:schemeClr val="dk1"/>
                </a:solidFill>
                <a:latin typeface="Calibri"/>
                <a:ea typeface="Calibri"/>
                <a:cs typeface="Calibri"/>
                <a:sym typeface="Calibri"/>
              </a:rPr>
              <a:t>and it’s organized by lecture responses from highest to lowest. Again, lectures are shown in blue, and tutorials in orange.</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It highlights some key patterns in student behavior and helps us understand the </a:t>
            </a:r>
            <a:r>
              <a:rPr b="1" lang="en-GB" sz="546">
                <a:solidFill>
                  <a:schemeClr val="dk1"/>
                </a:solidFill>
                <a:latin typeface="Calibri"/>
                <a:ea typeface="Calibri"/>
                <a:cs typeface="Calibri"/>
                <a:sym typeface="Calibri"/>
              </a:rPr>
              <a:t>different pressures or motivations behind non-attendance</a:t>
            </a:r>
            <a:r>
              <a:rPr lang="en-GB" sz="546">
                <a:solidFill>
                  <a:schemeClr val="dk1"/>
                </a:solidFill>
                <a:latin typeface="Calibri"/>
                <a:ea typeface="Calibri"/>
                <a:cs typeface="Calibri"/>
                <a:sym typeface="Calibri"/>
              </a:rPr>
              <a:t> for lectures and tutorials.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Let’s start with the </a:t>
            </a:r>
            <a:r>
              <a:rPr b="1" lang="en-GB" sz="546">
                <a:solidFill>
                  <a:schemeClr val="dk1"/>
                </a:solidFill>
                <a:latin typeface="Calibri"/>
                <a:ea typeface="Calibri"/>
                <a:cs typeface="Calibri"/>
                <a:sym typeface="Calibri"/>
              </a:rPr>
              <a:t>biggest differences for lectures</a:t>
            </a:r>
            <a:r>
              <a:rPr lang="en-GB" sz="546">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546"/>
              <a:buFont typeface="Calibri"/>
              <a:buChar char="-"/>
            </a:pPr>
            <a:r>
              <a:rPr lang="en-GB" sz="546">
                <a:solidFill>
                  <a:schemeClr val="dk1"/>
                </a:solidFill>
                <a:latin typeface="Calibri"/>
                <a:ea typeface="Calibri"/>
                <a:cs typeface="Calibri"/>
                <a:sym typeface="Calibri"/>
              </a:rPr>
              <a:t>The availability of </a:t>
            </a:r>
            <a:r>
              <a:rPr b="1" lang="en-GB" sz="546">
                <a:solidFill>
                  <a:schemeClr val="dk1"/>
                </a:solidFill>
                <a:latin typeface="Calibri"/>
                <a:ea typeface="Calibri"/>
                <a:cs typeface="Calibri"/>
                <a:sym typeface="Calibri"/>
              </a:rPr>
              <a:t>recorded alternatives</a:t>
            </a:r>
            <a:r>
              <a:rPr lang="en-GB" sz="546">
                <a:solidFill>
                  <a:schemeClr val="dk1"/>
                </a:solidFill>
                <a:latin typeface="Calibri"/>
                <a:ea typeface="Calibri"/>
                <a:cs typeface="Calibri"/>
                <a:sym typeface="Calibri"/>
              </a:rPr>
              <a:t> (+33.7%)</a:t>
            </a:r>
            <a:endParaRPr/>
          </a:p>
          <a:p>
            <a:pPr indent="-171450" lvl="0" marL="171450" marR="0" rtl="0" algn="l">
              <a:spcBef>
                <a:spcPts val="0"/>
              </a:spcBef>
              <a:spcAft>
                <a:spcPts val="0"/>
              </a:spcAft>
              <a:buClr>
                <a:schemeClr val="dk1"/>
              </a:buClr>
              <a:buSzPts val="546"/>
              <a:buFont typeface="Calibri"/>
              <a:buChar char="-"/>
            </a:pPr>
            <a:r>
              <a:rPr b="1" lang="en-GB" sz="546">
                <a:solidFill>
                  <a:schemeClr val="dk1"/>
                </a:solidFill>
                <a:latin typeface="Calibri"/>
                <a:ea typeface="Calibri"/>
                <a:cs typeface="Calibri"/>
                <a:sym typeface="Calibri"/>
              </a:rPr>
              <a:t>Illness or stress</a:t>
            </a:r>
            <a:r>
              <a:rPr lang="en-GB" sz="546">
                <a:solidFill>
                  <a:schemeClr val="dk1"/>
                </a:solidFill>
                <a:latin typeface="Calibri"/>
                <a:ea typeface="Calibri"/>
                <a:cs typeface="Calibri"/>
                <a:sym typeface="Calibri"/>
              </a:rPr>
              <a:t>, reported by over </a:t>
            </a:r>
            <a:r>
              <a:rPr b="1" lang="en-GB" sz="546">
                <a:solidFill>
                  <a:schemeClr val="dk1"/>
                </a:solidFill>
                <a:latin typeface="Calibri"/>
                <a:ea typeface="Calibri"/>
                <a:cs typeface="Calibri"/>
                <a:sym typeface="Calibri"/>
              </a:rPr>
              <a:t>half of respondents — 53.8% (+12.2%)</a:t>
            </a:r>
            <a:r>
              <a:rPr lang="en-GB" sz="546">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546"/>
              <a:buFont typeface="Calibri"/>
              <a:buChar char="-"/>
            </a:pPr>
            <a:r>
              <a:rPr b="1" lang="en-GB" sz="546">
                <a:solidFill>
                  <a:schemeClr val="dk1"/>
                </a:solidFill>
                <a:latin typeface="Calibri"/>
                <a:ea typeface="Calibri"/>
                <a:cs typeface="Calibri"/>
                <a:sym typeface="Calibri"/>
              </a:rPr>
              <a:t>Inconvenient timing</a:t>
            </a:r>
            <a:r>
              <a:rPr lang="en-GB" sz="546">
                <a:solidFill>
                  <a:schemeClr val="dk1"/>
                </a:solidFill>
                <a:latin typeface="Calibri"/>
                <a:ea typeface="Calibri"/>
                <a:cs typeface="Calibri"/>
                <a:sym typeface="Calibri"/>
              </a:rPr>
              <a:t> is another major factor that hits lectures harder — about </a:t>
            </a:r>
            <a:r>
              <a:rPr b="1" lang="en-GB" sz="546">
                <a:solidFill>
                  <a:schemeClr val="dk1"/>
                </a:solidFill>
                <a:latin typeface="Calibri"/>
                <a:ea typeface="Calibri"/>
                <a:cs typeface="Calibri"/>
                <a:sym typeface="Calibri"/>
              </a:rPr>
              <a:t>50% of students</a:t>
            </a:r>
            <a:r>
              <a:rPr lang="en-GB" sz="546">
                <a:solidFill>
                  <a:schemeClr val="dk1"/>
                </a:solidFill>
                <a:latin typeface="Calibri"/>
                <a:ea typeface="Calibri"/>
                <a:cs typeface="Calibri"/>
                <a:sym typeface="Calibri"/>
              </a:rPr>
              <a:t> said poor timing affected their lecture attendance, versus only 31% for tutorials (19.6%).</a:t>
            </a:r>
            <a:endParaRPr/>
          </a:p>
          <a:p>
            <a:pPr indent="-171450" lvl="0" marL="171450" marR="0" rtl="0" algn="l">
              <a:lnSpc>
                <a:spcPct val="100000"/>
              </a:lnSpc>
              <a:spcBef>
                <a:spcPts val="0"/>
              </a:spcBef>
              <a:spcAft>
                <a:spcPts val="0"/>
              </a:spcAft>
              <a:buClr>
                <a:schemeClr val="dk1"/>
              </a:buClr>
              <a:buSzPts val="546"/>
              <a:buFont typeface="Calibri"/>
              <a:buChar char="-"/>
            </a:pPr>
            <a:r>
              <a:rPr b="1" lang="en-GB" sz="546">
                <a:solidFill>
                  <a:schemeClr val="dk1"/>
                </a:solidFill>
                <a:latin typeface="Calibri"/>
                <a:ea typeface="Calibri"/>
                <a:cs typeface="Calibri"/>
                <a:sym typeface="Calibri"/>
              </a:rPr>
              <a:t>Clashes with assignment deadlines</a:t>
            </a:r>
            <a:r>
              <a:rPr lang="en-GB" sz="546">
                <a:solidFill>
                  <a:schemeClr val="dk1"/>
                </a:solidFill>
                <a:latin typeface="Calibri"/>
                <a:ea typeface="Calibri"/>
                <a:cs typeface="Calibri"/>
                <a:sym typeface="Calibri"/>
              </a:rPr>
              <a:t> (+17.1 %),</a:t>
            </a:r>
            <a:endParaRPr/>
          </a:p>
          <a:p>
            <a:pPr indent="-136779" lvl="0" marL="171450" marR="0" rtl="0" algn="l">
              <a:spcBef>
                <a:spcPts val="0"/>
              </a:spcBef>
              <a:spcAft>
                <a:spcPts val="0"/>
              </a:spcAft>
              <a:buClr>
                <a:schemeClr val="dk1"/>
              </a:buClr>
              <a:buSzPts val="546"/>
              <a:buFont typeface="Calibri"/>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We also see some reasons that </a:t>
            </a:r>
            <a:r>
              <a:rPr b="1" lang="en-GB" sz="546">
                <a:solidFill>
                  <a:schemeClr val="dk1"/>
                </a:solidFill>
                <a:latin typeface="Calibri"/>
                <a:ea typeface="Calibri"/>
                <a:cs typeface="Calibri"/>
                <a:sym typeface="Calibri"/>
              </a:rPr>
              <a:t>impact both formats equally</a:t>
            </a:r>
            <a:r>
              <a:rPr lang="en-GB" sz="546">
                <a:solidFill>
                  <a:schemeClr val="dk1"/>
                </a:solidFill>
                <a:latin typeface="Calibri"/>
                <a:ea typeface="Calibri"/>
                <a:cs typeface="Calibri"/>
                <a:sym typeface="Calibri"/>
              </a:rPr>
              <a:t> — for example:</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  Feeling the class is </a:t>
            </a:r>
            <a:r>
              <a:rPr b="1" lang="en-GB" sz="546">
                <a:solidFill>
                  <a:schemeClr val="dk1"/>
                </a:solidFill>
                <a:latin typeface="Calibri"/>
                <a:ea typeface="Calibri"/>
                <a:cs typeface="Calibri"/>
                <a:sym typeface="Calibri"/>
              </a:rPr>
              <a:t>not stimulating</a:t>
            </a:r>
            <a:r>
              <a:rPr lang="en-GB" sz="546">
                <a:solidFill>
                  <a:schemeClr val="dk1"/>
                </a:solidFill>
                <a:latin typeface="Calibri"/>
                <a:ea typeface="Calibri"/>
                <a:cs typeface="Calibri"/>
                <a:sym typeface="Calibri"/>
              </a:rPr>
              <a:t> shows only a 5-point gap.</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And the belief that they can </a:t>
            </a:r>
            <a:r>
              <a:rPr b="1" lang="en-GB" sz="546">
                <a:solidFill>
                  <a:schemeClr val="dk1"/>
                </a:solidFill>
                <a:latin typeface="Calibri"/>
                <a:ea typeface="Calibri"/>
                <a:cs typeface="Calibri"/>
                <a:sym typeface="Calibri"/>
              </a:rPr>
              <a:t>pass without attending</a:t>
            </a:r>
            <a:r>
              <a:rPr lang="en-GB" sz="546">
                <a:solidFill>
                  <a:schemeClr val="dk1"/>
                </a:solidFill>
                <a:latin typeface="Calibri"/>
                <a:ea typeface="Calibri"/>
                <a:cs typeface="Calibri"/>
                <a:sym typeface="Calibri"/>
              </a:rPr>
              <a:t> is about the same across both formats.</a:t>
            </a:r>
            <a:endParaRPr/>
          </a:p>
          <a:p>
            <a:pPr indent="0" lvl="0" marL="0" marR="0" rtl="0" algn="l">
              <a:spcBef>
                <a:spcPts val="0"/>
              </a:spcBef>
              <a:spcAft>
                <a:spcPts val="0"/>
              </a:spcAft>
              <a:buNone/>
            </a:pPr>
            <a:r>
              <a:t/>
            </a:r>
            <a:endParaRPr b="1"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Lectures</a:t>
            </a:r>
            <a:r>
              <a:rPr lang="en-GB" sz="546">
                <a:solidFill>
                  <a:schemeClr val="dk1"/>
                </a:solidFill>
                <a:latin typeface="Calibri"/>
                <a:ea typeface="Calibri"/>
                <a:cs typeface="Calibri"/>
                <a:sym typeface="Calibri"/>
              </a:rPr>
              <a:t> are more affected by generally, more </a:t>
            </a:r>
            <a:r>
              <a:rPr b="1" lang="en-GB" sz="546">
                <a:solidFill>
                  <a:schemeClr val="dk1"/>
                </a:solidFill>
                <a:latin typeface="Calibri"/>
                <a:ea typeface="Calibri"/>
                <a:cs typeface="Calibri"/>
                <a:sym typeface="Calibri"/>
              </a:rPr>
              <a:t>schedule-related conflicts</a:t>
            </a:r>
            <a:r>
              <a:rPr lang="en-GB" sz="546">
                <a:solidFill>
                  <a:schemeClr val="dk1"/>
                </a:solidFill>
                <a:latin typeface="Calibri"/>
                <a:ea typeface="Calibri"/>
                <a:cs typeface="Calibri"/>
                <a:sym typeface="Calibri"/>
              </a:rPr>
              <a:t> and a general sense that lectures are more easily </a:t>
            </a:r>
            <a:r>
              <a:rPr b="1" lang="en-GB" sz="546">
                <a:solidFill>
                  <a:schemeClr val="dk1"/>
                </a:solidFill>
                <a:latin typeface="Calibri"/>
                <a:ea typeface="Calibri"/>
                <a:cs typeface="Calibri"/>
                <a:sym typeface="Calibri"/>
              </a:rPr>
              <a:t>replaced or skipped</a:t>
            </a:r>
            <a:r>
              <a:rPr lang="en-GB" sz="546">
                <a:solidFill>
                  <a:schemeClr val="dk1"/>
                </a:solidFill>
                <a:latin typeface="Calibri"/>
                <a:ea typeface="Calibri"/>
                <a:cs typeface="Calibri"/>
                <a:sym typeface="Calibri"/>
              </a:rPr>
              <a:t> — showing a clear disadvantage in terms of perceived necessity when materials are available </a:t>
            </a:r>
            <a:r>
              <a:rPr b="1" lang="en-GB" sz="546">
                <a:solidFill>
                  <a:schemeClr val="dk1"/>
                </a:solidFill>
                <a:latin typeface="Calibri"/>
                <a:ea typeface="Calibri"/>
                <a:cs typeface="Calibri"/>
                <a:sym typeface="Calibri"/>
              </a:rPr>
              <a:t>elsewhere or when deadlines take priority</a:t>
            </a:r>
            <a:r>
              <a:rPr lang="en-GB" sz="546">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b="1"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Mostly students being more pragmatic in their approach.</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This has important implications for how we think about designing lectures — especially if we want to increase engagement and attendance.</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8: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8:notes"/>
          <p:cNvSpPr txBox="1"/>
          <p:nvPr>
            <p:ph idx="1" type="body"/>
          </p:nvPr>
        </p:nvSpPr>
        <p:spPr>
          <a:xfrm>
            <a:off x="710407" y="4925296"/>
            <a:ext cx="5683250" cy="4029787"/>
          </a:xfrm>
          <a:prstGeom prst="rect">
            <a:avLst/>
          </a:prstGeom>
          <a:noFill/>
          <a:ln>
            <a:noFill/>
          </a:ln>
        </p:spPr>
        <p:txBody>
          <a:bodyPr anchorCtr="0" anchor="t" bIns="47300" lIns="94600" spcFirstLastPara="1" rIns="94600" wrap="square" tIns="47300">
            <a:noAutofit/>
          </a:bodyPr>
          <a:lstStyle/>
          <a:p>
            <a:pPr indent="0" lvl="0" marL="0" marR="0" rtl="0" algn="l">
              <a:spcBef>
                <a:spcPts val="0"/>
              </a:spcBef>
              <a:spcAft>
                <a:spcPts val="0"/>
              </a:spcAft>
              <a:buNone/>
            </a:pPr>
            <a:r>
              <a:rPr lang="en-GB" sz="546">
                <a:solidFill>
                  <a:schemeClr val="dk1"/>
                </a:solidFill>
                <a:latin typeface="Calibri"/>
                <a:ea typeface="Calibri"/>
                <a:cs typeface="Calibri"/>
                <a:sym typeface="Calibri"/>
              </a:rPr>
              <a:t>Before we dive into the ordered logit model, it's crucial to understand the attendance patterns of our survey participants.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Students were asked: </a:t>
            </a:r>
            <a:r>
              <a:rPr lang="en-GB" sz="546">
                <a:solidFill>
                  <a:schemeClr val="dk1"/>
                </a:solidFill>
                <a:latin typeface="Calibri"/>
                <a:ea typeface="Calibri"/>
                <a:cs typeface="Calibri"/>
                <a:sym typeface="Calibri"/>
              </a:rPr>
              <a:t>"In the past four weeks, approximately how many lectures/tutorials have you missed?".</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A </a:t>
            </a:r>
            <a:r>
              <a:rPr b="1" lang="en-GB" sz="546">
                <a:solidFill>
                  <a:schemeClr val="dk1"/>
                </a:solidFill>
                <a:latin typeface="Calibri"/>
                <a:ea typeface="Calibri"/>
                <a:cs typeface="Calibri"/>
                <a:sym typeface="Calibri"/>
              </a:rPr>
              <a:t>significant majority of students, 92 out of the 199 respondents</a:t>
            </a:r>
            <a:r>
              <a:rPr lang="en-GB" sz="546">
                <a:solidFill>
                  <a:schemeClr val="dk1"/>
                </a:solidFill>
                <a:latin typeface="Calibri"/>
                <a:ea typeface="Calibri"/>
                <a:cs typeface="Calibri"/>
                <a:sym typeface="Calibri"/>
              </a:rPr>
              <a:t>, reported missing less than 25% of their sessions.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a:t>
            </a:r>
            <a:r>
              <a:rPr lang="en-GB" sz="546">
                <a:solidFill>
                  <a:schemeClr val="dk1"/>
                </a:solidFill>
                <a:latin typeface="Calibri"/>
                <a:ea typeface="Calibri"/>
                <a:cs typeface="Calibri"/>
                <a:sym typeface="Calibri"/>
              </a:rPr>
              <a:t>The survey responses reveal that, as a group, </a:t>
            </a:r>
            <a:r>
              <a:rPr b="1" lang="en-GB" sz="546">
                <a:solidFill>
                  <a:schemeClr val="dk1"/>
                </a:solidFill>
                <a:latin typeface="Calibri"/>
                <a:ea typeface="Calibri"/>
                <a:cs typeface="Calibri"/>
                <a:sym typeface="Calibri"/>
              </a:rPr>
              <a:t>our survey respondents exhibited strong attendance habits</a:t>
            </a:r>
            <a:r>
              <a:rPr lang="en-GB" sz="546">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Fewer students reported higher rates of absenteeism:</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 36 students missed &gt;50% of lectures.</a:t>
            </a:r>
            <a:endParaRPr/>
          </a:p>
          <a:p>
            <a:pPr indent="0" lvl="0" marL="0" marR="0" rtl="0" algn="l">
              <a:spcBef>
                <a:spcPts val="0"/>
              </a:spcBef>
              <a:spcAft>
                <a:spcPts val="0"/>
              </a:spcAft>
              <a:buNone/>
            </a:pPr>
            <a:r>
              <a:rPr lang="en-GB" sz="546">
                <a:solidFill>
                  <a:schemeClr val="dk1"/>
                </a:solidFill>
                <a:latin typeface="Calibri"/>
                <a:ea typeface="Calibri"/>
                <a:cs typeface="Calibri"/>
                <a:sym typeface="Calibri"/>
              </a:rPr>
              <a:t>    ◦ 33 students missed &gt;50% of tutorials.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This group we are focussing on and compare against our baseline (those who missed 25% of the classes) in the multivariate analysis.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a:t>
            </a:r>
            <a:r>
              <a:rPr lang="en-GB" sz="546">
                <a:solidFill>
                  <a:schemeClr val="dk1"/>
                </a:solidFill>
                <a:latin typeface="Calibri"/>
                <a:ea typeface="Calibri"/>
                <a:cs typeface="Calibri"/>
                <a:sym typeface="Calibri"/>
              </a:rPr>
              <a:t>Demographic Context: It's also worth noting that </a:t>
            </a:r>
            <a:r>
              <a:rPr b="1" lang="en-GB" sz="546">
                <a:solidFill>
                  <a:schemeClr val="dk1"/>
                </a:solidFill>
                <a:latin typeface="Calibri"/>
                <a:ea typeface="Calibri"/>
                <a:cs typeface="Calibri"/>
                <a:sym typeface="Calibri"/>
              </a:rPr>
              <a:t>our survey sample was somewhat skewed towards high-achieving and female student</a:t>
            </a:r>
            <a:r>
              <a:rPr lang="en-GB" sz="546">
                <a:solidFill>
                  <a:schemeClr val="dk1"/>
                </a:solidFill>
                <a:latin typeface="Calibri"/>
                <a:ea typeface="Calibri"/>
                <a:cs typeface="Calibri"/>
                <a:sym typeface="Calibri"/>
              </a:rPr>
              <a:t>s, which </a:t>
            </a:r>
            <a:r>
              <a:rPr b="1" lang="en-GB" sz="546">
                <a:solidFill>
                  <a:schemeClr val="dk1"/>
                </a:solidFill>
                <a:latin typeface="Calibri"/>
                <a:ea typeface="Calibri"/>
                <a:cs typeface="Calibri"/>
                <a:sym typeface="Calibri"/>
              </a:rPr>
              <a:t>aligns with the literature indicating a strong, consistent correlation between class attendance and better academic outcomes</a:t>
            </a:r>
            <a:r>
              <a:rPr lang="en-GB" sz="546">
                <a:solidFill>
                  <a:schemeClr val="dk1"/>
                </a:solidFill>
                <a:latin typeface="Calibri"/>
                <a:ea typeface="Calibri"/>
                <a:cs typeface="Calibri"/>
                <a:sym typeface="Calibri"/>
              </a:rPr>
              <a:t>. This might contribute to the observed strong attendance habits in our respondent pool.</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This slide sets the stage for our multivariate analysis.</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9: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9:notes"/>
          <p:cNvSpPr txBox="1"/>
          <p:nvPr>
            <p:ph idx="1" type="body"/>
          </p:nvPr>
        </p:nvSpPr>
        <p:spPr>
          <a:xfrm>
            <a:off x="710008" y="4925773"/>
            <a:ext cx="5684048" cy="4029515"/>
          </a:xfrm>
          <a:prstGeom prst="rect">
            <a:avLst/>
          </a:prstGeom>
          <a:noFill/>
          <a:ln>
            <a:noFill/>
          </a:ln>
        </p:spPr>
        <p:txBody>
          <a:bodyPr anchorCtr="0" anchor="t" bIns="25225" lIns="50450" spcFirstLastPara="1" rIns="50450" wrap="square" tIns="25225">
            <a:noAutofit/>
          </a:bodyPr>
          <a:lstStyle/>
          <a:p>
            <a:pPr indent="0" lvl="0" marL="0" marR="0" rtl="0" algn="l">
              <a:spcBef>
                <a:spcPts val="0"/>
              </a:spcBef>
              <a:spcAft>
                <a:spcPts val="0"/>
              </a:spcAft>
              <a:buNone/>
            </a:pPr>
            <a:r>
              <a:rPr lang="en-GB" sz="546">
                <a:solidFill>
                  <a:schemeClr val="dk1"/>
                </a:solidFill>
                <a:latin typeface="Calibri"/>
                <a:ea typeface="Calibri"/>
                <a:cs typeface="Calibri"/>
                <a:sym typeface="Calibri"/>
              </a:rPr>
              <a:t>This is work in progress, so we are interested in your thoughts. Currently, we have run an Ordered Logit model </a:t>
            </a:r>
            <a:r>
              <a:rPr b="1" lang="en-GB" sz="546">
                <a:solidFill>
                  <a:schemeClr val="dk1"/>
                </a:solidFill>
                <a:latin typeface="Calibri"/>
                <a:ea typeface="Calibri"/>
                <a:cs typeface="Calibri"/>
                <a:sym typeface="Calibri"/>
              </a:rPr>
              <a:t>to identify the specific factors that differentiate students with high absenteeism from their more consistently attending peers.</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Our dependent variable is a categorical variable (we discussed in the slide before) representing the percentage of classes missed by students over the past four weeks. This allows us to model different levels of absenteeism.</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The baseline group consists of students who reported missing less than 25% of their classes. This group represents students with consistently strong attendance habits, as we discussed previously.</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Independent Variables (IVs):</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We utilized dummy variables for all factors related to both reasons for and barriers to attending class.</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Care was taken to remove any overlapping variables between these two sets to ensure distinct independent effects.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Interpretation of Coefficients:</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Each coefficient represents the predicted probability for a student to fall into the outcome category of missing more than 50% of classes, given they report having that specific barrier or reason, compared to our baseline group (those missing less than 25% of classes).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Specifically, we expect:</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Barriers to attending should have a positive sign, indicating an increased likelihood of missing more than 50% of classes.</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rPr b="1" lang="en-GB" sz="546">
                <a:solidFill>
                  <a:schemeClr val="dk1"/>
                </a:solidFill>
                <a:latin typeface="Calibri"/>
                <a:ea typeface="Calibri"/>
                <a:cs typeface="Calibri"/>
                <a:sym typeface="Calibri"/>
              </a:rPr>
              <a:t>        ▪ Reasons for attending should have a negative sign, indicating a decreased likelihood of missing more than 50% of classes.</a:t>
            </a:r>
            <a:endParaRPr/>
          </a:p>
          <a:p>
            <a:pPr indent="0" lvl="0" marL="0" marR="0" rtl="0" algn="l">
              <a:spcBef>
                <a:spcPts val="0"/>
              </a:spcBef>
              <a:spcAft>
                <a:spcPts val="0"/>
              </a:spcAft>
              <a:buNone/>
            </a:pPr>
            <a:r>
              <a:t/>
            </a:r>
            <a:endParaRPr sz="5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white_opt1">
  <p:cSld name="Cover Slide_white_opt1">
    <p:spTree>
      <p:nvGrpSpPr>
        <p:cNvPr id="7" name="Shape 7"/>
        <p:cNvGrpSpPr/>
        <p:nvPr/>
      </p:nvGrpSpPr>
      <p:grpSpPr>
        <a:xfrm>
          <a:off x="0" y="0"/>
          <a:ext cx="0" cy="0"/>
          <a:chOff x="0" y="0"/>
          <a:chExt cx="0" cy="0"/>
        </a:xfrm>
      </p:grpSpPr>
      <p:pic>
        <p:nvPicPr>
          <p:cNvPr descr="Icon&#10;&#10;Description automatically generated" id="8" name="Google Shape;8;p37"/>
          <p:cNvPicPr preferRelativeResize="0"/>
          <p:nvPr/>
        </p:nvPicPr>
        <p:blipFill rotWithShape="1">
          <a:blip r:embed="rId2">
            <a:alphaModFix/>
          </a:blip>
          <a:srcRect b="0" l="0" r="0" t="0"/>
          <a:stretch/>
        </p:blipFill>
        <p:spPr>
          <a:xfrm>
            <a:off x="5292535" y="361"/>
            <a:ext cx="3851465" cy="5143139"/>
          </a:xfrm>
          <a:prstGeom prst="rect">
            <a:avLst/>
          </a:prstGeom>
          <a:noFill/>
          <a:ln>
            <a:noFill/>
          </a:ln>
        </p:spPr>
      </p:pic>
      <p:sp>
        <p:nvSpPr>
          <p:cNvPr id="9" name="Google Shape;9;p37"/>
          <p:cNvSpPr txBox="1"/>
          <p:nvPr>
            <p:ph type="title"/>
          </p:nvPr>
        </p:nvSpPr>
        <p:spPr>
          <a:xfrm>
            <a:off x="389157" y="3097148"/>
            <a:ext cx="4706868" cy="99786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275"/>
              <a:buFont typeface="Arial"/>
              <a:buNone/>
              <a:defRPr b="0" i="0" sz="3275">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0" name="Google Shape;10;p37"/>
          <p:cNvPicPr preferRelativeResize="0"/>
          <p:nvPr/>
        </p:nvPicPr>
        <p:blipFill rotWithShape="1">
          <a:blip r:embed="rId3">
            <a:alphaModFix/>
          </a:blip>
          <a:srcRect b="0" l="0" r="0" t="0"/>
          <a:stretch/>
        </p:blipFill>
        <p:spPr>
          <a:xfrm>
            <a:off x="231394" y="324909"/>
            <a:ext cx="4135674" cy="27218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_green_opt3">
  <p:cSld name="1_Cover Slide_green_opt3">
    <p:spTree>
      <p:nvGrpSpPr>
        <p:cNvPr id="59" name="Shape 59"/>
        <p:cNvGrpSpPr/>
        <p:nvPr/>
      </p:nvGrpSpPr>
      <p:grpSpPr>
        <a:xfrm>
          <a:off x="0" y="0"/>
          <a:ext cx="0" cy="0"/>
          <a:chOff x="0" y="0"/>
          <a:chExt cx="0" cy="0"/>
        </a:xfrm>
      </p:grpSpPr>
      <p:sp>
        <p:nvSpPr>
          <p:cNvPr id="60" name="Google Shape;60;p46"/>
          <p:cNvSpPr/>
          <p:nvPr/>
        </p:nvSpPr>
        <p:spPr>
          <a:xfrm>
            <a:off x="0" y="289"/>
            <a:ext cx="9144000"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03C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A picture containing text, sky, outdoor, green&#10;&#10;Description automatically generated" id="61" name="Google Shape;61;p46"/>
          <p:cNvPicPr preferRelativeResize="0"/>
          <p:nvPr/>
        </p:nvPicPr>
        <p:blipFill rotWithShape="1">
          <a:blip r:embed="rId2">
            <a:alphaModFix/>
          </a:blip>
          <a:srcRect b="0" l="0" r="0" t="0"/>
          <a:stretch/>
        </p:blipFill>
        <p:spPr>
          <a:xfrm>
            <a:off x="5148369" y="-1125"/>
            <a:ext cx="4490207" cy="4517954"/>
          </a:xfrm>
          <a:prstGeom prst="rect">
            <a:avLst/>
          </a:prstGeom>
          <a:noFill/>
          <a:ln>
            <a:noFill/>
          </a:ln>
        </p:spPr>
      </p:pic>
      <p:sp>
        <p:nvSpPr>
          <p:cNvPr id="62" name="Google Shape;62;p46"/>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chemeClr val="lt1"/>
              </a:buClr>
              <a:buSzPts val="1455"/>
              <a:buFont typeface="Arial"/>
              <a:buNone/>
              <a:defRPr b="0" i="0" sz="1455" u="none" cap="none" strike="noStrike">
                <a:solidFill>
                  <a:schemeClr val="lt1"/>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
        <p:nvSpPr>
          <p:cNvPr id="63" name="Google Shape;63;p46"/>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3275"/>
              <a:buFont typeface="Arial"/>
              <a:buNone/>
              <a:defRPr b="0" i="0" sz="3275">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64" name="Google Shape;64;p46"/>
          <p:cNvPicPr preferRelativeResize="0"/>
          <p:nvPr/>
        </p:nvPicPr>
        <p:blipFill rotWithShape="1">
          <a:blip r:embed="rId3">
            <a:alphaModFix/>
          </a:blip>
          <a:srcRect b="0" l="0" r="0" t="0"/>
          <a:stretch/>
        </p:blipFill>
        <p:spPr>
          <a:xfrm>
            <a:off x="305321" y="102462"/>
            <a:ext cx="1642925" cy="1081292"/>
          </a:xfrm>
          <a:prstGeom prst="rect">
            <a:avLst/>
          </a:prstGeom>
          <a:noFill/>
          <a:ln>
            <a:noFill/>
          </a:ln>
        </p:spPr>
      </p:pic>
      <p:sp>
        <p:nvSpPr>
          <p:cNvPr id="65" name="Google Shape;65;p46"/>
          <p:cNvSpPr/>
          <p:nvPr>
            <p:ph idx="2" type="pic"/>
          </p:nvPr>
        </p:nvSpPr>
        <p:spPr>
          <a:xfrm>
            <a:off x="5474537" y="-1123"/>
            <a:ext cx="3837872" cy="4161981"/>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white_opt4_2">
  <p:cSld name="Cover Slide_white_opt4_2">
    <p:spTree>
      <p:nvGrpSpPr>
        <p:cNvPr id="66" name="Shape 66"/>
        <p:cNvGrpSpPr/>
        <p:nvPr/>
      </p:nvGrpSpPr>
      <p:grpSpPr>
        <a:xfrm>
          <a:off x="0" y="0"/>
          <a:ext cx="0" cy="0"/>
          <a:chOff x="0" y="0"/>
          <a:chExt cx="0" cy="0"/>
        </a:xfrm>
      </p:grpSpPr>
      <p:pic>
        <p:nvPicPr>
          <p:cNvPr descr="Shape&#10;&#10;Description automatically generated" id="67" name="Google Shape;67;p47"/>
          <p:cNvPicPr preferRelativeResize="0"/>
          <p:nvPr/>
        </p:nvPicPr>
        <p:blipFill rotWithShape="1">
          <a:blip r:embed="rId2">
            <a:alphaModFix/>
          </a:blip>
          <a:srcRect b="0" l="0" r="0" t="0"/>
          <a:stretch/>
        </p:blipFill>
        <p:spPr>
          <a:xfrm>
            <a:off x="7585146" y="-5523"/>
            <a:ext cx="4257706" cy="5154677"/>
          </a:xfrm>
          <a:prstGeom prst="rect">
            <a:avLst/>
          </a:prstGeom>
          <a:noFill/>
          <a:ln>
            <a:noFill/>
          </a:ln>
        </p:spPr>
      </p:pic>
      <p:pic>
        <p:nvPicPr>
          <p:cNvPr id="68" name="Google Shape;68;p47"/>
          <p:cNvPicPr preferRelativeResize="0"/>
          <p:nvPr/>
        </p:nvPicPr>
        <p:blipFill rotWithShape="1">
          <a:blip r:embed="rId3">
            <a:alphaModFix/>
          </a:blip>
          <a:srcRect b="0" l="0" r="0" t="0"/>
          <a:stretch/>
        </p:blipFill>
        <p:spPr>
          <a:xfrm>
            <a:off x="5812789" y="-5523"/>
            <a:ext cx="2878105" cy="2942574"/>
          </a:xfrm>
          <a:prstGeom prst="rect">
            <a:avLst/>
          </a:prstGeom>
          <a:noFill/>
          <a:ln>
            <a:noFill/>
          </a:ln>
        </p:spPr>
      </p:pic>
      <p:pic>
        <p:nvPicPr>
          <p:cNvPr descr="Logo&#10;&#10;Description automatically generated with medium confidence" id="69" name="Google Shape;69;p47"/>
          <p:cNvPicPr preferRelativeResize="0"/>
          <p:nvPr/>
        </p:nvPicPr>
        <p:blipFill rotWithShape="1">
          <a:blip r:embed="rId4">
            <a:alphaModFix/>
          </a:blip>
          <a:srcRect b="0" l="0" r="0" t="0"/>
          <a:stretch/>
        </p:blipFill>
        <p:spPr>
          <a:xfrm>
            <a:off x="305321" y="102462"/>
            <a:ext cx="1642925" cy="1081292"/>
          </a:xfrm>
          <a:prstGeom prst="rect">
            <a:avLst/>
          </a:prstGeom>
          <a:noFill/>
          <a:ln>
            <a:noFill/>
          </a:ln>
        </p:spPr>
      </p:pic>
      <p:sp>
        <p:nvSpPr>
          <p:cNvPr id="70" name="Google Shape;70;p47"/>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rgbClr val="003C3B"/>
              </a:buClr>
              <a:buSzPts val="1455"/>
              <a:buFont typeface="Arial"/>
              <a:buNone/>
              <a:defRPr b="0" i="0" sz="1455" u="none" cap="none" strike="noStrike">
                <a:solidFill>
                  <a:srgbClr val="003C3B"/>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
        <p:nvSpPr>
          <p:cNvPr id="71" name="Google Shape;71;p47"/>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275"/>
              <a:buFont typeface="Arial"/>
              <a:buNone/>
              <a:defRPr b="0" i="0" sz="3275">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7"/>
          <p:cNvSpPr/>
          <p:nvPr>
            <p:ph idx="2" type="pic"/>
          </p:nvPr>
        </p:nvSpPr>
        <p:spPr>
          <a:xfrm>
            <a:off x="5812789" y="6920"/>
            <a:ext cx="2878104" cy="2930131"/>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green_opt4">
  <p:cSld name="Cover Slide_green_opt4">
    <p:spTree>
      <p:nvGrpSpPr>
        <p:cNvPr id="73" name="Shape 73"/>
        <p:cNvGrpSpPr/>
        <p:nvPr/>
      </p:nvGrpSpPr>
      <p:grpSpPr>
        <a:xfrm>
          <a:off x="0" y="0"/>
          <a:ext cx="0" cy="0"/>
          <a:chOff x="0" y="0"/>
          <a:chExt cx="0" cy="0"/>
        </a:xfrm>
      </p:grpSpPr>
      <p:pic>
        <p:nvPicPr>
          <p:cNvPr id="74" name="Google Shape;74;p48"/>
          <p:cNvPicPr preferRelativeResize="0"/>
          <p:nvPr/>
        </p:nvPicPr>
        <p:blipFill rotWithShape="1">
          <a:blip r:embed="rId2">
            <a:alphaModFix/>
          </a:blip>
          <a:srcRect b="0" l="0" r="0" t="0"/>
          <a:stretch/>
        </p:blipFill>
        <p:spPr>
          <a:xfrm>
            <a:off x="0" y="180"/>
            <a:ext cx="9152642" cy="5148000"/>
          </a:xfrm>
          <a:prstGeom prst="rect">
            <a:avLst/>
          </a:prstGeom>
          <a:noFill/>
          <a:ln>
            <a:noFill/>
          </a:ln>
        </p:spPr>
      </p:pic>
      <p:pic>
        <p:nvPicPr>
          <p:cNvPr descr="Logo&#10;&#10;Description automatically generated" id="75" name="Google Shape;75;p48"/>
          <p:cNvPicPr preferRelativeResize="0"/>
          <p:nvPr/>
        </p:nvPicPr>
        <p:blipFill rotWithShape="1">
          <a:blip r:embed="rId3">
            <a:alphaModFix/>
          </a:blip>
          <a:srcRect b="0" l="0" r="0" t="0"/>
          <a:stretch/>
        </p:blipFill>
        <p:spPr>
          <a:xfrm>
            <a:off x="305321" y="102462"/>
            <a:ext cx="1642925" cy="1081292"/>
          </a:xfrm>
          <a:prstGeom prst="rect">
            <a:avLst/>
          </a:prstGeom>
          <a:noFill/>
          <a:ln>
            <a:noFill/>
          </a:ln>
        </p:spPr>
      </p:pic>
      <p:sp>
        <p:nvSpPr>
          <p:cNvPr id="76" name="Google Shape;76;p48"/>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chemeClr val="lt1"/>
              </a:buClr>
              <a:buSzPts val="1455"/>
              <a:buFont typeface="Arial"/>
              <a:buNone/>
              <a:defRPr b="0" i="0" sz="1455" u="none" cap="none" strike="noStrike">
                <a:solidFill>
                  <a:schemeClr val="lt1"/>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
        <p:nvSpPr>
          <p:cNvPr id="77" name="Google Shape;77;p48"/>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3275"/>
              <a:buFont typeface="Arial"/>
              <a:buNone/>
              <a:defRPr b="0" i="0" sz="3275">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sky, building, outdoor, structure&#10;&#10;Description automatically generated" id="78" name="Google Shape;78;p48"/>
          <p:cNvPicPr preferRelativeResize="0"/>
          <p:nvPr/>
        </p:nvPicPr>
        <p:blipFill rotWithShape="1">
          <a:blip r:embed="rId4">
            <a:alphaModFix/>
          </a:blip>
          <a:srcRect b="0" l="0" r="0" t="0"/>
          <a:stretch/>
        </p:blipFill>
        <p:spPr>
          <a:xfrm>
            <a:off x="5812789" y="-5523"/>
            <a:ext cx="2878104" cy="2942574"/>
          </a:xfrm>
          <a:prstGeom prst="rect">
            <a:avLst/>
          </a:prstGeom>
          <a:noFill/>
          <a:ln>
            <a:noFill/>
          </a:ln>
        </p:spPr>
      </p:pic>
      <p:sp>
        <p:nvSpPr>
          <p:cNvPr id="79" name="Google Shape;79;p48"/>
          <p:cNvSpPr/>
          <p:nvPr>
            <p:ph idx="2" type="pic"/>
          </p:nvPr>
        </p:nvSpPr>
        <p:spPr>
          <a:xfrm>
            <a:off x="5812789" y="6920"/>
            <a:ext cx="2878104" cy="2930131"/>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white_opt5_1">
  <p:cSld name="Cover Slide_white_opt5_1">
    <p:spTree>
      <p:nvGrpSpPr>
        <p:cNvPr id="80" name="Shape 80"/>
        <p:cNvGrpSpPr/>
        <p:nvPr/>
      </p:nvGrpSpPr>
      <p:grpSpPr>
        <a:xfrm>
          <a:off x="0" y="0"/>
          <a:ext cx="0" cy="0"/>
          <a:chOff x="0" y="0"/>
          <a:chExt cx="0" cy="0"/>
        </a:xfrm>
      </p:grpSpPr>
      <p:pic>
        <p:nvPicPr>
          <p:cNvPr descr="People walking in front of a building&#10;&#10;Description automatically generated with low confidence" id="81" name="Google Shape;81;p49"/>
          <p:cNvPicPr preferRelativeResize="0"/>
          <p:nvPr/>
        </p:nvPicPr>
        <p:blipFill rotWithShape="1">
          <a:blip r:embed="rId2">
            <a:alphaModFix/>
          </a:blip>
          <a:srcRect b="0" l="0" r="0" t="0"/>
          <a:stretch/>
        </p:blipFill>
        <p:spPr>
          <a:xfrm>
            <a:off x="5559552" y="0"/>
            <a:ext cx="3584448" cy="5143500"/>
          </a:xfrm>
          <a:prstGeom prst="rect">
            <a:avLst/>
          </a:prstGeom>
          <a:noFill/>
          <a:ln>
            <a:noFill/>
          </a:ln>
        </p:spPr>
      </p:pic>
      <p:pic>
        <p:nvPicPr>
          <p:cNvPr descr="Logo&#10;&#10;Description automatically generated with medium confidence" id="82" name="Google Shape;82;p49"/>
          <p:cNvPicPr preferRelativeResize="0"/>
          <p:nvPr/>
        </p:nvPicPr>
        <p:blipFill rotWithShape="1">
          <a:blip r:embed="rId3">
            <a:alphaModFix/>
          </a:blip>
          <a:srcRect b="0" l="0" r="0" t="0"/>
          <a:stretch/>
        </p:blipFill>
        <p:spPr>
          <a:xfrm>
            <a:off x="305321" y="102462"/>
            <a:ext cx="1642925" cy="1081292"/>
          </a:xfrm>
          <a:prstGeom prst="rect">
            <a:avLst/>
          </a:prstGeom>
          <a:noFill/>
          <a:ln>
            <a:noFill/>
          </a:ln>
        </p:spPr>
      </p:pic>
      <p:sp>
        <p:nvSpPr>
          <p:cNvPr id="83" name="Google Shape;83;p49"/>
          <p:cNvSpPr/>
          <p:nvPr/>
        </p:nvSpPr>
        <p:spPr>
          <a:xfrm>
            <a:off x="5399047" y="0"/>
            <a:ext cx="152998"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4" name="Google Shape;84;p49"/>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275"/>
              <a:buFont typeface="Arial"/>
              <a:buNone/>
              <a:defRPr b="0" i="0" sz="3275">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49"/>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rgbClr val="003C3B"/>
              </a:buClr>
              <a:buSzPts val="1455"/>
              <a:buFont typeface="Arial"/>
              <a:buNone/>
              <a:defRPr b="0" i="0" sz="1455" u="none" cap="none" strike="noStrike">
                <a:solidFill>
                  <a:srgbClr val="003C3B"/>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
        <p:nvSpPr>
          <p:cNvPr id="86" name="Google Shape;86;p49"/>
          <p:cNvSpPr/>
          <p:nvPr>
            <p:ph idx="2" type="pic"/>
          </p:nvPr>
        </p:nvSpPr>
        <p:spPr>
          <a:xfrm>
            <a:off x="5554547" y="0"/>
            <a:ext cx="3589452"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white_opt6_3">
  <p:cSld name="Cover Slide_white_opt6_3">
    <p:spTree>
      <p:nvGrpSpPr>
        <p:cNvPr id="87" name="Shape 87"/>
        <p:cNvGrpSpPr/>
        <p:nvPr/>
      </p:nvGrpSpPr>
      <p:grpSpPr>
        <a:xfrm>
          <a:off x="0" y="0"/>
          <a:ext cx="0" cy="0"/>
          <a:chOff x="0" y="0"/>
          <a:chExt cx="0" cy="0"/>
        </a:xfrm>
      </p:grpSpPr>
      <p:sp>
        <p:nvSpPr>
          <p:cNvPr id="88" name="Google Shape;88;p50"/>
          <p:cNvSpPr/>
          <p:nvPr/>
        </p:nvSpPr>
        <p:spPr>
          <a:xfrm>
            <a:off x="6788112" y="0"/>
            <a:ext cx="152998"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9" name="Google Shape;89;p50"/>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275"/>
              <a:buFont typeface="Arial"/>
              <a:buNone/>
              <a:defRPr b="0" i="0" sz="3275">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50"/>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rgbClr val="003C3B"/>
              </a:buClr>
              <a:buSzPts val="1455"/>
              <a:buFont typeface="Arial"/>
              <a:buNone/>
              <a:defRPr b="0" i="0" sz="1455" u="none" cap="none" strike="noStrike">
                <a:solidFill>
                  <a:srgbClr val="003C3B"/>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pic>
        <p:nvPicPr>
          <p:cNvPr descr="Logo&#10;&#10;Description automatically generated with medium confidence" id="91" name="Google Shape;91;p50"/>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92" name="Google Shape;92;p50"/>
          <p:cNvSpPr/>
          <p:nvPr>
            <p:ph idx="2" type="pic"/>
          </p:nvPr>
        </p:nvSpPr>
        <p:spPr>
          <a:xfrm>
            <a:off x="6941111" y="-5016"/>
            <a:ext cx="2202889" cy="51435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green_opt6">
  <p:cSld name="Cover Slide_green_opt6">
    <p:spTree>
      <p:nvGrpSpPr>
        <p:cNvPr id="93" name="Shape 93"/>
        <p:cNvGrpSpPr/>
        <p:nvPr/>
      </p:nvGrpSpPr>
      <p:grpSpPr>
        <a:xfrm>
          <a:off x="0" y="0"/>
          <a:ext cx="0" cy="0"/>
          <a:chOff x="0" y="0"/>
          <a:chExt cx="0" cy="0"/>
        </a:xfrm>
      </p:grpSpPr>
      <p:sp>
        <p:nvSpPr>
          <p:cNvPr id="94" name="Google Shape;94;p51"/>
          <p:cNvSpPr/>
          <p:nvPr/>
        </p:nvSpPr>
        <p:spPr>
          <a:xfrm>
            <a:off x="0" y="0"/>
            <a:ext cx="6788112"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03C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Logo&#10;&#10;Description automatically generated" id="95" name="Google Shape;95;p51"/>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96" name="Google Shape;96;p51"/>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3275"/>
              <a:buFont typeface="Arial"/>
              <a:buNone/>
              <a:defRPr b="0" i="0" sz="3275">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51"/>
          <p:cNvSpPr/>
          <p:nvPr/>
        </p:nvSpPr>
        <p:spPr>
          <a:xfrm>
            <a:off x="6788112" y="0"/>
            <a:ext cx="152998"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8" name="Google Shape;98;p51"/>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chemeClr val="lt1"/>
              </a:buClr>
              <a:buSzPts val="1455"/>
              <a:buFont typeface="Arial"/>
              <a:buNone/>
              <a:defRPr b="0" i="0" sz="1455" u="none" cap="none" strike="noStrike">
                <a:solidFill>
                  <a:schemeClr val="lt1"/>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
        <p:nvSpPr>
          <p:cNvPr id="99" name="Google Shape;99;p51"/>
          <p:cNvSpPr/>
          <p:nvPr>
            <p:ph idx="2" type="pic"/>
          </p:nvPr>
        </p:nvSpPr>
        <p:spPr>
          <a:xfrm>
            <a:off x="6941111" y="-5016"/>
            <a:ext cx="2202889" cy="51435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_white_opt1_2">
  <p:cSld name="Divider Slide_white_opt1_2">
    <p:spTree>
      <p:nvGrpSpPr>
        <p:cNvPr id="100" name="Shape 100"/>
        <p:cNvGrpSpPr/>
        <p:nvPr/>
      </p:nvGrpSpPr>
      <p:grpSpPr>
        <a:xfrm>
          <a:off x="0" y="0"/>
          <a:ext cx="0" cy="0"/>
          <a:chOff x="0" y="0"/>
          <a:chExt cx="0" cy="0"/>
        </a:xfrm>
      </p:grpSpPr>
      <p:sp>
        <p:nvSpPr>
          <p:cNvPr id="101" name="Google Shape;101;p52"/>
          <p:cNvSpPr/>
          <p:nvPr/>
        </p:nvSpPr>
        <p:spPr>
          <a:xfrm>
            <a:off x="6788112" y="0"/>
            <a:ext cx="152998"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2" name="Google Shape;102;p52"/>
          <p:cNvSpPr txBox="1"/>
          <p:nvPr>
            <p:ph type="title"/>
          </p:nvPr>
        </p:nvSpPr>
        <p:spPr>
          <a:xfrm>
            <a:off x="389157" y="1527521"/>
            <a:ext cx="334431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600"/>
              <a:buFont typeface="Arial"/>
              <a:buNone/>
              <a:defRPr b="0" i="0" sz="360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52"/>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rgbClr val="003C3B"/>
              </a:buClr>
              <a:buSzPts val="1455"/>
              <a:buFont typeface="Arial"/>
              <a:buNone/>
              <a:defRPr b="0" i="0" sz="1455" u="none" cap="none" strike="noStrike">
                <a:solidFill>
                  <a:srgbClr val="003C3B"/>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pic>
        <p:nvPicPr>
          <p:cNvPr descr="Logo&#10;&#10;Description automatically generated with medium confidence" id="104" name="Google Shape;104;p52"/>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105" name="Google Shape;105;p52"/>
          <p:cNvSpPr/>
          <p:nvPr>
            <p:ph idx="2" type="pic"/>
          </p:nvPr>
        </p:nvSpPr>
        <p:spPr>
          <a:xfrm>
            <a:off x="6941111" y="-5016"/>
            <a:ext cx="2202889" cy="5143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_white_opt2">
  <p:cSld name="Divider Slide_white_opt2">
    <p:spTree>
      <p:nvGrpSpPr>
        <p:cNvPr id="106" name="Shape 106"/>
        <p:cNvGrpSpPr/>
        <p:nvPr/>
      </p:nvGrpSpPr>
      <p:grpSpPr>
        <a:xfrm>
          <a:off x="0" y="0"/>
          <a:ext cx="0" cy="0"/>
          <a:chOff x="0" y="0"/>
          <a:chExt cx="0" cy="0"/>
        </a:xfrm>
      </p:grpSpPr>
      <p:sp>
        <p:nvSpPr>
          <p:cNvPr id="107" name="Google Shape;107;p53"/>
          <p:cNvSpPr txBox="1"/>
          <p:nvPr/>
        </p:nvSpPr>
        <p:spPr>
          <a:xfrm>
            <a:off x="7953599" y="4443894"/>
            <a:ext cx="763925" cy="480003"/>
          </a:xfrm>
          <a:prstGeom prst="rect">
            <a:avLst/>
          </a:prstGeom>
          <a:noFill/>
          <a:ln>
            <a:noFill/>
          </a:ln>
        </p:spPr>
        <p:txBody>
          <a:bodyPr anchorCtr="0" anchor="t" bIns="0" lIns="0" spcFirstLastPara="1" rIns="0" wrap="square" tIns="0">
            <a:spAutoFit/>
          </a:bodyPr>
          <a:lstStyle/>
          <a:p>
            <a:pPr indent="0" lvl="0" marL="5776" rtl="0" algn="l">
              <a:lnSpc>
                <a:spcPct val="87052"/>
              </a:lnSpc>
              <a:spcBef>
                <a:spcPts val="0"/>
              </a:spcBef>
              <a:spcAft>
                <a:spcPts val="0"/>
              </a:spcAft>
              <a:buNone/>
            </a:pPr>
            <a:r>
              <a:rPr b="0" i="0" lang="en-GB" sz="1228">
                <a:solidFill>
                  <a:srgbClr val="FFFFFF"/>
                </a:solidFill>
                <a:latin typeface="Arial"/>
                <a:ea typeface="Arial"/>
                <a:cs typeface="Arial"/>
                <a:sym typeface="Arial"/>
              </a:rPr>
              <a:t>University</a:t>
            </a:r>
            <a:endParaRPr b="0" i="0" sz="1228">
              <a:latin typeface="Arial"/>
              <a:ea typeface="Arial"/>
              <a:cs typeface="Arial"/>
              <a:sym typeface="Arial"/>
            </a:endParaRPr>
          </a:p>
          <a:p>
            <a:pPr indent="0" lvl="0" marL="5776" rtl="0" algn="l">
              <a:lnSpc>
                <a:spcPct val="106514"/>
              </a:lnSpc>
              <a:spcBef>
                <a:spcPts val="0"/>
              </a:spcBef>
              <a:spcAft>
                <a:spcPts val="0"/>
              </a:spcAft>
              <a:buNone/>
            </a:pPr>
            <a:r>
              <a:rPr b="0" i="0" lang="en-GB" sz="1228">
                <a:solidFill>
                  <a:srgbClr val="FFFFFF"/>
                </a:solidFill>
                <a:latin typeface="Arial"/>
                <a:ea typeface="Arial"/>
                <a:cs typeface="Arial"/>
                <a:sym typeface="Arial"/>
              </a:rPr>
              <a:t>ofGalway.ie</a:t>
            </a:r>
            <a:endParaRPr b="0" i="0" sz="1228">
              <a:latin typeface="Arial"/>
              <a:ea typeface="Arial"/>
              <a:cs typeface="Arial"/>
              <a:sym typeface="Arial"/>
            </a:endParaRPr>
          </a:p>
        </p:txBody>
      </p:sp>
      <p:sp>
        <p:nvSpPr>
          <p:cNvPr id="108" name="Google Shape;108;p53"/>
          <p:cNvSpPr txBox="1"/>
          <p:nvPr>
            <p:ph type="title"/>
          </p:nvPr>
        </p:nvSpPr>
        <p:spPr>
          <a:xfrm>
            <a:off x="389157" y="1527521"/>
            <a:ext cx="334431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4002"/>
              <a:buFont typeface="Arial"/>
              <a:buNone/>
              <a:defRPr b="0" i="0" sz="4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Icon&#10;&#10;Description automatically generated" id="109" name="Google Shape;109;p53"/>
          <p:cNvPicPr preferRelativeResize="0"/>
          <p:nvPr/>
        </p:nvPicPr>
        <p:blipFill rotWithShape="1">
          <a:blip r:embed="rId2">
            <a:alphaModFix/>
          </a:blip>
          <a:srcRect b="0" l="0" r="0" t="0"/>
          <a:stretch/>
        </p:blipFill>
        <p:spPr>
          <a:xfrm>
            <a:off x="4178981" y="181"/>
            <a:ext cx="4965019" cy="5143139"/>
          </a:xfrm>
          <a:prstGeom prst="rect">
            <a:avLst/>
          </a:prstGeom>
          <a:noFill/>
          <a:ln>
            <a:noFill/>
          </a:ln>
        </p:spPr>
      </p:pic>
      <p:pic>
        <p:nvPicPr>
          <p:cNvPr descr="Logo&#10;&#10;Description automatically generated with medium confidence" id="110" name="Google Shape;110;p53"/>
          <p:cNvPicPr preferRelativeResize="0"/>
          <p:nvPr/>
        </p:nvPicPr>
        <p:blipFill rotWithShape="1">
          <a:blip r:embed="rId3">
            <a:alphaModFix/>
          </a:blip>
          <a:srcRect b="0" l="0" r="0" t="0"/>
          <a:stretch/>
        </p:blipFill>
        <p:spPr>
          <a:xfrm>
            <a:off x="305321" y="102462"/>
            <a:ext cx="1642925" cy="1081292"/>
          </a:xfrm>
          <a:prstGeom prst="rect">
            <a:avLst/>
          </a:prstGeom>
          <a:noFill/>
          <a:ln>
            <a:noFill/>
          </a:ln>
        </p:spPr>
      </p:pic>
      <p:sp>
        <p:nvSpPr>
          <p:cNvPr id="111" name="Google Shape;111;p53"/>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rgbClr val="003C3B"/>
              </a:buClr>
              <a:buSzPts val="1455"/>
              <a:buFont typeface="Arial"/>
              <a:buNone/>
              <a:defRPr b="0" i="0" sz="1455" u="none" cap="none" strike="noStrike">
                <a:solidFill>
                  <a:srgbClr val="003C3B"/>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_green_opt2">
  <p:cSld name="Divider Slide_green_opt2">
    <p:spTree>
      <p:nvGrpSpPr>
        <p:cNvPr id="112" name="Shape 112"/>
        <p:cNvGrpSpPr/>
        <p:nvPr/>
      </p:nvGrpSpPr>
      <p:grpSpPr>
        <a:xfrm>
          <a:off x="0" y="0"/>
          <a:ext cx="0" cy="0"/>
          <a:chOff x="0" y="0"/>
          <a:chExt cx="0" cy="0"/>
        </a:xfrm>
      </p:grpSpPr>
      <p:sp>
        <p:nvSpPr>
          <p:cNvPr id="113" name="Google Shape;113;p54"/>
          <p:cNvSpPr/>
          <p:nvPr/>
        </p:nvSpPr>
        <p:spPr>
          <a:xfrm>
            <a:off x="0" y="0"/>
            <a:ext cx="9144000"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03C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Logo&#10;&#10;Description automatically generated" id="114" name="Google Shape;114;p54"/>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115" name="Google Shape;115;p54"/>
          <p:cNvSpPr txBox="1"/>
          <p:nvPr>
            <p:ph type="title"/>
          </p:nvPr>
        </p:nvSpPr>
        <p:spPr>
          <a:xfrm>
            <a:off x="389157" y="1527521"/>
            <a:ext cx="334431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002"/>
              <a:buFont typeface="Arial"/>
              <a:buNone/>
              <a:defRPr b="0" i="0" sz="4002">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Icon&#10;&#10;Description automatically generated" id="116" name="Google Shape;116;p54"/>
          <p:cNvPicPr preferRelativeResize="0"/>
          <p:nvPr/>
        </p:nvPicPr>
        <p:blipFill rotWithShape="1">
          <a:blip r:embed="rId3">
            <a:alphaModFix/>
          </a:blip>
          <a:srcRect b="0" l="0" r="0" t="0"/>
          <a:stretch/>
        </p:blipFill>
        <p:spPr>
          <a:xfrm>
            <a:off x="4122630" y="7729"/>
            <a:ext cx="5021370" cy="5143139"/>
          </a:xfrm>
          <a:prstGeom prst="rect">
            <a:avLst/>
          </a:prstGeom>
          <a:noFill/>
          <a:ln>
            <a:noFill/>
          </a:ln>
        </p:spPr>
      </p:pic>
      <p:sp>
        <p:nvSpPr>
          <p:cNvPr id="117" name="Google Shape;117;p54"/>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chemeClr val="lt1"/>
              </a:buClr>
              <a:buSzPts val="1455"/>
              <a:buFont typeface="Arial"/>
              <a:buNone/>
              <a:defRPr b="0" i="0" sz="1455" u="none" cap="none" strike="noStrike">
                <a:solidFill>
                  <a:schemeClr val="lt1"/>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_white_opt3_2">
  <p:cSld name="Divider Slide_white_opt3_2">
    <p:spTree>
      <p:nvGrpSpPr>
        <p:cNvPr id="118" name="Shape 118"/>
        <p:cNvGrpSpPr/>
        <p:nvPr/>
      </p:nvGrpSpPr>
      <p:grpSpPr>
        <a:xfrm>
          <a:off x="0" y="0"/>
          <a:ext cx="0" cy="0"/>
          <a:chOff x="0" y="0"/>
          <a:chExt cx="0" cy="0"/>
        </a:xfrm>
      </p:grpSpPr>
      <p:pic>
        <p:nvPicPr>
          <p:cNvPr descr="Icon&#10;&#10;Description automatically generated" id="119" name="Google Shape;119;p55"/>
          <p:cNvPicPr preferRelativeResize="0"/>
          <p:nvPr/>
        </p:nvPicPr>
        <p:blipFill rotWithShape="1">
          <a:blip r:embed="rId2">
            <a:alphaModFix/>
          </a:blip>
          <a:srcRect b="0" l="0" r="0" t="0"/>
          <a:stretch/>
        </p:blipFill>
        <p:spPr>
          <a:xfrm>
            <a:off x="0" y="361"/>
            <a:ext cx="9144000" cy="5143139"/>
          </a:xfrm>
          <a:prstGeom prst="rect">
            <a:avLst/>
          </a:prstGeom>
          <a:noFill/>
          <a:ln>
            <a:noFill/>
          </a:ln>
        </p:spPr>
      </p:pic>
      <p:sp>
        <p:nvSpPr>
          <p:cNvPr id="120" name="Google Shape;120;p55"/>
          <p:cNvSpPr/>
          <p:nvPr>
            <p:ph idx="2" type="pic"/>
          </p:nvPr>
        </p:nvSpPr>
        <p:spPr>
          <a:xfrm>
            <a:off x="6358413" y="0"/>
            <a:ext cx="2284287" cy="1929656"/>
          </a:xfrm>
          <a:prstGeom prst="rect">
            <a:avLst/>
          </a:prstGeom>
          <a:noFill/>
          <a:ln>
            <a:noFill/>
          </a:ln>
        </p:spPr>
      </p:sp>
      <p:sp>
        <p:nvSpPr>
          <p:cNvPr id="121" name="Google Shape;121;p55"/>
          <p:cNvSpPr/>
          <p:nvPr/>
        </p:nvSpPr>
        <p:spPr>
          <a:xfrm>
            <a:off x="7979920" y="0"/>
            <a:ext cx="196510" cy="1687159"/>
          </a:xfrm>
          <a:custGeom>
            <a:rect b="b" l="l" r="r" t="t"/>
            <a:pathLst>
              <a:path extrusionOk="0" h="3709667" w="432048">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22" name="Google Shape;122;p55"/>
          <p:cNvSpPr txBox="1"/>
          <p:nvPr>
            <p:ph type="title"/>
          </p:nvPr>
        </p:nvSpPr>
        <p:spPr>
          <a:xfrm>
            <a:off x="389157" y="1527521"/>
            <a:ext cx="334431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4002"/>
              <a:buFont typeface="Arial"/>
              <a:buNone/>
              <a:defRPr b="0" i="0" sz="4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23" name="Google Shape;123;p55"/>
          <p:cNvPicPr preferRelativeResize="0"/>
          <p:nvPr/>
        </p:nvPicPr>
        <p:blipFill rotWithShape="1">
          <a:blip r:embed="rId3">
            <a:alphaModFix/>
          </a:blip>
          <a:srcRect b="0" l="0" r="0" t="0"/>
          <a:stretch/>
        </p:blipFill>
        <p:spPr>
          <a:xfrm>
            <a:off x="305321" y="102462"/>
            <a:ext cx="1642925" cy="1081292"/>
          </a:xfrm>
          <a:prstGeom prst="rect">
            <a:avLst/>
          </a:prstGeom>
          <a:noFill/>
          <a:ln>
            <a:noFill/>
          </a:ln>
        </p:spPr>
      </p:pic>
      <p:sp>
        <p:nvSpPr>
          <p:cNvPr id="124" name="Google Shape;124;p55"/>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rgbClr val="003C3B"/>
              </a:buClr>
              <a:buSzPts val="1455"/>
              <a:buFont typeface="Arial"/>
              <a:buNone/>
              <a:defRPr b="0" i="0" sz="1455" u="none" cap="none" strike="noStrike">
                <a:solidFill>
                  <a:srgbClr val="003C3B"/>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_opt1">
  <p:cSld name="Text Only Slide_opt1">
    <p:spTree>
      <p:nvGrpSpPr>
        <p:cNvPr id="11" name="Shape 11"/>
        <p:cNvGrpSpPr/>
        <p:nvPr/>
      </p:nvGrpSpPr>
      <p:grpSpPr>
        <a:xfrm>
          <a:off x="0" y="0"/>
          <a:ext cx="0" cy="0"/>
          <a:chOff x="0" y="0"/>
          <a:chExt cx="0" cy="0"/>
        </a:xfrm>
      </p:grpSpPr>
      <p:sp>
        <p:nvSpPr>
          <p:cNvPr id="12" name="Google Shape;12;p38"/>
          <p:cNvSpPr/>
          <p:nvPr/>
        </p:nvSpPr>
        <p:spPr>
          <a:xfrm>
            <a:off x="9020175" y="0"/>
            <a:ext cx="123903" cy="5143211"/>
          </a:xfrm>
          <a:custGeom>
            <a:rect b="b" l="l" r="r" t="t"/>
            <a:pathLst>
              <a:path extrusionOk="0" h="11308715" w="272415">
                <a:moveTo>
                  <a:pt x="272243" y="0"/>
                </a:moveTo>
                <a:lnTo>
                  <a:pt x="0" y="0"/>
                </a:lnTo>
                <a:lnTo>
                  <a:pt x="0" y="11308556"/>
                </a:lnTo>
                <a:lnTo>
                  <a:pt x="272243" y="11308556"/>
                </a:lnTo>
                <a:lnTo>
                  <a:pt x="272243"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 name="Google Shape;13;p38"/>
          <p:cNvSpPr txBox="1"/>
          <p:nvPr>
            <p:ph type="title"/>
          </p:nvPr>
        </p:nvSpPr>
        <p:spPr>
          <a:xfrm>
            <a:off x="390120" y="470470"/>
            <a:ext cx="6919882" cy="46192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4" name="Google Shape;14;p38"/>
          <p:cNvPicPr preferRelativeResize="0"/>
          <p:nvPr/>
        </p:nvPicPr>
        <p:blipFill rotWithShape="1">
          <a:blip r:embed="rId2">
            <a:alphaModFix/>
          </a:blip>
          <a:srcRect b="0" l="0" r="0" t="0"/>
          <a:stretch/>
        </p:blipFill>
        <p:spPr>
          <a:xfrm>
            <a:off x="7805871" y="4483509"/>
            <a:ext cx="1214304" cy="799195"/>
          </a:xfrm>
          <a:prstGeom prst="rect">
            <a:avLst/>
          </a:prstGeom>
          <a:noFill/>
          <a:ln>
            <a:noFill/>
          </a:ln>
        </p:spPr>
      </p:pic>
      <p:sp>
        <p:nvSpPr>
          <p:cNvPr id="15" name="Google Shape;15;p38"/>
          <p:cNvSpPr txBox="1"/>
          <p:nvPr>
            <p:ph idx="1" type="body"/>
          </p:nvPr>
        </p:nvSpPr>
        <p:spPr>
          <a:xfrm>
            <a:off x="424547" y="1187521"/>
            <a:ext cx="8235197" cy="2546046"/>
          </a:xfrm>
          <a:prstGeom prst="rect">
            <a:avLst/>
          </a:prstGeom>
          <a:noFill/>
          <a:ln>
            <a:noFill/>
          </a:ln>
        </p:spPr>
        <p:txBody>
          <a:bodyPr anchorCtr="0" anchor="t" bIns="45700" lIns="91425" spcFirstLastPara="1" rIns="91425" wrap="square" tIns="45700">
            <a:noAutofit/>
          </a:bodyPr>
          <a:lstStyle>
            <a:lvl1pPr indent="-320992" lvl="0" marL="457200" marR="0" rtl="0" algn="l">
              <a:lnSpc>
                <a:spcPct val="90000"/>
              </a:lnSpc>
              <a:spcBef>
                <a:spcPts val="455"/>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1pPr>
            <a:lvl2pPr indent="-309435" lvl="1" marL="914400" marR="0" rtl="0" algn="l">
              <a:lnSpc>
                <a:spcPct val="90000"/>
              </a:lnSpc>
              <a:spcBef>
                <a:spcPts val="227"/>
              </a:spcBef>
              <a:spcAft>
                <a:spcPts val="0"/>
              </a:spcAft>
              <a:buClr>
                <a:srgbClr val="003C3B"/>
              </a:buClr>
              <a:buSzPts val="1273"/>
              <a:buFont typeface="Arial"/>
              <a:buChar char="•"/>
              <a:defRPr b="0" i="0" sz="1273" u="none" cap="none" strike="noStrike">
                <a:solidFill>
                  <a:srgbClr val="003C3B"/>
                </a:solidFill>
                <a:latin typeface="Arial"/>
                <a:ea typeface="Arial"/>
                <a:cs typeface="Arial"/>
                <a:sym typeface="Arial"/>
              </a:defRPr>
            </a:lvl2pPr>
            <a:lvl3pPr indent="-297942" lvl="2" marL="1371600" marR="0" rtl="0" algn="l">
              <a:lnSpc>
                <a:spcPct val="90000"/>
              </a:lnSpc>
              <a:spcBef>
                <a:spcPts val="227"/>
              </a:spcBef>
              <a:spcAft>
                <a:spcPts val="0"/>
              </a:spcAft>
              <a:buClr>
                <a:srgbClr val="003C3B"/>
              </a:buClr>
              <a:buSzPts val="1092"/>
              <a:buFont typeface="Arial"/>
              <a:buChar char="•"/>
              <a:defRPr b="0" i="0" sz="1092" u="none" cap="none" strike="noStrike">
                <a:solidFill>
                  <a:srgbClr val="003C3B"/>
                </a:solidFill>
                <a:latin typeface="Arial"/>
                <a:ea typeface="Arial"/>
                <a:cs typeface="Arial"/>
                <a:sym typeface="Arial"/>
              </a:defRPr>
            </a:lvl3pPr>
            <a:lvl4pPr indent="-286385" lvl="3" marL="1828800" marR="0" rtl="0" algn="l">
              <a:lnSpc>
                <a:spcPct val="90000"/>
              </a:lnSpc>
              <a:spcBef>
                <a:spcPts val="227"/>
              </a:spcBef>
              <a:spcAft>
                <a:spcPts val="0"/>
              </a:spcAft>
              <a:buClr>
                <a:srgbClr val="003C3B"/>
              </a:buClr>
              <a:buSzPts val="910"/>
              <a:buFont typeface="Arial"/>
              <a:buChar char="•"/>
              <a:defRPr b="0" i="0" sz="910" u="none" cap="none" strike="noStrike">
                <a:solidFill>
                  <a:srgbClr val="003C3B"/>
                </a:solidFill>
                <a:latin typeface="Arial"/>
                <a:ea typeface="Arial"/>
                <a:cs typeface="Arial"/>
                <a:sym typeface="Arial"/>
              </a:defRPr>
            </a:lvl4pPr>
            <a:lvl5pPr indent="-280606" lvl="4" marL="2286000" marR="0" rtl="0" algn="l">
              <a:lnSpc>
                <a:spcPct val="90000"/>
              </a:lnSpc>
              <a:spcBef>
                <a:spcPts val="227"/>
              </a:spcBef>
              <a:spcAft>
                <a:spcPts val="0"/>
              </a:spcAft>
              <a:buClr>
                <a:srgbClr val="003C3B"/>
              </a:buClr>
              <a:buSzPts val="819"/>
              <a:buFont typeface="Arial"/>
              <a:buChar char="•"/>
              <a:defRPr b="0" i="0" sz="818" u="none" cap="none" strike="noStrike">
                <a:solidFill>
                  <a:srgbClr val="003C3B"/>
                </a:solidFill>
                <a:latin typeface="Arial"/>
                <a:ea typeface="Arial"/>
                <a:cs typeface="Arial"/>
                <a:sym typeface="Arial"/>
              </a:defRPr>
            </a:lvl5pPr>
            <a:lvl6pPr indent="-280606" lvl="5" marL="27432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6pPr>
            <a:lvl7pPr indent="-280606" lvl="6" marL="32004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7pPr>
            <a:lvl8pPr indent="-280606" lvl="7" marL="36576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8pPr>
            <a:lvl9pPr indent="-280606" lvl="8" marL="41148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_green_opt3">
  <p:cSld name="Divider Slide_green_opt3">
    <p:spTree>
      <p:nvGrpSpPr>
        <p:cNvPr id="125" name="Shape 125"/>
        <p:cNvGrpSpPr/>
        <p:nvPr/>
      </p:nvGrpSpPr>
      <p:grpSpPr>
        <a:xfrm>
          <a:off x="0" y="0"/>
          <a:ext cx="0" cy="0"/>
          <a:chOff x="0" y="0"/>
          <a:chExt cx="0" cy="0"/>
        </a:xfrm>
      </p:grpSpPr>
      <p:sp>
        <p:nvSpPr>
          <p:cNvPr id="126" name="Google Shape;126;p56"/>
          <p:cNvSpPr/>
          <p:nvPr/>
        </p:nvSpPr>
        <p:spPr>
          <a:xfrm>
            <a:off x="0" y="289"/>
            <a:ext cx="6788112"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03C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Shape&#10;&#10;Description automatically generated" id="127" name="Google Shape;127;p56"/>
          <p:cNvPicPr preferRelativeResize="0"/>
          <p:nvPr/>
        </p:nvPicPr>
        <p:blipFill rotWithShape="1">
          <a:blip r:embed="rId2">
            <a:alphaModFix/>
          </a:blip>
          <a:srcRect b="0" l="0" r="0" t="0"/>
          <a:stretch/>
        </p:blipFill>
        <p:spPr>
          <a:xfrm>
            <a:off x="312442" y="1285928"/>
            <a:ext cx="3014998" cy="3715406"/>
          </a:xfrm>
          <a:prstGeom prst="rect">
            <a:avLst/>
          </a:prstGeom>
          <a:noFill/>
          <a:ln>
            <a:noFill/>
          </a:ln>
        </p:spPr>
      </p:pic>
      <p:sp>
        <p:nvSpPr>
          <p:cNvPr id="128" name="Google Shape;128;p56"/>
          <p:cNvSpPr txBox="1"/>
          <p:nvPr>
            <p:ph type="title"/>
          </p:nvPr>
        </p:nvSpPr>
        <p:spPr>
          <a:xfrm>
            <a:off x="1296841" y="1253515"/>
            <a:ext cx="3477146" cy="2122527"/>
          </a:xfrm>
          <a:prstGeom prst="rect">
            <a:avLst/>
          </a:prstGeom>
          <a:noFill/>
          <a:ln>
            <a:noFill/>
          </a:ln>
        </p:spPr>
        <p:txBody>
          <a:bodyPr anchorCtr="0" anchor="t" bIns="45700" lIns="91425" spcFirstLastPara="1" rIns="91425" wrap="square" tIns="45700">
            <a:noAutofit/>
          </a:bodyPr>
          <a:lstStyle>
            <a:lvl1pPr lvl="0" algn="l">
              <a:lnSpc>
                <a:spcPct val="100000"/>
              </a:lnSpc>
              <a:spcBef>
                <a:spcPts val="546"/>
              </a:spcBef>
              <a:spcAft>
                <a:spcPts val="0"/>
              </a:spcAft>
              <a:buClr>
                <a:schemeClr val="lt1"/>
              </a:buClr>
              <a:buSzPts val="3275"/>
              <a:buFont typeface="Arial"/>
              <a:buNone/>
              <a:defRPr b="0" i="0" sz="3275">
                <a:solidFill>
                  <a:schemeClr val="lt1"/>
                </a:solidFill>
                <a:latin typeface="Arial"/>
                <a:ea typeface="Arial"/>
                <a:cs typeface="Arial"/>
                <a:sym typeface="Arial"/>
              </a:defRPr>
            </a:lvl1pPr>
            <a:lvl2pPr lvl="1">
              <a:spcBef>
                <a:spcPts val="546"/>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129" name="Google Shape;129;p56"/>
          <p:cNvPicPr preferRelativeResize="0"/>
          <p:nvPr/>
        </p:nvPicPr>
        <p:blipFill rotWithShape="1">
          <a:blip r:embed="rId3">
            <a:alphaModFix/>
          </a:blip>
          <a:srcRect b="0" l="0" r="0" t="0"/>
          <a:stretch/>
        </p:blipFill>
        <p:spPr>
          <a:xfrm>
            <a:off x="305321" y="102462"/>
            <a:ext cx="1642925" cy="1081292"/>
          </a:xfrm>
          <a:prstGeom prst="rect">
            <a:avLst/>
          </a:prstGeom>
          <a:noFill/>
          <a:ln>
            <a:noFill/>
          </a:ln>
        </p:spPr>
      </p:pic>
      <p:sp>
        <p:nvSpPr>
          <p:cNvPr id="130" name="Google Shape;130;p56"/>
          <p:cNvSpPr/>
          <p:nvPr/>
        </p:nvSpPr>
        <p:spPr>
          <a:xfrm>
            <a:off x="6788112" y="0"/>
            <a:ext cx="152998"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s and Tables">
  <p:cSld name="Charts and Tables">
    <p:spTree>
      <p:nvGrpSpPr>
        <p:cNvPr id="131" name="Shape 131"/>
        <p:cNvGrpSpPr/>
        <p:nvPr/>
      </p:nvGrpSpPr>
      <p:grpSpPr>
        <a:xfrm>
          <a:off x="0" y="0"/>
          <a:ext cx="0" cy="0"/>
          <a:chOff x="0" y="0"/>
          <a:chExt cx="0" cy="0"/>
        </a:xfrm>
      </p:grpSpPr>
      <p:sp>
        <p:nvSpPr>
          <p:cNvPr id="132" name="Google Shape;132;p57"/>
          <p:cNvSpPr/>
          <p:nvPr/>
        </p:nvSpPr>
        <p:spPr>
          <a:xfrm>
            <a:off x="0" y="0"/>
            <a:ext cx="123903" cy="5143211"/>
          </a:xfrm>
          <a:custGeom>
            <a:rect b="b" l="l" r="r" t="t"/>
            <a:pathLst>
              <a:path extrusionOk="0" h="11308715" w="272415">
                <a:moveTo>
                  <a:pt x="272243" y="0"/>
                </a:moveTo>
                <a:lnTo>
                  <a:pt x="0" y="0"/>
                </a:lnTo>
                <a:lnTo>
                  <a:pt x="0" y="11308556"/>
                </a:lnTo>
                <a:lnTo>
                  <a:pt x="272243" y="11308556"/>
                </a:lnTo>
                <a:lnTo>
                  <a:pt x="272243"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solidFill>
                <a:srgbClr val="01DCA5"/>
              </a:solidFill>
            </a:endParaRPr>
          </a:p>
        </p:txBody>
      </p:sp>
      <p:sp>
        <p:nvSpPr>
          <p:cNvPr id="133" name="Google Shape;133;p57"/>
          <p:cNvSpPr txBox="1"/>
          <p:nvPr>
            <p:ph type="title"/>
          </p:nvPr>
        </p:nvSpPr>
        <p:spPr>
          <a:xfrm>
            <a:off x="390120" y="470470"/>
            <a:ext cx="6226717" cy="46192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34" name="Google Shape;134;p57"/>
          <p:cNvPicPr preferRelativeResize="0"/>
          <p:nvPr/>
        </p:nvPicPr>
        <p:blipFill rotWithShape="1">
          <a:blip r:embed="rId2">
            <a:alphaModFix/>
          </a:blip>
          <a:srcRect b="0" l="0" r="0" t="0"/>
          <a:stretch/>
        </p:blipFill>
        <p:spPr>
          <a:xfrm>
            <a:off x="6799108" y="101243"/>
            <a:ext cx="1642925" cy="1081292"/>
          </a:xfrm>
          <a:prstGeom prst="rect">
            <a:avLst/>
          </a:prstGeom>
          <a:noFill/>
          <a:ln>
            <a:noFill/>
          </a:ln>
        </p:spPr>
      </p:pic>
      <p:sp>
        <p:nvSpPr>
          <p:cNvPr id="135" name="Google Shape;135;p57"/>
          <p:cNvSpPr txBox="1"/>
          <p:nvPr>
            <p:ph idx="1" type="body"/>
          </p:nvPr>
        </p:nvSpPr>
        <p:spPr>
          <a:xfrm>
            <a:off x="424547" y="1187520"/>
            <a:ext cx="8235197" cy="3578432"/>
          </a:xfrm>
          <a:prstGeom prst="rect">
            <a:avLst/>
          </a:prstGeom>
          <a:noFill/>
          <a:ln>
            <a:noFill/>
          </a:ln>
        </p:spPr>
        <p:txBody>
          <a:bodyPr anchorCtr="0" anchor="t" bIns="45700" lIns="91425" spcFirstLastPara="1" rIns="91425" wrap="square" tIns="45700">
            <a:noAutofit/>
          </a:bodyPr>
          <a:lstStyle>
            <a:lvl1pPr indent="-320992" lvl="0" marL="457200" marR="0" rtl="0" algn="l">
              <a:lnSpc>
                <a:spcPct val="90000"/>
              </a:lnSpc>
              <a:spcBef>
                <a:spcPts val="455"/>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1pPr>
            <a:lvl2pPr indent="-309435" lvl="1" marL="914400" marR="0" rtl="0" algn="l">
              <a:lnSpc>
                <a:spcPct val="90000"/>
              </a:lnSpc>
              <a:spcBef>
                <a:spcPts val="227"/>
              </a:spcBef>
              <a:spcAft>
                <a:spcPts val="0"/>
              </a:spcAft>
              <a:buClr>
                <a:srgbClr val="003C3B"/>
              </a:buClr>
              <a:buSzPts val="1273"/>
              <a:buFont typeface="Arial"/>
              <a:buChar char="•"/>
              <a:defRPr b="0" i="0" sz="1273" u="none" cap="none" strike="noStrike">
                <a:solidFill>
                  <a:srgbClr val="003C3B"/>
                </a:solidFill>
                <a:latin typeface="Arial"/>
                <a:ea typeface="Arial"/>
                <a:cs typeface="Arial"/>
                <a:sym typeface="Arial"/>
              </a:defRPr>
            </a:lvl2pPr>
            <a:lvl3pPr indent="-297942" lvl="2" marL="1371600" marR="0" rtl="0" algn="l">
              <a:lnSpc>
                <a:spcPct val="90000"/>
              </a:lnSpc>
              <a:spcBef>
                <a:spcPts val="227"/>
              </a:spcBef>
              <a:spcAft>
                <a:spcPts val="0"/>
              </a:spcAft>
              <a:buClr>
                <a:srgbClr val="003C3B"/>
              </a:buClr>
              <a:buSzPts val="1092"/>
              <a:buFont typeface="Arial"/>
              <a:buChar char="•"/>
              <a:defRPr b="0" i="0" sz="1092" u="none" cap="none" strike="noStrike">
                <a:solidFill>
                  <a:srgbClr val="003C3B"/>
                </a:solidFill>
                <a:latin typeface="Arial"/>
                <a:ea typeface="Arial"/>
                <a:cs typeface="Arial"/>
                <a:sym typeface="Arial"/>
              </a:defRPr>
            </a:lvl3pPr>
            <a:lvl4pPr indent="-286385" lvl="3" marL="1828800" marR="0" rtl="0" algn="l">
              <a:lnSpc>
                <a:spcPct val="90000"/>
              </a:lnSpc>
              <a:spcBef>
                <a:spcPts val="227"/>
              </a:spcBef>
              <a:spcAft>
                <a:spcPts val="0"/>
              </a:spcAft>
              <a:buClr>
                <a:srgbClr val="003C3B"/>
              </a:buClr>
              <a:buSzPts val="910"/>
              <a:buFont typeface="Arial"/>
              <a:buChar char="•"/>
              <a:defRPr b="0" i="0" sz="910" u="none" cap="none" strike="noStrike">
                <a:solidFill>
                  <a:srgbClr val="003C3B"/>
                </a:solidFill>
                <a:latin typeface="Arial"/>
                <a:ea typeface="Arial"/>
                <a:cs typeface="Arial"/>
                <a:sym typeface="Arial"/>
              </a:defRPr>
            </a:lvl4pPr>
            <a:lvl5pPr indent="-280606" lvl="4" marL="2286000" marR="0" rtl="0" algn="l">
              <a:lnSpc>
                <a:spcPct val="90000"/>
              </a:lnSpc>
              <a:spcBef>
                <a:spcPts val="227"/>
              </a:spcBef>
              <a:spcAft>
                <a:spcPts val="0"/>
              </a:spcAft>
              <a:buClr>
                <a:srgbClr val="003C3B"/>
              </a:buClr>
              <a:buSzPts val="819"/>
              <a:buFont typeface="Arial"/>
              <a:buChar char="•"/>
              <a:defRPr b="0" i="0" sz="818" u="none" cap="none" strike="noStrike">
                <a:solidFill>
                  <a:srgbClr val="003C3B"/>
                </a:solidFill>
                <a:latin typeface="Arial"/>
                <a:ea typeface="Arial"/>
                <a:cs typeface="Arial"/>
                <a:sym typeface="Arial"/>
              </a:defRPr>
            </a:lvl5pPr>
            <a:lvl6pPr indent="-280606" lvl="5" marL="27432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6pPr>
            <a:lvl7pPr indent="-280606" lvl="6" marL="32004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7pPr>
            <a:lvl8pPr indent="-280606" lvl="7" marL="36576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8pPr>
            <a:lvl9pPr indent="-280606" lvl="8" marL="41148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36" name="Shape 136"/>
        <p:cNvGrpSpPr/>
        <p:nvPr/>
      </p:nvGrpSpPr>
      <p:grpSpPr>
        <a:xfrm>
          <a:off x="0" y="0"/>
          <a:ext cx="0" cy="0"/>
          <a:chOff x="0" y="0"/>
          <a:chExt cx="0" cy="0"/>
        </a:xfrm>
      </p:grpSpPr>
      <p:sp>
        <p:nvSpPr>
          <p:cNvPr id="137" name="Google Shape;137;p58"/>
          <p:cNvSpPr/>
          <p:nvPr/>
        </p:nvSpPr>
        <p:spPr>
          <a:xfrm>
            <a:off x="0" y="0"/>
            <a:ext cx="123903" cy="5143211"/>
          </a:xfrm>
          <a:custGeom>
            <a:rect b="b" l="l" r="r" t="t"/>
            <a:pathLst>
              <a:path extrusionOk="0" h="11308715" w="272415">
                <a:moveTo>
                  <a:pt x="272243" y="0"/>
                </a:moveTo>
                <a:lnTo>
                  <a:pt x="0" y="0"/>
                </a:lnTo>
                <a:lnTo>
                  <a:pt x="0" y="11308556"/>
                </a:lnTo>
                <a:lnTo>
                  <a:pt x="272243" y="11308556"/>
                </a:lnTo>
                <a:lnTo>
                  <a:pt x="272243"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solidFill>
                <a:srgbClr val="01DCA5"/>
              </a:solidFill>
            </a:endParaRPr>
          </a:p>
        </p:txBody>
      </p:sp>
      <p:sp>
        <p:nvSpPr>
          <p:cNvPr id="138" name="Google Shape;138;p58"/>
          <p:cNvSpPr txBox="1"/>
          <p:nvPr>
            <p:ph type="title"/>
          </p:nvPr>
        </p:nvSpPr>
        <p:spPr>
          <a:xfrm>
            <a:off x="390120" y="470470"/>
            <a:ext cx="6226717" cy="46192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39" name="Google Shape;139;p58"/>
          <p:cNvPicPr preferRelativeResize="0"/>
          <p:nvPr/>
        </p:nvPicPr>
        <p:blipFill rotWithShape="1">
          <a:blip r:embed="rId2">
            <a:alphaModFix/>
          </a:blip>
          <a:srcRect b="0" l="0" r="0" t="0"/>
          <a:stretch/>
        </p:blipFill>
        <p:spPr>
          <a:xfrm>
            <a:off x="6799108" y="101243"/>
            <a:ext cx="1642925" cy="108129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40" name="Shape 140"/>
        <p:cNvGrpSpPr/>
        <p:nvPr/>
      </p:nvGrpSpPr>
      <p:grpSpPr>
        <a:xfrm>
          <a:off x="0" y="0"/>
          <a:ext cx="0" cy="0"/>
          <a:chOff x="0" y="0"/>
          <a:chExt cx="0" cy="0"/>
        </a:xfrm>
      </p:grpSpPr>
      <p:sp>
        <p:nvSpPr>
          <p:cNvPr id="141" name="Google Shape;141;p59"/>
          <p:cNvSpPr/>
          <p:nvPr/>
        </p:nvSpPr>
        <p:spPr>
          <a:xfrm>
            <a:off x="0" y="289"/>
            <a:ext cx="123903" cy="5143211"/>
          </a:xfrm>
          <a:custGeom>
            <a:rect b="b" l="l" r="r" t="t"/>
            <a:pathLst>
              <a:path extrusionOk="0" h="11308715" w="272415">
                <a:moveTo>
                  <a:pt x="272243" y="0"/>
                </a:moveTo>
                <a:lnTo>
                  <a:pt x="0" y="0"/>
                </a:lnTo>
                <a:lnTo>
                  <a:pt x="0" y="11308556"/>
                </a:lnTo>
                <a:lnTo>
                  <a:pt x="272243" y="11308556"/>
                </a:lnTo>
                <a:lnTo>
                  <a:pt x="272243"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solidFill>
                <a:srgbClr val="01DCA5"/>
              </a:solidFill>
            </a:endParaRPr>
          </a:p>
        </p:txBody>
      </p:sp>
      <p:sp>
        <p:nvSpPr>
          <p:cNvPr id="142" name="Google Shape;142;p59"/>
          <p:cNvSpPr txBox="1"/>
          <p:nvPr>
            <p:ph type="title"/>
          </p:nvPr>
        </p:nvSpPr>
        <p:spPr>
          <a:xfrm>
            <a:off x="390120" y="470470"/>
            <a:ext cx="6226717" cy="46192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43" name="Google Shape;143;p59"/>
          <p:cNvPicPr preferRelativeResize="0"/>
          <p:nvPr/>
        </p:nvPicPr>
        <p:blipFill rotWithShape="1">
          <a:blip r:embed="rId2">
            <a:alphaModFix/>
          </a:blip>
          <a:srcRect b="0" l="0" r="0" t="0"/>
          <a:stretch/>
        </p:blipFill>
        <p:spPr>
          <a:xfrm>
            <a:off x="6799108" y="101243"/>
            <a:ext cx="1642925" cy="1081292"/>
          </a:xfrm>
          <a:prstGeom prst="rect">
            <a:avLst/>
          </a:prstGeom>
          <a:noFill/>
          <a:ln>
            <a:noFill/>
          </a:ln>
        </p:spPr>
      </p:pic>
      <p:sp>
        <p:nvSpPr>
          <p:cNvPr id="144" name="Google Shape;144;p59"/>
          <p:cNvSpPr/>
          <p:nvPr>
            <p:ph idx="2" type="pic"/>
          </p:nvPr>
        </p:nvSpPr>
        <p:spPr>
          <a:xfrm>
            <a:off x="5554548" y="1425525"/>
            <a:ext cx="3589452" cy="3719281"/>
          </a:xfrm>
          <a:prstGeom prst="rect">
            <a:avLst/>
          </a:prstGeom>
          <a:noFill/>
          <a:ln>
            <a:noFill/>
          </a:ln>
        </p:spPr>
      </p:sp>
      <p:sp>
        <p:nvSpPr>
          <p:cNvPr id="145" name="Google Shape;145;p59"/>
          <p:cNvSpPr/>
          <p:nvPr/>
        </p:nvSpPr>
        <p:spPr>
          <a:xfrm>
            <a:off x="5430645" y="1425525"/>
            <a:ext cx="123903" cy="3717686"/>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_opt2">
  <p:cSld name="Text Only Slide_opt2">
    <p:spTree>
      <p:nvGrpSpPr>
        <p:cNvPr id="146" name="Shape 146"/>
        <p:cNvGrpSpPr/>
        <p:nvPr/>
      </p:nvGrpSpPr>
      <p:grpSpPr>
        <a:xfrm>
          <a:off x="0" y="0"/>
          <a:ext cx="0" cy="0"/>
          <a:chOff x="0" y="0"/>
          <a:chExt cx="0" cy="0"/>
        </a:xfrm>
      </p:grpSpPr>
      <p:sp>
        <p:nvSpPr>
          <p:cNvPr id="147" name="Google Shape;147;p60"/>
          <p:cNvSpPr/>
          <p:nvPr/>
        </p:nvSpPr>
        <p:spPr>
          <a:xfrm>
            <a:off x="9020175" y="0"/>
            <a:ext cx="123903" cy="5143211"/>
          </a:xfrm>
          <a:custGeom>
            <a:rect b="b" l="l" r="r" t="t"/>
            <a:pathLst>
              <a:path extrusionOk="0" h="11308715" w="272415">
                <a:moveTo>
                  <a:pt x="272243" y="0"/>
                </a:moveTo>
                <a:lnTo>
                  <a:pt x="0" y="0"/>
                </a:lnTo>
                <a:lnTo>
                  <a:pt x="0" y="11308556"/>
                </a:lnTo>
                <a:lnTo>
                  <a:pt x="272243" y="11308556"/>
                </a:lnTo>
                <a:lnTo>
                  <a:pt x="272243"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8" name="Google Shape;148;p60"/>
          <p:cNvSpPr txBox="1"/>
          <p:nvPr>
            <p:ph idx="1" type="body"/>
          </p:nvPr>
        </p:nvSpPr>
        <p:spPr>
          <a:xfrm>
            <a:off x="424547" y="2141468"/>
            <a:ext cx="8235197" cy="2546046"/>
          </a:xfrm>
          <a:prstGeom prst="rect">
            <a:avLst/>
          </a:prstGeom>
          <a:noFill/>
          <a:ln>
            <a:noFill/>
          </a:ln>
        </p:spPr>
        <p:txBody>
          <a:bodyPr anchorCtr="0" anchor="t" bIns="45700" lIns="91425" spcFirstLastPara="1" rIns="91425" wrap="square" tIns="45700">
            <a:noAutofit/>
          </a:bodyPr>
          <a:lstStyle>
            <a:lvl1pPr indent="-320992" lvl="0" marL="457200" marR="0" rtl="0" algn="l">
              <a:lnSpc>
                <a:spcPct val="90000"/>
              </a:lnSpc>
              <a:spcBef>
                <a:spcPts val="455"/>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1pPr>
            <a:lvl2pPr indent="-309435" lvl="1" marL="914400" marR="0" rtl="0" algn="l">
              <a:lnSpc>
                <a:spcPct val="90000"/>
              </a:lnSpc>
              <a:spcBef>
                <a:spcPts val="227"/>
              </a:spcBef>
              <a:spcAft>
                <a:spcPts val="0"/>
              </a:spcAft>
              <a:buClr>
                <a:srgbClr val="003C3B"/>
              </a:buClr>
              <a:buSzPts val="1273"/>
              <a:buFont typeface="Arial"/>
              <a:buChar char="•"/>
              <a:defRPr b="0" i="0" sz="1273" u="none" cap="none" strike="noStrike">
                <a:solidFill>
                  <a:srgbClr val="003C3B"/>
                </a:solidFill>
                <a:latin typeface="Arial"/>
                <a:ea typeface="Arial"/>
                <a:cs typeface="Arial"/>
                <a:sym typeface="Arial"/>
              </a:defRPr>
            </a:lvl2pPr>
            <a:lvl3pPr indent="-297942" lvl="2" marL="1371600" marR="0" rtl="0" algn="l">
              <a:lnSpc>
                <a:spcPct val="90000"/>
              </a:lnSpc>
              <a:spcBef>
                <a:spcPts val="227"/>
              </a:spcBef>
              <a:spcAft>
                <a:spcPts val="0"/>
              </a:spcAft>
              <a:buClr>
                <a:srgbClr val="003C3B"/>
              </a:buClr>
              <a:buSzPts val="1092"/>
              <a:buFont typeface="Arial"/>
              <a:buChar char="•"/>
              <a:defRPr b="0" i="0" sz="1092" u="none" cap="none" strike="noStrike">
                <a:solidFill>
                  <a:srgbClr val="003C3B"/>
                </a:solidFill>
                <a:latin typeface="Arial"/>
                <a:ea typeface="Arial"/>
                <a:cs typeface="Arial"/>
                <a:sym typeface="Arial"/>
              </a:defRPr>
            </a:lvl3pPr>
            <a:lvl4pPr indent="-286385" lvl="3" marL="1828800" marR="0" rtl="0" algn="l">
              <a:lnSpc>
                <a:spcPct val="90000"/>
              </a:lnSpc>
              <a:spcBef>
                <a:spcPts val="227"/>
              </a:spcBef>
              <a:spcAft>
                <a:spcPts val="0"/>
              </a:spcAft>
              <a:buClr>
                <a:srgbClr val="003C3B"/>
              </a:buClr>
              <a:buSzPts val="910"/>
              <a:buFont typeface="Arial"/>
              <a:buChar char="•"/>
              <a:defRPr b="0" i="0" sz="910" u="none" cap="none" strike="noStrike">
                <a:solidFill>
                  <a:srgbClr val="003C3B"/>
                </a:solidFill>
                <a:latin typeface="Arial"/>
                <a:ea typeface="Arial"/>
                <a:cs typeface="Arial"/>
                <a:sym typeface="Arial"/>
              </a:defRPr>
            </a:lvl4pPr>
            <a:lvl5pPr indent="-280606" lvl="4" marL="2286000" marR="0" rtl="0" algn="l">
              <a:lnSpc>
                <a:spcPct val="90000"/>
              </a:lnSpc>
              <a:spcBef>
                <a:spcPts val="227"/>
              </a:spcBef>
              <a:spcAft>
                <a:spcPts val="0"/>
              </a:spcAft>
              <a:buClr>
                <a:srgbClr val="003C3B"/>
              </a:buClr>
              <a:buSzPts val="819"/>
              <a:buFont typeface="Arial"/>
              <a:buChar char="•"/>
              <a:defRPr b="0" i="0" sz="818" u="none" cap="none" strike="noStrike">
                <a:solidFill>
                  <a:srgbClr val="003C3B"/>
                </a:solidFill>
                <a:latin typeface="Arial"/>
                <a:ea typeface="Arial"/>
                <a:cs typeface="Arial"/>
                <a:sym typeface="Arial"/>
              </a:defRPr>
            </a:lvl5pPr>
            <a:lvl6pPr indent="-280606" lvl="5" marL="27432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6pPr>
            <a:lvl7pPr indent="-280606" lvl="6" marL="32004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7pPr>
            <a:lvl8pPr indent="-280606" lvl="7" marL="36576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8pPr>
            <a:lvl9pPr indent="-280606" lvl="8" marL="41148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9pPr>
          </a:lstStyle>
          <a:p/>
        </p:txBody>
      </p:sp>
      <p:sp>
        <p:nvSpPr>
          <p:cNvPr id="149" name="Google Shape;149;p60"/>
          <p:cNvSpPr txBox="1"/>
          <p:nvPr>
            <p:ph type="title"/>
          </p:nvPr>
        </p:nvSpPr>
        <p:spPr>
          <a:xfrm>
            <a:off x="390120" y="1299192"/>
            <a:ext cx="6919882" cy="46192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50" name="Google Shape;150;p60"/>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_opt3">
  <p:cSld name="Text Only Slide_opt3">
    <p:spTree>
      <p:nvGrpSpPr>
        <p:cNvPr id="151" name="Shape 151"/>
        <p:cNvGrpSpPr/>
        <p:nvPr/>
      </p:nvGrpSpPr>
      <p:grpSpPr>
        <a:xfrm>
          <a:off x="0" y="0"/>
          <a:ext cx="0" cy="0"/>
          <a:chOff x="0" y="0"/>
          <a:chExt cx="0" cy="0"/>
        </a:xfrm>
      </p:grpSpPr>
      <p:sp>
        <p:nvSpPr>
          <p:cNvPr id="152" name="Google Shape;152;p61"/>
          <p:cNvSpPr/>
          <p:nvPr/>
        </p:nvSpPr>
        <p:spPr>
          <a:xfrm>
            <a:off x="0" y="5019323"/>
            <a:ext cx="9144000" cy="123895"/>
          </a:xfrm>
          <a:custGeom>
            <a:rect b="b" l="l" r="r" t="t"/>
            <a:pathLst>
              <a:path extrusionOk="0" h="272415" w="20104100">
                <a:moveTo>
                  <a:pt x="20104099" y="0"/>
                </a:moveTo>
                <a:lnTo>
                  <a:pt x="0" y="0"/>
                </a:lnTo>
                <a:lnTo>
                  <a:pt x="0" y="272243"/>
                </a:lnTo>
                <a:lnTo>
                  <a:pt x="20104099" y="272243"/>
                </a:lnTo>
                <a:lnTo>
                  <a:pt x="20104099"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3" name="Google Shape;153;p61"/>
          <p:cNvSpPr txBox="1"/>
          <p:nvPr>
            <p:ph idx="1" type="body"/>
          </p:nvPr>
        </p:nvSpPr>
        <p:spPr>
          <a:xfrm>
            <a:off x="426476" y="1274651"/>
            <a:ext cx="8235197" cy="2683331"/>
          </a:xfrm>
          <a:prstGeom prst="rect">
            <a:avLst/>
          </a:prstGeom>
          <a:noFill/>
          <a:ln>
            <a:noFill/>
          </a:ln>
        </p:spPr>
        <p:txBody>
          <a:bodyPr anchorCtr="0" anchor="t" bIns="45700" lIns="91425" spcFirstLastPara="1" rIns="91425" wrap="square" tIns="45700">
            <a:noAutofit/>
          </a:bodyPr>
          <a:lstStyle>
            <a:lvl1pPr indent="-320992" lvl="0" marL="457200" marR="0" rtl="0" algn="l">
              <a:lnSpc>
                <a:spcPct val="90000"/>
              </a:lnSpc>
              <a:spcBef>
                <a:spcPts val="455"/>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1pPr>
            <a:lvl2pPr indent="-320992" lvl="1" marL="914400" marR="0" rtl="0" algn="l">
              <a:lnSpc>
                <a:spcPct val="90000"/>
              </a:lnSpc>
              <a:spcBef>
                <a:spcPts val="227"/>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2pPr>
            <a:lvl3pPr indent="-320992" lvl="2" marL="1371600" marR="0" rtl="0" algn="l">
              <a:lnSpc>
                <a:spcPct val="90000"/>
              </a:lnSpc>
              <a:spcBef>
                <a:spcPts val="227"/>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3pPr>
            <a:lvl4pPr indent="-320992" lvl="3" marL="1828800" marR="0" rtl="0" algn="l">
              <a:lnSpc>
                <a:spcPct val="90000"/>
              </a:lnSpc>
              <a:spcBef>
                <a:spcPts val="227"/>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4pPr>
            <a:lvl5pPr indent="-320992" lvl="4" marL="2286000" marR="0" rtl="0" algn="l">
              <a:lnSpc>
                <a:spcPct val="90000"/>
              </a:lnSpc>
              <a:spcBef>
                <a:spcPts val="227"/>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5pPr>
            <a:lvl6pPr indent="-280606" lvl="5" marL="27432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6pPr>
            <a:lvl7pPr indent="-280606" lvl="6" marL="32004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7pPr>
            <a:lvl8pPr indent="-280606" lvl="7" marL="36576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8pPr>
            <a:lvl9pPr indent="-280606" lvl="8" marL="41148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9pPr>
          </a:lstStyle>
          <a:p/>
        </p:txBody>
      </p:sp>
      <p:sp>
        <p:nvSpPr>
          <p:cNvPr id="154" name="Google Shape;154;p61"/>
          <p:cNvSpPr txBox="1"/>
          <p:nvPr>
            <p:ph type="title"/>
          </p:nvPr>
        </p:nvSpPr>
        <p:spPr>
          <a:xfrm>
            <a:off x="390120" y="470470"/>
            <a:ext cx="6919882" cy="46192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55" name="Google Shape;155;p61"/>
          <p:cNvPicPr preferRelativeResize="0"/>
          <p:nvPr/>
        </p:nvPicPr>
        <p:blipFill rotWithShape="1">
          <a:blip r:embed="rId2">
            <a:alphaModFix/>
          </a:blip>
          <a:srcRect b="0" l="0" r="0" t="0"/>
          <a:stretch/>
        </p:blipFill>
        <p:spPr>
          <a:xfrm>
            <a:off x="7999804" y="4369394"/>
            <a:ext cx="1142514" cy="75194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Image Slide_opt1">
  <p:cSld name="Text &amp; Image Slide_opt1">
    <p:spTree>
      <p:nvGrpSpPr>
        <p:cNvPr id="156" name="Shape 156"/>
        <p:cNvGrpSpPr/>
        <p:nvPr/>
      </p:nvGrpSpPr>
      <p:grpSpPr>
        <a:xfrm>
          <a:off x="0" y="0"/>
          <a:ext cx="0" cy="0"/>
          <a:chOff x="0" y="0"/>
          <a:chExt cx="0" cy="0"/>
        </a:xfrm>
      </p:grpSpPr>
      <p:sp>
        <p:nvSpPr>
          <p:cNvPr id="157" name="Google Shape;157;p62"/>
          <p:cNvSpPr/>
          <p:nvPr/>
        </p:nvSpPr>
        <p:spPr>
          <a:xfrm>
            <a:off x="5226215" y="0"/>
            <a:ext cx="123903" cy="5143211"/>
          </a:xfrm>
          <a:custGeom>
            <a:rect b="b" l="l" r="r" t="t"/>
            <a:pathLst>
              <a:path extrusionOk="0" h="11308715" w="272415">
                <a:moveTo>
                  <a:pt x="272243" y="0"/>
                </a:moveTo>
                <a:lnTo>
                  <a:pt x="0" y="0"/>
                </a:lnTo>
                <a:lnTo>
                  <a:pt x="0" y="11308556"/>
                </a:lnTo>
                <a:lnTo>
                  <a:pt x="272243" y="11308556"/>
                </a:lnTo>
                <a:lnTo>
                  <a:pt x="272243"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8" name="Google Shape;158;p62"/>
          <p:cNvSpPr txBox="1"/>
          <p:nvPr>
            <p:ph idx="1" type="body"/>
          </p:nvPr>
        </p:nvSpPr>
        <p:spPr>
          <a:xfrm>
            <a:off x="424777" y="2562365"/>
            <a:ext cx="4389830" cy="2125149"/>
          </a:xfrm>
          <a:prstGeom prst="rect">
            <a:avLst/>
          </a:prstGeom>
          <a:noFill/>
          <a:ln>
            <a:noFill/>
          </a:ln>
        </p:spPr>
        <p:txBody>
          <a:bodyPr anchorCtr="0" anchor="t" bIns="45700" lIns="91425" spcFirstLastPara="1" rIns="91425" wrap="square" tIns="45700">
            <a:noAutofit/>
          </a:bodyPr>
          <a:lstStyle>
            <a:lvl1pPr indent="-320992" lvl="0" marL="457200" marR="0" rtl="0" algn="l">
              <a:lnSpc>
                <a:spcPct val="90000"/>
              </a:lnSpc>
              <a:spcBef>
                <a:spcPts val="455"/>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1pPr>
            <a:lvl2pPr indent="-309435" lvl="1" marL="914400" marR="0" rtl="0" algn="l">
              <a:lnSpc>
                <a:spcPct val="90000"/>
              </a:lnSpc>
              <a:spcBef>
                <a:spcPts val="227"/>
              </a:spcBef>
              <a:spcAft>
                <a:spcPts val="0"/>
              </a:spcAft>
              <a:buClr>
                <a:srgbClr val="003C3B"/>
              </a:buClr>
              <a:buSzPts val="1273"/>
              <a:buFont typeface="Arial"/>
              <a:buChar char="•"/>
              <a:defRPr b="0" i="0" sz="1273" u="none" cap="none" strike="noStrike">
                <a:solidFill>
                  <a:srgbClr val="003C3B"/>
                </a:solidFill>
                <a:latin typeface="Arial"/>
                <a:ea typeface="Arial"/>
                <a:cs typeface="Arial"/>
                <a:sym typeface="Arial"/>
              </a:defRPr>
            </a:lvl2pPr>
            <a:lvl3pPr indent="-297942" lvl="2" marL="1371600" marR="0" rtl="0" algn="l">
              <a:lnSpc>
                <a:spcPct val="90000"/>
              </a:lnSpc>
              <a:spcBef>
                <a:spcPts val="227"/>
              </a:spcBef>
              <a:spcAft>
                <a:spcPts val="0"/>
              </a:spcAft>
              <a:buClr>
                <a:srgbClr val="003C3B"/>
              </a:buClr>
              <a:buSzPts val="1092"/>
              <a:buFont typeface="Arial"/>
              <a:buChar char="•"/>
              <a:defRPr b="0" i="0" sz="1092" u="none" cap="none" strike="noStrike">
                <a:solidFill>
                  <a:srgbClr val="003C3B"/>
                </a:solidFill>
                <a:latin typeface="Arial"/>
                <a:ea typeface="Arial"/>
                <a:cs typeface="Arial"/>
                <a:sym typeface="Arial"/>
              </a:defRPr>
            </a:lvl3pPr>
            <a:lvl4pPr indent="-286385" lvl="3" marL="1828800" marR="0" rtl="0" algn="l">
              <a:lnSpc>
                <a:spcPct val="90000"/>
              </a:lnSpc>
              <a:spcBef>
                <a:spcPts val="227"/>
              </a:spcBef>
              <a:spcAft>
                <a:spcPts val="0"/>
              </a:spcAft>
              <a:buClr>
                <a:srgbClr val="003C3B"/>
              </a:buClr>
              <a:buSzPts val="910"/>
              <a:buFont typeface="Arial"/>
              <a:buChar char="•"/>
              <a:defRPr b="0" i="0" sz="910" u="none" cap="none" strike="noStrike">
                <a:solidFill>
                  <a:srgbClr val="003C3B"/>
                </a:solidFill>
                <a:latin typeface="Arial"/>
                <a:ea typeface="Arial"/>
                <a:cs typeface="Arial"/>
                <a:sym typeface="Arial"/>
              </a:defRPr>
            </a:lvl4pPr>
            <a:lvl5pPr indent="-280606" lvl="4" marL="2286000" marR="0" rtl="0" algn="l">
              <a:lnSpc>
                <a:spcPct val="90000"/>
              </a:lnSpc>
              <a:spcBef>
                <a:spcPts val="227"/>
              </a:spcBef>
              <a:spcAft>
                <a:spcPts val="0"/>
              </a:spcAft>
              <a:buClr>
                <a:srgbClr val="003C3B"/>
              </a:buClr>
              <a:buSzPts val="819"/>
              <a:buFont typeface="Arial"/>
              <a:buChar char="•"/>
              <a:defRPr b="0" i="0" sz="818" u="none" cap="none" strike="noStrike">
                <a:solidFill>
                  <a:srgbClr val="003C3B"/>
                </a:solidFill>
                <a:latin typeface="Arial"/>
                <a:ea typeface="Arial"/>
                <a:cs typeface="Arial"/>
                <a:sym typeface="Arial"/>
              </a:defRPr>
            </a:lvl5pPr>
            <a:lvl6pPr indent="-280606" lvl="5" marL="27432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6pPr>
            <a:lvl7pPr indent="-280606" lvl="6" marL="32004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7pPr>
            <a:lvl8pPr indent="-280606" lvl="7" marL="36576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8pPr>
            <a:lvl9pPr indent="-280606" lvl="8" marL="41148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9pPr>
          </a:lstStyle>
          <a:p/>
        </p:txBody>
      </p:sp>
      <p:sp>
        <p:nvSpPr>
          <p:cNvPr id="159" name="Google Shape;159;p62"/>
          <p:cNvSpPr txBox="1"/>
          <p:nvPr>
            <p:ph type="title"/>
          </p:nvPr>
        </p:nvSpPr>
        <p:spPr>
          <a:xfrm>
            <a:off x="390119" y="1301344"/>
            <a:ext cx="4043248" cy="923848"/>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60" name="Google Shape;160;p62"/>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161" name="Google Shape;161;p62"/>
          <p:cNvSpPr/>
          <p:nvPr>
            <p:ph idx="2" type="pic"/>
          </p:nvPr>
        </p:nvSpPr>
        <p:spPr>
          <a:xfrm>
            <a:off x="5347884" y="1306"/>
            <a:ext cx="3796116" cy="51435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Image Slide_opt2">
  <p:cSld name="Text &amp; Image Slide_opt2">
    <p:spTree>
      <p:nvGrpSpPr>
        <p:cNvPr id="162" name="Shape 162"/>
        <p:cNvGrpSpPr/>
        <p:nvPr/>
      </p:nvGrpSpPr>
      <p:grpSpPr>
        <a:xfrm>
          <a:off x="0" y="0"/>
          <a:ext cx="0" cy="0"/>
          <a:chOff x="0" y="0"/>
          <a:chExt cx="0" cy="0"/>
        </a:xfrm>
      </p:grpSpPr>
      <p:sp>
        <p:nvSpPr>
          <p:cNvPr id="163" name="Google Shape;163;p63"/>
          <p:cNvSpPr/>
          <p:nvPr/>
        </p:nvSpPr>
        <p:spPr>
          <a:xfrm>
            <a:off x="3792079" y="0"/>
            <a:ext cx="123903" cy="5143211"/>
          </a:xfrm>
          <a:custGeom>
            <a:rect b="b" l="l" r="r" t="t"/>
            <a:pathLst>
              <a:path extrusionOk="0" h="11308715" w="272415">
                <a:moveTo>
                  <a:pt x="272232" y="0"/>
                </a:moveTo>
                <a:lnTo>
                  <a:pt x="0" y="0"/>
                </a:lnTo>
                <a:lnTo>
                  <a:pt x="0" y="11308556"/>
                </a:lnTo>
                <a:lnTo>
                  <a:pt x="272232" y="11308556"/>
                </a:lnTo>
                <a:lnTo>
                  <a:pt x="272232"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4" name="Google Shape;164;p63"/>
          <p:cNvSpPr txBox="1"/>
          <p:nvPr>
            <p:ph idx="1" type="body"/>
          </p:nvPr>
        </p:nvSpPr>
        <p:spPr>
          <a:xfrm>
            <a:off x="4350080" y="1705175"/>
            <a:ext cx="4389830" cy="2125149"/>
          </a:xfrm>
          <a:prstGeom prst="rect">
            <a:avLst/>
          </a:prstGeom>
          <a:noFill/>
          <a:ln>
            <a:noFill/>
          </a:ln>
        </p:spPr>
        <p:txBody>
          <a:bodyPr anchorCtr="0" anchor="t" bIns="45700" lIns="91425" spcFirstLastPara="1" rIns="91425" wrap="square" tIns="45700">
            <a:noAutofit/>
          </a:bodyPr>
          <a:lstStyle>
            <a:lvl1pPr indent="-320992" lvl="0" marL="457200" marR="0" rtl="0" algn="l">
              <a:lnSpc>
                <a:spcPct val="90000"/>
              </a:lnSpc>
              <a:spcBef>
                <a:spcPts val="455"/>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1pPr>
            <a:lvl2pPr indent="-309435" lvl="1" marL="914400" marR="0" rtl="0" algn="l">
              <a:lnSpc>
                <a:spcPct val="90000"/>
              </a:lnSpc>
              <a:spcBef>
                <a:spcPts val="227"/>
              </a:spcBef>
              <a:spcAft>
                <a:spcPts val="0"/>
              </a:spcAft>
              <a:buClr>
                <a:srgbClr val="003C3B"/>
              </a:buClr>
              <a:buSzPts val="1273"/>
              <a:buFont typeface="Arial"/>
              <a:buChar char="•"/>
              <a:defRPr b="0" i="0" sz="1273" u="none" cap="none" strike="noStrike">
                <a:solidFill>
                  <a:srgbClr val="003C3B"/>
                </a:solidFill>
                <a:latin typeface="Arial"/>
                <a:ea typeface="Arial"/>
                <a:cs typeface="Arial"/>
                <a:sym typeface="Arial"/>
              </a:defRPr>
            </a:lvl2pPr>
            <a:lvl3pPr indent="-297942" lvl="2" marL="1371600" marR="0" rtl="0" algn="l">
              <a:lnSpc>
                <a:spcPct val="90000"/>
              </a:lnSpc>
              <a:spcBef>
                <a:spcPts val="227"/>
              </a:spcBef>
              <a:spcAft>
                <a:spcPts val="0"/>
              </a:spcAft>
              <a:buClr>
                <a:srgbClr val="003C3B"/>
              </a:buClr>
              <a:buSzPts val="1092"/>
              <a:buFont typeface="Arial"/>
              <a:buChar char="•"/>
              <a:defRPr b="0" i="0" sz="1092" u="none" cap="none" strike="noStrike">
                <a:solidFill>
                  <a:srgbClr val="003C3B"/>
                </a:solidFill>
                <a:latin typeface="Arial"/>
                <a:ea typeface="Arial"/>
                <a:cs typeface="Arial"/>
                <a:sym typeface="Arial"/>
              </a:defRPr>
            </a:lvl3pPr>
            <a:lvl4pPr indent="-286385" lvl="3" marL="1828800" marR="0" rtl="0" algn="l">
              <a:lnSpc>
                <a:spcPct val="90000"/>
              </a:lnSpc>
              <a:spcBef>
                <a:spcPts val="227"/>
              </a:spcBef>
              <a:spcAft>
                <a:spcPts val="0"/>
              </a:spcAft>
              <a:buClr>
                <a:srgbClr val="003C3B"/>
              </a:buClr>
              <a:buSzPts val="910"/>
              <a:buFont typeface="Arial"/>
              <a:buChar char="•"/>
              <a:defRPr b="0" i="0" sz="910" u="none" cap="none" strike="noStrike">
                <a:solidFill>
                  <a:srgbClr val="003C3B"/>
                </a:solidFill>
                <a:latin typeface="Arial"/>
                <a:ea typeface="Arial"/>
                <a:cs typeface="Arial"/>
                <a:sym typeface="Arial"/>
              </a:defRPr>
            </a:lvl4pPr>
            <a:lvl5pPr indent="-280606" lvl="4" marL="2286000" marR="0" rtl="0" algn="l">
              <a:lnSpc>
                <a:spcPct val="90000"/>
              </a:lnSpc>
              <a:spcBef>
                <a:spcPts val="227"/>
              </a:spcBef>
              <a:spcAft>
                <a:spcPts val="0"/>
              </a:spcAft>
              <a:buClr>
                <a:srgbClr val="003C3B"/>
              </a:buClr>
              <a:buSzPts val="819"/>
              <a:buFont typeface="Arial"/>
              <a:buChar char="•"/>
              <a:defRPr b="0" i="0" sz="818" u="none" cap="none" strike="noStrike">
                <a:solidFill>
                  <a:srgbClr val="003C3B"/>
                </a:solidFill>
                <a:latin typeface="Arial"/>
                <a:ea typeface="Arial"/>
                <a:cs typeface="Arial"/>
                <a:sym typeface="Arial"/>
              </a:defRPr>
            </a:lvl5pPr>
            <a:lvl6pPr indent="-280606" lvl="5" marL="27432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6pPr>
            <a:lvl7pPr indent="-280606" lvl="6" marL="32004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7pPr>
            <a:lvl8pPr indent="-280606" lvl="7" marL="36576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8pPr>
            <a:lvl9pPr indent="-280606" lvl="8" marL="41148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9pPr>
          </a:lstStyle>
          <a:p/>
        </p:txBody>
      </p:sp>
      <p:sp>
        <p:nvSpPr>
          <p:cNvPr id="165" name="Google Shape;165;p63"/>
          <p:cNvSpPr txBox="1"/>
          <p:nvPr>
            <p:ph type="title"/>
          </p:nvPr>
        </p:nvSpPr>
        <p:spPr>
          <a:xfrm>
            <a:off x="4350079" y="421413"/>
            <a:ext cx="4236359" cy="923848"/>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66" name="Google Shape;166;p63"/>
          <p:cNvPicPr preferRelativeResize="0"/>
          <p:nvPr/>
        </p:nvPicPr>
        <p:blipFill rotWithShape="1">
          <a:blip r:embed="rId2">
            <a:alphaModFix/>
          </a:blip>
          <a:srcRect b="0" l="0" r="0" t="0"/>
          <a:stretch/>
        </p:blipFill>
        <p:spPr>
          <a:xfrm>
            <a:off x="7224879" y="3970892"/>
            <a:ext cx="1642925" cy="1081292"/>
          </a:xfrm>
          <a:prstGeom prst="rect">
            <a:avLst/>
          </a:prstGeom>
          <a:noFill/>
          <a:ln>
            <a:noFill/>
          </a:ln>
        </p:spPr>
      </p:pic>
      <p:sp>
        <p:nvSpPr>
          <p:cNvPr id="167" name="Google Shape;167;p63"/>
          <p:cNvSpPr/>
          <p:nvPr>
            <p:ph idx="2" type="pic"/>
          </p:nvPr>
        </p:nvSpPr>
        <p:spPr>
          <a:xfrm>
            <a:off x="0" y="2149"/>
            <a:ext cx="3796116" cy="51435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Slide">
  <p:cSld name="Image Only Slide">
    <p:spTree>
      <p:nvGrpSpPr>
        <p:cNvPr id="168" name="Shape 168"/>
        <p:cNvGrpSpPr/>
        <p:nvPr/>
      </p:nvGrpSpPr>
      <p:grpSpPr>
        <a:xfrm>
          <a:off x="0" y="0"/>
          <a:ext cx="0" cy="0"/>
          <a:chOff x="0" y="0"/>
          <a:chExt cx="0" cy="0"/>
        </a:xfrm>
      </p:grpSpPr>
      <p:sp>
        <p:nvSpPr>
          <p:cNvPr id="169" name="Google Shape;169;p64"/>
          <p:cNvSpPr/>
          <p:nvPr>
            <p:ph idx="2" type="pic"/>
          </p:nvPr>
        </p:nvSpPr>
        <p:spPr>
          <a:xfrm>
            <a:off x="0" y="2149"/>
            <a:ext cx="9144000" cy="51435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Image Slide_opt1">
  <p:cSld name="Multiple Image Slide_opt1">
    <p:spTree>
      <p:nvGrpSpPr>
        <p:cNvPr id="170" name="Shape 170"/>
        <p:cNvGrpSpPr/>
        <p:nvPr/>
      </p:nvGrpSpPr>
      <p:grpSpPr>
        <a:xfrm>
          <a:off x="0" y="0"/>
          <a:ext cx="0" cy="0"/>
          <a:chOff x="0" y="0"/>
          <a:chExt cx="0" cy="0"/>
        </a:xfrm>
      </p:grpSpPr>
      <p:sp>
        <p:nvSpPr>
          <p:cNvPr id="171" name="Google Shape;171;p65"/>
          <p:cNvSpPr/>
          <p:nvPr/>
        </p:nvSpPr>
        <p:spPr>
          <a:xfrm>
            <a:off x="9020097" y="0"/>
            <a:ext cx="123903" cy="5143211"/>
          </a:xfrm>
          <a:custGeom>
            <a:rect b="b" l="l" r="r" t="t"/>
            <a:pathLst>
              <a:path extrusionOk="0" h="11308715" w="272415">
                <a:moveTo>
                  <a:pt x="272232" y="0"/>
                </a:moveTo>
                <a:lnTo>
                  <a:pt x="0" y="0"/>
                </a:lnTo>
                <a:lnTo>
                  <a:pt x="0" y="11308556"/>
                </a:lnTo>
                <a:lnTo>
                  <a:pt x="272232" y="11308556"/>
                </a:lnTo>
                <a:lnTo>
                  <a:pt x="272232"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Logo&#10;&#10;Description automatically generated with medium confidence" id="172" name="Google Shape;172;p65"/>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173" name="Google Shape;173;p65"/>
          <p:cNvSpPr/>
          <p:nvPr>
            <p:ph idx="2" type="pic"/>
          </p:nvPr>
        </p:nvSpPr>
        <p:spPr>
          <a:xfrm>
            <a:off x="437908" y="1231974"/>
            <a:ext cx="2186519" cy="2002406"/>
          </a:xfrm>
          <a:prstGeom prst="rect">
            <a:avLst/>
          </a:prstGeom>
          <a:noFill/>
          <a:ln>
            <a:noFill/>
          </a:ln>
        </p:spPr>
      </p:sp>
      <p:sp>
        <p:nvSpPr>
          <p:cNvPr id="174" name="Google Shape;174;p65"/>
          <p:cNvSpPr/>
          <p:nvPr>
            <p:ph idx="3" type="pic"/>
          </p:nvPr>
        </p:nvSpPr>
        <p:spPr>
          <a:xfrm>
            <a:off x="3321408" y="1231974"/>
            <a:ext cx="2186519" cy="2002406"/>
          </a:xfrm>
          <a:prstGeom prst="rect">
            <a:avLst/>
          </a:prstGeom>
          <a:noFill/>
          <a:ln>
            <a:noFill/>
          </a:ln>
        </p:spPr>
      </p:sp>
      <p:sp>
        <p:nvSpPr>
          <p:cNvPr id="175" name="Google Shape;175;p65"/>
          <p:cNvSpPr/>
          <p:nvPr>
            <p:ph idx="4" type="pic"/>
          </p:nvPr>
        </p:nvSpPr>
        <p:spPr>
          <a:xfrm>
            <a:off x="6184341" y="1231974"/>
            <a:ext cx="2186519" cy="2002406"/>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green_opt5">
  <p:cSld name="Cover Slide_green_opt5">
    <p:spTree>
      <p:nvGrpSpPr>
        <p:cNvPr id="16" name="Shape 16"/>
        <p:cNvGrpSpPr/>
        <p:nvPr/>
      </p:nvGrpSpPr>
      <p:grpSpPr>
        <a:xfrm>
          <a:off x="0" y="0"/>
          <a:ext cx="0" cy="0"/>
          <a:chOff x="0" y="0"/>
          <a:chExt cx="0" cy="0"/>
        </a:xfrm>
      </p:grpSpPr>
      <p:sp>
        <p:nvSpPr>
          <p:cNvPr id="17" name="Google Shape;17;p39"/>
          <p:cNvSpPr/>
          <p:nvPr/>
        </p:nvSpPr>
        <p:spPr>
          <a:xfrm>
            <a:off x="1" y="0"/>
            <a:ext cx="5401549"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03C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8" name="Google Shape;18;p39"/>
          <p:cNvSpPr/>
          <p:nvPr>
            <p:ph idx="2" type="pic"/>
          </p:nvPr>
        </p:nvSpPr>
        <p:spPr>
          <a:xfrm>
            <a:off x="5554548" y="0"/>
            <a:ext cx="3589452" cy="5143500"/>
          </a:xfrm>
          <a:prstGeom prst="rect">
            <a:avLst/>
          </a:prstGeom>
          <a:noFill/>
          <a:ln>
            <a:noFill/>
          </a:ln>
        </p:spPr>
      </p:sp>
      <p:sp>
        <p:nvSpPr>
          <p:cNvPr id="19" name="Google Shape;19;p39"/>
          <p:cNvSpPr/>
          <p:nvPr/>
        </p:nvSpPr>
        <p:spPr>
          <a:xfrm>
            <a:off x="5401549" y="0"/>
            <a:ext cx="152998"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Logo&#10;&#10;Description automatically generated" id="20" name="Google Shape;20;p39"/>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21" name="Google Shape;21;p39"/>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3275"/>
              <a:buFont typeface="Arial"/>
              <a:buNone/>
              <a:defRPr b="0" i="0" sz="3275">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9"/>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chemeClr val="lt1"/>
              </a:buClr>
              <a:buSzPts val="1455"/>
              <a:buFont typeface="Arial"/>
              <a:buNone/>
              <a:defRPr b="0" i="0" sz="1455" u="none" cap="none" strike="noStrike">
                <a:solidFill>
                  <a:schemeClr val="lt1"/>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Image Slide_opt2">
  <p:cSld name="Multiple Image Slide_opt2">
    <p:spTree>
      <p:nvGrpSpPr>
        <p:cNvPr id="176" name="Shape 176"/>
        <p:cNvGrpSpPr/>
        <p:nvPr/>
      </p:nvGrpSpPr>
      <p:grpSpPr>
        <a:xfrm>
          <a:off x="0" y="0"/>
          <a:ext cx="0" cy="0"/>
          <a:chOff x="0" y="0"/>
          <a:chExt cx="0" cy="0"/>
        </a:xfrm>
      </p:grpSpPr>
      <p:pic>
        <p:nvPicPr>
          <p:cNvPr descr="Logo&#10;&#10;Description automatically generated with medium confidence" id="177" name="Google Shape;177;p66"/>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178" name="Google Shape;178;p66"/>
          <p:cNvSpPr/>
          <p:nvPr/>
        </p:nvSpPr>
        <p:spPr>
          <a:xfrm>
            <a:off x="9020097" y="0"/>
            <a:ext cx="123903" cy="5143211"/>
          </a:xfrm>
          <a:custGeom>
            <a:rect b="b" l="l" r="r" t="t"/>
            <a:pathLst>
              <a:path extrusionOk="0" h="11308715" w="272415">
                <a:moveTo>
                  <a:pt x="272232" y="0"/>
                </a:moveTo>
                <a:lnTo>
                  <a:pt x="0" y="0"/>
                </a:lnTo>
                <a:lnTo>
                  <a:pt x="0" y="11308556"/>
                </a:lnTo>
                <a:lnTo>
                  <a:pt x="272232" y="11308556"/>
                </a:lnTo>
                <a:lnTo>
                  <a:pt x="272232"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9" name="Google Shape;179;p66"/>
          <p:cNvSpPr/>
          <p:nvPr>
            <p:ph idx="2" type="pic"/>
          </p:nvPr>
        </p:nvSpPr>
        <p:spPr>
          <a:xfrm>
            <a:off x="178613" y="1333874"/>
            <a:ext cx="2774183" cy="3707164"/>
          </a:xfrm>
          <a:prstGeom prst="rect">
            <a:avLst/>
          </a:prstGeom>
          <a:noFill/>
          <a:ln>
            <a:noFill/>
          </a:ln>
        </p:spPr>
      </p:sp>
      <p:sp>
        <p:nvSpPr>
          <p:cNvPr id="180" name="Google Shape;180;p66"/>
          <p:cNvSpPr/>
          <p:nvPr>
            <p:ph idx="3" type="pic"/>
          </p:nvPr>
        </p:nvSpPr>
        <p:spPr>
          <a:xfrm>
            <a:off x="3062113" y="1333874"/>
            <a:ext cx="2774183" cy="3707164"/>
          </a:xfrm>
          <a:prstGeom prst="rect">
            <a:avLst/>
          </a:prstGeom>
          <a:noFill/>
          <a:ln>
            <a:noFill/>
          </a:ln>
        </p:spPr>
      </p:sp>
      <p:sp>
        <p:nvSpPr>
          <p:cNvPr id="181" name="Google Shape;181;p66"/>
          <p:cNvSpPr/>
          <p:nvPr>
            <p:ph idx="4" type="pic"/>
          </p:nvPr>
        </p:nvSpPr>
        <p:spPr>
          <a:xfrm>
            <a:off x="5925046" y="1333874"/>
            <a:ext cx="2774183" cy="3707164"/>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Image Slide_opt3">
  <p:cSld name="Multiple Image Slide_opt3">
    <p:spTree>
      <p:nvGrpSpPr>
        <p:cNvPr id="182" name="Shape 182"/>
        <p:cNvGrpSpPr/>
        <p:nvPr/>
      </p:nvGrpSpPr>
      <p:grpSpPr>
        <a:xfrm>
          <a:off x="0" y="0"/>
          <a:ext cx="0" cy="0"/>
          <a:chOff x="0" y="0"/>
          <a:chExt cx="0" cy="0"/>
        </a:xfrm>
      </p:grpSpPr>
      <p:pic>
        <p:nvPicPr>
          <p:cNvPr descr="Logo&#10;&#10;Description automatically generated with medium confidence" id="183" name="Google Shape;183;p67"/>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184" name="Google Shape;184;p67"/>
          <p:cNvSpPr/>
          <p:nvPr/>
        </p:nvSpPr>
        <p:spPr>
          <a:xfrm>
            <a:off x="9020097" y="0"/>
            <a:ext cx="123903" cy="5143211"/>
          </a:xfrm>
          <a:custGeom>
            <a:rect b="b" l="l" r="r" t="t"/>
            <a:pathLst>
              <a:path extrusionOk="0" h="11308715" w="272415">
                <a:moveTo>
                  <a:pt x="272232" y="0"/>
                </a:moveTo>
                <a:lnTo>
                  <a:pt x="0" y="0"/>
                </a:lnTo>
                <a:lnTo>
                  <a:pt x="0" y="11308556"/>
                </a:lnTo>
                <a:lnTo>
                  <a:pt x="272232" y="11308556"/>
                </a:lnTo>
                <a:lnTo>
                  <a:pt x="272232"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85" name="Google Shape;185;p67"/>
          <p:cNvSpPr txBox="1"/>
          <p:nvPr>
            <p:ph type="title"/>
          </p:nvPr>
        </p:nvSpPr>
        <p:spPr>
          <a:xfrm>
            <a:off x="390119" y="1301344"/>
            <a:ext cx="4043248" cy="923848"/>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67"/>
          <p:cNvSpPr/>
          <p:nvPr>
            <p:ph idx="2" type="pic"/>
          </p:nvPr>
        </p:nvSpPr>
        <p:spPr>
          <a:xfrm>
            <a:off x="127969" y="2899243"/>
            <a:ext cx="2774183" cy="2141795"/>
          </a:xfrm>
          <a:prstGeom prst="rect">
            <a:avLst/>
          </a:prstGeom>
          <a:noFill/>
          <a:ln>
            <a:noFill/>
          </a:ln>
        </p:spPr>
      </p:sp>
      <p:sp>
        <p:nvSpPr>
          <p:cNvPr id="187" name="Google Shape;187;p67"/>
          <p:cNvSpPr/>
          <p:nvPr>
            <p:ph idx="3" type="pic"/>
          </p:nvPr>
        </p:nvSpPr>
        <p:spPr>
          <a:xfrm>
            <a:off x="3011469" y="2899243"/>
            <a:ext cx="2774183" cy="2141795"/>
          </a:xfrm>
          <a:prstGeom prst="rect">
            <a:avLst/>
          </a:prstGeom>
          <a:noFill/>
          <a:ln>
            <a:noFill/>
          </a:ln>
        </p:spPr>
      </p:sp>
      <p:sp>
        <p:nvSpPr>
          <p:cNvPr id="188" name="Google Shape;188;p67"/>
          <p:cNvSpPr/>
          <p:nvPr>
            <p:ph idx="4" type="pic"/>
          </p:nvPr>
        </p:nvSpPr>
        <p:spPr>
          <a:xfrm>
            <a:off x="5874402" y="2899243"/>
            <a:ext cx="2774183" cy="2141795"/>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Image Slide_opt4">
  <p:cSld name="Text &amp; Image Slide_opt4">
    <p:spTree>
      <p:nvGrpSpPr>
        <p:cNvPr id="189" name="Shape 189"/>
        <p:cNvGrpSpPr/>
        <p:nvPr/>
      </p:nvGrpSpPr>
      <p:grpSpPr>
        <a:xfrm>
          <a:off x="0" y="0"/>
          <a:ext cx="0" cy="0"/>
          <a:chOff x="0" y="0"/>
          <a:chExt cx="0" cy="0"/>
        </a:xfrm>
      </p:grpSpPr>
      <p:sp>
        <p:nvSpPr>
          <p:cNvPr id="190" name="Google Shape;190;p68"/>
          <p:cNvSpPr txBox="1"/>
          <p:nvPr>
            <p:ph idx="1" type="body"/>
          </p:nvPr>
        </p:nvSpPr>
        <p:spPr>
          <a:xfrm>
            <a:off x="424777" y="2562365"/>
            <a:ext cx="4389830" cy="2125149"/>
          </a:xfrm>
          <a:prstGeom prst="rect">
            <a:avLst/>
          </a:prstGeom>
          <a:noFill/>
          <a:ln>
            <a:noFill/>
          </a:ln>
        </p:spPr>
        <p:txBody>
          <a:bodyPr anchorCtr="0" anchor="t" bIns="45700" lIns="91425" spcFirstLastPara="1" rIns="91425" wrap="square" tIns="45700">
            <a:noAutofit/>
          </a:bodyPr>
          <a:lstStyle>
            <a:lvl1pPr indent="-320992" lvl="0" marL="457200" marR="0" rtl="0" algn="l">
              <a:lnSpc>
                <a:spcPct val="90000"/>
              </a:lnSpc>
              <a:spcBef>
                <a:spcPts val="455"/>
              </a:spcBef>
              <a:spcAft>
                <a:spcPts val="0"/>
              </a:spcAft>
              <a:buClr>
                <a:srgbClr val="003C3B"/>
              </a:buClr>
              <a:buSzPts val="1455"/>
              <a:buFont typeface="Arial"/>
              <a:buChar char="•"/>
              <a:defRPr b="0" i="0" sz="1455" u="none" cap="none" strike="noStrike">
                <a:solidFill>
                  <a:srgbClr val="003C3B"/>
                </a:solidFill>
                <a:latin typeface="Arial"/>
                <a:ea typeface="Arial"/>
                <a:cs typeface="Arial"/>
                <a:sym typeface="Arial"/>
              </a:defRPr>
            </a:lvl1pPr>
            <a:lvl2pPr indent="-309435" lvl="1" marL="914400" marR="0" rtl="0" algn="l">
              <a:lnSpc>
                <a:spcPct val="90000"/>
              </a:lnSpc>
              <a:spcBef>
                <a:spcPts val="227"/>
              </a:spcBef>
              <a:spcAft>
                <a:spcPts val="0"/>
              </a:spcAft>
              <a:buClr>
                <a:srgbClr val="003C3B"/>
              </a:buClr>
              <a:buSzPts val="1273"/>
              <a:buFont typeface="Arial"/>
              <a:buChar char="•"/>
              <a:defRPr b="0" i="0" sz="1273" u="none" cap="none" strike="noStrike">
                <a:solidFill>
                  <a:srgbClr val="003C3B"/>
                </a:solidFill>
                <a:latin typeface="Arial"/>
                <a:ea typeface="Arial"/>
                <a:cs typeface="Arial"/>
                <a:sym typeface="Arial"/>
              </a:defRPr>
            </a:lvl2pPr>
            <a:lvl3pPr indent="-297942" lvl="2" marL="1371600" marR="0" rtl="0" algn="l">
              <a:lnSpc>
                <a:spcPct val="90000"/>
              </a:lnSpc>
              <a:spcBef>
                <a:spcPts val="227"/>
              </a:spcBef>
              <a:spcAft>
                <a:spcPts val="0"/>
              </a:spcAft>
              <a:buClr>
                <a:srgbClr val="003C3B"/>
              </a:buClr>
              <a:buSzPts val="1092"/>
              <a:buFont typeface="Arial"/>
              <a:buChar char="•"/>
              <a:defRPr b="0" i="0" sz="1092" u="none" cap="none" strike="noStrike">
                <a:solidFill>
                  <a:srgbClr val="003C3B"/>
                </a:solidFill>
                <a:latin typeface="Arial"/>
                <a:ea typeface="Arial"/>
                <a:cs typeface="Arial"/>
                <a:sym typeface="Arial"/>
              </a:defRPr>
            </a:lvl3pPr>
            <a:lvl4pPr indent="-286385" lvl="3" marL="1828800" marR="0" rtl="0" algn="l">
              <a:lnSpc>
                <a:spcPct val="90000"/>
              </a:lnSpc>
              <a:spcBef>
                <a:spcPts val="227"/>
              </a:spcBef>
              <a:spcAft>
                <a:spcPts val="0"/>
              </a:spcAft>
              <a:buClr>
                <a:srgbClr val="003C3B"/>
              </a:buClr>
              <a:buSzPts val="910"/>
              <a:buFont typeface="Arial"/>
              <a:buChar char="•"/>
              <a:defRPr b="0" i="0" sz="910" u="none" cap="none" strike="noStrike">
                <a:solidFill>
                  <a:srgbClr val="003C3B"/>
                </a:solidFill>
                <a:latin typeface="Arial"/>
                <a:ea typeface="Arial"/>
                <a:cs typeface="Arial"/>
                <a:sym typeface="Arial"/>
              </a:defRPr>
            </a:lvl4pPr>
            <a:lvl5pPr indent="-280606" lvl="4" marL="2286000" marR="0" rtl="0" algn="l">
              <a:lnSpc>
                <a:spcPct val="90000"/>
              </a:lnSpc>
              <a:spcBef>
                <a:spcPts val="227"/>
              </a:spcBef>
              <a:spcAft>
                <a:spcPts val="0"/>
              </a:spcAft>
              <a:buClr>
                <a:srgbClr val="003C3B"/>
              </a:buClr>
              <a:buSzPts val="819"/>
              <a:buFont typeface="Arial"/>
              <a:buChar char="•"/>
              <a:defRPr b="0" i="0" sz="818" u="none" cap="none" strike="noStrike">
                <a:solidFill>
                  <a:srgbClr val="003C3B"/>
                </a:solidFill>
                <a:latin typeface="Arial"/>
                <a:ea typeface="Arial"/>
                <a:cs typeface="Arial"/>
                <a:sym typeface="Arial"/>
              </a:defRPr>
            </a:lvl5pPr>
            <a:lvl6pPr indent="-280606" lvl="5" marL="27432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6pPr>
            <a:lvl7pPr indent="-280606" lvl="6" marL="32004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7pPr>
            <a:lvl8pPr indent="-280606" lvl="7" marL="36576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8pPr>
            <a:lvl9pPr indent="-280606" lvl="8" marL="4114800" marR="0" rtl="0" algn="l">
              <a:lnSpc>
                <a:spcPct val="90000"/>
              </a:lnSpc>
              <a:spcBef>
                <a:spcPts val="227"/>
              </a:spcBef>
              <a:spcAft>
                <a:spcPts val="0"/>
              </a:spcAft>
              <a:buClr>
                <a:schemeClr val="dk1"/>
              </a:buClr>
              <a:buSzPts val="819"/>
              <a:buFont typeface="Arial"/>
              <a:buChar char="•"/>
              <a:defRPr b="0" i="0" sz="818" u="none" cap="none" strike="noStrike">
                <a:solidFill>
                  <a:schemeClr val="dk1"/>
                </a:solidFill>
                <a:latin typeface="Palatino Linotype"/>
                <a:ea typeface="Palatino Linotype"/>
                <a:cs typeface="Palatino Linotype"/>
                <a:sym typeface="Palatino Linotype"/>
              </a:defRPr>
            </a:lvl9pPr>
          </a:lstStyle>
          <a:p/>
        </p:txBody>
      </p:sp>
      <p:sp>
        <p:nvSpPr>
          <p:cNvPr id="191" name="Google Shape;191;p68"/>
          <p:cNvSpPr txBox="1"/>
          <p:nvPr>
            <p:ph type="title"/>
          </p:nvPr>
        </p:nvSpPr>
        <p:spPr>
          <a:xfrm>
            <a:off x="390119" y="1301344"/>
            <a:ext cx="4043248" cy="923848"/>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192" name="Google Shape;192;p68"/>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_opt3">
  <p:cSld name="Closing Slide_opt3">
    <p:spTree>
      <p:nvGrpSpPr>
        <p:cNvPr id="193" name="Shape 193"/>
        <p:cNvGrpSpPr/>
        <p:nvPr/>
      </p:nvGrpSpPr>
      <p:grpSpPr>
        <a:xfrm>
          <a:off x="0" y="0"/>
          <a:ext cx="0" cy="0"/>
          <a:chOff x="0" y="0"/>
          <a:chExt cx="0" cy="0"/>
        </a:xfrm>
      </p:grpSpPr>
      <p:pic>
        <p:nvPicPr>
          <p:cNvPr descr="Logo&#10;&#10;Description automatically generated with medium confidence" id="194" name="Google Shape;194;p69"/>
          <p:cNvPicPr preferRelativeResize="0"/>
          <p:nvPr/>
        </p:nvPicPr>
        <p:blipFill rotWithShape="1">
          <a:blip r:embed="rId2">
            <a:alphaModFix/>
          </a:blip>
          <a:srcRect b="0" l="0" r="0" t="0"/>
          <a:stretch/>
        </p:blipFill>
        <p:spPr>
          <a:xfrm>
            <a:off x="305320" y="102462"/>
            <a:ext cx="2856187" cy="1879801"/>
          </a:xfrm>
          <a:prstGeom prst="rect">
            <a:avLst/>
          </a:prstGeom>
          <a:noFill/>
          <a:ln>
            <a:noFill/>
          </a:ln>
        </p:spPr>
      </p:pic>
      <p:sp>
        <p:nvSpPr>
          <p:cNvPr id="195" name="Google Shape;195;p69"/>
          <p:cNvSpPr txBox="1"/>
          <p:nvPr>
            <p:ph type="title"/>
          </p:nvPr>
        </p:nvSpPr>
        <p:spPr>
          <a:xfrm>
            <a:off x="390119" y="4176465"/>
            <a:ext cx="4043248" cy="49123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002"/>
              <a:buFont typeface="Arial"/>
              <a:buNone/>
              <a:defRPr b="0" i="0" sz="3002">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_opt2">
  <p:cSld name="Closing Slide_opt2">
    <p:spTree>
      <p:nvGrpSpPr>
        <p:cNvPr id="196" name="Shape 196"/>
        <p:cNvGrpSpPr/>
        <p:nvPr/>
      </p:nvGrpSpPr>
      <p:grpSpPr>
        <a:xfrm>
          <a:off x="0" y="0"/>
          <a:ext cx="0" cy="0"/>
          <a:chOff x="0" y="0"/>
          <a:chExt cx="0" cy="0"/>
        </a:xfrm>
      </p:grpSpPr>
      <p:sp>
        <p:nvSpPr>
          <p:cNvPr id="197" name="Google Shape;197;p70"/>
          <p:cNvSpPr/>
          <p:nvPr/>
        </p:nvSpPr>
        <p:spPr>
          <a:xfrm>
            <a:off x="0" y="0"/>
            <a:ext cx="9144000" cy="5143211"/>
          </a:xfrm>
          <a:custGeom>
            <a:rect b="b" l="l" r="r" t="t"/>
            <a:pathLst>
              <a:path extrusionOk="0" h="11308715" w="19832320">
                <a:moveTo>
                  <a:pt x="19831856" y="0"/>
                </a:moveTo>
                <a:lnTo>
                  <a:pt x="0" y="0"/>
                </a:lnTo>
                <a:lnTo>
                  <a:pt x="0" y="11308556"/>
                </a:lnTo>
                <a:lnTo>
                  <a:pt x="19831856" y="11308556"/>
                </a:lnTo>
                <a:lnTo>
                  <a:pt x="19831856" y="0"/>
                </a:lnTo>
                <a:close/>
              </a:path>
            </a:pathLst>
          </a:custGeom>
          <a:solidFill>
            <a:srgbClr val="003C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98" name="Google Shape;198;p70"/>
          <p:cNvSpPr txBox="1"/>
          <p:nvPr>
            <p:ph type="title"/>
          </p:nvPr>
        </p:nvSpPr>
        <p:spPr>
          <a:xfrm>
            <a:off x="390119" y="4176465"/>
            <a:ext cx="4043248" cy="49123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3002"/>
              <a:buFont typeface="Arial"/>
              <a:buNone/>
              <a:defRPr b="0" i="0" sz="3002">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199" name="Google Shape;199;p70"/>
          <p:cNvPicPr preferRelativeResize="0"/>
          <p:nvPr/>
        </p:nvPicPr>
        <p:blipFill rotWithShape="1">
          <a:blip r:embed="rId2">
            <a:alphaModFix/>
          </a:blip>
          <a:srcRect b="0" l="0" r="0" t="0"/>
          <a:stretch/>
        </p:blipFill>
        <p:spPr>
          <a:xfrm>
            <a:off x="305320" y="102462"/>
            <a:ext cx="2856186" cy="187980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_opt1">
  <p:cSld name="Closing Slide_opt1">
    <p:spTree>
      <p:nvGrpSpPr>
        <p:cNvPr id="200" name="Shape 200"/>
        <p:cNvGrpSpPr/>
        <p:nvPr/>
      </p:nvGrpSpPr>
      <p:grpSpPr>
        <a:xfrm>
          <a:off x="0" y="0"/>
          <a:ext cx="0" cy="0"/>
          <a:chOff x="0" y="0"/>
          <a:chExt cx="0" cy="0"/>
        </a:xfrm>
      </p:grpSpPr>
      <p:sp>
        <p:nvSpPr>
          <p:cNvPr id="201" name="Google Shape;201;p71"/>
          <p:cNvSpPr/>
          <p:nvPr/>
        </p:nvSpPr>
        <p:spPr>
          <a:xfrm>
            <a:off x="0" y="0"/>
            <a:ext cx="9144000" cy="5143211"/>
          </a:xfrm>
          <a:custGeom>
            <a:rect b="b" l="l" r="r" t="t"/>
            <a:pathLst>
              <a:path extrusionOk="0" h="11308715" w="19832320">
                <a:moveTo>
                  <a:pt x="19831856" y="0"/>
                </a:moveTo>
                <a:lnTo>
                  <a:pt x="0" y="0"/>
                </a:lnTo>
                <a:lnTo>
                  <a:pt x="0" y="11308556"/>
                </a:lnTo>
                <a:lnTo>
                  <a:pt x="19831856" y="11308556"/>
                </a:lnTo>
                <a:lnTo>
                  <a:pt x="19831856" y="0"/>
                </a:lnTo>
                <a:close/>
              </a:path>
            </a:pathLst>
          </a:custGeom>
          <a:solidFill>
            <a:srgbClr val="017D6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2" name="Google Shape;202;p71"/>
          <p:cNvSpPr txBox="1"/>
          <p:nvPr>
            <p:ph type="title"/>
          </p:nvPr>
        </p:nvSpPr>
        <p:spPr>
          <a:xfrm>
            <a:off x="390119" y="4176465"/>
            <a:ext cx="4043248" cy="49123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3002"/>
              <a:buFont typeface="Arial"/>
              <a:buNone/>
              <a:defRPr b="0" i="0" sz="3002">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203" name="Google Shape;203;p71"/>
          <p:cNvPicPr preferRelativeResize="0"/>
          <p:nvPr/>
        </p:nvPicPr>
        <p:blipFill rotWithShape="1">
          <a:blip r:embed="rId2">
            <a:alphaModFix/>
          </a:blip>
          <a:srcRect b="0" l="0" r="0" t="0"/>
          <a:stretch/>
        </p:blipFill>
        <p:spPr>
          <a:xfrm>
            <a:off x="305320" y="102462"/>
            <a:ext cx="2856186" cy="18798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_green_opt3_1">
  <p:cSld name="Divider Slide_green_opt3_1">
    <p:spTree>
      <p:nvGrpSpPr>
        <p:cNvPr id="23" name="Shape 23"/>
        <p:cNvGrpSpPr/>
        <p:nvPr/>
      </p:nvGrpSpPr>
      <p:grpSpPr>
        <a:xfrm>
          <a:off x="0" y="0"/>
          <a:ext cx="0" cy="0"/>
          <a:chOff x="0" y="0"/>
          <a:chExt cx="0" cy="0"/>
        </a:xfrm>
      </p:grpSpPr>
      <p:pic>
        <p:nvPicPr>
          <p:cNvPr descr="Icon&#10;&#10;Description automatically generated" id="24" name="Google Shape;24;p40"/>
          <p:cNvPicPr preferRelativeResize="0"/>
          <p:nvPr/>
        </p:nvPicPr>
        <p:blipFill rotWithShape="1">
          <a:blip r:embed="rId2">
            <a:alphaModFix/>
          </a:blip>
          <a:srcRect b="0" l="0" r="0" t="0"/>
          <a:stretch/>
        </p:blipFill>
        <p:spPr>
          <a:xfrm>
            <a:off x="0" y="361"/>
            <a:ext cx="9144000" cy="5143139"/>
          </a:xfrm>
          <a:prstGeom prst="rect">
            <a:avLst/>
          </a:prstGeom>
          <a:noFill/>
          <a:ln>
            <a:noFill/>
          </a:ln>
        </p:spPr>
      </p:pic>
      <p:pic>
        <p:nvPicPr>
          <p:cNvPr descr="Logo&#10;&#10;Description automatically generated" id="25" name="Google Shape;25;p40"/>
          <p:cNvPicPr preferRelativeResize="0"/>
          <p:nvPr/>
        </p:nvPicPr>
        <p:blipFill rotWithShape="1">
          <a:blip r:embed="rId3">
            <a:alphaModFix/>
          </a:blip>
          <a:srcRect b="0" l="0" r="0" t="0"/>
          <a:stretch/>
        </p:blipFill>
        <p:spPr>
          <a:xfrm>
            <a:off x="305321" y="102462"/>
            <a:ext cx="1642925" cy="1081292"/>
          </a:xfrm>
          <a:prstGeom prst="rect">
            <a:avLst/>
          </a:prstGeom>
          <a:noFill/>
          <a:ln>
            <a:noFill/>
          </a:ln>
        </p:spPr>
      </p:pic>
      <p:sp>
        <p:nvSpPr>
          <p:cNvPr id="26" name="Google Shape;26;p40"/>
          <p:cNvSpPr txBox="1"/>
          <p:nvPr>
            <p:ph type="title"/>
          </p:nvPr>
        </p:nvSpPr>
        <p:spPr>
          <a:xfrm>
            <a:off x="389157" y="1527521"/>
            <a:ext cx="334431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002"/>
              <a:buFont typeface="Arial"/>
              <a:buNone/>
              <a:defRPr b="0" i="0" sz="4002">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0"/>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chemeClr val="lt1"/>
              </a:buClr>
              <a:buSzPts val="1455"/>
              <a:buFont typeface="Arial"/>
              <a:buNone/>
              <a:defRPr b="0" i="0" sz="1455" u="none" cap="none" strike="noStrike">
                <a:solidFill>
                  <a:schemeClr val="lt1"/>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
        <p:nvSpPr>
          <p:cNvPr id="28" name="Google Shape;28;p40"/>
          <p:cNvSpPr/>
          <p:nvPr>
            <p:ph idx="2" type="pic"/>
          </p:nvPr>
        </p:nvSpPr>
        <p:spPr>
          <a:xfrm>
            <a:off x="6355593" y="0"/>
            <a:ext cx="2284287" cy="1929656"/>
          </a:xfrm>
          <a:prstGeom prst="rect">
            <a:avLst/>
          </a:prstGeom>
          <a:noFill/>
          <a:ln>
            <a:noFill/>
          </a:ln>
        </p:spPr>
      </p:sp>
      <p:sp>
        <p:nvSpPr>
          <p:cNvPr id="29" name="Google Shape;29;p40"/>
          <p:cNvSpPr/>
          <p:nvPr/>
        </p:nvSpPr>
        <p:spPr>
          <a:xfrm>
            <a:off x="7972223" y="0"/>
            <a:ext cx="196510" cy="1687159"/>
          </a:xfrm>
          <a:custGeom>
            <a:rect b="b" l="l" r="r" t="t"/>
            <a:pathLst>
              <a:path extrusionOk="0" h="3709667" w="432048">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b="0" i="0"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_green_opt1_3">
  <p:cSld name="Divider Slide_green_opt1_3">
    <p:spTree>
      <p:nvGrpSpPr>
        <p:cNvPr id="30" name="Shape 30"/>
        <p:cNvGrpSpPr/>
        <p:nvPr/>
      </p:nvGrpSpPr>
      <p:grpSpPr>
        <a:xfrm>
          <a:off x="0" y="0"/>
          <a:ext cx="0" cy="0"/>
          <a:chOff x="0" y="0"/>
          <a:chExt cx="0" cy="0"/>
        </a:xfrm>
      </p:grpSpPr>
      <p:sp>
        <p:nvSpPr>
          <p:cNvPr id="31" name="Google Shape;31;p41"/>
          <p:cNvSpPr/>
          <p:nvPr/>
        </p:nvSpPr>
        <p:spPr>
          <a:xfrm>
            <a:off x="0" y="0"/>
            <a:ext cx="6788112"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03C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Logo&#10;&#10;Description automatically generated" id="32" name="Google Shape;32;p41"/>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33" name="Google Shape;33;p41"/>
          <p:cNvSpPr/>
          <p:nvPr/>
        </p:nvSpPr>
        <p:spPr>
          <a:xfrm>
            <a:off x="6788112" y="0"/>
            <a:ext cx="152998" cy="5143211"/>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1DC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4" name="Google Shape;34;p41"/>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chemeClr val="lt1"/>
              </a:buClr>
              <a:buSzPts val="1455"/>
              <a:buFont typeface="Arial"/>
              <a:buNone/>
              <a:defRPr b="0" i="0" sz="1455" u="none" cap="none" strike="noStrike">
                <a:solidFill>
                  <a:schemeClr val="lt1"/>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
        <p:nvSpPr>
          <p:cNvPr id="35" name="Google Shape;35;p41"/>
          <p:cNvSpPr txBox="1"/>
          <p:nvPr>
            <p:ph type="title"/>
          </p:nvPr>
        </p:nvSpPr>
        <p:spPr>
          <a:xfrm>
            <a:off x="389157" y="1527521"/>
            <a:ext cx="334431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002"/>
              <a:buFont typeface="Arial"/>
              <a:buNone/>
              <a:defRPr b="0" i="0" sz="4002">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1"/>
          <p:cNvSpPr/>
          <p:nvPr>
            <p:ph idx="2" type="pic"/>
          </p:nvPr>
        </p:nvSpPr>
        <p:spPr>
          <a:xfrm>
            <a:off x="6941111" y="-5016"/>
            <a:ext cx="2202889" cy="51435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green_opt1">
  <p:cSld name="Cover Slide_green_opt1">
    <p:spTree>
      <p:nvGrpSpPr>
        <p:cNvPr id="37" name="Shape 37"/>
        <p:cNvGrpSpPr/>
        <p:nvPr/>
      </p:nvGrpSpPr>
      <p:grpSpPr>
        <a:xfrm>
          <a:off x="0" y="0"/>
          <a:ext cx="0" cy="0"/>
          <a:chOff x="0" y="0"/>
          <a:chExt cx="0" cy="0"/>
        </a:xfrm>
      </p:grpSpPr>
      <p:sp>
        <p:nvSpPr>
          <p:cNvPr id="38" name="Google Shape;38;p42"/>
          <p:cNvSpPr/>
          <p:nvPr/>
        </p:nvSpPr>
        <p:spPr>
          <a:xfrm>
            <a:off x="-6652" y="-7439"/>
            <a:ext cx="9150652" cy="5158307"/>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03C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Logo&#10;&#10;Description automatically generated" id="39" name="Google Shape;39;p42"/>
          <p:cNvPicPr preferRelativeResize="0"/>
          <p:nvPr/>
        </p:nvPicPr>
        <p:blipFill rotWithShape="1">
          <a:blip r:embed="rId2">
            <a:alphaModFix/>
          </a:blip>
          <a:srcRect b="0" l="0" r="0" t="0"/>
          <a:stretch/>
        </p:blipFill>
        <p:spPr>
          <a:xfrm>
            <a:off x="216039" y="324909"/>
            <a:ext cx="4135673" cy="2721896"/>
          </a:xfrm>
          <a:prstGeom prst="rect">
            <a:avLst/>
          </a:prstGeom>
          <a:noFill/>
          <a:ln>
            <a:noFill/>
          </a:ln>
        </p:spPr>
      </p:pic>
      <p:pic>
        <p:nvPicPr>
          <p:cNvPr descr="Icon&#10;&#10;Description automatically generated" id="40" name="Google Shape;40;p42"/>
          <p:cNvPicPr preferRelativeResize="0"/>
          <p:nvPr/>
        </p:nvPicPr>
        <p:blipFill rotWithShape="1">
          <a:blip r:embed="rId3">
            <a:alphaModFix/>
          </a:blip>
          <a:srcRect b="0" l="0" r="0" t="0"/>
          <a:stretch/>
        </p:blipFill>
        <p:spPr>
          <a:xfrm>
            <a:off x="5259784" y="7729"/>
            <a:ext cx="3884216" cy="5143139"/>
          </a:xfrm>
          <a:prstGeom prst="rect">
            <a:avLst/>
          </a:prstGeom>
          <a:noFill/>
          <a:ln>
            <a:noFill/>
          </a:ln>
        </p:spPr>
      </p:pic>
      <p:sp>
        <p:nvSpPr>
          <p:cNvPr id="41" name="Google Shape;41;p42"/>
          <p:cNvSpPr txBox="1"/>
          <p:nvPr>
            <p:ph type="title"/>
          </p:nvPr>
        </p:nvSpPr>
        <p:spPr>
          <a:xfrm>
            <a:off x="389157" y="3097148"/>
            <a:ext cx="4706868" cy="99786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3275"/>
              <a:buFont typeface="Arial"/>
              <a:buNone/>
              <a:defRPr b="0" i="0" sz="3275">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grey_opt1">
  <p:cSld name="Cover Slide_grey_opt1">
    <p:spTree>
      <p:nvGrpSpPr>
        <p:cNvPr id="42" name="Shape 42"/>
        <p:cNvGrpSpPr/>
        <p:nvPr/>
      </p:nvGrpSpPr>
      <p:grpSpPr>
        <a:xfrm>
          <a:off x="0" y="0"/>
          <a:ext cx="0" cy="0"/>
          <a:chOff x="0" y="0"/>
          <a:chExt cx="0" cy="0"/>
        </a:xfrm>
      </p:grpSpPr>
      <p:sp>
        <p:nvSpPr>
          <p:cNvPr id="43" name="Google Shape;43;p43"/>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275"/>
              <a:buFont typeface="Arial"/>
              <a:buNone/>
              <a:defRPr b="0" i="0" sz="3275">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with medium confidence" id="44" name="Google Shape;44;p43"/>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45" name="Google Shape;45;p43"/>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rgbClr val="003C3B"/>
              </a:buClr>
              <a:buSzPts val="1455"/>
              <a:buFont typeface="Arial"/>
              <a:buNone/>
              <a:defRPr b="0" i="0" sz="1455" u="none" cap="none" strike="noStrike">
                <a:solidFill>
                  <a:srgbClr val="003C3B"/>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pic>
        <p:nvPicPr>
          <p:cNvPr descr="Icon&#10;&#10;Description automatically generated" id="46" name="Google Shape;46;p43"/>
          <p:cNvPicPr preferRelativeResize="0"/>
          <p:nvPr/>
        </p:nvPicPr>
        <p:blipFill rotWithShape="1">
          <a:blip r:embed="rId3">
            <a:alphaModFix/>
          </a:blip>
          <a:srcRect b="0" l="0" r="0" t="0"/>
          <a:stretch/>
        </p:blipFill>
        <p:spPr>
          <a:xfrm>
            <a:off x="4801261" y="181"/>
            <a:ext cx="4342739" cy="51431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green_opt2">
  <p:cSld name="Cover Slide_green_opt2">
    <p:spTree>
      <p:nvGrpSpPr>
        <p:cNvPr id="47" name="Shape 47"/>
        <p:cNvGrpSpPr/>
        <p:nvPr/>
      </p:nvGrpSpPr>
      <p:grpSpPr>
        <a:xfrm>
          <a:off x="0" y="0"/>
          <a:ext cx="0" cy="0"/>
          <a:chOff x="0" y="0"/>
          <a:chExt cx="0" cy="0"/>
        </a:xfrm>
      </p:grpSpPr>
      <p:sp>
        <p:nvSpPr>
          <p:cNvPr id="48" name="Google Shape;48;p44"/>
          <p:cNvSpPr/>
          <p:nvPr/>
        </p:nvSpPr>
        <p:spPr>
          <a:xfrm>
            <a:off x="1" y="0"/>
            <a:ext cx="9143999" cy="5143500"/>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003C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Logo&#10;&#10;Description automatically generated" id="49" name="Google Shape;49;p44"/>
          <p:cNvPicPr preferRelativeResize="0"/>
          <p:nvPr/>
        </p:nvPicPr>
        <p:blipFill rotWithShape="1">
          <a:blip r:embed="rId2">
            <a:alphaModFix/>
          </a:blip>
          <a:srcRect b="0" l="0" r="0" t="0"/>
          <a:stretch/>
        </p:blipFill>
        <p:spPr>
          <a:xfrm>
            <a:off x="305321" y="102462"/>
            <a:ext cx="1642925" cy="1081292"/>
          </a:xfrm>
          <a:prstGeom prst="rect">
            <a:avLst/>
          </a:prstGeom>
          <a:noFill/>
          <a:ln>
            <a:noFill/>
          </a:ln>
        </p:spPr>
      </p:pic>
      <p:sp>
        <p:nvSpPr>
          <p:cNvPr id="50" name="Google Shape;50;p44"/>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chemeClr val="lt1"/>
              </a:buClr>
              <a:buSzPts val="1455"/>
              <a:buFont typeface="Arial"/>
              <a:buNone/>
              <a:defRPr b="0" i="0" sz="1455" u="none" cap="none" strike="noStrike">
                <a:solidFill>
                  <a:schemeClr val="lt1"/>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pic>
        <p:nvPicPr>
          <p:cNvPr descr="Icon&#10;&#10;Description automatically generated" id="51" name="Google Shape;51;p44"/>
          <p:cNvPicPr preferRelativeResize="0"/>
          <p:nvPr/>
        </p:nvPicPr>
        <p:blipFill rotWithShape="1">
          <a:blip r:embed="rId3">
            <a:alphaModFix/>
          </a:blip>
          <a:srcRect b="0" l="0" r="0" t="0"/>
          <a:stretch/>
        </p:blipFill>
        <p:spPr>
          <a:xfrm>
            <a:off x="4745954" y="0"/>
            <a:ext cx="4398046" cy="5143139"/>
          </a:xfrm>
          <a:prstGeom prst="rect">
            <a:avLst/>
          </a:prstGeom>
          <a:noFill/>
          <a:ln>
            <a:noFill/>
          </a:ln>
        </p:spPr>
      </p:pic>
      <p:sp>
        <p:nvSpPr>
          <p:cNvPr id="52" name="Google Shape;52;p44"/>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3275"/>
              <a:buFont typeface="Arial"/>
              <a:buNone/>
              <a:defRPr b="0" i="0" sz="3275">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_white_opt3">
  <p:cSld name="Cover Slide_white_opt3">
    <p:spTree>
      <p:nvGrpSpPr>
        <p:cNvPr id="53" name="Shape 53"/>
        <p:cNvGrpSpPr/>
        <p:nvPr/>
      </p:nvGrpSpPr>
      <p:grpSpPr>
        <a:xfrm>
          <a:off x="0" y="0"/>
          <a:ext cx="0" cy="0"/>
          <a:chOff x="0" y="0"/>
          <a:chExt cx="0" cy="0"/>
        </a:xfrm>
      </p:grpSpPr>
      <p:pic>
        <p:nvPicPr>
          <p:cNvPr descr="A group of people inside a building&#10;&#10;Description automatically generated with medium confidence" id="54" name="Google Shape;54;p45"/>
          <p:cNvPicPr preferRelativeResize="0"/>
          <p:nvPr/>
        </p:nvPicPr>
        <p:blipFill rotWithShape="1">
          <a:blip r:embed="rId2">
            <a:alphaModFix/>
          </a:blip>
          <a:srcRect b="0" l="0" r="0" t="0"/>
          <a:stretch/>
        </p:blipFill>
        <p:spPr>
          <a:xfrm>
            <a:off x="5135531" y="-1123"/>
            <a:ext cx="4492911" cy="4520674"/>
          </a:xfrm>
          <a:prstGeom prst="rect">
            <a:avLst/>
          </a:prstGeom>
          <a:noFill/>
          <a:ln>
            <a:noFill/>
          </a:ln>
        </p:spPr>
      </p:pic>
      <p:pic>
        <p:nvPicPr>
          <p:cNvPr descr="Logo&#10;&#10;Description automatically generated with medium confidence" id="55" name="Google Shape;55;p45"/>
          <p:cNvPicPr preferRelativeResize="0"/>
          <p:nvPr/>
        </p:nvPicPr>
        <p:blipFill rotWithShape="1">
          <a:blip r:embed="rId3">
            <a:alphaModFix/>
          </a:blip>
          <a:srcRect b="0" l="0" r="0" t="0"/>
          <a:stretch/>
        </p:blipFill>
        <p:spPr>
          <a:xfrm>
            <a:off x="305321" y="102462"/>
            <a:ext cx="1642925" cy="1081292"/>
          </a:xfrm>
          <a:prstGeom prst="rect">
            <a:avLst/>
          </a:prstGeom>
          <a:noFill/>
          <a:ln>
            <a:noFill/>
          </a:ln>
        </p:spPr>
      </p:pic>
      <p:sp>
        <p:nvSpPr>
          <p:cNvPr id="56" name="Google Shape;56;p45"/>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5"/>
              </a:spcBef>
              <a:spcAft>
                <a:spcPts val="0"/>
              </a:spcAft>
              <a:buClr>
                <a:srgbClr val="003C3B"/>
              </a:buClr>
              <a:buSzPts val="1455"/>
              <a:buFont typeface="Arial"/>
              <a:buNone/>
              <a:defRPr b="0" i="0" sz="1455" u="none" cap="none" strike="noStrike">
                <a:solidFill>
                  <a:srgbClr val="003C3B"/>
                </a:solidFill>
                <a:latin typeface="Arial"/>
                <a:ea typeface="Arial"/>
                <a:cs typeface="Arial"/>
                <a:sym typeface="Arial"/>
              </a:defRPr>
            </a:lvl1pPr>
            <a:lvl2pPr lvl="1" marR="0" rtl="0" algn="ctr">
              <a:lnSpc>
                <a:spcPct val="90000"/>
              </a:lnSpc>
              <a:spcBef>
                <a:spcPts val="227"/>
              </a:spcBef>
              <a:spcAft>
                <a:spcPts val="0"/>
              </a:spcAft>
              <a:buClr>
                <a:schemeClr val="dk1"/>
              </a:buClr>
              <a:buSzPts val="910"/>
              <a:buFont typeface="Arial"/>
              <a:buNone/>
              <a:defRPr b="0" i="0" sz="910" u="none" cap="none" strike="noStrike">
                <a:solidFill>
                  <a:schemeClr val="dk1"/>
                </a:solidFill>
                <a:latin typeface="Palatino Linotype"/>
                <a:ea typeface="Palatino Linotype"/>
                <a:cs typeface="Palatino Linotype"/>
                <a:sym typeface="Palatino Linotype"/>
              </a:defRPr>
            </a:lvl2pPr>
            <a:lvl3pPr lvl="2" marR="0" rtl="0" algn="ctr">
              <a:lnSpc>
                <a:spcPct val="90000"/>
              </a:lnSpc>
              <a:spcBef>
                <a:spcPts val="227"/>
              </a:spcBef>
              <a:spcAft>
                <a:spcPts val="0"/>
              </a:spcAft>
              <a:buClr>
                <a:schemeClr val="dk1"/>
              </a:buClr>
              <a:buSzPts val="819"/>
              <a:buFont typeface="Arial"/>
              <a:buNone/>
              <a:defRPr b="0" i="0" sz="818" u="none" cap="none" strike="noStrike">
                <a:solidFill>
                  <a:schemeClr val="dk1"/>
                </a:solidFill>
                <a:latin typeface="Palatino Linotype"/>
                <a:ea typeface="Palatino Linotype"/>
                <a:cs typeface="Palatino Linotype"/>
                <a:sym typeface="Palatino Linotype"/>
              </a:defRPr>
            </a:lvl3pPr>
            <a:lvl4pPr lvl="3"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4pPr>
            <a:lvl5pPr lvl="4"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5pPr>
            <a:lvl6pPr lvl="5"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6pPr>
            <a:lvl7pPr lvl="6"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7pPr>
            <a:lvl8pPr lvl="7"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8pPr>
            <a:lvl9pPr lvl="8" marR="0" rtl="0" algn="ctr">
              <a:lnSpc>
                <a:spcPct val="90000"/>
              </a:lnSpc>
              <a:spcBef>
                <a:spcPts val="227"/>
              </a:spcBef>
              <a:spcAft>
                <a:spcPts val="0"/>
              </a:spcAft>
              <a:buClr>
                <a:schemeClr val="dk1"/>
              </a:buClr>
              <a:buSzPts val="728"/>
              <a:buFont typeface="Arial"/>
              <a:buNone/>
              <a:defRPr b="0" i="0" sz="728" u="none" cap="none" strike="noStrike">
                <a:solidFill>
                  <a:schemeClr val="dk1"/>
                </a:solidFill>
                <a:latin typeface="Palatino Linotype"/>
                <a:ea typeface="Palatino Linotype"/>
                <a:cs typeface="Palatino Linotype"/>
                <a:sym typeface="Palatino Linotype"/>
              </a:defRPr>
            </a:lvl9pPr>
          </a:lstStyle>
          <a:p/>
        </p:txBody>
      </p:sp>
      <p:sp>
        <p:nvSpPr>
          <p:cNvPr id="57" name="Google Shape;57;p45"/>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3C3B"/>
              </a:buClr>
              <a:buSzPts val="3275"/>
              <a:buFont typeface="Arial"/>
              <a:buNone/>
              <a:defRPr b="0" i="0" sz="3275">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5"/>
          <p:cNvSpPr/>
          <p:nvPr>
            <p:ph idx="2" type="pic"/>
          </p:nvPr>
        </p:nvSpPr>
        <p:spPr>
          <a:xfrm>
            <a:off x="5474537" y="-1123"/>
            <a:ext cx="3837872" cy="4161981"/>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628903" y="273637"/>
            <a:ext cx="7886195" cy="99418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3C3B"/>
              </a:buClr>
              <a:buSzPts val="2001"/>
              <a:buFont typeface="Arial"/>
              <a:buNone/>
              <a:defRPr b="0" i="0" sz="2001" u="none" cap="none" strike="noStrike">
                <a:solidFill>
                  <a:srgbClr val="003C3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52.jpg"/><Relationship Id="rId4" Type="http://schemas.openxmlformats.org/officeDocument/2006/relationships/image" Target="../media/image56.png"/><Relationship Id="rId5"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8.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0"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60.png"/><Relationship Id="rId5" Type="http://schemas.openxmlformats.org/officeDocument/2006/relationships/image" Target="../media/image35.png"/><Relationship Id="rId6" Type="http://schemas.openxmlformats.org/officeDocument/2006/relationships/image" Target="../media/image34.png"/><Relationship Id="rId7" Type="http://schemas.openxmlformats.org/officeDocument/2006/relationships/image" Target="../media/image45.png"/><Relationship Id="rId8" Type="http://schemas.openxmlformats.org/officeDocument/2006/relationships/image" Target="../media/image36.png"/><Relationship Id="rId11" Type="http://schemas.openxmlformats.org/officeDocument/2006/relationships/image" Target="../media/image37.png"/><Relationship Id="rId10" Type="http://schemas.openxmlformats.org/officeDocument/2006/relationships/image" Target="../media/image48.png"/><Relationship Id="rId13" Type="http://schemas.openxmlformats.org/officeDocument/2006/relationships/image" Target="../media/image41.png"/><Relationship Id="rId12" Type="http://schemas.openxmlformats.org/officeDocument/2006/relationships/image" Target="../media/image40.png"/><Relationship Id="rId15" Type="http://schemas.openxmlformats.org/officeDocument/2006/relationships/image" Target="../media/image30.png"/><Relationship Id="rId14" Type="http://schemas.openxmlformats.org/officeDocument/2006/relationships/image" Target="../media/image33.png"/><Relationship Id="rId17" Type="http://schemas.openxmlformats.org/officeDocument/2006/relationships/image" Target="../media/image43.png"/><Relationship Id="rId16" Type="http://schemas.openxmlformats.org/officeDocument/2006/relationships/image" Target="../media/image55.png"/><Relationship Id="rId19" Type="http://schemas.openxmlformats.org/officeDocument/2006/relationships/image" Target="../media/image29.png"/><Relationship Id="rId18"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
          <p:cNvSpPr txBox="1"/>
          <p:nvPr>
            <p:ph type="title"/>
          </p:nvPr>
        </p:nvSpPr>
        <p:spPr>
          <a:xfrm>
            <a:off x="171682" y="2571750"/>
            <a:ext cx="5620576" cy="25738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2000"/>
              <a:buFont typeface="Play"/>
              <a:buNone/>
            </a:pPr>
            <a:r>
              <a:rPr lang="en-GB" sz="2000">
                <a:solidFill>
                  <a:srgbClr val="017D69"/>
                </a:solidFill>
                <a:latin typeface="Play"/>
                <a:ea typeface="Play"/>
                <a:cs typeface="Play"/>
                <a:sym typeface="Play"/>
              </a:rPr>
              <a:t>Understanding Lecture and Tutorial Absenteeism in UK Higher Education: An Empirical Investigation</a:t>
            </a:r>
            <a:br>
              <a:rPr lang="en-GB" sz="1200">
                <a:latin typeface="Play"/>
                <a:ea typeface="Play"/>
                <a:cs typeface="Play"/>
                <a:sym typeface="Play"/>
              </a:rPr>
            </a:br>
            <a:br>
              <a:rPr lang="en-GB" sz="1200">
                <a:latin typeface="Play"/>
                <a:ea typeface="Play"/>
                <a:cs typeface="Play"/>
                <a:sym typeface="Play"/>
              </a:rPr>
            </a:br>
            <a:br>
              <a:rPr lang="en-GB" sz="1200">
                <a:latin typeface="Play"/>
                <a:ea typeface="Play"/>
                <a:cs typeface="Play"/>
                <a:sym typeface="Play"/>
              </a:rPr>
            </a:br>
            <a:br>
              <a:rPr b="1" lang="en-GB" sz="1200">
                <a:latin typeface="Play"/>
                <a:ea typeface="Play"/>
                <a:cs typeface="Play"/>
                <a:sym typeface="Play"/>
              </a:rPr>
            </a:br>
            <a:r>
              <a:rPr lang="en-GB" sz="1400">
                <a:latin typeface="Play"/>
                <a:ea typeface="Play"/>
                <a:cs typeface="Play"/>
                <a:sym typeface="Play"/>
              </a:rPr>
              <a:t>Carlos Cortinhas, Olha Matviiets, Hiren Nisar and Samuel Odewunmi</a:t>
            </a:r>
            <a:br>
              <a:rPr lang="en-GB" sz="1400">
                <a:latin typeface="Play"/>
                <a:ea typeface="Play"/>
                <a:cs typeface="Play"/>
                <a:sym typeface="Play"/>
              </a:rPr>
            </a:br>
            <a:endParaRPr sz="1400">
              <a:latin typeface="Play"/>
              <a:ea typeface="Play"/>
              <a:cs typeface="Play"/>
              <a:sym typeface="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10"/>
          <p:cNvPicPr preferRelativeResize="0"/>
          <p:nvPr/>
        </p:nvPicPr>
        <p:blipFill rotWithShape="1">
          <a:blip r:embed="rId3">
            <a:alphaModFix/>
          </a:blip>
          <a:srcRect b="0" l="0" r="0" t="0"/>
          <a:stretch/>
        </p:blipFill>
        <p:spPr>
          <a:xfrm>
            <a:off x="131847" y="3181"/>
            <a:ext cx="3795505" cy="5143500"/>
          </a:xfrm>
          <a:prstGeom prst="rect">
            <a:avLst/>
          </a:prstGeom>
          <a:noFill/>
          <a:ln>
            <a:noFill/>
          </a:ln>
        </p:spPr>
      </p:pic>
      <p:sp>
        <p:nvSpPr>
          <p:cNvPr id="378" name="Google Shape;378;p10"/>
          <p:cNvSpPr txBox="1"/>
          <p:nvPr>
            <p:ph type="title"/>
          </p:nvPr>
        </p:nvSpPr>
        <p:spPr>
          <a:xfrm>
            <a:off x="4572000" y="56476"/>
            <a:ext cx="4037461" cy="105544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17D69"/>
              </a:buClr>
              <a:buSzPts val="2800"/>
              <a:buFont typeface="Arial"/>
              <a:buNone/>
            </a:pPr>
            <a:r>
              <a:rPr lang="en-GB" sz="2800">
                <a:solidFill>
                  <a:srgbClr val="017D69"/>
                </a:solidFill>
              </a:rPr>
              <a:t>Multivariate Analysis: Ordered Logit</a:t>
            </a:r>
            <a:endParaRPr sz="2800"/>
          </a:p>
        </p:txBody>
      </p:sp>
      <p:sp>
        <p:nvSpPr>
          <p:cNvPr id="379" name="Google Shape;379;p10"/>
          <p:cNvSpPr txBox="1"/>
          <p:nvPr/>
        </p:nvSpPr>
        <p:spPr>
          <a:xfrm>
            <a:off x="4694751" y="1282780"/>
            <a:ext cx="4448538" cy="38164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GB" sz="1800">
                <a:solidFill>
                  <a:srgbClr val="003C3B"/>
                </a:solidFill>
                <a:latin typeface="Play"/>
                <a:ea typeface="Play"/>
                <a:cs typeface="Play"/>
                <a:sym typeface="Play"/>
              </a:rPr>
              <a:t>Key findings for lecture absenteeism:</a:t>
            </a:r>
            <a:endParaRPr/>
          </a:p>
          <a:p>
            <a:pPr indent="0" lvl="0" marL="0" rtl="0" algn="l">
              <a:spcBef>
                <a:spcPts val="0"/>
              </a:spcBef>
              <a:spcAft>
                <a:spcPts val="0"/>
              </a:spcAft>
              <a:buNone/>
            </a:pPr>
            <a:r>
              <a:t/>
            </a:r>
            <a:endParaRPr i="1" sz="1800">
              <a:solidFill>
                <a:srgbClr val="003C3B"/>
              </a:solidFill>
              <a:latin typeface="Play"/>
              <a:ea typeface="Play"/>
              <a:cs typeface="Play"/>
              <a:sym typeface="Play"/>
            </a:endParaRPr>
          </a:p>
          <a:p>
            <a:pPr indent="-285750" lvl="0" marL="285750" rtl="0" algn="l">
              <a:spcBef>
                <a:spcPts val="0"/>
              </a:spcBef>
              <a:spcAft>
                <a:spcPts val="0"/>
              </a:spcAft>
              <a:buClr>
                <a:srgbClr val="003C3B"/>
              </a:buClr>
              <a:buSzPts val="1400"/>
              <a:buFont typeface="Noto Sans Symbols"/>
              <a:buChar char="▪"/>
            </a:pPr>
            <a:r>
              <a:rPr lang="en-GB" sz="1400">
                <a:solidFill>
                  <a:srgbClr val="003C3B"/>
                </a:solidFill>
                <a:latin typeface="Play"/>
                <a:ea typeface="Play"/>
                <a:cs typeface="Play"/>
                <a:sym typeface="Play"/>
              </a:rPr>
              <a:t>Students are </a:t>
            </a:r>
            <a:r>
              <a:rPr b="1" lang="en-GB" sz="1400" u="sng">
                <a:solidFill>
                  <a:srgbClr val="003C3B"/>
                </a:solidFill>
                <a:latin typeface="Play"/>
                <a:ea typeface="Play"/>
                <a:cs typeface="Play"/>
                <a:sym typeface="Play"/>
              </a:rPr>
              <a:t>less likely to miss</a:t>
            </a:r>
            <a:r>
              <a:rPr b="1" lang="en-GB" sz="1400">
                <a:solidFill>
                  <a:srgbClr val="003C3B"/>
                </a:solidFill>
                <a:latin typeface="Play"/>
                <a:ea typeface="Play"/>
                <a:cs typeface="Play"/>
                <a:sym typeface="Play"/>
              </a:rPr>
              <a:t> </a:t>
            </a:r>
            <a:r>
              <a:rPr lang="en-GB" sz="1400">
                <a:solidFill>
                  <a:srgbClr val="003C3B"/>
                </a:solidFill>
                <a:latin typeface="Play"/>
                <a:ea typeface="Play"/>
                <a:cs typeface="Play"/>
                <a:sym typeface="Play"/>
              </a:rPr>
              <a:t>&gt; 50% of lectures when </a:t>
            </a:r>
            <a:endParaRPr/>
          </a:p>
          <a:p>
            <a:pPr indent="-273050" lvl="8"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feel guilty for not attending </a:t>
            </a:r>
            <a:endParaRPr/>
          </a:p>
          <a:p>
            <a:pPr indent="-273050" lvl="8"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work on assignments/quizzes </a:t>
            </a:r>
            <a:r>
              <a:rPr lang="en-GB" sz="1200" u="sng">
                <a:solidFill>
                  <a:srgbClr val="003C3B"/>
                </a:solidFill>
                <a:latin typeface="Play"/>
                <a:ea typeface="Play"/>
                <a:cs typeface="Play"/>
                <a:sym typeface="Play"/>
              </a:rPr>
              <a:t>in class</a:t>
            </a:r>
            <a:r>
              <a:rPr lang="en-GB" sz="1200">
                <a:solidFill>
                  <a:srgbClr val="003C3B"/>
                </a:solidFill>
                <a:latin typeface="Play"/>
                <a:ea typeface="Play"/>
                <a:cs typeface="Play"/>
                <a:sym typeface="Play"/>
              </a:rPr>
              <a:t> </a:t>
            </a:r>
            <a:endParaRPr/>
          </a:p>
          <a:p>
            <a:pPr indent="-196850" lvl="0" marL="285750" rtl="0" algn="l">
              <a:spcBef>
                <a:spcPts val="0"/>
              </a:spcBef>
              <a:spcAft>
                <a:spcPts val="0"/>
              </a:spcAft>
              <a:buSzPts val="1400"/>
              <a:buFont typeface="Noto Sans Symbols"/>
              <a:buNone/>
            </a:pPr>
            <a:r>
              <a:t/>
            </a:r>
            <a:endParaRPr sz="1400">
              <a:solidFill>
                <a:srgbClr val="003C3B"/>
              </a:solidFill>
              <a:latin typeface="Play"/>
              <a:ea typeface="Play"/>
              <a:cs typeface="Play"/>
              <a:sym typeface="Play"/>
            </a:endParaRPr>
          </a:p>
          <a:p>
            <a:pPr indent="-285750" lvl="0" marL="285750" rtl="0" algn="l">
              <a:spcBef>
                <a:spcPts val="0"/>
              </a:spcBef>
              <a:spcAft>
                <a:spcPts val="0"/>
              </a:spcAft>
              <a:buClr>
                <a:srgbClr val="003C3B"/>
              </a:buClr>
              <a:buSzPts val="1400"/>
              <a:buFont typeface="Noto Sans Symbols"/>
              <a:buChar char="▪"/>
            </a:pPr>
            <a:r>
              <a:rPr lang="en-GB" sz="1400">
                <a:solidFill>
                  <a:srgbClr val="003C3B"/>
                </a:solidFill>
                <a:latin typeface="Play"/>
                <a:ea typeface="Play"/>
                <a:cs typeface="Play"/>
                <a:sym typeface="Play"/>
              </a:rPr>
              <a:t>Students are </a:t>
            </a:r>
            <a:r>
              <a:rPr b="1" lang="en-GB" sz="1400" u="sng">
                <a:solidFill>
                  <a:srgbClr val="003C3B"/>
                </a:solidFill>
                <a:latin typeface="Play"/>
                <a:ea typeface="Play"/>
                <a:cs typeface="Play"/>
                <a:sym typeface="Play"/>
              </a:rPr>
              <a:t>more likely to miss</a:t>
            </a:r>
            <a:r>
              <a:rPr b="1" lang="en-GB" sz="1400">
                <a:solidFill>
                  <a:srgbClr val="003C3B"/>
                </a:solidFill>
                <a:latin typeface="Play"/>
                <a:ea typeface="Play"/>
                <a:cs typeface="Play"/>
                <a:sym typeface="Play"/>
              </a:rPr>
              <a:t> </a:t>
            </a:r>
            <a:r>
              <a:rPr lang="en-GB" sz="1400">
                <a:solidFill>
                  <a:srgbClr val="003C3B"/>
                </a:solidFill>
                <a:latin typeface="Play"/>
                <a:ea typeface="Play"/>
                <a:cs typeface="Play"/>
                <a:sym typeface="Play"/>
              </a:rPr>
              <a:t>&gt; 50% of lectures when </a:t>
            </a:r>
            <a:endParaRPr/>
          </a:p>
          <a:p>
            <a:pPr indent="-285750" lvl="1"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have difficulties commuting</a:t>
            </a:r>
            <a:endParaRPr/>
          </a:p>
          <a:p>
            <a:pPr indent="-285750" lvl="1"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do not feel part of the class</a:t>
            </a:r>
            <a:endParaRPr/>
          </a:p>
          <a:p>
            <a:pPr indent="0" lvl="0" marL="0" rtl="0" algn="l">
              <a:spcBef>
                <a:spcPts val="0"/>
              </a:spcBef>
              <a:spcAft>
                <a:spcPts val="0"/>
              </a:spcAft>
              <a:buNone/>
            </a:pPr>
            <a:r>
              <a:t/>
            </a:r>
            <a:endParaRPr sz="1400">
              <a:solidFill>
                <a:srgbClr val="003C3B"/>
              </a:solidFill>
              <a:latin typeface="Play"/>
              <a:ea typeface="Play"/>
              <a:cs typeface="Play"/>
              <a:sym typeface="Play"/>
            </a:endParaRPr>
          </a:p>
          <a:p>
            <a:pPr indent="0" lvl="0" marL="0" rtl="0" algn="l">
              <a:spcBef>
                <a:spcPts val="0"/>
              </a:spcBef>
              <a:spcAft>
                <a:spcPts val="0"/>
              </a:spcAft>
              <a:buNone/>
            </a:pPr>
            <a:r>
              <a:t/>
            </a:r>
            <a:endParaRPr sz="1400">
              <a:solidFill>
                <a:srgbClr val="003C3B"/>
              </a:solidFill>
              <a:latin typeface="Play"/>
              <a:ea typeface="Play"/>
              <a:cs typeface="Play"/>
              <a:sym typeface="Play"/>
            </a:endParaRPr>
          </a:p>
          <a:p>
            <a:pPr indent="0" lvl="0" marL="0" rtl="0" algn="l">
              <a:spcBef>
                <a:spcPts val="0"/>
              </a:spcBef>
              <a:spcAft>
                <a:spcPts val="0"/>
              </a:spcAft>
              <a:buNone/>
            </a:pPr>
            <a:r>
              <a:t/>
            </a:r>
            <a:endParaRPr sz="1400" u="sng">
              <a:solidFill>
                <a:srgbClr val="003C3B"/>
              </a:solidFill>
              <a:latin typeface="Play"/>
              <a:ea typeface="Play"/>
              <a:cs typeface="Play"/>
              <a:sym typeface="Play"/>
            </a:endParaRPr>
          </a:p>
          <a:p>
            <a:pPr indent="0" lvl="0" marL="0" rtl="0" algn="l">
              <a:spcBef>
                <a:spcPts val="0"/>
              </a:spcBef>
              <a:spcAft>
                <a:spcPts val="0"/>
              </a:spcAft>
              <a:buNone/>
            </a:pPr>
            <a:r>
              <a:rPr lang="en-GB" sz="1400" u="sng">
                <a:solidFill>
                  <a:srgbClr val="003C3B"/>
                </a:solidFill>
                <a:latin typeface="Play"/>
                <a:ea typeface="Play"/>
                <a:cs typeface="Play"/>
                <a:sym typeface="Play"/>
              </a:rPr>
              <a:t>Baseline</a:t>
            </a:r>
            <a:r>
              <a:rPr lang="en-GB" sz="1400">
                <a:solidFill>
                  <a:srgbClr val="003C3B"/>
                </a:solidFill>
                <a:latin typeface="Play"/>
                <a:ea typeface="Play"/>
                <a:cs typeface="Play"/>
                <a:sym typeface="Play"/>
              </a:rPr>
              <a:t>: Compared to students who missed &lt; 25% of lectures</a:t>
            </a:r>
            <a:endParaRPr sz="1800">
              <a:solidFill>
                <a:srgbClr val="003C3B"/>
              </a:solidFill>
              <a:latin typeface="Play"/>
              <a:ea typeface="Play"/>
              <a:cs typeface="Play"/>
              <a:sym typeface="Play"/>
            </a:endParaRPr>
          </a:p>
          <a:p>
            <a:pPr indent="0" lvl="0" marL="0" rtl="0" algn="l">
              <a:spcBef>
                <a:spcPts val="0"/>
              </a:spcBef>
              <a:spcAft>
                <a:spcPts val="0"/>
              </a:spcAft>
              <a:buNone/>
            </a:pPr>
            <a:r>
              <a:t/>
            </a:r>
            <a:endParaRPr sz="1800">
              <a:solidFill>
                <a:srgbClr val="003C3B"/>
              </a:solidFill>
              <a:latin typeface="Play"/>
              <a:ea typeface="Play"/>
              <a:cs typeface="Play"/>
              <a:sym typeface="Play"/>
            </a:endParaRPr>
          </a:p>
        </p:txBody>
      </p:sp>
      <p:grpSp>
        <p:nvGrpSpPr>
          <p:cNvPr id="380" name="Google Shape;380;p10"/>
          <p:cNvGrpSpPr/>
          <p:nvPr/>
        </p:nvGrpSpPr>
        <p:grpSpPr>
          <a:xfrm>
            <a:off x="1250950" y="585005"/>
            <a:ext cx="1265321" cy="3223345"/>
            <a:chOff x="1250950" y="585005"/>
            <a:chExt cx="1265321" cy="3223345"/>
          </a:xfrm>
        </p:grpSpPr>
        <p:sp>
          <p:nvSpPr>
            <p:cNvPr id="381" name="Google Shape;381;p10"/>
            <p:cNvSpPr/>
            <p:nvPr/>
          </p:nvSpPr>
          <p:spPr>
            <a:xfrm>
              <a:off x="1250950" y="1406800"/>
              <a:ext cx="1257300" cy="8890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82" name="Google Shape;382;p10"/>
            <p:cNvSpPr/>
            <p:nvPr/>
          </p:nvSpPr>
          <p:spPr>
            <a:xfrm>
              <a:off x="1250950" y="3538250"/>
              <a:ext cx="1257300" cy="8890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83" name="Google Shape;383;p10"/>
            <p:cNvSpPr/>
            <p:nvPr/>
          </p:nvSpPr>
          <p:spPr>
            <a:xfrm>
              <a:off x="1258971" y="585005"/>
              <a:ext cx="1257300" cy="8890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84" name="Google Shape;384;p10"/>
            <p:cNvSpPr/>
            <p:nvPr/>
          </p:nvSpPr>
          <p:spPr>
            <a:xfrm>
              <a:off x="1252150" y="3719450"/>
              <a:ext cx="1257300" cy="8890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11"/>
          <p:cNvPicPr preferRelativeResize="0"/>
          <p:nvPr/>
        </p:nvPicPr>
        <p:blipFill rotWithShape="1">
          <a:blip r:embed="rId3">
            <a:alphaModFix/>
          </a:blip>
          <a:srcRect b="0" l="0" r="0" t="0"/>
          <a:stretch/>
        </p:blipFill>
        <p:spPr>
          <a:xfrm>
            <a:off x="219292" y="0"/>
            <a:ext cx="3795505" cy="5143500"/>
          </a:xfrm>
          <a:prstGeom prst="rect">
            <a:avLst/>
          </a:prstGeom>
          <a:noFill/>
          <a:ln>
            <a:noFill/>
          </a:ln>
        </p:spPr>
      </p:pic>
      <p:grpSp>
        <p:nvGrpSpPr>
          <p:cNvPr id="390" name="Google Shape;390;p11"/>
          <p:cNvGrpSpPr/>
          <p:nvPr/>
        </p:nvGrpSpPr>
        <p:grpSpPr>
          <a:xfrm>
            <a:off x="1338395" y="581824"/>
            <a:ext cx="1265321" cy="3223345"/>
            <a:chOff x="1250950" y="585005"/>
            <a:chExt cx="1265321" cy="3223345"/>
          </a:xfrm>
        </p:grpSpPr>
        <p:sp>
          <p:nvSpPr>
            <p:cNvPr id="391" name="Google Shape;391;p11"/>
            <p:cNvSpPr/>
            <p:nvPr/>
          </p:nvSpPr>
          <p:spPr>
            <a:xfrm>
              <a:off x="1250950" y="1406800"/>
              <a:ext cx="1257300" cy="8890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92" name="Google Shape;392;p11"/>
            <p:cNvSpPr/>
            <p:nvPr/>
          </p:nvSpPr>
          <p:spPr>
            <a:xfrm>
              <a:off x="1250950" y="3538250"/>
              <a:ext cx="1257300" cy="8890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93" name="Google Shape;393;p11"/>
            <p:cNvSpPr/>
            <p:nvPr/>
          </p:nvSpPr>
          <p:spPr>
            <a:xfrm>
              <a:off x="1258971" y="585005"/>
              <a:ext cx="1257300" cy="8890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94" name="Google Shape;394;p11"/>
            <p:cNvSpPr/>
            <p:nvPr/>
          </p:nvSpPr>
          <p:spPr>
            <a:xfrm>
              <a:off x="1252150" y="3719450"/>
              <a:ext cx="1257300" cy="8890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grpSp>
      <p:sp>
        <p:nvSpPr>
          <p:cNvPr id="395" name="Google Shape;395;p11"/>
          <p:cNvSpPr/>
          <p:nvPr/>
        </p:nvSpPr>
        <p:spPr>
          <a:xfrm>
            <a:off x="2635250" y="761176"/>
            <a:ext cx="1257300" cy="889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96" name="Google Shape;396;p11"/>
          <p:cNvSpPr/>
          <p:nvPr/>
        </p:nvSpPr>
        <p:spPr>
          <a:xfrm>
            <a:off x="2633345" y="1402732"/>
            <a:ext cx="1257300" cy="889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97" name="Google Shape;397;p11"/>
          <p:cNvSpPr/>
          <p:nvPr/>
        </p:nvSpPr>
        <p:spPr>
          <a:xfrm>
            <a:off x="2633345" y="2136260"/>
            <a:ext cx="1257300" cy="889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98" name="Google Shape;398;p11"/>
          <p:cNvSpPr/>
          <p:nvPr/>
        </p:nvSpPr>
        <p:spPr>
          <a:xfrm>
            <a:off x="2633345" y="2517260"/>
            <a:ext cx="1257300" cy="889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99" name="Google Shape;399;p11"/>
          <p:cNvSpPr/>
          <p:nvPr/>
        </p:nvSpPr>
        <p:spPr>
          <a:xfrm>
            <a:off x="2633345" y="2882488"/>
            <a:ext cx="1257300" cy="889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400" name="Google Shape;400;p11"/>
          <p:cNvSpPr/>
          <p:nvPr/>
        </p:nvSpPr>
        <p:spPr>
          <a:xfrm>
            <a:off x="2633345" y="3539816"/>
            <a:ext cx="1257300" cy="889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401" name="Google Shape;401;p11"/>
          <p:cNvSpPr/>
          <p:nvPr/>
        </p:nvSpPr>
        <p:spPr>
          <a:xfrm>
            <a:off x="2633345" y="3720488"/>
            <a:ext cx="1257300" cy="889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402" name="Google Shape;402;p11"/>
          <p:cNvSpPr txBox="1"/>
          <p:nvPr>
            <p:ph type="title"/>
          </p:nvPr>
        </p:nvSpPr>
        <p:spPr>
          <a:xfrm>
            <a:off x="4572000" y="56476"/>
            <a:ext cx="4037461" cy="105544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17D69"/>
              </a:buClr>
              <a:buSzPts val="2800"/>
              <a:buFont typeface="Arial"/>
              <a:buNone/>
            </a:pPr>
            <a:r>
              <a:rPr lang="en-GB" sz="2800">
                <a:solidFill>
                  <a:srgbClr val="017D69"/>
                </a:solidFill>
              </a:rPr>
              <a:t>Multivariate Analysis: Ordered Logit</a:t>
            </a:r>
            <a:endParaRPr sz="2800"/>
          </a:p>
        </p:txBody>
      </p:sp>
      <p:sp>
        <p:nvSpPr>
          <p:cNvPr id="403" name="Google Shape;403;p11"/>
          <p:cNvSpPr txBox="1"/>
          <p:nvPr/>
        </p:nvSpPr>
        <p:spPr>
          <a:xfrm>
            <a:off x="4694751" y="1272754"/>
            <a:ext cx="4378354" cy="393954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GB" sz="1800">
                <a:solidFill>
                  <a:srgbClr val="003C3B"/>
                </a:solidFill>
                <a:latin typeface="Play"/>
                <a:ea typeface="Play"/>
                <a:cs typeface="Play"/>
                <a:sym typeface="Play"/>
              </a:rPr>
              <a:t>Key findings for tutorial absenteeism:</a:t>
            </a:r>
            <a:endParaRPr/>
          </a:p>
          <a:p>
            <a:pPr indent="0" lvl="0" marL="0" rtl="0" algn="l">
              <a:spcBef>
                <a:spcPts val="0"/>
              </a:spcBef>
              <a:spcAft>
                <a:spcPts val="0"/>
              </a:spcAft>
              <a:buNone/>
            </a:pPr>
            <a:r>
              <a:t/>
            </a:r>
            <a:endParaRPr i="1" sz="1800">
              <a:solidFill>
                <a:srgbClr val="003C3B"/>
              </a:solidFill>
              <a:latin typeface="Play"/>
              <a:ea typeface="Play"/>
              <a:cs typeface="Play"/>
              <a:sym typeface="Play"/>
            </a:endParaRPr>
          </a:p>
          <a:p>
            <a:pPr indent="-285750" lvl="0" marL="285750" rtl="0" algn="l">
              <a:spcBef>
                <a:spcPts val="0"/>
              </a:spcBef>
              <a:spcAft>
                <a:spcPts val="0"/>
              </a:spcAft>
              <a:buClr>
                <a:srgbClr val="003C3B"/>
              </a:buClr>
              <a:buSzPts val="1400"/>
              <a:buFont typeface="Noto Sans Symbols"/>
              <a:buChar char="▪"/>
            </a:pPr>
            <a:r>
              <a:rPr lang="en-GB" sz="1400">
                <a:solidFill>
                  <a:srgbClr val="003C3B"/>
                </a:solidFill>
                <a:latin typeface="Play"/>
                <a:ea typeface="Play"/>
                <a:cs typeface="Play"/>
                <a:sym typeface="Play"/>
              </a:rPr>
              <a:t>Students are </a:t>
            </a:r>
            <a:r>
              <a:rPr b="1" lang="en-GB" sz="1400" u="sng">
                <a:solidFill>
                  <a:srgbClr val="003C3B"/>
                </a:solidFill>
                <a:latin typeface="Play"/>
                <a:ea typeface="Play"/>
                <a:cs typeface="Play"/>
                <a:sym typeface="Play"/>
              </a:rPr>
              <a:t>less likely to miss</a:t>
            </a:r>
            <a:r>
              <a:rPr b="1" lang="en-GB" sz="1400">
                <a:solidFill>
                  <a:srgbClr val="003C3B"/>
                </a:solidFill>
                <a:latin typeface="Play"/>
                <a:ea typeface="Play"/>
                <a:cs typeface="Play"/>
                <a:sym typeface="Play"/>
              </a:rPr>
              <a:t> </a:t>
            </a:r>
            <a:r>
              <a:rPr lang="en-GB" sz="1400">
                <a:solidFill>
                  <a:srgbClr val="003C3B"/>
                </a:solidFill>
                <a:latin typeface="Play"/>
                <a:ea typeface="Play"/>
                <a:cs typeface="Play"/>
                <a:sym typeface="Play"/>
              </a:rPr>
              <a:t>&gt; 50% of tutorials when </a:t>
            </a:r>
            <a:endParaRPr/>
          </a:p>
          <a:p>
            <a:pPr indent="-273050" lvl="8"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are interested in the module </a:t>
            </a:r>
            <a:endParaRPr/>
          </a:p>
          <a:p>
            <a:pPr indent="-273050" lvl="8"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work on assignments/quizzes </a:t>
            </a:r>
            <a:r>
              <a:rPr lang="en-GB" sz="1200" u="sng">
                <a:solidFill>
                  <a:srgbClr val="003C3B"/>
                </a:solidFill>
                <a:latin typeface="Play"/>
                <a:ea typeface="Play"/>
                <a:cs typeface="Play"/>
                <a:sym typeface="Play"/>
              </a:rPr>
              <a:t>in class</a:t>
            </a:r>
            <a:r>
              <a:rPr lang="en-GB" sz="1200">
                <a:solidFill>
                  <a:srgbClr val="003C3B"/>
                </a:solidFill>
                <a:latin typeface="Play"/>
                <a:ea typeface="Play"/>
                <a:cs typeface="Play"/>
                <a:sym typeface="Play"/>
              </a:rPr>
              <a:t> </a:t>
            </a:r>
            <a:endParaRPr/>
          </a:p>
          <a:p>
            <a:pPr indent="-196850" lvl="0" marL="285750" rtl="0" algn="l">
              <a:spcBef>
                <a:spcPts val="0"/>
              </a:spcBef>
              <a:spcAft>
                <a:spcPts val="0"/>
              </a:spcAft>
              <a:buSzPts val="1400"/>
              <a:buFont typeface="Noto Sans Symbols"/>
              <a:buNone/>
            </a:pPr>
            <a:r>
              <a:t/>
            </a:r>
            <a:endParaRPr sz="1400">
              <a:solidFill>
                <a:srgbClr val="003C3B"/>
              </a:solidFill>
              <a:latin typeface="Play"/>
              <a:ea typeface="Play"/>
              <a:cs typeface="Play"/>
              <a:sym typeface="Play"/>
            </a:endParaRPr>
          </a:p>
          <a:p>
            <a:pPr indent="-285750" lvl="0" marL="285750" rtl="0" algn="l">
              <a:spcBef>
                <a:spcPts val="0"/>
              </a:spcBef>
              <a:spcAft>
                <a:spcPts val="0"/>
              </a:spcAft>
              <a:buClr>
                <a:srgbClr val="003C3B"/>
              </a:buClr>
              <a:buSzPts val="1400"/>
              <a:buFont typeface="Noto Sans Symbols"/>
              <a:buChar char="▪"/>
            </a:pPr>
            <a:r>
              <a:rPr lang="en-GB" sz="1400">
                <a:solidFill>
                  <a:srgbClr val="003C3B"/>
                </a:solidFill>
                <a:latin typeface="Play"/>
                <a:ea typeface="Play"/>
                <a:cs typeface="Play"/>
                <a:sym typeface="Play"/>
              </a:rPr>
              <a:t>Students are </a:t>
            </a:r>
            <a:r>
              <a:rPr b="1" lang="en-GB" sz="1400" u="sng">
                <a:solidFill>
                  <a:srgbClr val="003C3B"/>
                </a:solidFill>
                <a:latin typeface="Play"/>
                <a:ea typeface="Play"/>
                <a:cs typeface="Play"/>
                <a:sym typeface="Play"/>
              </a:rPr>
              <a:t>more likely to miss</a:t>
            </a:r>
            <a:r>
              <a:rPr b="1" lang="en-GB" sz="1400">
                <a:solidFill>
                  <a:srgbClr val="003C3B"/>
                </a:solidFill>
                <a:latin typeface="Play"/>
                <a:ea typeface="Play"/>
                <a:cs typeface="Play"/>
                <a:sym typeface="Play"/>
              </a:rPr>
              <a:t> &gt;</a:t>
            </a:r>
            <a:r>
              <a:rPr lang="en-GB" sz="1400">
                <a:solidFill>
                  <a:srgbClr val="003C3B"/>
                </a:solidFill>
                <a:latin typeface="Play"/>
                <a:ea typeface="Play"/>
                <a:cs typeface="Play"/>
                <a:sym typeface="Play"/>
              </a:rPr>
              <a:t> 50% of tutorials when </a:t>
            </a:r>
            <a:endParaRPr/>
          </a:p>
          <a:p>
            <a:pPr indent="-285750" lvl="1"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can pass the module without attending</a:t>
            </a:r>
            <a:endParaRPr/>
          </a:p>
          <a:p>
            <a:pPr indent="-285750" lvl="1"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attendance is not recorded </a:t>
            </a:r>
            <a:endParaRPr/>
          </a:p>
          <a:p>
            <a:pPr indent="-285750" lvl="1"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their friends do not attend</a:t>
            </a:r>
            <a:endParaRPr/>
          </a:p>
          <a:p>
            <a:pPr indent="-285750" lvl="1"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have difficulties commuting</a:t>
            </a:r>
            <a:endParaRPr/>
          </a:p>
          <a:p>
            <a:pPr indent="-285750" lvl="1" marL="539750" rtl="0" algn="l">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do not feel part of the class</a:t>
            </a:r>
            <a:endParaRPr/>
          </a:p>
          <a:p>
            <a:pPr indent="0" lvl="0" marL="0" rtl="0" algn="l">
              <a:spcBef>
                <a:spcPts val="0"/>
              </a:spcBef>
              <a:spcAft>
                <a:spcPts val="0"/>
              </a:spcAft>
              <a:buNone/>
            </a:pPr>
            <a:r>
              <a:t/>
            </a:r>
            <a:endParaRPr sz="1400">
              <a:solidFill>
                <a:srgbClr val="003C3B"/>
              </a:solidFill>
              <a:latin typeface="Play"/>
              <a:ea typeface="Play"/>
              <a:cs typeface="Play"/>
              <a:sym typeface="Play"/>
            </a:endParaRPr>
          </a:p>
          <a:p>
            <a:pPr indent="0" lvl="0" marL="0" rtl="0" algn="l">
              <a:spcBef>
                <a:spcPts val="0"/>
              </a:spcBef>
              <a:spcAft>
                <a:spcPts val="0"/>
              </a:spcAft>
              <a:buNone/>
            </a:pPr>
            <a:r>
              <a:rPr lang="en-GB" sz="1400" u="sng">
                <a:solidFill>
                  <a:srgbClr val="003C3B"/>
                </a:solidFill>
                <a:latin typeface="Play"/>
                <a:ea typeface="Play"/>
                <a:cs typeface="Play"/>
                <a:sym typeface="Play"/>
              </a:rPr>
              <a:t>Baseline</a:t>
            </a:r>
            <a:r>
              <a:rPr lang="en-GB" sz="1400">
                <a:solidFill>
                  <a:srgbClr val="003C3B"/>
                </a:solidFill>
                <a:latin typeface="Play"/>
                <a:ea typeface="Play"/>
                <a:cs typeface="Play"/>
                <a:sym typeface="Play"/>
              </a:rPr>
              <a:t>: Compared to students who missed &lt;  25% of tutorials</a:t>
            </a:r>
            <a:endParaRPr sz="1800">
              <a:solidFill>
                <a:srgbClr val="003C3B"/>
              </a:solidFill>
              <a:latin typeface="Play"/>
              <a:ea typeface="Play"/>
              <a:cs typeface="Play"/>
              <a:sym typeface="Play"/>
            </a:endParaRPr>
          </a:p>
          <a:p>
            <a:pPr indent="0" lvl="0" marL="0" rtl="0" algn="l">
              <a:spcBef>
                <a:spcPts val="0"/>
              </a:spcBef>
              <a:spcAft>
                <a:spcPts val="0"/>
              </a:spcAft>
              <a:buNone/>
            </a:pPr>
            <a:r>
              <a:t/>
            </a:r>
            <a:endParaRPr sz="1800">
              <a:solidFill>
                <a:srgbClr val="003C3B"/>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2"/>
          <p:cNvSpPr txBox="1"/>
          <p:nvPr>
            <p:ph type="title"/>
          </p:nvPr>
        </p:nvSpPr>
        <p:spPr>
          <a:xfrm>
            <a:off x="909885" y="146374"/>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Subgroup Findings: Univariate Analysis</a:t>
            </a:r>
            <a:endParaRPr/>
          </a:p>
        </p:txBody>
      </p:sp>
      <p:sp>
        <p:nvSpPr>
          <p:cNvPr id="409" name="Google Shape;409;p12"/>
          <p:cNvSpPr txBox="1"/>
          <p:nvPr>
            <p:ph idx="1" type="body"/>
          </p:nvPr>
        </p:nvSpPr>
        <p:spPr>
          <a:xfrm>
            <a:off x="269502" y="906290"/>
            <a:ext cx="8628102" cy="95410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3C3B"/>
              </a:buClr>
              <a:buSzPts val="2000"/>
              <a:buNone/>
            </a:pPr>
            <a:r>
              <a:rPr lang="en-GB" sz="2000">
                <a:latin typeface="Play"/>
                <a:ea typeface="Play"/>
                <a:cs typeface="Play"/>
                <a:sym typeface="Play"/>
              </a:rPr>
              <a:t>We conducted </a:t>
            </a:r>
            <a:r>
              <a:rPr b="1" lang="en-GB" sz="2000">
                <a:latin typeface="Play"/>
                <a:ea typeface="Play"/>
                <a:cs typeface="Play"/>
                <a:sym typeface="Play"/>
              </a:rPr>
              <a:t>univariate test statistics</a:t>
            </a:r>
            <a:r>
              <a:rPr lang="en-GB" sz="2000">
                <a:latin typeface="Play"/>
                <a:ea typeface="Play"/>
                <a:cs typeface="Play"/>
                <a:sym typeface="Play"/>
              </a:rPr>
              <a:t> (</a:t>
            </a:r>
            <a:r>
              <a:rPr b="1" lang="en-GB" sz="2000">
                <a:latin typeface="Play"/>
                <a:ea typeface="Play"/>
                <a:cs typeface="Play"/>
                <a:sym typeface="Play"/>
              </a:rPr>
              <a:t>2-sample t-tests</a:t>
            </a:r>
            <a:r>
              <a:rPr lang="en-GB" sz="2000">
                <a:latin typeface="Play"/>
                <a:ea typeface="Play"/>
                <a:cs typeface="Play"/>
                <a:sym typeface="Play"/>
              </a:rPr>
              <a:t>) </a:t>
            </a:r>
            <a:endParaRPr/>
          </a:p>
          <a:p>
            <a:pPr indent="-114300" lvl="1" marL="311785" rtl="0" algn="l">
              <a:lnSpc>
                <a:spcPct val="90000"/>
              </a:lnSpc>
              <a:spcBef>
                <a:spcPts val="227"/>
              </a:spcBef>
              <a:spcAft>
                <a:spcPts val="0"/>
              </a:spcAft>
              <a:buClr>
                <a:srgbClr val="003C3B"/>
              </a:buClr>
              <a:buSzPts val="1800"/>
              <a:buFont typeface="Noto Sans Symbols"/>
              <a:buChar char="⮚"/>
            </a:pPr>
            <a:r>
              <a:rPr lang="en-GB" sz="1800">
                <a:latin typeface="Play"/>
                <a:ea typeface="Play"/>
                <a:cs typeface="Play"/>
                <a:sym typeface="Play"/>
              </a:rPr>
              <a:t> by the relevant </a:t>
            </a:r>
            <a:r>
              <a:rPr b="1" lang="en-GB" sz="1800">
                <a:latin typeface="Play"/>
                <a:ea typeface="Play"/>
                <a:cs typeface="Play"/>
                <a:sym typeface="Play"/>
              </a:rPr>
              <a:t>demographic characteristics </a:t>
            </a:r>
            <a:r>
              <a:rPr lang="en-GB" sz="1800">
                <a:latin typeface="Play"/>
                <a:ea typeface="Play"/>
                <a:cs typeface="Play"/>
                <a:sym typeface="Play"/>
              </a:rPr>
              <a:t>(</a:t>
            </a:r>
            <a:r>
              <a:rPr i="1" lang="en-GB" sz="1800">
                <a:latin typeface="Play"/>
                <a:ea typeface="Play"/>
                <a:cs typeface="Play"/>
                <a:sym typeface="Play"/>
              </a:rPr>
              <a:t>gender, ethnicity, and grade-level</a:t>
            </a:r>
            <a:r>
              <a:rPr lang="en-GB" sz="1800">
                <a:latin typeface="Play"/>
                <a:ea typeface="Play"/>
                <a:cs typeface="Play"/>
                <a:sym typeface="Play"/>
              </a:rPr>
              <a:t>) </a:t>
            </a:r>
            <a:endParaRPr/>
          </a:p>
          <a:p>
            <a:pPr indent="-114300" lvl="1" marL="311785" rtl="0" algn="l">
              <a:lnSpc>
                <a:spcPct val="90000"/>
              </a:lnSpc>
              <a:spcBef>
                <a:spcPts val="227"/>
              </a:spcBef>
              <a:spcAft>
                <a:spcPts val="0"/>
              </a:spcAft>
              <a:buClr>
                <a:srgbClr val="003C3B"/>
              </a:buClr>
              <a:buSzPts val="1800"/>
              <a:buFont typeface="Noto Sans Symbols"/>
              <a:buChar char="⮚"/>
            </a:pPr>
            <a:r>
              <a:rPr lang="en-GB" sz="1800">
                <a:latin typeface="Play"/>
                <a:ea typeface="Play"/>
                <a:cs typeface="Play"/>
                <a:sym typeface="Play"/>
              </a:rPr>
              <a:t> for all factors related to </a:t>
            </a:r>
            <a:r>
              <a:rPr i="1" lang="en-GB" sz="1800">
                <a:latin typeface="Play"/>
                <a:ea typeface="Play"/>
                <a:cs typeface="Play"/>
                <a:sym typeface="Play"/>
              </a:rPr>
              <a:t>reasons for and barriers to attending lectures/tutorials</a:t>
            </a:r>
            <a:endParaRPr sz="1800">
              <a:latin typeface="Play"/>
              <a:ea typeface="Play"/>
              <a:cs typeface="Play"/>
              <a:sym typeface="Play"/>
            </a:endParaRPr>
          </a:p>
          <a:p>
            <a:pPr indent="0" lvl="0" marL="0" rtl="0" algn="l">
              <a:lnSpc>
                <a:spcPct val="90000"/>
              </a:lnSpc>
              <a:spcBef>
                <a:spcPts val="455"/>
              </a:spcBef>
              <a:spcAft>
                <a:spcPts val="0"/>
              </a:spcAft>
              <a:buClr>
                <a:srgbClr val="003C3B"/>
              </a:buClr>
              <a:buSzPts val="1455"/>
              <a:buNone/>
            </a:pPr>
            <a:r>
              <a:t/>
            </a:r>
            <a:endParaRPr>
              <a:latin typeface="Play"/>
              <a:ea typeface="Play"/>
              <a:cs typeface="Play"/>
              <a:sym typeface="Play"/>
            </a:endParaRPr>
          </a:p>
          <a:p>
            <a:pPr indent="0" lvl="0" marL="0" rtl="0" algn="l">
              <a:lnSpc>
                <a:spcPct val="90000"/>
              </a:lnSpc>
              <a:spcBef>
                <a:spcPts val="455"/>
              </a:spcBef>
              <a:spcAft>
                <a:spcPts val="0"/>
              </a:spcAft>
              <a:buClr>
                <a:srgbClr val="003C3B"/>
              </a:buClr>
              <a:buSzPts val="1455"/>
              <a:buNone/>
            </a:pPr>
            <a:r>
              <a:t/>
            </a:r>
            <a:endParaRPr>
              <a:latin typeface="Play"/>
              <a:ea typeface="Play"/>
              <a:cs typeface="Play"/>
              <a:sym typeface="Play"/>
            </a:endParaRPr>
          </a:p>
          <a:p>
            <a:pPr indent="-11112" lvl="0" marL="103504" rtl="0" algn="l">
              <a:lnSpc>
                <a:spcPct val="90000"/>
              </a:lnSpc>
              <a:spcBef>
                <a:spcPts val="455"/>
              </a:spcBef>
              <a:spcAft>
                <a:spcPts val="0"/>
              </a:spcAft>
              <a:buClr>
                <a:srgbClr val="003C3B"/>
              </a:buClr>
              <a:buSzPts val="1455"/>
              <a:buNone/>
            </a:pPr>
            <a:r>
              <a:t/>
            </a:r>
            <a:endParaRPr>
              <a:latin typeface="Play"/>
              <a:ea typeface="Play"/>
              <a:cs typeface="Play"/>
              <a:sym typeface="Play"/>
            </a:endParaRPr>
          </a:p>
        </p:txBody>
      </p:sp>
      <p:graphicFrame>
        <p:nvGraphicFramePr>
          <p:cNvPr id="410" name="Google Shape;410;p12"/>
          <p:cNvGraphicFramePr/>
          <p:nvPr/>
        </p:nvGraphicFramePr>
        <p:xfrm>
          <a:off x="546193" y="2278105"/>
          <a:ext cx="3000000" cy="3000000"/>
        </p:xfrm>
        <a:graphic>
          <a:graphicData uri="http://schemas.openxmlformats.org/drawingml/2006/table">
            <a:tbl>
              <a:tblPr bandRow="1" firstRow="1">
                <a:noFill/>
                <a:tableStyleId>{1091D4F5-711A-42D2-96F2-AFE3E4A46159}</a:tableStyleId>
              </a:tblPr>
              <a:tblGrid>
                <a:gridCol w="3004300"/>
                <a:gridCol w="3004300"/>
              </a:tblGrid>
              <a:tr h="248875">
                <a:tc>
                  <a:txBody>
                    <a:bodyPr/>
                    <a:lstStyle/>
                    <a:p>
                      <a:pPr indent="0" lvl="0" marL="0" marR="0" rtl="0" algn="ctr">
                        <a:spcBef>
                          <a:spcPts val="0"/>
                        </a:spcBef>
                        <a:spcAft>
                          <a:spcPts val="0"/>
                        </a:spcAft>
                        <a:buNone/>
                      </a:pPr>
                      <a:r>
                        <a:rPr b="1" lang="en-GB" sz="1200" u="none" cap="none" strike="noStrike">
                          <a:solidFill>
                            <a:srgbClr val="003C3B"/>
                          </a:solidFill>
                          <a:latin typeface="Play"/>
                          <a:ea typeface="Play"/>
                          <a:cs typeface="Play"/>
                          <a:sym typeface="Play"/>
                        </a:rPr>
                        <a:t>Reasons for Attending Lectures</a:t>
                      </a:r>
                      <a:endParaRPr/>
                    </a:p>
                  </a:txBody>
                  <a:tcPr marT="45725" marB="45725" marR="91450" marL="91450">
                    <a:solidFill>
                      <a:srgbClr val="D8E2F3"/>
                    </a:solidFill>
                  </a:tcPr>
                </a:tc>
                <a:tc>
                  <a:txBody>
                    <a:bodyPr/>
                    <a:lstStyle/>
                    <a:p>
                      <a:pPr indent="0" lvl="0" marL="0" marR="0" rtl="0" algn="ctr">
                        <a:spcBef>
                          <a:spcPts val="0"/>
                        </a:spcBef>
                        <a:spcAft>
                          <a:spcPts val="0"/>
                        </a:spcAft>
                        <a:buNone/>
                      </a:pPr>
                      <a:r>
                        <a:rPr b="1" lang="en-GB" sz="1200" u="none" cap="none" strike="noStrike">
                          <a:solidFill>
                            <a:srgbClr val="003C3B"/>
                          </a:solidFill>
                          <a:latin typeface="Play"/>
                          <a:ea typeface="Play"/>
                          <a:cs typeface="Play"/>
                          <a:sym typeface="Play"/>
                        </a:rPr>
                        <a:t>Reasons for Attending Tutorials</a:t>
                      </a:r>
                      <a:endParaRPr/>
                    </a:p>
                  </a:txBody>
                  <a:tcPr marT="45725" marB="45725" marR="91450" marL="91450">
                    <a:solidFill>
                      <a:srgbClr val="FBE4D4"/>
                    </a:solidFill>
                  </a:tcPr>
                </a:tc>
              </a:tr>
              <a:tr h="248875">
                <a:tc>
                  <a:txBody>
                    <a:bodyPr/>
                    <a:lstStyle/>
                    <a:p>
                      <a:pPr indent="0" lvl="0" marL="0" marR="0" rtl="0" algn="l">
                        <a:spcBef>
                          <a:spcPts val="0"/>
                        </a:spcBef>
                        <a:spcAft>
                          <a:spcPts val="0"/>
                        </a:spcAft>
                        <a:buNone/>
                      </a:pPr>
                      <a:r>
                        <a:rPr lang="en-GB" sz="1000" u="none" cap="none" strike="noStrike">
                          <a:solidFill>
                            <a:schemeClr val="dk1"/>
                          </a:solidFill>
                          <a:latin typeface="Play"/>
                          <a:ea typeface="Play"/>
                          <a:cs typeface="Play"/>
                          <a:sym typeface="Play"/>
                        </a:rPr>
                        <a:t>Females </a:t>
                      </a:r>
                      <a:r>
                        <a:rPr b="1" lang="en-GB" sz="1000" u="sng" cap="none" strike="noStrike">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enjoy interacting with classmates</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Lecture is at convenient time</a:t>
                      </a:r>
                      <a:endParaRPr/>
                    </a:p>
                  </a:txBody>
                  <a:tcPr marT="45725" marB="45725" marR="91450" marL="91450">
                    <a:solidFill>
                      <a:srgbClr val="D8E2F3"/>
                    </a:solidFill>
                  </a:tcPr>
                </a:tc>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Females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Tutorial content not available elsewhere</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We work on assignments/quizzes in class</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prefer taking my own notes</a:t>
                      </a:r>
                      <a:endParaRPr/>
                    </a:p>
                  </a:txBody>
                  <a:tcPr marT="45725" marB="45725" marR="91450" marL="91450">
                    <a:solidFill>
                      <a:srgbClr val="FBE4D4"/>
                    </a:solidFill>
                  </a:tcPr>
                </a:tc>
              </a:tr>
              <a:tr h="248875">
                <a:tc>
                  <a:txBody>
                    <a:bodyPr/>
                    <a:lstStyle/>
                    <a:p>
                      <a:pPr indent="0" lvl="0" marL="0" marR="0" rtl="0" algn="ctr">
                        <a:spcBef>
                          <a:spcPts val="0"/>
                        </a:spcBef>
                        <a:spcAft>
                          <a:spcPts val="0"/>
                        </a:spcAft>
                        <a:buNone/>
                      </a:pPr>
                      <a:r>
                        <a:rPr b="1" lang="en-GB" sz="1200">
                          <a:solidFill>
                            <a:srgbClr val="003C3B"/>
                          </a:solidFill>
                          <a:latin typeface="Play"/>
                          <a:ea typeface="Play"/>
                          <a:cs typeface="Play"/>
                          <a:sym typeface="Play"/>
                        </a:rPr>
                        <a:t>Barrier to Attending Lectures</a:t>
                      </a:r>
                      <a:endParaRPr/>
                    </a:p>
                  </a:txBody>
                  <a:tcPr marT="45725" marB="45725" marR="91450" marL="91450">
                    <a:solidFill>
                      <a:srgbClr val="8DA9DB"/>
                    </a:solidFill>
                  </a:tcPr>
                </a:tc>
                <a:tc>
                  <a:txBody>
                    <a:bodyPr/>
                    <a:lstStyle/>
                    <a:p>
                      <a:pPr indent="0" lvl="0" marL="0" marR="0" rtl="0" algn="ctr">
                        <a:spcBef>
                          <a:spcPts val="0"/>
                        </a:spcBef>
                        <a:spcAft>
                          <a:spcPts val="0"/>
                        </a:spcAft>
                        <a:buNone/>
                      </a:pPr>
                      <a:r>
                        <a:rPr b="1" lang="en-GB" sz="1200">
                          <a:solidFill>
                            <a:srgbClr val="003C3B"/>
                          </a:solidFill>
                          <a:latin typeface="Play"/>
                          <a:ea typeface="Play"/>
                          <a:cs typeface="Play"/>
                          <a:sym typeface="Play"/>
                        </a:rPr>
                        <a:t>Barrier to Attending Tutorials</a:t>
                      </a:r>
                      <a:endParaRPr/>
                    </a:p>
                  </a:txBody>
                  <a:tcPr marT="45725" marB="45725" marR="91450" marL="91450">
                    <a:solidFill>
                      <a:srgbClr val="F4B081"/>
                    </a:solidFill>
                  </a:tcPr>
                </a:tc>
              </a:tr>
              <a:tr h="127000">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Females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need to complete assignments for another class</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was ill/stress/tired</a:t>
                      </a:r>
                      <a:endParaRPr/>
                    </a:p>
                  </a:txBody>
                  <a:tcPr marT="45725" marB="45725" marR="91450" marL="91450">
                    <a:solidFill>
                      <a:srgbClr val="8DA9DB"/>
                    </a:solidFill>
                  </a:tcPr>
                </a:tc>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Females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need to complete assignments for another class</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was ill/stress/tired</a:t>
                      </a:r>
                      <a:endParaRPr sz="1000">
                        <a:latin typeface="Play"/>
                        <a:ea typeface="Play"/>
                        <a:cs typeface="Play"/>
                        <a:sym typeface="Play"/>
                      </a:endParaRPr>
                    </a:p>
                  </a:txBody>
                  <a:tcPr marT="45725" marB="45725" marR="91450" marL="91450">
                    <a:solidFill>
                      <a:srgbClr val="F4B081"/>
                    </a:solidFill>
                  </a:tcPr>
                </a:tc>
              </a:tr>
            </a:tbl>
          </a:graphicData>
        </a:graphic>
      </p:graphicFrame>
      <p:sp>
        <p:nvSpPr>
          <p:cNvPr id="411" name="Google Shape;411;p12"/>
          <p:cNvSpPr/>
          <p:nvPr/>
        </p:nvSpPr>
        <p:spPr>
          <a:xfrm>
            <a:off x="6612556" y="2177217"/>
            <a:ext cx="250257" cy="1950719"/>
          </a:xfrm>
          <a:prstGeom prst="rightBrace">
            <a:avLst>
              <a:gd fmla="val 8333" name="adj1"/>
              <a:gd fmla="val 50000" name="adj2"/>
            </a:avLst>
          </a:prstGeom>
          <a:noFill/>
          <a:ln cap="flat" cmpd="sng" w="19050">
            <a:solidFill>
              <a:srgbClr val="00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412" name="Google Shape;412;p12"/>
          <p:cNvSpPr txBox="1"/>
          <p:nvPr/>
        </p:nvSpPr>
        <p:spPr>
          <a:xfrm>
            <a:off x="6862813" y="2244635"/>
            <a:ext cx="2161163" cy="181588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400">
                <a:solidFill>
                  <a:srgbClr val="003C3B"/>
                </a:solidFill>
                <a:latin typeface="Arial"/>
                <a:ea typeface="Arial"/>
                <a:cs typeface="Arial"/>
                <a:sym typeface="Arial"/>
              </a:rPr>
              <a:t>Females</a:t>
            </a:r>
            <a:r>
              <a:rPr lang="en-GB" sz="1400">
                <a:solidFill>
                  <a:srgbClr val="003C3B"/>
                </a:solidFill>
                <a:latin typeface="Arial"/>
                <a:ea typeface="Arial"/>
                <a:cs typeface="Arial"/>
                <a:sym typeface="Arial"/>
              </a:rPr>
              <a:t> report </a:t>
            </a:r>
            <a:r>
              <a:rPr b="1" lang="en-GB" sz="1400">
                <a:solidFill>
                  <a:srgbClr val="003C3B"/>
                </a:solidFill>
                <a:latin typeface="Arial"/>
                <a:ea typeface="Arial"/>
                <a:cs typeface="Arial"/>
                <a:sym typeface="Arial"/>
              </a:rPr>
              <a:t>more stress/tiredness or completing assignments as a barrier to attendance</a:t>
            </a:r>
            <a:r>
              <a:rPr lang="en-GB" sz="1400">
                <a:solidFill>
                  <a:srgbClr val="003C3B"/>
                </a:solidFill>
                <a:latin typeface="Arial"/>
                <a:ea typeface="Arial"/>
                <a:cs typeface="Arial"/>
                <a:sym typeface="Arial"/>
              </a:rPr>
              <a:t>, but also </a:t>
            </a:r>
            <a:r>
              <a:rPr b="1" lang="en-GB" sz="1400">
                <a:solidFill>
                  <a:srgbClr val="003C3B"/>
                </a:solidFill>
                <a:latin typeface="Arial"/>
                <a:ea typeface="Arial"/>
                <a:cs typeface="Arial"/>
                <a:sym typeface="Arial"/>
              </a:rPr>
              <a:t>highly engaged</a:t>
            </a:r>
            <a:r>
              <a:rPr lang="en-GB" sz="1400">
                <a:solidFill>
                  <a:srgbClr val="003C3B"/>
                </a:solidFill>
                <a:latin typeface="Arial"/>
                <a:ea typeface="Arial"/>
                <a:cs typeface="Arial"/>
                <a:sym typeface="Arial"/>
              </a:rPr>
              <a:t> and </a:t>
            </a:r>
            <a:r>
              <a:rPr b="1" lang="en-GB" sz="1400">
                <a:solidFill>
                  <a:srgbClr val="003C3B"/>
                </a:solidFill>
                <a:latin typeface="Arial"/>
                <a:ea typeface="Arial"/>
                <a:cs typeface="Arial"/>
                <a:sym typeface="Arial"/>
              </a:rPr>
              <a:t>preference for autonomy</a:t>
            </a:r>
            <a:endParaRPr sz="1400">
              <a:solidFill>
                <a:srgbClr val="003C3B"/>
              </a:solidFill>
            </a:endParaRPr>
          </a:p>
        </p:txBody>
      </p:sp>
      <p:sp>
        <p:nvSpPr>
          <p:cNvPr id="413" name="Google Shape;413;p12"/>
          <p:cNvSpPr txBox="1"/>
          <p:nvPr/>
        </p:nvSpPr>
        <p:spPr>
          <a:xfrm rot="-5400000">
            <a:off x="-169079" y="2992598"/>
            <a:ext cx="877163"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1800">
                <a:solidFill>
                  <a:srgbClr val="017D69"/>
                </a:solidFill>
                <a:latin typeface="Play"/>
                <a:ea typeface="Play"/>
                <a:cs typeface="Play"/>
                <a:sym typeface="Play"/>
              </a:rPr>
              <a:t>Gender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3"/>
          <p:cNvSpPr txBox="1"/>
          <p:nvPr>
            <p:ph type="title"/>
          </p:nvPr>
        </p:nvSpPr>
        <p:spPr>
          <a:xfrm>
            <a:off x="909885" y="146374"/>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Subgroup Findings: Univariate Analysis</a:t>
            </a:r>
            <a:endParaRPr/>
          </a:p>
        </p:txBody>
      </p:sp>
      <p:graphicFrame>
        <p:nvGraphicFramePr>
          <p:cNvPr id="419" name="Google Shape;419;p13"/>
          <p:cNvGraphicFramePr/>
          <p:nvPr/>
        </p:nvGraphicFramePr>
        <p:xfrm>
          <a:off x="565686" y="2854481"/>
          <a:ext cx="3000000" cy="3000000"/>
        </p:xfrm>
        <a:graphic>
          <a:graphicData uri="http://schemas.openxmlformats.org/drawingml/2006/table">
            <a:tbl>
              <a:tblPr bandRow="1" firstRow="1">
                <a:noFill/>
                <a:tableStyleId>{1091D4F5-711A-42D2-96F2-AFE3E4A46159}</a:tableStyleId>
              </a:tblPr>
              <a:tblGrid>
                <a:gridCol w="2983425"/>
                <a:gridCol w="3004100"/>
              </a:tblGrid>
              <a:tr h="248875">
                <a:tc>
                  <a:txBody>
                    <a:bodyPr/>
                    <a:lstStyle/>
                    <a:p>
                      <a:pPr indent="0" lvl="0" marL="0" marR="0" rtl="0" algn="ctr">
                        <a:spcBef>
                          <a:spcPts val="0"/>
                        </a:spcBef>
                        <a:spcAft>
                          <a:spcPts val="0"/>
                        </a:spcAft>
                        <a:buNone/>
                      </a:pPr>
                      <a:r>
                        <a:rPr b="1" lang="en-GB" sz="1200">
                          <a:solidFill>
                            <a:srgbClr val="003C3B"/>
                          </a:solidFill>
                          <a:latin typeface="Play"/>
                          <a:ea typeface="Play"/>
                          <a:cs typeface="Play"/>
                          <a:sym typeface="Play"/>
                        </a:rPr>
                        <a:t>Reasons for Attending Lectures</a:t>
                      </a:r>
                      <a:endParaRPr/>
                    </a:p>
                  </a:txBody>
                  <a:tcPr marT="45725" marB="45725" marR="91450" marL="91450">
                    <a:solidFill>
                      <a:srgbClr val="D8E2F3"/>
                    </a:solidFill>
                  </a:tcPr>
                </a:tc>
                <a:tc>
                  <a:txBody>
                    <a:bodyPr/>
                    <a:lstStyle/>
                    <a:p>
                      <a:pPr indent="0" lvl="0" marL="0" marR="0" rtl="0" algn="ctr">
                        <a:spcBef>
                          <a:spcPts val="0"/>
                        </a:spcBef>
                        <a:spcAft>
                          <a:spcPts val="0"/>
                        </a:spcAft>
                        <a:buNone/>
                      </a:pPr>
                      <a:r>
                        <a:rPr b="1" lang="en-GB" sz="1200">
                          <a:solidFill>
                            <a:srgbClr val="003C3B"/>
                          </a:solidFill>
                          <a:latin typeface="Play"/>
                          <a:ea typeface="Play"/>
                          <a:cs typeface="Play"/>
                          <a:sym typeface="Play"/>
                        </a:rPr>
                        <a:t>Reasons for Attending Tutorials</a:t>
                      </a:r>
                      <a:endParaRPr/>
                    </a:p>
                  </a:txBody>
                  <a:tcPr marT="45725" marB="45725" marR="91450" marL="91450">
                    <a:solidFill>
                      <a:srgbClr val="FBE4D4"/>
                    </a:solidFill>
                  </a:tcPr>
                </a:tc>
              </a:tr>
              <a:tr h="248875">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High performing students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Content not available elsewhere</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prefer taking my own notes</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enjoy interacting with classmates</a:t>
                      </a:r>
                      <a:endParaRPr/>
                    </a:p>
                    <a:p>
                      <a:pPr indent="0" lvl="0" marL="0" marR="0" rtl="0" algn="l">
                        <a:lnSpc>
                          <a:spcPct val="100000"/>
                        </a:lnSpc>
                        <a:spcBef>
                          <a:spcPts val="0"/>
                        </a:spcBef>
                        <a:spcAft>
                          <a:spcPts val="0"/>
                        </a:spcAft>
                        <a:buClr>
                          <a:schemeClr val="dk1"/>
                        </a:buClr>
                        <a:buSzPts val="1000"/>
                        <a:buFont typeface="Play"/>
                        <a:buNone/>
                      </a:pPr>
                      <a:r>
                        <a:rPr lang="en-GB" sz="1000">
                          <a:solidFill>
                            <a:schemeClr val="dk1"/>
                          </a:solidFill>
                          <a:latin typeface="Play"/>
                          <a:ea typeface="Play"/>
                          <a:cs typeface="Play"/>
                          <a:sym typeface="Play"/>
                        </a:rPr>
                        <a:t>Lower-performing students </a:t>
                      </a:r>
                      <a:r>
                        <a:rPr b="1" lang="en-GB" sz="1000" u="sng">
                          <a:solidFill>
                            <a:schemeClr val="dk1"/>
                          </a:solidFill>
                          <a:latin typeface="Play"/>
                          <a:ea typeface="Play"/>
                          <a:cs typeface="Play"/>
                          <a:sym typeface="Play"/>
                        </a:rPr>
                        <a:t>report higher</a:t>
                      </a:r>
                      <a:endParaRPr/>
                    </a:p>
                    <a:p>
                      <a:pPr indent="0" lvl="0" marL="0" marR="0" rtl="0" algn="l">
                        <a:lnSpc>
                          <a:spcPct val="100000"/>
                        </a:lnSpc>
                        <a:spcBef>
                          <a:spcPts val="0"/>
                        </a:spcBef>
                        <a:spcAft>
                          <a:spcPts val="0"/>
                        </a:spcAft>
                        <a:buClr>
                          <a:schemeClr val="dk1"/>
                        </a:buClr>
                        <a:buSzPts val="1000"/>
                        <a:buFont typeface="Play"/>
                        <a:buNone/>
                      </a:pPr>
                      <a:r>
                        <a:rPr lang="en-GB" sz="1000">
                          <a:solidFill>
                            <a:schemeClr val="dk1"/>
                          </a:solidFill>
                          <a:latin typeface="Play"/>
                          <a:ea typeface="Play"/>
                          <a:cs typeface="Play"/>
                          <a:sym typeface="Play"/>
                        </a:rPr>
                        <a:t>-    Attendance is recorded</a:t>
                      </a:r>
                      <a:endParaRPr/>
                    </a:p>
                  </a:txBody>
                  <a:tcPr marT="45725" marB="45725" marR="91450" marL="91450">
                    <a:solidFill>
                      <a:srgbClr val="D8E2F3"/>
                    </a:solidFill>
                  </a:tcPr>
                </a:tc>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High performing students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prefer taking my own notes</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enjoy interacting with classmates</a:t>
                      </a:r>
                      <a:endParaRPr/>
                    </a:p>
                    <a:p>
                      <a:pPr indent="0" lvl="0" marL="0" marR="0" rtl="0" algn="l">
                        <a:spcBef>
                          <a:spcPts val="0"/>
                        </a:spcBef>
                        <a:spcAft>
                          <a:spcPts val="0"/>
                        </a:spcAft>
                        <a:buNone/>
                      </a:pPr>
                      <a:r>
                        <a:t/>
                      </a:r>
                      <a:endParaRPr sz="1000">
                        <a:solidFill>
                          <a:schemeClr val="dk1"/>
                        </a:solidFill>
                        <a:latin typeface="Play"/>
                        <a:ea typeface="Play"/>
                        <a:cs typeface="Play"/>
                        <a:sym typeface="Play"/>
                      </a:endParaRPr>
                    </a:p>
                    <a:p>
                      <a:pPr indent="0" lvl="0" marL="0" marR="0" rtl="0" algn="l">
                        <a:spcBef>
                          <a:spcPts val="0"/>
                        </a:spcBef>
                        <a:spcAft>
                          <a:spcPts val="0"/>
                        </a:spcAft>
                        <a:buNone/>
                      </a:pPr>
                      <a:r>
                        <a:rPr lang="en-GB" sz="1000">
                          <a:solidFill>
                            <a:schemeClr val="dk1"/>
                          </a:solidFill>
                          <a:latin typeface="Play"/>
                          <a:ea typeface="Play"/>
                          <a:cs typeface="Play"/>
                          <a:sym typeface="Play"/>
                        </a:rPr>
                        <a:t>Lower-performing students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We work on assignments/quizzes in class</a:t>
                      </a:r>
                      <a:endParaRPr/>
                    </a:p>
                  </a:txBody>
                  <a:tcPr marT="45725" marB="45725" marR="91450" marL="91450">
                    <a:solidFill>
                      <a:srgbClr val="FBE4D4"/>
                    </a:solidFill>
                  </a:tcPr>
                </a:tc>
              </a:tr>
              <a:tr h="248875">
                <a:tc>
                  <a:txBody>
                    <a:bodyPr/>
                    <a:lstStyle/>
                    <a:p>
                      <a:pPr indent="0" lvl="0" marL="0" marR="0" rtl="0" algn="ctr">
                        <a:spcBef>
                          <a:spcPts val="0"/>
                        </a:spcBef>
                        <a:spcAft>
                          <a:spcPts val="0"/>
                        </a:spcAft>
                        <a:buNone/>
                      </a:pPr>
                      <a:r>
                        <a:rPr b="1" lang="en-GB" sz="1200">
                          <a:solidFill>
                            <a:srgbClr val="003C3B"/>
                          </a:solidFill>
                          <a:latin typeface="Play"/>
                          <a:ea typeface="Play"/>
                          <a:cs typeface="Play"/>
                          <a:sym typeface="Play"/>
                        </a:rPr>
                        <a:t>Barrier to Attending Lectures</a:t>
                      </a:r>
                      <a:endParaRPr/>
                    </a:p>
                  </a:txBody>
                  <a:tcPr marT="45725" marB="45725" marR="91450" marL="91450">
                    <a:solidFill>
                      <a:srgbClr val="8DA9DB"/>
                    </a:solidFill>
                  </a:tcPr>
                </a:tc>
                <a:tc>
                  <a:txBody>
                    <a:bodyPr/>
                    <a:lstStyle/>
                    <a:p>
                      <a:pPr indent="0" lvl="0" marL="0" marR="0" rtl="0" algn="ctr">
                        <a:spcBef>
                          <a:spcPts val="0"/>
                        </a:spcBef>
                        <a:spcAft>
                          <a:spcPts val="0"/>
                        </a:spcAft>
                        <a:buNone/>
                      </a:pPr>
                      <a:r>
                        <a:rPr b="1" lang="en-GB" sz="1200">
                          <a:solidFill>
                            <a:srgbClr val="003C3B"/>
                          </a:solidFill>
                          <a:latin typeface="Play"/>
                          <a:ea typeface="Play"/>
                          <a:cs typeface="Play"/>
                          <a:sym typeface="Play"/>
                        </a:rPr>
                        <a:t>Barrier to Attending Tutorials</a:t>
                      </a:r>
                      <a:endParaRPr/>
                    </a:p>
                  </a:txBody>
                  <a:tcPr marT="45725" marB="45725" marR="91450" marL="91450">
                    <a:solidFill>
                      <a:srgbClr val="F4B081"/>
                    </a:solidFill>
                  </a:tcPr>
                </a:tc>
              </a:tr>
              <a:tr h="127000">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Lower-performing students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do not feel part of the class</a:t>
                      </a:r>
                      <a:endParaRPr/>
                    </a:p>
                  </a:txBody>
                  <a:tcPr marT="45725" marB="45725" marR="91450" marL="91450">
                    <a:solidFill>
                      <a:srgbClr val="8DA9DB"/>
                    </a:solidFill>
                  </a:tcPr>
                </a:tc>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Lower-performing students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do not feel part of the class</a:t>
                      </a:r>
                      <a:endParaRPr sz="1000">
                        <a:latin typeface="Play"/>
                        <a:ea typeface="Play"/>
                        <a:cs typeface="Play"/>
                        <a:sym typeface="Play"/>
                      </a:endParaRPr>
                    </a:p>
                  </a:txBody>
                  <a:tcPr marT="45725" marB="45725" marR="91450" marL="91450">
                    <a:solidFill>
                      <a:srgbClr val="F4B081"/>
                    </a:solidFill>
                  </a:tcPr>
                </a:tc>
              </a:tr>
            </a:tbl>
          </a:graphicData>
        </a:graphic>
      </p:graphicFrame>
      <p:sp>
        <p:nvSpPr>
          <p:cNvPr id="420" name="Google Shape;420;p13"/>
          <p:cNvSpPr/>
          <p:nvPr/>
        </p:nvSpPr>
        <p:spPr>
          <a:xfrm>
            <a:off x="6612556" y="2854481"/>
            <a:ext cx="250257" cy="1950720"/>
          </a:xfrm>
          <a:prstGeom prst="rightBrace">
            <a:avLst>
              <a:gd fmla="val 8333" name="adj1"/>
              <a:gd fmla="val 50000" name="adj2"/>
            </a:avLst>
          </a:prstGeom>
          <a:noFill/>
          <a:ln cap="flat" cmpd="sng" w="19050">
            <a:solidFill>
              <a:srgbClr val="00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421" name="Google Shape;421;p13"/>
          <p:cNvSpPr txBox="1"/>
          <p:nvPr/>
        </p:nvSpPr>
        <p:spPr>
          <a:xfrm>
            <a:off x="6880462" y="2760368"/>
            <a:ext cx="2161163" cy="203132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1400">
                <a:solidFill>
                  <a:srgbClr val="003C3B"/>
                </a:solidFill>
                <a:latin typeface="Play"/>
                <a:ea typeface="Play"/>
                <a:cs typeface="Play"/>
                <a:sym typeface="Play"/>
              </a:rPr>
              <a:t>High performing students are more </a:t>
            </a:r>
            <a:r>
              <a:rPr b="1" lang="en-GB" sz="1400">
                <a:solidFill>
                  <a:srgbClr val="003C3B"/>
                </a:solidFill>
                <a:latin typeface="Play"/>
                <a:ea typeface="Play"/>
                <a:cs typeface="Play"/>
                <a:sym typeface="Play"/>
              </a:rPr>
              <a:t>intrinsically motivated and socially connected</a:t>
            </a:r>
            <a:r>
              <a:rPr lang="en-GB" sz="1400">
                <a:solidFill>
                  <a:srgbClr val="003C3B"/>
                </a:solidFill>
                <a:latin typeface="Play"/>
                <a:ea typeface="Play"/>
                <a:cs typeface="Play"/>
                <a:sym typeface="Play"/>
              </a:rPr>
              <a:t>.</a:t>
            </a:r>
            <a:endParaRPr/>
          </a:p>
          <a:p>
            <a:pPr indent="0" lvl="0" marL="0" rtl="0" algn="l">
              <a:spcBef>
                <a:spcPts val="0"/>
              </a:spcBef>
              <a:spcAft>
                <a:spcPts val="0"/>
              </a:spcAft>
              <a:buNone/>
            </a:pPr>
            <a:r>
              <a:rPr lang="en-GB" sz="1400">
                <a:solidFill>
                  <a:srgbClr val="003C3B"/>
                </a:solidFill>
                <a:latin typeface="Play"/>
                <a:ea typeface="Play"/>
                <a:cs typeface="Play"/>
                <a:sym typeface="Play"/>
              </a:rPr>
              <a:t>Lower-performing students make decisions to attend more for </a:t>
            </a:r>
            <a:r>
              <a:rPr b="1" lang="en-GB" sz="1400">
                <a:solidFill>
                  <a:srgbClr val="003C3B"/>
                </a:solidFill>
                <a:latin typeface="Play"/>
                <a:ea typeface="Play"/>
                <a:cs typeface="Play"/>
                <a:sym typeface="Play"/>
              </a:rPr>
              <a:t>assessment-driven reasons and report a lack of belonging</a:t>
            </a:r>
            <a:endParaRPr sz="1400">
              <a:solidFill>
                <a:srgbClr val="003C3B"/>
              </a:solidFill>
              <a:latin typeface="Play"/>
              <a:ea typeface="Play"/>
              <a:cs typeface="Play"/>
              <a:sym typeface="Play"/>
            </a:endParaRPr>
          </a:p>
        </p:txBody>
      </p:sp>
      <p:graphicFrame>
        <p:nvGraphicFramePr>
          <p:cNvPr id="422" name="Google Shape;422;p13"/>
          <p:cNvGraphicFramePr/>
          <p:nvPr/>
        </p:nvGraphicFramePr>
        <p:xfrm>
          <a:off x="565688" y="712053"/>
          <a:ext cx="3000000" cy="3000000"/>
        </p:xfrm>
        <a:graphic>
          <a:graphicData uri="http://schemas.openxmlformats.org/drawingml/2006/table">
            <a:tbl>
              <a:tblPr bandRow="1" firstRow="1">
                <a:noFill/>
                <a:tableStyleId>{1091D4F5-711A-42D2-96F2-AFE3E4A46159}</a:tableStyleId>
              </a:tblPr>
              <a:tblGrid>
                <a:gridCol w="2991175"/>
                <a:gridCol w="2996350"/>
              </a:tblGrid>
              <a:tr h="248875">
                <a:tc>
                  <a:txBody>
                    <a:bodyPr/>
                    <a:lstStyle/>
                    <a:p>
                      <a:pPr indent="0" lvl="0" marL="0" marR="0" rtl="0" algn="ctr">
                        <a:spcBef>
                          <a:spcPts val="0"/>
                        </a:spcBef>
                        <a:spcAft>
                          <a:spcPts val="0"/>
                        </a:spcAft>
                        <a:buNone/>
                      </a:pPr>
                      <a:r>
                        <a:rPr b="1" lang="en-GB" sz="1200">
                          <a:solidFill>
                            <a:srgbClr val="003C3B"/>
                          </a:solidFill>
                          <a:latin typeface="Play"/>
                          <a:ea typeface="Play"/>
                          <a:cs typeface="Play"/>
                          <a:sym typeface="Play"/>
                        </a:rPr>
                        <a:t>Reasons for Attending Lectures</a:t>
                      </a:r>
                      <a:endParaRPr/>
                    </a:p>
                  </a:txBody>
                  <a:tcPr marT="45725" marB="45725" marR="91450" marL="91450">
                    <a:solidFill>
                      <a:srgbClr val="D8E2F3"/>
                    </a:solidFill>
                  </a:tcPr>
                </a:tc>
                <a:tc>
                  <a:txBody>
                    <a:bodyPr/>
                    <a:lstStyle/>
                    <a:p>
                      <a:pPr indent="0" lvl="0" marL="0" marR="0" rtl="0" algn="ctr">
                        <a:spcBef>
                          <a:spcPts val="0"/>
                        </a:spcBef>
                        <a:spcAft>
                          <a:spcPts val="0"/>
                        </a:spcAft>
                        <a:buNone/>
                      </a:pPr>
                      <a:r>
                        <a:rPr b="1" lang="en-GB" sz="1200">
                          <a:solidFill>
                            <a:srgbClr val="003C3B"/>
                          </a:solidFill>
                          <a:latin typeface="Play"/>
                          <a:ea typeface="Play"/>
                          <a:cs typeface="Play"/>
                          <a:sym typeface="Play"/>
                        </a:rPr>
                        <a:t>Reasons for Attending Tutorials</a:t>
                      </a:r>
                      <a:endParaRPr/>
                    </a:p>
                  </a:txBody>
                  <a:tcPr marT="45725" marB="45725" marR="91450" marL="91450">
                    <a:solidFill>
                      <a:srgbClr val="FBE4D4"/>
                    </a:solidFill>
                  </a:tcPr>
                </a:tc>
              </a:tr>
              <a:tr h="248875">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White students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feel like I should attend</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am interested in the module</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Teacher is engaging</a:t>
                      </a:r>
                      <a:endParaRPr/>
                    </a:p>
                  </a:txBody>
                  <a:tcPr marT="45725" marB="45725" marR="91450" marL="91450">
                    <a:solidFill>
                      <a:srgbClr val="D8E2F3"/>
                    </a:solidFill>
                  </a:tcPr>
                </a:tc>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White students </a:t>
                      </a:r>
                      <a:r>
                        <a:rPr b="1" lang="en-GB" sz="1000" u="sng">
                          <a:solidFill>
                            <a:schemeClr val="dk1"/>
                          </a:solidFill>
                          <a:latin typeface="Play"/>
                          <a:ea typeface="Play"/>
                          <a:cs typeface="Play"/>
                          <a:sym typeface="Play"/>
                        </a:rPr>
                        <a:t>report higher</a:t>
                      </a:r>
                      <a:endParaRPr/>
                    </a:p>
                    <a:p>
                      <a:pPr indent="-171450" lvl="0" marL="171450" marR="0" rtl="0" algn="l">
                        <a:lnSpc>
                          <a:spcPct val="100000"/>
                        </a:lnSpc>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feel like I should attend</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Tutorial content not available elsewhere</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enjoy interacting with classmates</a:t>
                      </a:r>
                      <a:endParaRPr/>
                    </a:p>
                  </a:txBody>
                  <a:tcPr marT="45725" marB="45725" marR="91450" marL="91450">
                    <a:solidFill>
                      <a:srgbClr val="FBE4D4"/>
                    </a:solidFill>
                  </a:tcPr>
                </a:tc>
              </a:tr>
              <a:tr h="248875">
                <a:tc>
                  <a:txBody>
                    <a:bodyPr/>
                    <a:lstStyle/>
                    <a:p>
                      <a:pPr indent="0" lvl="0" marL="0" marR="0" rtl="0" algn="ctr">
                        <a:spcBef>
                          <a:spcPts val="0"/>
                        </a:spcBef>
                        <a:spcAft>
                          <a:spcPts val="0"/>
                        </a:spcAft>
                        <a:buNone/>
                      </a:pPr>
                      <a:r>
                        <a:rPr b="1" lang="en-GB" sz="1200">
                          <a:solidFill>
                            <a:srgbClr val="003C3B"/>
                          </a:solidFill>
                          <a:latin typeface="Play"/>
                          <a:ea typeface="Play"/>
                          <a:cs typeface="Play"/>
                          <a:sym typeface="Play"/>
                        </a:rPr>
                        <a:t>Barrier to Attending Lectures</a:t>
                      </a:r>
                      <a:endParaRPr/>
                    </a:p>
                  </a:txBody>
                  <a:tcPr marT="45725" marB="45725" marR="91450" marL="91450">
                    <a:solidFill>
                      <a:srgbClr val="8DA9DB"/>
                    </a:solidFill>
                  </a:tcPr>
                </a:tc>
                <a:tc>
                  <a:txBody>
                    <a:bodyPr/>
                    <a:lstStyle/>
                    <a:p>
                      <a:pPr indent="0" lvl="0" marL="0" marR="0" rtl="0" algn="ctr">
                        <a:spcBef>
                          <a:spcPts val="0"/>
                        </a:spcBef>
                        <a:spcAft>
                          <a:spcPts val="0"/>
                        </a:spcAft>
                        <a:buNone/>
                      </a:pPr>
                      <a:r>
                        <a:rPr b="1" lang="en-GB" sz="1200">
                          <a:solidFill>
                            <a:srgbClr val="003C3B"/>
                          </a:solidFill>
                          <a:latin typeface="Play"/>
                          <a:ea typeface="Play"/>
                          <a:cs typeface="Play"/>
                          <a:sym typeface="Play"/>
                        </a:rPr>
                        <a:t>Barrier to Attending Tutorials</a:t>
                      </a:r>
                      <a:endParaRPr/>
                    </a:p>
                  </a:txBody>
                  <a:tcPr marT="45725" marB="45725" marR="91450" marL="91450">
                    <a:solidFill>
                      <a:srgbClr val="F4B081"/>
                    </a:solidFill>
                  </a:tcPr>
                </a:tc>
              </a:tr>
              <a:tr h="127000">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Minority students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can access recorded materials</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Lecture time does not work for me</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Lecture attendance is not recorded</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was ill/stress/tired</a:t>
                      </a:r>
                      <a:endParaRPr/>
                    </a:p>
                  </a:txBody>
                  <a:tcPr marT="45725" marB="45725" marR="91450" marL="91450">
                    <a:solidFill>
                      <a:srgbClr val="8DA9DB"/>
                    </a:solidFill>
                  </a:tcPr>
                </a:tc>
                <a:tc>
                  <a:txBody>
                    <a:bodyPr/>
                    <a:lstStyle/>
                    <a:p>
                      <a:pPr indent="0" lvl="0" marL="0" marR="0" rtl="0" algn="l">
                        <a:spcBef>
                          <a:spcPts val="0"/>
                        </a:spcBef>
                        <a:spcAft>
                          <a:spcPts val="0"/>
                        </a:spcAft>
                        <a:buNone/>
                      </a:pPr>
                      <a:r>
                        <a:rPr lang="en-GB" sz="1000">
                          <a:solidFill>
                            <a:schemeClr val="dk1"/>
                          </a:solidFill>
                          <a:latin typeface="Play"/>
                          <a:ea typeface="Play"/>
                          <a:cs typeface="Play"/>
                          <a:sym typeface="Play"/>
                        </a:rPr>
                        <a:t>Minority students </a:t>
                      </a:r>
                      <a:r>
                        <a:rPr b="1" lang="en-GB" sz="1000" u="sng">
                          <a:solidFill>
                            <a:schemeClr val="dk1"/>
                          </a:solidFill>
                          <a:latin typeface="Play"/>
                          <a:ea typeface="Play"/>
                          <a:cs typeface="Play"/>
                          <a:sym typeface="Play"/>
                        </a:rPr>
                        <a:t>report higher</a:t>
                      </a:r>
                      <a:endParaRPr/>
                    </a:p>
                    <a:p>
                      <a:pPr indent="-171450" lvl="0" marL="171450" marR="0" rtl="0" algn="l">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do not feel part of the class</a:t>
                      </a:r>
                      <a:endParaRPr sz="1000">
                        <a:latin typeface="Play"/>
                        <a:ea typeface="Play"/>
                        <a:cs typeface="Play"/>
                        <a:sym typeface="Play"/>
                      </a:endParaRPr>
                    </a:p>
                  </a:txBody>
                  <a:tcPr marT="45725" marB="45725" marR="91450" marL="91450">
                    <a:solidFill>
                      <a:srgbClr val="F4B081"/>
                    </a:solidFill>
                  </a:tcPr>
                </a:tc>
              </a:tr>
            </a:tbl>
          </a:graphicData>
        </a:graphic>
      </p:graphicFrame>
      <p:sp>
        <p:nvSpPr>
          <p:cNvPr id="423" name="Google Shape;423;p13"/>
          <p:cNvSpPr/>
          <p:nvPr/>
        </p:nvSpPr>
        <p:spPr>
          <a:xfrm>
            <a:off x="6630206" y="769803"/>
            <a:ext cx="250257" cy="2045370"/>
          </a:xfrm>
          <a:prstGeom prst="rightBrace">
            <a:avLst>
              <a:gd fmla="val 8333" name="adj1"/>
              <a:gd fmla="val 50000" name="adj2"/>
            </a:avLst>
          </a:prstGeom>
          <a:noFill/>
          <a:ln cap="flat" cmpd="sng" w="19050">
            <a:solidFill>
              <a:srgbClr val="00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424" name="Google Shape;424;p13"/>
          <p:cNvSpPr txBox="1"/>
          <p:nvPr/>
        </p:nvSpPr>
        <p:spPr>
          <a:xfrm>
            <a:off x="6880461" y="998426"/>
            <a:ext cx="2161163" cy="160043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1400">
                <a:solidFill>
                  <a:srgbClr val="003C3B"/>
                </a:solidFill>
                <a:latin typeface="Play"/>
                <a:ea typeface="Play"/>
                <a:cs typeface="Play"/>
                <a:sym typeface="Play"/>
              </a:rPr>
              <a:t>White students are more </a:t>
            </a:r>
            <a:r>
              <a:rPr b="1" lang="en-GB" sz="1400">
                <a:solidFill>
                  <a:srgbClr val="003C3B"/>
                </a:solidFill>
                <a:latin typeface="Play"/>
                <a:ea typeface="Play"/>
                <a:cs typeface="Play"/>
                <a:sym typeface="Play"/>
              </a:rPr>
              <a:t>intrinsically motivated and enjoy interactions.  </a:t>
            </a:r>
            <a:endParaRPr/>
          </a:p>
          <a:p>
            <a:pPr indent="0" lvl="0" marL="0" rtl="0" algn="l">
              <a:spcBef>
                <a:spcPts val="0"/>
              </a:spcBef>
              <a:spcAft>
                <a:spcPts val="0"/>
              </a:spcAft>
              <a:buNone/>
            </a:pPr>
            <a:r>
              <a:rPr lang="en-GB" sz="1400">
                <a:solidFill>
                  <a:srgbClr val="003C3B"/>
                </a:solidFill>
                <a:latin typeface="Play"/>
                <a:ea typeface="Play"/>
                <a:cs typeface="Play"/>
                <a:sym typeface="Play"/>
              </a:rPr>
              <a:t>Minority students </a:t>
            </a:r>
            <a:r>
              <a:rPr b="1" lang="en-GB" sz="1400">
                <a:solidFill>
                  <a:srgbClr val="003C3B"/>
                </a:solidFill>
                <a:latin typeface="Play"/>
                <a:ea typeface="Play"/>
                <a:cs typeface="Play"/>
                <a:sym typeface="Play"/>
              </a:rPr>
              <a:t>show more strategic attendance patterns </a:t>
            </a:r>
            <a:r>
              <a:rPr lang="en-GB" sz="1400">
                <a:solidFill>
                  <a:srgbClr val="003C3B"/>
                </a:solidFill>
                <a:latin typeface="Play"/>
                <a:ea typeface="Play"/>
                <a:cs typeface="Play"/>
                <a:sym typeface="Play"/>
              </a:rPr>
              <a:t>and </a:t>
            </a:r>
            <a:r>
              <a:rPr b="1" lang="en-GB" sz="1400">
                <a:solidFill>
                  <a:srgbClr val="003C3B"/>
                </a:solidFill>
                <a:latin typeface="Play"/>
                <a:ea typeface="Play"/>
                <a:cs typeface="Play"/>
                <a:sym typeface="Play"/>
              </a:rPr>
              <a:t>report a lack of belonging</a:t>
            </a:r>
            <a:endParaRPr b="1" sz="1400">
              <a:solidFill>
                <a:srgbClr val="003C3B"/>
              </a:solidFill>
              <a:latin typeface="Play"/>
              <a:ea typeface="Play"/>
              <a:cs typeface="Play"/>
              <a:sym typeface="Play"/>
            </a:endParaRPr>
          </a:p>
        </p:txBody>
      </p:sp>
      <p:sp>
        <p:nvSpPr>
          <p:cNvPr id="425" name="Google Shape;425;p13"/>
          <p:cNvSpPr txBox="1"/>
          <p:nvPr/>
        </p:nvSpPr>
        <p:spPr>
          <a:xfrm rot="-5400000">
            <a:off x="-154570" y="1578946"/>
            <a:ext cx="994183"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1800">
                <a:solidFill>
                  <a:srgbClr val="017D69"/>
                </a:solidFill>
                <a:latin typeface="Play"/>
                <a:ea typeface="Play"/>
                <a:cs typeface="Play"/>
                <a:sym typeface="Play"/>
              </a:rPr>
              <a:t>Ethnicity</a:t>
            </a:r>
            <a:endParaRPr/>
          </a:p>
        </p:txBody>
      </p:sp>
      <p:sp>
        <p:nvSpPr>
          <p:cNvPr id="426" name="Google Shape;426;p13"/>
          <p:cNvSpPr txBox="1"/>
          <p:nvPr/>
        </p:nvSpPr>
        <p:spPr>
          <a:xfrm rot="-5400000">
            <a:off x="-51951" y="3514096"/>
            <a:ext cx="865943"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1800">
                <a:solidFill>
                  <a:srgbClr val="003C3B"/>
                </a:solidFill>
                <a:latin typeface="Play"/>
                <a:ea typeface="Play"/>
                <a:cs typeface="Play"/>
                <a:sym typeface="Play"/>
              </a:rPr>
              <a:t>Grades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graphicFrame>
        <p:nvGraphicFramePr>
          <p:cNvPr id="431" name="Google Shape;431;p14"/>
          <p:cNvGraphicFramePr/>
          <p:nvPr/>
        </p:nvGraphicFramePr>
        <p:xfrm>
          <a:off x="622664" y="815035"/>
          <a:ext cx="3000000" cy="3000000"/>
        </p:xfrm>
        <a:graphic>
          <a:graphicData uri="http://schemas.openxmlformats.org/drawingml/2006/table">
            <a:tbl>
              <a:tblPr bandRow="1" firstRow="1">
                <a:noFill/>
                <a:tableStyleId>{62FB252E-A036-4E74-A2F6-D85C6AE4C4A5}</a:tableStyleId>
              </a:tblPr>
              <a:tblGrid>
                <a:gridCol w="3949325"/>
                <a:gridCol w="3949325"/>
              </a:tblGrid>
              <a:tr h="152400">
                <a:tc>
                  <a:txBody>
                    <a:bodyPr/>
                    <a:lstStyle/>
                    <a:p>
                      <a:pPr indent="0" lvl="0" marL="0" marR="0" rtl="0" algn="ctr">
                        <a:spcBef>
                          <a:spcPts val="0"/>
                        </a:spcBef>
                        <a:spcAft>
                          <a:spcPts val="0"/>
                        </a:spcAft>
                        <a:buNone/>
                      </a:pPr>
                      <a:r>
                        <a:rPr lang="en-GB" sz="1200">
                          <a:latin typeface="Play"/>
                          <a:ea typeface="Play"/>
                          <a:cs typeface="Play"/>
                          <a:sym typeface="Play"/>
                        </a:rPr>
                        <a:t>Lectures</a:t>
                      </a:r>
                      <a:endParaRPr/>
                    </a:p>
                  </a:txBody>
                  <a:tcPr marT="45725" marB="45725" marR="91450" marL="91450" anchor="ctr">
                    <a:lnB cap="flat" cmpd="sng" w="12700">
                      <a:solidFill>
                        <a:schemeClr val="dk1"/>
                      </a:solidFill>
                      <a:prstDash val="solid"/>
                      <a:round/>
                      <a:headEnd len="sm" w="sm" type="none"/>
                      <a:tailEnd len="sm" w="sm" type="none"/>
                    </a:lnB>
                    <a:solidFill>
                      <a:srgbClr val="003C3B"/>
                    </a:solidFill>
                  </a:tcPr>
                </a:tc>
                <a:tc>
                  <a:txBody>
                    <a:bodyPr/>
                    <a:lstStyle/>
                    <a:p>
                      <a:pPr indent="0" lvl="0" marL="0" marR="0" rtl="0" algn="ctr">
                        <a:spcBef>
                          <a:spcPts val="0"/>
                        </a:spcBef>
                        <a:spcAft>
                          <a:spcPts val="0"/>
                        </a:spcAft>
                        <a:buNone/>
                      </a:pPr>
                      <a:r>
                        <a:rPr lang="en-GB" sz="1200">
                          <a:latin typeface="Play"/>
                          <a:ea typeface="Play"/>
                          <a:cs typeface="Play"/>
                          <a:sym typeface="Play"/>
                        </a:rPr>
                        <a:t>Tutorials</a:t>
                      </a:r>
                      <a:endParaRPr/>
                    </a:p>
                  </a:txBody>
                  <a:tcPr marT="45725" marB="45725" marR="91450" marL="91450" anchor="ctr">
                    <a:lnB cap="flat" cmpd="sng" w="12700">
                      <a:solidFill>
                        <a:schemeClr val="dk1"/>
                      </a:solidFill>
                      <a:prstDash val="solid"/>
                      <a:round/>
                      <a:headEnd len="sm" w="sm" type="none"/>
                      <a:tailEnd len="sm" w="sm" type="none"/>
                    </a:lnB>
                    <a:solidFill>
                      <a:srgbClr val="003C3B"/>
                    </a:solidFill>
                  </a:tcPr>
                </a:tc>
              </a:tr>
              <a:tr h="3034075">
                <a:tc>
                  <a:txBody>
                    <a:bodyPr/>
                    <a:lstStyle/>
                    <a:p>
                      <a:pPr indent="-171450" lvl="0" marL="171450" marR="0" rtl="0" algn="l">
                        <a:spcBef>
                          <a:spcPts val="0"/>
                        </a:spcBef>
                        <a:spcAft>
                          <a:spcPts val="0"/>
                        </a:spcAft>
                        <a:buClr>
                          <a:srgbClr val="003C3B"/>
                        </a:buClr>
                        <a:buSzPts val="1200"/>
                        <a:buFont typeface="Arial"/>
                        <a:buChar char="•"/>
                      </a:pPr>
                      <a:r>
                        <a:rPr b="1" lang="en-GB" sz="1200">
                          <a:solidFill>
                            <a:srgbClr val="003C3B"/>
                          </a:solidFill>
                          <a:latin typeface="Play"/>
                          <a:ea typeface="Play"/>
                          <a:cs typeface="Play"/>
                          <a:sym typeface="Play"/>
                        </a:rPr>
                        <a:t>Timing &amp; Scheduling:</a:t>
                      </a:r>
                      <a:r>
                        <a:rPr lang="en-GB" sz="1200">
                          <a:solidFill>
                            <a:srgbClr val="003C3B"/>
                          </a:solidFill>
                          <a:latin typeface="Play"/>
                          <a:ea typeface="Play"/>
                          <a:cs typeface="Play"/>
                          <a:sym typeface="Play"/>
                        </a:rPr>
                        <a:t> Avoid 8:30am starts; cluster sessions to reduce long gaps; add short breaks in long sessions </a:t>
                      </a:r>
                      <a:endParaRPr/>
                    </a:p>
                    <a:p>
                      <a:pPr indent="-171450" lvl="0" marL="171450" marR="0" rtl="0" algn="l">
                        <a:spcBef>
                          <a:spcPts val="1200"/>
                        </a:spcBef>
                        <a:spcAft>
                          <a:spcPts val="0"/>
                        </a:spcAft>
                        <a:buClr>
                          <a:srgbClr val="003C3B"/>
                        </a:buClr>
                        <a:buSzPts val="1200"/>
                        <a:buFont typeface="Arial"/>
                        <a:buChar char="•"/>
                      </a:pPr>
                      <a:r>
                        <a:rPr b="1" lang="en-GB" sz="1200">
                          <a:solidFill>
                            <a:srgbClr val="003C3B"/>
                          </a:solidFill>
                          <a:latin typeface="Play"/>
                          <a:ea typeface="Play"/>
                          <a:cs typeface="Play"/>
                          <a:sym typeface="Play"/>
                        </a:rPr>
                        <a:t>Engaging Delivery:</a:t>
                      </a:r>
                      <a:r>
                        <a:rPr lang="en-GB" sz="1200">
                          <a:solidFill>
                            <a:srgbClr val="003C3B"/>
                          </a:solidFill>
                          <a:latin typeface="Play"/>
                          <a:ea typeface="Play"/>
                          <a:cs typeface="Play"/>
                          <a:sym typeface="Play"/>
                        </a:rPr>
                        <a:t> Go beyond reading slides; bring energy, examples, and insights.</a:t>
                      </a:r>
                      <a:endParaRPr/>
                    </a:p>
                    <a:p>
                      <a:pPr indent="-171450" lvl="0" marL="171450" marR="0" rtl="0" algn="l">
                        <a:spcBef>
                          <a:spcPts val="1200"/>
                        </a:spcBef>
                        <a:spcAft>
                          <a:spcPts val="0"/>
                        </a:spcAft>
                        <a:buClr>
                          <a:srgbClr val="003C3B"/>
                        </a:buClr>
                        <a:buSzPts val="1200"/>
                        <a:buFont typeface="Arial"/>
                        <a:buChar char="•"/>
                      </a:pPr>
                      <a:r>
                        <a:rPr b="1" lang="en-GB" sz="1200">
                          <a:solidFill>
                            <a:srgbClr val="003C3B"/>
                          </a:solidFill>
                          <a:latin typeface="Play"/>
                          <a:ea typeface="Play"/>
                          <a:cs typeface="Play"/>
                          <a:sym typeface="Play"/>
                        </a:rPr>
                        <a:t>Interactivity:</a:t>
                      </a:r>
                      <a:r>
                        <a:rPr lang="en-GB" sz="1200">
                          <a:solidFill>
                            <a:srgbClr val="003C3B"/>
                          </a:solidFill>
                          <a:latin typeface="Play"/>
                          <a:ea typeface="Play"/>
                          <a:cs typeface="Play"/>
                          <a:sym typeface="Play"/>
                        </a:rPr>
                        <a:t> Use quizzes, polls, and discussions (e.g., Mentimeter, Kahoot).</a:t>
                      </a:r>
                      <a:endParaRPr/>
                    </a:p>
                    <a:p>
                      <a:pPr indent="-171450" lvl="0" marL="171450" marR="0" rtl="0" algn="l">
                        <a:spcBef>
                          <a:spcPts val="1200"/>
                        </a:spcBef>
                        <a:spcAft>
                          <a:spcPts val="0"/>
                        </a:spcAft>
                        <a:buClr>
                          <a:srgbClr val="003C3B"/>
                        </a:buClr>
                        <a:buSzPts val="1200"/>
                        <a:buFont typeface="Arial"/>
                        <a:buChar char="•"/>
                      </a:pPr>
                      <a:r>
                        <a:rPr b="1" lang="en-GB" sz="1200">
                          <a:solidFill>
                            <a:srgbClr val="003C3B"/>
                          </a:solidFill>
                          <a:latin typeface="Play"/>
                          <a:ea typeface="Play"/>
                          <a:cs typeface="Play"/>
                          <a:sym typeface="Play"/>
                        </a:rPr>
                        <a:t>Relevance to Assessment:</a:t>
                      </a:r>
                      <a:r>
                        <a:rPr lang="en-GB" sz="1200">
                          <a:solidFill>
                            <a:srgbClr val="003C3B"/>
                          </a:solidFill>
                          <a:latin typeface="Play"/>
                          <a:ea typeface="Play"/>
                          <a:cs typeface="Play"/>
                          <a:sym typeface="Play"/>
                        </a:rPr>
                        <a:t> Ensure content links clearly to coursework/exams.</a:t>
                      </a:r>
                      <a:endParaRPr/>
                    </a:p>
                    <a:p>
                      <a:pPr indent="-171450" lvl="0" marL="171450" marR="0" rtl="0" algn="l">
                        <a:spcBef>
                          <a:spcPts val="1200"/>
                        </a:spcBef>
                        <a:spcAft>
                          <a:spcPts val="0"/>
                        </a:spcAft>
                        <a:buClr>
                          <a:srgbClr val="003C3B"/>
                        </a:buClr>
                        <a:buSzPts val="1200"/>
                        <a:buFont typeface="Arial"/>
                        <a:buChar char="•"/>
                      </a:pPr>
                      <a:r>
                        <a:rPr b="1" lang="en-GB" sz="1200">
                          <a:solidFill>
                            <a:srgbClr val="003C3B"/>
                          </a:solidFill>
                          <a:latin typeface="Play"/>
                          <a:ea typeface="Play"/>
                          <a:cs typeface="Play"/>
                          <a:sym typeface="Play"/>
                        </a:rPr>
                        <a:t>Logistics: </a:t>
                      </a:r>
                      <a:r>
                        <a:rPr b="0" lang="en-GB" sz="1200">
                          <a:solidFill>
                            <a:srgbClr val="003C3B"/>
                          </a:solidFill>
                          <a:latin typeface="Play"/>
                          <a:ea typeface="Play"/>
                          <a:cs typeface="Play"/>
                          <a:sym typeface="Play"/>
                        </a:rPr>
                        <a:t>R</a:t>
                      </a:r>
                      <a:r>
                        <a:rPr lang="en-GB" sz="1200">
                          <a:solidFill>
                            <a:srgbClr val="003C3B"/>
                          </a:solidFill>
                          <a:latin typeface="Play"/>
                          <a:ea typeface="Play"/>
                          <a:cs typeface="Play"/>
                          <a:sym typeface="Play"/>
                        </a:rPr>
                        <a:t>educe commuting barriers having better coordination between lectures and tutorials.</a:t>
                      </a:r>
                      <a:endParaRPr/>
                    </a:p>
                  </a:txBody>
                  <a:tcPr marT="45725" marB="45725" marR="36000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5F5"/>
                    </a:solidFill>
                  </a:tcPr>
                </a:tc>
                <a:tc>
                  <a:txBody>
                    <a:bodyPr/>
                    <a:lstStyle/>
                    <a:p>
                      <a:pPr indent="-76200" lvl="0" marL="271463" marR="0" rtl="0" algn="l">
                        <a:lnSpc>
                          <a:spcPct val="100000"/>
                        </a:lnSpc>
                        <a:spcBef>
                          <a:spcPts val="0"/>
                        </a:spcBef>
                        <a:spcAft>
                          <a:spcPts val="0"/>
                        </a:spcAft>
                        <a:buClr>
                          <a:srgbClr val="003C3B"/>
                        </a:buClr>
                        <a:buSzPts val="1200"/>
                        <a:buFont typeface="Arial"/>
                        <a:buChar char="•"/>
                      </a:pPr>
                      <a:r>
                        <a:rPr b="1" lang="en-GB" sz="1200">
                          <a:solidFill>
                            <a:srgbClr val="003C3B"/>
                          </a:solidFill>
                          <a:latin typeface="Play"/>
                          <a:ea typeface="Play"/>
                          <a:cs typeface="Play"/>
                          <a:sym typeface="Play"/>
                        </a:rPr>
                        <a:t>Quality of Teaching: </a:t>
                      </a:r>
                      <a:r>
                        <a:rPr b="0" lang="en-GB" sz="1200">
                          <a:solidFill>
                            <a:srgbClr val="003C3B"/>
                          </a:solidFill>
                          <a:latin typeface="Play"/>
                          <a:ea typeface="Play"/>
                          <a:cs typeface="Play"/>
                          <a:sym typeface="Play"/>
                        </a:rPr>
                        <a:t>Prepared, clear, engaging tutors who explain concepts well.</a:t>
                      </a:r>
                      <a:endParaRPr/>
                    </a:p>
                    <a:p>
                      <a:pPr indent="-76200" lvl="0" marL="271463" marR="0" rtl="0" algn="l">
                        <a:lnSpc>
                          <a:spcPct val="100000"/>
                        </a:lnSpc>
                        <a:spcBef>
                          <a:spcPts val="1200"/>
                        </a:spcBef>
                        <a:spcAft>
                          <a:spcPts val="0"/>
                        </a:spcAft>
                        <a:buClr>
                          <a:srgbClr val="003C3B"/>
                        </a:buClr>
                        <a:buSzPts val="1200"/>
                        <a:buFont typeface="Arial"/>
                        <a:buChar char="•"/>
                      </a:pPr>
                      <a:r>
                        <a:rPr b="1" lang="en-GB" sz="1200">
                          <a:solidFill>
                            <a:srgbClr val="003C3B"/>
                          </a:solidFill>
                          <a:latin typeface="Play"/>
                          <a:ea typeface="Play"/>
                          <a:cs typeface="Play"/>
                          <a:sym typeface="Play"/>
                        </a:rPr>
                        <a:t>Relevance &amp; Structure:</a:t>
                      </a:r>
                      <a:r>
                        <a:rPr b="0" lang="en-GB" sz="1200">
                          <a:solidFill>
                            <a:srgbClr val="003C3B"/>
                          </a:solidFill>
                          <a:latin typeface="Play"/>
                          <a:ea typeface="Play"/>
                          <a:cs typeface="Play"/>
                          <a:sym typeface="Play"/>
                        </a:rPr>
                        <a:t> Align tutorials with lectures and assessments; focus on application.</a:t>
                      </a:r>
                      <a:endParaRPr/>
                    </a:p>
                    <a:p>
                      <a:pPr indent="-76200" lvl="0" marL="271463" marR="0" rtl="0" algn="l">
                        <a:lnSpc>
                          <a:spcPct val="100000"/>
                        </a:lnSpc>
                        <a:spcBef>
                          <a:spcPts val="1200"/>
                        </a:spcBef>
                        <a:spcAft>
                          <a:spcPts val="0"/>
                        </a:spcAft>
                        <a:buClr>
                          <a:srgbClr val="003C3B"/>
                        </a:buClr>
                        <a:buSzPts val="1200"/>
                        <a:buFont typeface="Arial"/>
                        <a:buChar char="•"/>
                      </a:pPr>
                      <a:r>
                        <a:rPr b="1" lang="en-GB" sz="1200">
                          <a:solidFill>
                            <a:srgbClr val="003C3B"/>
                          </a:solidFill>
                          <a:latin typeface="Play"/>
                          <a:ea typeface="Play"/>
                          <a:cs typeface="Play"/>
                          <a:sym typeface="Play"/>
                        </a:rPr>
                        <a:t>Convenient Timing: </a:t>
                      </a:r>
                      <a:r>
                        <a:rPr b="0" lang="en-GB" sz="1200">
                          <a:solidFill>
                            <a:srgbClr val="003C3B"/>
                          </a:solidFill>
                          <a:latin typeface="Play"/>
                          <a:ea typeface="Play"/>
                          <a:cs typeface="Play"/>
                          <a:sym typeface="Play"/>
                        </a:rPr>
                        <a:t>Avoid very early/late slots; link scheduling with lecture content.</a:t>
                      </a:r>
                      <a:endParaRPr/>
                    </a:p>
                    <a:p>
                      <a:pPr indent="-76200" lvl="0" marL="271463" marR="0" rtl="0" algn="l">
                        <a:lnSpc>
                          <a:spcPct val="100000"/>
                        </a:lnSpc>
                        <a:spcBef>
                          <a:spcPts val="1200"/>
                        </a:spcBef>
                        <a:spcAft>
                          <a:spcPts val="0"/>
                        </a:spcAft>
                        <a:buClr>
                          <a:srgbClr val="003C3B"/>
                        </a:buClr>
                        <a:buSzPts val="1200"/>
                        <a:buFont typeface="Arial"/>
                        <a:buChar char="•"/>
                      </a:pPr>
                      <a:r>
                        <a:rPr b="1" lang="en-GB" sz="1200">
                          <a:solidFill>
                            <a:srgbClr val="003C3B"/>
                          </a:solidFill>
                          <a:latin typeface="Play"/>
                          <a:ea typeface="Play"/>
                          <a:cs typeface="Play"/>
                          <a:sym typeface="Play"/>
                        </a:rPr>
                        <a:t>Interactive Methods: </a:t>
                      </a:r>
                      <a:r>
                        <a:rPr b="0" lang="en-GB" sz="1200">
                          <a:solidFill>
                            <a:srgbClr val="003C3B"/>
                          </a:solidFill>
                          <a:latin typeface="Play"/>
                          <a:ea typeface="Play"/>
                          <a:cs typeface="Play"/>
                          <a:sym typeface="Play"/>
                        </a:rPr>
                        <a:t>Small group work, problem-solving, balance between guidance &amp; activity.</a:t>
                      </a:r>
                      <a:endParaRPr/>
                    </a:p>
                    <a:p>
                      <a:pPr indent="-76200" lvl="0" marL="271463" marR="0" rtl="0" algn="l">
                        <a:lnSpc>
                          <a:spcPct val="100000"/>
                        </a:lnSpc>
                        <a:spcBef>
                          <a:spcPts val="1200"/>
                        </a:spcBef>
                        <a:spcAft>
                          <a:spcPts val="0"/>
                        </a:spcAft>
                        <a:buClr>
                          <a:srgbClr val="003C3B"/>
                        </a:buClr>
                        <a:buSzPts val="1200"/>
                        <a:buFont typeface="Arial"/>
                        <a:buChar char="•"/>
                      </a:pPr>
                      <a:r>
                        <a:rPr b="1" lang="en-GB" sz="1200">
                          <a:solidFill>
                            <a:srgbClr val="003C3B"/>
                          </a:solidFill>
                          <a:latin typeface="Play"/>
                          <a:ea typeface="Play"/>
                          <a:cs typeface="Play"/>
                          <a:sym typeface="Play"/>
                        </a:rPr>
                        <a:t>Motivation &amp; Incentives: </a:t>
                      </a:r>
                      <a:r>
                        <a:rPr b="0" lang="en-GB" sz="1200">
                          <a:solidFill>
                            <a:srgbClr val="003C3B"/>
                          </a:solidFill>
                          <a:latin typeface="Play"/>
                          <a:ea typeface="Play"/>
                          <a:cs typeface="Play"/>
                          <a:sym typeface="Play"/>
                        </a:rPr>
                        <a:t>Consider in-class rewards or attendance recognition.</a:t>
                      </a:r>
                      <a:endParaRPr/>
                    </a:p>
                    <a:p>
                      <a:pPr indent="-76200" lvl="0" marL="271463" marR="0" rtl="0" algn="l">
                        <a:lnSpc>
                          <a:spcPct val="100000"/>
                        </a:lnSpc>
                        <a:spcBef>
                          <a:spcPts val="1200"/>
                        </a:spcBef>
                        <a:spcAft>
                          <a:spcPts val="0"/>
                        </a:spcAft>
                        <a:buClr>
                          <a:srgbClr val="003C3B"/>
                        </a:buClr>
                        <a:buSzPts val="1200"/>
                        <a:buFont typeface="Arial"/>
                        <a:buChar char="•"/>
                      </a:pPr>
                      <a:r>
                        <a:rPr b="1" lang="en-GB" sz="1200">
                          <a:solidFill>
                            <a:srgbClr val="003C3B"/>
                          </a:solidFill>
                          <a:latin typeface="Play"/>
                          <a:ea typeface="Play"/>
                          <a:cs typeface="Play"/>
                          <a:sym typeface="Play"/>
                        </a:rPr>
                        <a:t>Supportive Atmosphere: </a:t>
                      </a:r>
                      <a:r>
                        <a:rPr b="0" lang="en-GB" sz="1200">
                          <a:solidFill>
                            <a:srgbClr val="003C3B"/>
                          </a:solidFill>
                          <a:latin typeface="Play"/>
                          <a:ea typeface="Play"/>
                          <a:cs typeface="Play"/>
                          <a:sym typeface="Play"/>
                        </a:rPr>
                        <a:t>Reduce stress, avoid putting students on the spot, foster inclusivity.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5F5"/>
                    </a:solidFill>
                  </a:tcPr>
                </a:tc>
              </a:tr>
              <a:tr h="472850">
                <a:tc>
                  <a:txBody>
                    <a:bodyPr/>
                    <a:lstStyle/>
                    <a:p>
                      <a:pPr indent="0" lvl="0" marL="0" marR="0" rtl="0" algn="l">
                        <a:spcBef>
                          <a:spcPts val="0"/>
                        </a:spcBef>
                        <a:spcAft>
                          <a:spcPts val="0"/>
                        </a:spcAft>
                        <a:buClr>
                          <a:srgbClr val="003C3B"/>
                        </a:buClr>
                        <a:buSzPts val="1200"/>
                        <a:buFont typeface="Arial"/>
                        <a:buNone/>
                      </a:pPr>
                      <a:r>
                        <a:rPr lang="en-GB" sz="1200">
                          <a:solidFill>
                            <a:srgbClr val="003C3B"/>
                          </a:solidFill>
                          <a:latin typeface="Play"/>
                          <a:ea typeface="Play"/>
                          <a:cs typeface="Play"/>
                          <a:sym typeface="Play"/>
                        </a:rPr>
                        <a:t>*</a:t>
                      </a:r>
                      <a:r>
                        <a:rPr i="1" lang="en-GB" sz="818">
                          <a:solidFill>
                            <a:srgbClr val="003C3B"/>
                          </a:solidFill>
                          <a:latin typeface="Play"/>
                          <a:ea typeface="Play"/>
                          <a:cs typeface="Play"/>
                          <a:sym typeface="Play"/>
                        </a:rPr>
                        <a:t>160 students provided responses to the question, ‘What improvements could be made to lectures to increase your attendance? Please explain briefly’</a:t>
                      </a:r>
                      <a:endParaRPr sz="1200">
                        <a:solidFill>
                          <a:srgbClr val="003C3B"/>
                        </a:solidFill>
                        <a:latin typeface="Play"/>
                        <a:ea typeface="Play"/>
                        <a:cs typeface="Play"/>
                        <a:sym typeface="Play"/>
                      </a:endParaRPr>
                    </a:p>
                  </a:txBody>
                  <a:tcPr marT="45725" marB="45725" marR="36000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5F5"/>
                    </a:solidFill>
                  </a:tcPr>
                </a:tc>
                <a:tc>
                  <a:txBody>
                    <a:bodyPr/>
                    <a:lstStyle/>
                    <a:p>
                      <a:pPr indent="0" lvl="0" marL="271463" marR="0" rtl="0" algn="l">
                        <a:lnSpc>
                          <a:spcPct val="100000"/>
                        </a:lnSpc>
                        <a:spcBef>
                          <a:spcPts val="0"/>
                        </a:spcBef>
                        <a:spcAft>
                          <a:spcPts val="0"/>
                        </a:spcAft>
                        <a:buClr>
                          <a:srgbClr val="003C3B"/>
                        </a:buClr>
                        <a:buSzPts val="1200"/>
                        <a:buFont typeface="Arial"/>
                        <a:buNone/>
                      </a:pPr>
                      <a:r>
                        <a:rPr b="0" lang="en-GB" sz="1200">
                          <a:solidFill>
                            <a:srgbClr val="003C3B"/>
                          </a:solidFill>
                          <a:latin typeface="Play"/>
                          <a:ea typeface="Play"/>
                          <a:cs typeface="Play"/>
                          <a:sym typeface="Play"/>
                        </a:rPr>
                        <a:t>*</a:t>
                      </a:r>
                      <a:r>
                        <a:rPr i="1" lang="en-GB" sz="818">
                          <a:solidFill>
                            <a:srgbClr val="003C3B"/>
                          </a:solidFill>
                          <a:latin typeface="Play"/>
                          <a:ea typeface="Play"/>
                          <a:cs typeface="Play"/>
                          <a:sym typeface="Play"/>
                        </a:rPr>
                        <a:t>136 students provided responses to the question, ‘What improvements could be made to tutorials to increase your attendance? Please explain briefly’</a:t>
                      </a:r>
                      <a:endParaRPr b="0" sz="1200">
                        <a:solidFill>
                          <a:srgbClr val="003C3B"/>
                        </a:solidFill>
                        <a:latin typeface="Play"/>
                        <a:ea typeface="Play"/>
                        <a:cs typeface="Play"/>
                        <a:sym typeface="Play"/>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5F5"/>
                    </a:solidFill>
                  </a:tcPr>
                </a:tc>
              </a:tr>
            </a:tbl>
          </a:graphicData>
        </a:graphic>
      </p:graphicFrame>
      <p:sp>
        <p:nvSpPr>
          <p:cNvPr id="432" name="Google Shape;432;p14"/>
          <p:cNvSpPr txBox="1"/>
          <p:nvPr>
            <p:ph type="title"/>
          </p:nvPr>
        </p:nvSpPr>
        <p:spPr>
          <a:xfrm>
            <a:off x="322920" y="222342"/>
            <a:ext cx="8620715"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3C3B"/>
              </a:buClr>
              <a:buSzPts val="2800"/>
              <a:buFont typeface="Arial"/>
              <a:buNone/>
            </a:pPr>
            <a:r>
              <a:rPr lang="en-GB" sz="2800"/>
              <a:t>Student’s Suggestions for Improvement</a:t>
            </a:r>
            <a:endParaRPr/>
          </a:p>
        </p:txBody>
      </p:sp>
      <p:grpSp>
        <p:nvGrpSpPr>
          <p:cNvPr id="433" name="Google Shape;433;p14"/>
          <p:cNvGrpSpPr/>
          <p:nvPr/>
        </p:nvGrpSpPr>
        <p:grpSpPr>
          <a:xfrm>
            <a:off x="118910" y="1450971"/>
            <a:ext cx="8882325" cy="2706190"/>
            <a:chOff x="61310" y="1450971"/>
            <a:chExt cx="8882325" cy="2706190"/>
          </a:xfrm>
        </p:grpSpPr>
        <p:sp>
          <p:nvSpPr>
            <p:cNvPr id="434" name="Google Shape;434;p14"/>
            <p:cNvSpPr txBox="1"/>
            <p:nvPr/>
          </p:nvSpPr>
          <p:spPr>
            <a:xfrm rot="-5400000">
              <a:off x="-1160980" y="2673261"/>
              <a:ext cx="2706190" cy="26161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1100">
                  <a:solidFill>
                    <a:srgbClr val="003C3B"/>
                  </a:solidFill>
                  <a:latin typeface="Play"/>
                  <a:ea typeface="Play"/>
                  <a:cs typeface="Play"/>
                  <a:sym typeface="Play"/>
                </a:rPr>
                <a:t>Frequency of Themes in Student Responses </a:t>
              </a:r>
              <a:endParaRPr/>
            </a:p>
          </p:txBody>
        </p:sp>
        <p:cxnSp>
          <p:nvCxnSpPr>
            <p:cNvPr id="435" name="Google Shape;435;p14"/>
            <p:cNvCxnSpPr/>
            <p:nvPr/>
          </p:nvCxnSpPr>
          <p:spPr>
            <a:xfrm>
              <a:off x="409074" y="1574306"/>
              <a:ext cx="0" cy="2459520"/>
            </a:xfrm>
            <a:prstGeom prst="straightConnector1">
              <a:avLst/>
            </a:prstGeom>
            <a:noFill/>
            <a:ln cap="flat" cmpd="sng" w="19050">
              <a:solidFill>
                <a:srgbClr val="003C3B"/>
              </a:solidFill>
              <a:prstDash val="solid"/>
              <a:miter lim="800000"/>
              <a:headEnd len="sm" w="sm" type="none"/>
              <a:tailEnd len="med" w="med" type="triangle"/>
            </a:ln>
          </p:spPr>
        </p:cxnSp>
        <p:sp>
          <p:nvSpPr>
            <p:cNvPr id="436" name="Google Shape;436;p14"/>
            <p:cNvSpPr txBox="1"/>
            <p:nvPr/>
          </p:nvSpPr>
          <p:spPr>
            <a:xfrm rot="-5400000">
              <a:off x="7459735" y="2673261"/>
              <a:ext cx="2706190" cy="26161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1100">
                  <a:solidFill>
                    <a:srgbClr val="003C3B"/>
                  </a:solidFill>
                  <a:latin typeface="Play"/>
                  <a:ea typeface="Play"/>
                  <a:cs typeface="Play"/>
                  <a:sym typeface="Play"/>
                </a:rPr>
                <a:t>Frequency of Themes in Student Responses </a:t>
              </a:r>
              <a:endParaRPr/>
            </a:p>
          </p:txBody>
        </p:sp>
        <p:cxnSp>
          <p:nvCxnSpPr>
            <p:cNvPr id="437" name="Google Shape;437;p14"/>
            <p:cNvCxnSpPr/>
            <p:nvPr/>
          </p:nvCxnSpPr>
          <p:spPr>
            <a:xfrm>
              <a:off x="8623021" y="1620188"/>
              <a:ext cx="0" cy="2459520"/>
            </a:xfrm>
            <a:prstGeom prst="straightConnector1">
              <a:avLst/>
            </a:prstGeom>
            <a:noFill/>
            <a:ln cap="flat" cmpd="sng" w="19050">
              <a:solidFill>
                <a:srgbClr val="003C3B"/>
              </a:solidFill>
              <a:prstDash val="solid"/>
              <a:miter lim="800000"/>
              <a:headEnd len="sm" w="sm" type="none"/>
              <a:tailEnd len="med" w="med" type="triangle"/>
            </a:ln>
          </p:spPr>
        </p:cxnSp>
      </p:grpSp>
      <p:cxnSp>
        <p:nvCxnSpPr>
          <p:cNvPr id="438" name="Google Shape;438;p14"/>
          <p:cNvCxnSpPr/>
          <p:nvPr/>
        </p:nvCxnSpPr>
        <p:spPr>
          <a:xfrm>
            <a:off x="3968118" y="1311010"/>
            <a:ext cx="1070400" cy="1040400"/>
          </a:xfrm>
          <a:prstGeom prst="curvedConnector3">
            <a:avLst>
              <a:gd fmla="val 50000" name="adj1"/>
            </a:avLst>
          </a:prstGeom>
          <a:noFill/>
          <a:ln cap="flat" cmpd="sng" w="12700">
            <a:solidFill>
              <a:srgbClr val="01DCA5"/>
            </a:solidFill>
            <a:prstDash val="solid"/>
            <a:miter lim="800000"/>
            <a:headEnd len="med" w="med" type="triangle"/>
            <a:tailEnd len="med" w="med" type="triangle"/>
          </a:ln>
        </p:spPr>
      </p:cxnSp>
      <p:cxnSp>
        <p:nvCxnSpPr>
          <p:cNvPr id="439" name="Google Shape;439;p14"/>
          <p:cNvCxnSpPr/>
          <p:nvPr/>
        </p:nvCxnSpPr>
        <p:spPr>
          <a:xfrm>
            <a:off x="3905201" y="2459359"/>
            <a:ext cx="931500" cy="390600"/>
          </a:xfrm>
          <a:prstGeom prst="curvedConnector3">
            <a:avLst>
              <a:gd fmla="val 50000" name="adj1"/>
            </a:avLst>
          </a:prstGeom>
          <a:noFill/>
          <a:ln cap="flat" cmpd="sng" w="12700">
            <a:solidFill>
              <a:srgbClr val="01DCA5"/>
            </a:solidFill>
            <a:prstDash val="solid"/>
            <a:miter lim="800000"/>
            <a:headEnd len="med" w="med" type="triangle"/>
            <a:tailEnd len="med" w="med" type="triangle"/>
          </a:ln>
        </p:spPr>
      </p:cxnSp>
      <p:cxnSp>
        <p:nvCxnSpPr>
          <p:cNvPr id="440" name="Google Shape;440;p14"/>
          <p:cNvCxnSpPr/>
          <p:nvPr/>
        </p:nvCxnSpPr>
        <p:spPr>
          <a:xfrm flipH="1" rot="10800000">
            <a:off x="4033435" y="1307600"/>
            <a:ext cx="854100" cy="621600"/>
          </a:xfrm>
          <a:prstGeom prst="curvedConnector3">
            <a:avLst>
              <a:gd fmla="val 50000" name="adj1"/>
            </a:avLst>
          </a:prstGeom>
          <a:noFill/>
          <a:ln cap="flat" cmpd="sng" w="12700">
            <a:solidFill>
              <a:srgbClr val="01DCA5"/>
            </a:solidFill>
            <a:prstDash val="solid"/>
            <a:miter lim="800000"/>
            <a:headEnd len="med" w="med" type="triangle"/>
            <a:tailEnd len="med" w="med" type="triangle"/>
          </a:ln>
        </p:spPr>
      </p:cxnSp>
      <p:cxnSp>
        <p:nvCxnSpPr>
          <p:cNvPr id="441" name="Google Shape;441;p14"/>
          <p:cNvCxnSpPr/>
          <p:nvPr/>
        </p:nvCxnSpPr>
        <p:spPr>
          <a:xfrm flipH="1" rot="10800000">
            <a:off x="3867877" y="1805272"/>
            <a:ext cx="1136700" cy="1132500"/>
          </a:xfrm>
          <a:prstGeom prst="curvedConnector3">
            <a:avLst>
              <a:gd fmla="val 50000" name="adj1"/>
            </a:avLst>
          </a:prstGeom>
          <a:noFill/>
          <a:ln cap="flat" cmpd="sng" w="12700">
            <a:solidFill>
              <a:srgbClr val="01DCA5"/>
            </a:solidFill>
            <a:prstDash val="solid"/>
            <a:miter lim="800000"/>
            <a:headEnd len="med" w="med" type="triangl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5"/>
          <p:cNvSpPr txBox="1"/>
          <p:nvPr>
            <p:ph type="title"/>
          </p:nvPr>
        </p:nvSpPr>
        <p:spPr>
          <a:xfrm>
            <a:off x="424547" y="213407"/>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3C3B"/>
              </a:buClr>
              <a:buSzPts val="3000"/>
              <a:buFont typeface="Arial"/>
              <a:buNone/>
            </a:pPr>
            <a:r>
              <a:rPr lang="en-GB" sz="3000">
                <a:latin typeface="Arial"/>
                <a:ea typeface="Arial"/>
                <a:cs typeface="Arial"/>
                <a:sym typeface="Arial"/>
              </a:rPr>
              <a:t>Recommendations</a:t>
            </a:r>
            <a:endParaRPr/>
          </a:p>
        </p:txBody>
      </p:sp>
      <p:sp>
        <p:nvSpPr>
          <p:cNvPr id="447" name="Google Shape;447;p15"/>
          <p:cNvSpPr txBox="1"/>
          <p:nvPr>
            <p:ph idx="1" type="body"/>
          </p:nvPr>
        </p:nvSpPr>
        <p:spPr>
          <a:xfrm>
            <a:off x="424547" y="803473"/>
            <a:ext cx="8235197" cy="5998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3C3B"/>
              </a:buClr>
              <a:buSzPts val="1450"/>
              <a:buNone/>
            </a:pPr>
            <a:r>
              <a:rPr lang="en-GB" sz="1450">
                <a:latin typeface="Play"/>
                <a:ea typeface="Play"/>
                <a:cs typeface="Play"/>
                <a:sym typeface="Play"/>
              </a:rPr>
              <a:t>If we want to boost attendance, we need </a:t>
            </a:r>
            <a:r>
              <a:rPr b="1" lang="en-GB" sz="1450">
                <a:latin typeface="Play"/>
                <a:ea typeface="Play"/>
                <a:cs typeface="Play"/>
                <a:sym typeface="Play"/>
              </a:rPr>
              <a:t>a student-centred approach</a:t>
            </a:r>
            <a:r>
              <a:rPr lang="en-GB" sz="1450">
                <a:latin typeface="Play"/>
                <a:ea typeface="Play"/>
                <a:cs typeface="Play"/>
                <a:sym typeface="Play"/>
              </a:rPr>
              <a:t>—removing logistical barriers while also </a:t>
            </a:r>
            <a:r>
              <a:rPr lang="en-GB" sz="1450" u="sng">
                <a:latin typeface="Play"/>
                <a:ea typeface="Play"/>
                <a:cs typeface="Play"/>
                <a:sym typeface="Play"/>
              </a:rPr>
              <a:t>prioritizing engaging teaching and a supportive atmosphere.</a:t>
            </a:r>
            <a:endParaRPr/>
          </a:p>
          <a:p>
            <a:pPr indent="-11112" lvl="0" marL="103504" rtl="0" algn="l">
              <a:lnSpc>
                <a:spcPct val="90000"/>
              </a:lnSpc>
              <a:spcBef>
                <a:spcPts val="455"/>
              </a:spcBef>
              <a:spcAft>
                <a:spcPts val="0"/>
              </a:spcAft>
              <a:buClr>
                <a:srgbClr val="003C3B"/>
              </a:buClr>
              <a:buSzPts val="1455"/>
              <a:buNone/>
            </a:pPr>
            <a:r>
              <a:t/>
            </a:r>
            <a:endParaRPr/>
          </a:p>
        </p:txBody>
      </p:sp>
      <p:graphicFrame>
        <p:nvGraphicFramePr>
          <p:cNvPr id="448" name="Google Shape;448;p15"/>
          <p:cNvGraphicFramePr/>
          <p:nvPr/>
        </p:nvGraphicFramePr>
        <p:xfrm>
          <a:off x="484255" y="1403333"/>
          <a:ext cx="3000000" cy="3000000"/>
        </p:xfrm>
        <a:graphic>
          <a:graphicData uri="http://schemas.openxmlformats.org/drawingml/2006/table">
            <a:tbl>
              <a:tblPr bandRow="1" firstRow="1">
                <a:gradFill>
                  <a:gsLst>
                    <a:gs pos="0">
                      <a:srgbClr val="B4D4A5"/>
                    </a:gs>
                    <a:gs pos="50000">
                      <a:srgbClr val="A8CD97"/>
                    </a:gs>
                    <a:gs pos="100000">
                      <a:srgbClr val="9BC985"/>
                    </a:gs>
                  </a:gsLst>
                  <a:lin ang="5400000" scaled="0"/>
                </a:gradFill>
                <a:tableStyleId>{0AD7FD35-2496-41CD-BFE9-72771554FD55}</a:tableStyleId>
              </a:tblPr>
              <a:tblGrid>
                <a:gridCol w="1042800"/>
                <a:gridCol w="3566150"/>
                <a:gridCol w="3626250"/>
              </a:tblGrid>
              <a:tr h="448075">
                <a:tc>
                  <a:txBody>
                    <a:bodyPr/>
                    <a:lstStyle/>
                    <a:p>
                      <a:pPr indent="0" lvl="0" marL="0" marR="0" rtl="0" algn="l">
                        <a:spcBef>
                          <a:spcPts val="0"/>
                        </a:spcBef>
                        <a:spcAft>
                          <a:spcPts val="0"/>
                        </a:spcAft>
                        <a:buClr>
                          <a:schemeClr val="dk1"/>
                        </a:buClr>
                        <a:buSzPts val="1200"/>
                        <a:buFont typeface="Palatino Linotype"/>
                        <a:buNone/>
                      </a:pPr>
                      <a:r>
                        <a:t/>
                      </a:r>
                      <a:endParaRPr sz="1200">
                        <a:solidFill>
                          <a:schemeClr val="lt1"/>
                        </a:solidFill>
                        <a:latin typeface="Play"/>
                        <a:ea typeface="Play"/>
                        <a:cs typeface="Play"/>
                        <a:sym typeface="Play"/>
                      </a:endParaRPr>
                    </a:p>
                  </a:txBody>
                  <a:tcPr marT="0" marB="0" marR="0" marL="0" anchor="ctr">
                    <a:solidFill>
                      <a:srgbClr val="003C3B"/>
                    </a:solidFill>
                  </a:tcPr>
                </a:tc>
                <a:tc>
                  <a:txBody>
                    <a:bodyPr/>
                    <a:lstStyle/>
                    <a:p>
                      <a:pPr indent="0" lvl="0" marL="0" marR="0" rtl="0" algn="ctr">
                        <a:spcBef>
                          <a:spcPts val="0"/>
                        </a:spcBef>
                        <a:spcAft>
                          <a:spcPts val="0"/>
                        </a:spcAft>
                        <a:buClr>
                          <a:schemeClr val="lt1"/>
                        </a:buClr>
                        <a:buSzPts val="1200"/>
                        <a:buFont typeface="Play"/>
                        <a:buNone/>
                      </a:pPr>
                      <a:r>
                        <a:rPr lang="en-GB" sz="1200">
                          <a:solidFill>
                            <a:schemeClr val="lt1"/>
                          </a:solidFill>
                          <a:latin typeface="Play"/>
                          <a:ea typeface="Play"/>
                          <a:cs typeface="Play"/>
                          <a:sym typeface="Play"/>
                        </a:rPr>
                        <a:t>💡 Low-Effort / Low-Cost</a:t>
                      </a:r>
                      <a:endParaRPr sz="1200">
                        <a:solidFill>
                          <a:schemeClr val="lt1"/>
                        </a:solidFill>
                        <a:latin typeface="Play"/>
                        <a:ea typeface="Play"/>
                        <a:cs typeface="Play"/>
                        <a:sym typeface="Play"/>
                      </a:endParaRPr>
                    </a:p>
                  </a:txBody>
                  <a:tcPr marT="0" marB="0" marR="0" marL="0" anchor="ctr">
                    <a:solidFill>
                      <a:srgbClr val="003C3B"/>
                    </a:solidFill>
                  </a:tcPr>
                </a:tc>
                <a:tc>
                  <a:txBody>
                    <a:bodyPr/>
                    <a:lstStyle/>
                    <a:p>
                      <a:pPr indent="0" lvl="0" marL="0" marR="0" rtl="0" algn="ctr">
                        <a:spcBef>
                          <a:spcPts val="0"/>
                        </a:spcBef>
                        <a:spcAft>
                          <a:spcPts val="0"/>
                        </a:spcAft>
                        <a:buClr>
                          <a:schemeClr val="lt1"/>
                        </a:buClr>
                        <a:buSzPts val="1200"/>
                        <a:buFont typeface="Play"/>
                        <a:buNone/>
                      </a:pPr>
                      <a:r>
                        <a:rPr lang="en-GB" sz="1200">
                          <a:solidFill>
                            <a:schemeClr val="lt1"/>
                          </a:solidFill>
                          <a:latin typeface="Play"/>
                          <a:ea typeface="Play"/>
                          <a:cs typeface="Play"/>
                          <a:sym typeface="Play"/>
                        </a:rPr>
                        <a:t>⚙️ Structural / Higher-Effort</a:t>
                      </a:r>
                      <a:endParaRPr sz="1200">
                        <a:solidFill>
                          <a:schemeClr val="lt1"/>
                        </a:solidFill>
                        <a:latin typeface="Play"/>
                        <a:ea typeface="Play"/>
                        <a:cs typeface="Play"/>
                        <a:sym typeface="Play"/>
                      </a:endParaRPr>
                    </a:p>
                  </a:txBody>
                  <a:tcPr marT="0" marB="0" marR="0" marL="0" anchor="ctr">
                    <a:solidFill>
                      <a:srgbClr val="003C3B"/>
                    </a:solidFill>
                  </a:tcPr>
                </a:tc>
              </a:tr>
              <a:tr h="1350975">
                <a:tc>
                  <a:txBody>
                    <a:bodyPr/>
                    <a:lstStyle/>
                    <a:p>
                      <a:pPr indent="0" lvl="0" marL="0" marR="0" rtl="0" algn="l">
                        <a:spcBef>
                          <a:spcPts val="0"/>
                        </a:spcBef>
                        <a:spcAft>
                          <a:spcPts val="0"/>
                        </a:spcAft>
                        <a:buClr>
                          <a:srgbClr val="000000"/>
                        </a:buClr>
                        <a:buSzPts val="1200"/>
                        <a:buFont typeface="Play"/>
                        <a:buNone/>
                      </a:pPr>
                      <a:r>
                        <a:rPr b="1" lang="en-GB" sz="1200">
                          <a:solidFill>
                            <a:srgbClr val="000000"/>
                          </a:solidFill>
                          <a:latin typeface="Play"/>
                          <a:ea typeface="Play"/>
                          <a:cs typeface="Play"/>
                          <a:sym typeface="Play"/>
                        </a:rPr>
                        <a:t>📖 Lectures</a:t>
                      </a:r>
                      <a:endParaRPr b="1" sz="1200">
                        <a:solidFill>
                          <a:srgbClr val="000000"/>
                        </a:solidFill>
                        <a:latin typeface="Play"/>
                        <a:ea typeface="Play"/>
                        <a:cs typeface="Play"/>
                        <a:sym typeface="Play"/>
                      </a:endParaRPr>
                    </a:p>
                  </a:txBody>
                  <a:tcPr marT="0" marB="0" marR="0" marL="0" anchor="ctr">
                    <a:solidFill>
                      <a:srgbClr val="B3C6E7"/>
                    </a:solidFill>
                  </a:tcPr>
                </a:tc>
                <a:tc>
                  <a:txBody>
                    <a:bodyPr/>
                    <a:lstStyle/>
                    <a:p>
                      <a:pPr indent="-171450" lvl="0" marL="171450" marR="0" rtl="0" algn="just">
                        <a:lnSpc>
                          <a:spcPct val="100000"/>
                        </a:lnSpc>
                        <a:spcBef>
                          <a:spcPts val="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Interactive polls &amp; quizzes in class</a:t>
                      </a:r>
                      <a:endParaRPr sz="1200">
                        <a:solidFill>
                          <a:srgbClr val="000000"/>
                        </a:solidFill>
                        <a:latin typeface="Play"/>
                        <a:ea typeface="Play"/>
                        <a:cs typeface="Play"/>
                        <a:sym typeface="Play"/>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Highlight value of in-person attendance (add real-world examples)</a:t>
                      </a:r>
                      <a:endParaRPr sz="1200">
                        <a:solidFill>
                          <a:srgbClr val="000000"/>
                        </a:solidFill>
                        <a:latin typeface="Play"/>
                        <a:ea typeface="Play"/>
                        <a:cs typeface="Play"/>
                        <a:sym typeface="Play"/>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Absence reminder emails</a:t>
                      </a:r>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Explicit alignment with assessments</a:t>
                      </a:r>
                      <a:endParaRPr sz="1200">
                        <a:solidFill>
                          <a:srgbClr val="000000"/>
                        </a:solidFill>
                        <a:latin typeface="Play"/>
                        <a:ea typeface="Play"/>
                        <a:cs typeface="Play"/>
                        <a:sym typeface="Play"/>
                      </a:endParaRPr>
                    </a:p>
                  </a:txBody>
                  <a:tcPr marT="0" marB="0" marR="0" marL="0" anchor="ctr">
                    <a:solidFill>
                      <a:srgbClr val="B3C6E7"/>
                    </a:solidFill>
                  </a:tcPr>
                </a:tc>
                <a:tc>
                  <a:txBody>
                    <a:bodyPr/>
                    <a:lstStyle/>
                    <a:p>
                      <a:pPr indent="-171450" lvl="0" marL="171450" marR="0" rtl="0" algn="just">
                        <a:lnSpc>
                          <a:spcPct val="100000"/>
                        </a:lnSpc>
                        <a:spcBef>
                          <a:spcPts val="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Schedule compulsory modules in blocks </a:t>
                      </a:r>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Flipped or team-based redesign</a:t>
                      </a:r>
                      <a:endParaRPr sz="1200">
                        <a:solidFill>
                          <a:srgbClr val="000000"/>
                        </a:solidFill>
                        <a:latin typeface="Play"/>
                        <a:ea typeface="Play"/>
                        <a:cs typeface="Play"/>
                        <a:sym typeface="Play"/>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Expanded support for inclusive pedagogy &amp; belonging</a:t>
                      </a:r>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Limit access to recordings</a:t>
                      </a:r>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Mandatory attendance policies</a:t>
                      </a:r>
                      <a:endParaRPr/>
                    </a:p>
                  </a:txBody>
                  <a:tcPr marT="0" marB="0" marR="0" marL="0" anchor="ctr">
                    <a:solidFill>
                      <a:srgbClr val="B3C6E7"/>
                    </a:solidFill>
                  </a:tcPr>
                </a:tc>
              </a:tr>
              <a:tr h="1350975">
                <a:tc>
                  <a:txBody>
                    <a:bodyPr/>
                    <a:lstStyle/>
                    <a:p>
                      <a:pPr indent="0" lvl="0" marL="0" marR="0" rtl="0" algn="l">
                        <a:spcBef>
                          <a:spcPts val="0"/>
                        </a:spcBef>
                        <a:spcAft>
                          <a:spcPts val="0"/>
                        </a:spcAft>
                        <a:buClr>
                          <a:srgbClr val="000000"/>
                        </a:buClr>
                        <a:buSzPts val="1200"/>
                        <a:buFont typeface="Play"/>
                        <a:buNone/>
                      </a:pPr>
                      <a:r>
                        <a:rPr b="1" lang="en-GB" sz="1200">
                          <a:solidFill>
                            <a:srgbClr val="000000"/>
                          </a:solidFill>
                          <a:latin typeface="Play"/>
                          <a:ea typeface="Play"/>
                          <a:cs typeface="Play"/>
                          <a:sym typeface="Play"/>
                        </a:rPr>
                        <a:t>👥 Tutorials</a:t>
                      </a:r>
                      <a:endParaRPr b="1" sz="1200">
                        <a:solidFill>
                          <a:srgbClr val="000000"/>
                        </a:solidFill>
                        <a:latin typeface="Play"/>
                        <a:ea typeface="Play"/>
                        <a:cs typeface="Play"/>
                        <a:sym typeface="Play"/>
                      </a:endParaRPr>
                    </a:p>
                  </a:txBody>
                  <a:tcPr marT="0" marB="0" marR="0" marL="0" anchor="ctr">
                    <a:solidFill>
                      <a:srgbClr val="F4B081"/>
                    </a:solidFill>
                  </a:tcPr>
                </a:tc>
                <a:tc>
                  <a:txBody>
                    <a:bodyPr/>
                    <a:lstStyle/>
                    <a:p>
                      <a:pPr indent="-171450" lvl="0" marL="171450" marR="0" rtl="0" algn="just">
                        <a:lnSpc>
                          <a:spcPct val="100000"/>
                        </a:lnSpc>
                        <a:spcBef>
                          <a:spcPts val="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Highly interactive activities such as quizzes and puzzles through gamification</a:t>
                      </a:r>
                      <a:endParaRPr sz="1200">
                        <a:solidFill>
                          <a:srgbClr val="000000"/>
                        </a:solidFill>
                        <a:latin typeface="Play"/>
                        <a:ea typeface="Play"/>
                        <a:cs typeface="Play"/>
                        <a:sym typeface="Play"/>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Attendance nudges/follow-up on absences</a:t>
                      </a:r>
                      <a:endParaRPr sz="1200">
                        <a:solidFill>
                          <a:srgbClr val="000000"/>
                        </a:solidFill>
                        <a:latin typeface="Play"/>
                        <a:ea typeface="Play"/>
                        <a:cs typeface="Play"/>
                        <a:sym typeface="Play"/>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Community-building activities</a:t>
                      </a:r>
                      <a:endParaRPr sz="1200">
                        <a:solidFill>
                          <a:srgbClr val="000000"/>
                        </a:solidFill>
                        <a:latin typeface="Play"/>
                        <a:ea typeface="Play"/>
                        <a:cs typeface="Play"/>
                        <a:sym typeface="Play"/>
                      </a:endParaRPr>
                    </a:p>
                    <a:p>
                      <a:pPr indent="-95250" lvl="0" marL="171450" marR="0" rtl="0" algn="just">
                        <a:lnSpc>
                          <a:spcPct val="100000"/>
                        </a:lnSpc>
                        <a:spcBef>
                          <a:spcPts val="600"/>
                        </a:spcBef>
                        <a:spcAft>
                          <a:spcPts val="0"/>
                        </a:spcAft>
                        <a:buClr>
                          <a:schemeClr val="dk1"/>
                        </a:buClr>
                        <a:buSzPts val="1200"/>
                        <a:buFont typeface="Noto Sans Symbols"/>
                        <a:buNone/>
                      </a:pPr>
                      <a:r>
                        <a:t/>
                      </a:r>
                      <a:endParaRPr sz="1200">
                        <a:solidFill>
                          <a:srgbClr val="000000"/>
                        </a:solidFill>
                        <a:latin typeface="Play"/>
                        <a:ea typeface="Play"/>
                        <a:cs typeface="Play"/>
                        <a:sym typeface="Play"/>
                      </a:endParaRPr>
                    </a:p>
                  </a:txBody>
                  <a:tcPr marT="0" marB="0" marR="0" marL="0" anchor="ctr">
                    <a:solidFill>
                      <a:srgbClr val="F4B081"/>
                    </a:solidFill>
                  </a:tcPr>
                </a:tc>
                <a:tc>
                  <a:txBody>
                    <a:bodyPr/>
                    <a:lstStyle/>
                    <a:p>
                      <a:pPr indent="-171450" lvl="0" marL="171450" marR="0" rtl="0" algn="just">
                        <a:lnSpc>
                          <a:spcPct val="100000"/>
                        </a:lnSpc>
                        <a:spcBef>
                          <a:spcPts val="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Tutor training for inclusivity</a:t>
                      </a:r>
                      <a:endParaRPr sz="1200">
                        <a:solidFill>
                          <a:srgbClr val="000000"/>
                        </a:solidFill>
                        <a:latin typeface="Play"/>
                        <a:ea typeface="Play"/>
                        <a:cs typeface="Play"/>
                        <a:sym typeface="Play"/>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Preparatory assignments</a:t>
                      </a:r>
                      <a:endParaRPr sz="1200">
                        <a:solidFill>
                          <a:srgbClr val="000000"/>
                        </a:solidFill>
                        <a:latin typeface="Play"/>
                        <a:ea typeface="Play"/>
                        <a:cs typeface="Play"/>
                        <a:sym typeface="Play"/>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Peer-observation </a:t>
                      </a:r>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Attendance monitoring systems</a:t>
                      </a:r>
                      <a:endParaRPr sz="1200">
                        <a:solidFill>
                          <a:srgbClr val="000000"/>
                        </a:solidFill>
                        <a:latin typeface="Play"/>
                        <a:ea typeface="Play"/>
                        <a:cs typeface="Play"/>
                        <a:sym typeface="Play"/>
                      </a:endParaRPr>
                    </a:p>
                    <a:p>
                      <a:pPr indent="-171450" lvl="0" marL="171450" marR="0" rtl="0" algn="just">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Optimized scheduling &amp; hybrid options</a:t>
                      </a:r>
                      <a:endParaRPr sz="1200">
                        <a:solidFill>
                          <a:srgbClr val="000000"/>
                        </a:solidFill>
                        <a:latin typeface="Play"/>
                        <a:ea typeface="Play"/>
                        <a:cs typeface="Play"/>
                        <a:sym typeface="Play"/>
                      </a:endParaRPr>
                    </a:p>
                  </a:txBody>
                  <a:tcPr marT="0" marB="0" marR="0" marL="0" anchor="ctr">
                    <a:solidFill>
                      <a:srgbClr val="F4B08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6"/>
          <p:cNvSpPr txBox="1"/>
          <p:nvPr>
            <p:ph type="title"/>
          </p:nvPr>
        </p:nvSpPr>
        <p:spPr>
          <a:xfrm>
            <a:off x="390120" y="470470"/>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3C3B"/>
              </a:buClr>
              <a:buSzPts val="3000"/>
              <a:buFont typeface="Arial"/>
              <a:buNone/>
            </a:pPr>
            <a:r>
              <a:rPr lang="en-GB"/>
              <a:t>Conclusion and Contribution</a:t>
            </a:r>
            <a:endParaRPr/>
          </a:p>
        </p:txBody>
      </p:sp>
      <p:sp>
        <p:nvSpPr>
          <p:cNvPr id="454" name="Google Shape;454;p16"/>
          <p:cNvSpPr txBox="1"/>
          <p:nvPr>
            <p:ph idx="1" type="body"/>
          </p:nvPr>
        </p:nvSpPr>
        <p:spPr>
          <a:xfrm>
            <a:off x="424547" y="1187521"/>
            <a:ext cx="8235197" cy="27877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3C3B"/>
              </a:buClr>
              <a:buSzPts val="1600"/>
              <a:buNone/>
            </a:pPr>
            <a:r>
              <a:rPr lang="en-GB" sz="1600">
                <a:latin typeface="Play"/>
                <a:ea typeface="Play"/>
                <a:cs typeface="Play"/>
                <a:sym typeface="Play"/>
              </a:rPr>
              <a:t>Our study </a:t>
            </a:r>
            <a:endParaRPr/>
          </a:p>
          <a:p>
            <a:pPr indent="-285750" lvl="0" marL="285750" rtl="0" algn="l">
              <a:lnSpc>
                <a:spcPct val="90000"/>
              </a:lnSpc>
              <a:spcBef>
                <a:spcPts val="1200"/>
              </a:spcBef>
              <a:spcAft>
                <a:spcPts val="0"/>
              </a:spcAft>
              <a:buClr>
                <a:srgbClr val="003C3B"/>
              </a:buClr>
              <a:buSzPts val="1600"/>
              <a:buFont typeface="Calibri"/>
              <a:buChar char="-"/>
            </a:pPr>
            <a:r>
              <a:rPr lang="en-GB" sz="1600">
                <a:latin typeface="Play"/>
                <a:ea typeface="Play"/>
                <a:cs typeface="Play"/>
                <a:sym typeface="Play"/>
              </a:rPr>
              <a:t>Identifies a complex interplay of factors influencing attendance</a:t>
            </a:r>
            <a:endParaRPr/>
          </a:p>
          <a:p>
            <a:pPr indent="-285750" lvl="0" marL="285750" rtl="0" algn="l">
              <a:lnSpc>
                <a:spcPct val="90000"/>
              </a:lnSpc>
              <a:spcBef>
                <a:spcPts val="1200"/>
              </a:spcBef>
              <a:spcAft>
                <a:spcPts val="0"/>
              </a:spcAft>
              <a:buClr>
                <a:srgbClr val="003C3B"/>
              </a:buClr>
              <a:buSzPts val="1600"/>
              <a:buFont typeface="Calibri"/>
              <a:buChar char="-"/>
            </a:pPr>
            <a:r>
              <a:rPr lang="en-GB" sz="1600">
                <a:latin typeface="Play"/>
                <a:ea typeface="Play"/>
                <a:cs typeface="Play"/>
                <a:sym typeface="Play"/>
              </a:rPr>
              <a:t>Offers insights into factors influencing attendance for lectures versus tutorials</a:t>
            </a:r>
            <a:endParaRPr/>
          </a:p>
          <a:p>
            <a:pPr indent="-285750" lvl="0" marL="285750" rtl="0" algn="l">
              <a:lnSpc>
                <a:spcPct val="90000"/>
              </a:lnSpc>
              <a:spcBef>
                <a:spcPts val="1200"/>
              </a:spcBef>
              <a:spcAft>
                <a:spcPts val="0"/>
              </a:spcAft>
              <a:buClr>
                <a:srgbClr val="003C3B"/>
              </a:buClr>
              <a:buSzPts val="1600"/>
              <a:buFont typeface="Calibri"/>
              <a:buChar char="-"/>
            </a:pPr>
            <a:r>
              <a:rPr lang="en-GB" sz="1600">
                <a:latin typeface="Play"/>
                <a:ea typeface="Play"/>
                <a:cs typeface="Play"/>
                <a:sym typeface="Play"/>
              </a:rPr>
              <a:t>Details how attendance varies by student profile, including gender, ethnicity, grades</a:t>
            </a:r>
            <a:endParaRPr sz="1600">
              <a:latin typeface="Play"/>
              <a:ea typeface="Play"/>
              <a:cs typeface="Play"/>
              <a:sym typeface="Play"/>
            </a:endParaRPr>
          </a:p>
          <a:p>
            <a:pPr indent="-285750" lvl="0" marL="285750" rtl="0" algn="l">
              <a:lnSpc>
                <a:spcPct val="90000"/>
              </a:lnSpc>
              <a:spcBef>
                <a:spcPts val="1200"/>
              </a:spcBef>
              <a:spcAft>
                <a:spcPts val="0"/>
              </a:spcAft>
              <a:buClr>
                <a:srgbClr val="003C3B"/>
              </a:buClr>
              <a:buSzPts val="1600"/>
              <a:buFont typeface="Calibri"/>
              <a:buChar char="-"/>
            </a:pPr>
            <a:r>
              <a:rPr lang="en-GB" sz="1600">
                <a:latin typeface="Play"/>
                <a:ea typeface="Play"/>
                <a:cs typeface="Play"/>
                <a:sym typeface="Play"/>
              </a:rPr>
              <a:t>Gathers student-centric feedback on attendance improvement</a:t>
            </a:r>
            <a:endParaRPr/>
          </a:p>
          <a:p>
            <a:pPr indent="-285750" lvl="0" marL="285750" rtl="0" algn="l">
              <a:lnSpc>
                <a:spcPct val="90000"/>
              </a:lnSpc>
              <a:spcBef>
                <a:spcPts val="1200"/>
              </a:spcBef>
              <a:spcAft>
                <a:spcPts val="0"/>
              </a:spcAft>
              <a:buClr>
                <a:srgbClr val="003C3B"/>
              </a:buClr>
              <a:buSzPts val="1600"/>
              <a:buFont typeface="Calibri"/>
              <a:buChar char="-"/>
            </a:pPr>
            <a:r>
              <a:rPr lang="en-GB" sz="1600">
                <a:latin typeface="Play"/>
                <a:ea typeface="Play"/>
                <a:cs typeface="Play"/>
                <a:sym typeface="Play"/>
              </a:rPr>
              <a:t>Lays the groundwork for actionable recommendations</a:t>
            </a:r>
            <a:endParaRPr sz="1600">
              <a:latin typeface="Play"/>
              <a:ea typeface="Play"/>
              <a:cs typeface="Play"/>
              <a:sym typeface="Play"/>
            </a:endParaRPr>
          </a:p>
          <a:p>
            <a:pPr indent="0" lvl="0" marL="0" rtl="0" algn="l">
              <a:lnSpc>
                <a:spcPct val="90000"/>
              </a:lnSpc>
              <a:spcBef>
                <a:spcPts val="1200"/>
              </a:spcBef>
              <a:spcAft>
                <a:spcPts val="0"/>
              </a:spcAft>
              <a:buClr>
                <a:srgbClr val="003C3B"/>
              </a:buClr>
              <a:buSzPts val="1455"/>
              <a:buNone/>
            </a:pPr>
            <a:r>
              <a:t/>
            </a:r>
            <a:endParaRPr>
              <a:latin typeface="Play"/>
              <a:ea typeface="Play"/>
              <a:cs typeface="Play"/>
              <a:sym typeface="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17"/>
          <p:cNvSpPr txBox="1"/>
          <p:nvPr>
            <p:ph type="title"/>
          </p:nvPr>
        </p:nvSpPr>
        <p:spPr>
          <a:xfrm>
            <a:off x="389157" y="1527521"/>
            <a:ext cx="3344315" cy="17145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100"/>
              <a:buFont typeface="Arial"/>
              <a:buNone/>
            </a:pPr>
            <a:r>
              <a:t/>
            </a:r>
            <a:endParaRPr sz="3100"/>
          </a:p>
          <a:p>
            <a:pPr indent="0" lvl="0" marL="0" rtl="0" algn="l">
              <a:lnSpc>
                <a:spcPct val="90000"/>
              </a:lnSpc>
              <a:spcBef>
                <a:spcPts val="0"/>
              </a:spcBef>
              <a:spcAft>
                <a:spcPts val="0"/>
              </a:spcAft>
              <a:buClr>
                <a:schemeClr val="lt1"/>
              </a:buClr>
              <a:buSzPts val="3100"/>
              <a:buFont typeface="Arial"/>
              <a:buNone/>
            </a:pPr>
            <a:r>
              <a:rPr lang="en-GB" sz="3100"/>
              <a:t>Any Questions?</a:t>
            </a:r>
            <a:endParaRPr/>
          </a:p>
        </p:txBody>
      </p:sp>
      <p:sp>
        <p:nvSpPr>
          <p:cNvPr id="460" name="Google Shape;460;p17"/>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55"/>
              <a:buNone/>
            </a:pPr>
            <a:r>
              <a:t/>
            </a:r>
            <a:endParaRPr/>
          </a:p>
        </p:txBody>
      </p:sp>
      <p:sp>
        <p:nvSpPr>
          <p:cNvPr id="461" name="Google Shape;461;p17"/>
          <p:cNvSpPr/>
          <p:nvPr>
            <p:ph idx="2" type="pic"/>
          </p:nvPr>
        </p:nvSpPr>
        <p:spPr>
          <a:xfrm>
            <a:off x="6355593" y="0"/>
            <a:ext cx="2284287" cy="1929656"/>
          </a:xfrm>
          <a:prstGeom prst="rect">
            <a:avLst/>
          </a:prstGeom>
          <a:no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18"/>
          <p:cNvSpPr txBox="1"/>
          <p:nvPr>
            <p:ph type="title"/>
          </p:nvPr>
        </p:nvSpPr>
        <p:spPr>
          <a:xfrm>
            <a:off x="389157" y="1527521"/>
            <a:ext cx="3344315" cy="17145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Arial"/>
              <a:buNone/>
            </a:pPr>
            <a:r>
              <a:rPr lang="en-GB"/>
              <a:t>Appendix</a:t>
            </a:r>
            <a:endParaRPr/>
          </a:p>
        </p:txBody>
      </p:sp>
      <p:sp>
        <p:nvSpPr>
          <p:cNvPr id="467" name="Google Shape;467;p18"/>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None/>
            </a:pPr>
            <a:r>
              <a:rPr lang="en-GB"/>
              <a:t>Extra Slides</a:t>
            </a:r>
            <a:endParaRPr/>
          </a:p>
        </p:txBody>
      </p:sp>
      <p:sp>
        <p:nvSpPr>
          <p:cNvPr id="468" name="Google Shape;468;p18"/>
          <p:cNvSpPr/>
          <p:nvPr>
            <p:ph idx="2" type="pic"/>
          </p:nvPr>
        </p:nvSpPr>
        <p:spPr>
          <a:xfrm>
            <a:off x="6355593" y="0"/>
            <a:ext cx="2284287" cy="1929656"/>
          </a:xfrm>
          <a:prstGeom prst="rect">
            <a:avLst/>
          </a:prstGeom>
          <a:no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9"/>
          <p:cNvSpPr txBox="1"/>
          <p:nvPr>
            <p:ph type="title"/>
          </p:nvPr>
        </p:nvSpPr>
        <p:spPr>
          <a:xfrm>
            <a:off x="424547" y="154270"/>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Attendance: some literature</a:t>
            </a:r>
            <a:endParaRPr>
              <a:solidFill>
                <a:srgbClr val="017D69"/>
              </a:solidFill>
            </a:endParaRPr>
          </a:p>
        </p:txBody>
      </p:sp>
      <p:graphicFrame>
        <p:nvGraphicFramePr>
          <p:cNvPr id="474" name="Google Shape;474;p19"/>
          <p:cNvGraphicFramePr/>
          <p:nvPr/>
        </p:nvGraphicFramePr>
        <p:xfrm>
          <a:off x="217373" y="950118"/>
          <a:ext cx="3000000" cy="3000000"/>
        </p:xfrm>
        <a:graphic>
          <a:graphicData uri="http://schemas.openxmlformats.org/drawingml/2006/table">
            <a:tbl>
              <a:tblPr bandRow="1" firstCol="1" firstRow="1">
                <a:noFill/>
                <a:tableStyleId>{A5E8A7A9-04C4-4831-B17B-E3BE736BC7B2}</a:tableStyleId>
              </a:tblPr>
              <a:tblGrid>
                <a:gridCol w="3209050"/>
                <a:gridCol w="3495850"/>
              </a:tblGrid>
              <a:tr h="618800">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1. Educational Value &amp; Engagement</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Students attend when content is useful, engaging, and tied to performance.</a:t>
                      </a:r>
                      <a:endParaRPr/>
                    </a:p>
                  </a:txBody>
                  <a:tcPr marT="9525" marB="9525" marR="9525" marL="952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Paisey &amp; Paisey (2004); Martínez-Serna et al. (2024); Friedman et al. (2014); Kottasz (2005); Romer (1993); Devadoss &amp; Foltz (1996); Andrietti &amp; Velasco (2015); Shieh et al. (2022)</a:t>
                      </a:r>
                      <a:endParaRPr/>
                    </a:p>
                  </a:txBody>
                  <a:tcPr marT="9525" marB="9525" marR="9525" marL="9525" anchor="ctr"/>
                </a:tc>
              </a:tr>
              <a:tr h="468775">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2. Motivation &amp; Attitudes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Intrinsic motivation, self-efficacy, and goal orientation improve attendance.</a:t>
                      </a:r>
                      <a:endParaRPr/>
                    </a:p>
                  </a:txBody>
                  <a:tcPr marT="9525" marB="9525" marR="9525" marL="952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Oldfield et al. (2017); Khong et al. (2016); Gump (2006); Menendez Alvarez-Hevia et al. (2021); Sloan et al. (2020)</a:t>
                      </a:r>
                      <a:endParaRPr/>
                    </a:p>
                  </a:txBody>
                  <a:tcPr marT="9525" marB="9525" marR="9525" marL="9525" anchor="ctr"/>
                </a:tc>
              </a:tr>
              <a:tr h="468775">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3. Institutional &amp; Structural Barriers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Rigid formats, traditional lectures, and online alternatives reduce need to attend.</a:t>
                      </a:r>
                      <a:endParaRPr/>
                    </a:p>
                  </a:txBody>
                  <a:tcPr marT="9525" marB="9525" marR="9525" marL="952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Sloan et al. (2020); Mearman et al. (2014); Yoon et al. (2014)</a:t>
                      </a:r>
                      <a:endParaRPr/>
                    </a:p>
                  </a:txBody>
                  <a:tcPr marT="9525" marB="9525" marR="9525" marL="9525" anchor="ctr"/>
                </a:tc>
              </a:tr>
              <a:tr h="318775">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4. Scheduling Issues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Morning, Friday, or poorly timed classes lead to absenteeism.</a:t>
                      </a:r>
                      <a:endParaRPr/>
                    </a:p>
                  </a:txBody>
                  <a:tcPr marT="9525" marB="9525" marR="9525" marL="952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Paisey &amp; Paisey (2004); Kelly (2012); Sloan et al. (2020); Triado et al. (2013); Mearman et al. (2014)</a:t>
                      </a:r>
                      <a:endParaRPr/>
                    </a:p>
                  </a:txBody>
                  <a:tcPr marT="9525" marB="9525" marR="9525" marL="9525" anchor="ctr"/>
                </a:tc>
              </a:tr>
              <a:tr h="618800">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5. External Commitments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Work, family duties impact attendance—but not always primary cause.</a:t>
                      </a:r>
                      <a:endParaRPr/>
                    </a:p>
                  </a:txBody>
                  <a:tcPr marT="9525" marB="9525" marR="9525" marL="952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Paisey &amp; Paisey (2004); Rodgers (2001); Oldfield et al. (2017); Menendez Alvarez-Hevia et al. (2021); Shieh et al. (2022); Sloan et al. (2020)</a:t>
                      </a:r>
                      <a:endParaRPr/>
                    </a:p>
                  </a:txBody>
                  <a:tcPr marT="9525" marB="9525" marR="9525" marL="9525" anchor="ctr"/>
                </a:tc>
              </a:tr>
              <a:tr h="468775">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6. Health &amp; Well-being</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Illness, stress, and mental health limit attendance.</a:t>
                      </a:r>
                      <a:endParaRPr/>
                    </a:p>
                  </a:txBody>
                  <a:tcPr marT="9525" marB="9525" marR="9525" marL="952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Oldfield et al. (2017); Sloan et al. (2020); Friedman et al. (2014); Stripling et al. (2013); Paisey &amp; Paisey (2004); Kottasz (2005); Woodfield &amp; McMillan (2006)</a:t>
                      </a:r>
                      <a:endParaRPr/>
                    </a:p>
                  </a:txBody>
                  <a:tcPr marT="9525" marB="9525" marR="9525" marL="9525" anchor="ctr"/>
                </a:tc>
              </a:tr>
              <a:tr h="618800">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7. Policy Impact</a:t>
                      </a:r>
                      <a:endParaRPr/>
                    </a:p>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Mandatory and punitive policies boost attendance, but risk disengagement (“presenteeism”). Reward-based methods are less effective.</a:t>
                      </a:r>
                      <a:endParaRPr/>
                    </a:p>
                  </a:txBody>
                  <a:tcPr marT="9525" marB="9525" marR="9525" marL="952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Devadoss &amp; Foltz (1996); Self (2012); Teixeira (2014)</a:t>
                      </a:r>
                      <a:endParaRPr/>
                    </a:p>
                  </a:txBody>
                  <a:tcPr marT="9525" marB="9525" marR="9525" marL="9525" anchor="ctr"/>
                </a:tc>
              </a:tr>
            </a:tbl>
          </a:graphicData>
        </a:graphic>
      </p:graphicFrame>
      <p:sp>
        <p:nvSpPr>
          <p:cNvPr id="475" name="Google Shape;475;p19"/>
          <p:cNvSpPr txBox="1"/>
          <p:nvPr/>
        </p:nvSpPr>
        <p:spPr>
          <a:xfrm>
            <a:off x="214312" y="614363"/>
            <a:ext cx="5000625"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1" lang="en-GB" sz="1400">
                <a:solidFill>
                  <a:srgbClr val="003C3B"/>
                </a:solidFill>
                <a:latin typeface="Arial"/>
                <a:ea typeface="Arial"/>
                <a:cs typeface="Arial"/>
                <a:sym typeface="Arial"/>
              </a:rPr>
              <a:t>Reasons for Student Attendance and Non-Attendance</a:t>
            </a:r>
            <a:endParaRPr b="1" sz="2400"/>
          </a:p>
        </p:txBody>
      </p:sp>
      <p:pic>
        <p:nvPicPr>
          <p:cNvPr descr="Yes Checkbox Stock Photo, Picture and Royalty Free Image. Image 26329269." id="476" name="Google Shape;476;p19"/>
          <p:cNvPicPr preferRelativeResize="0"/>
          <p:nvPr/>
        </p:nvPicPr>
        <p:blipFill rotWithShape="1">
          <a:blip r:embed="rId3">
            <a:alphaModFix/>
          </a:blip>
          <a:srcRect b="-173" l="13316" r="13054" t="-49"/>
          <a:stretch/>
        </p:blipFill>
        <p:spPr>
          <a:xfrm>
            <a:off x="6930492" y="512326"/>
            <a:ext cx="2018246" cy="41239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
          <p:cNvSpPr txBox="1"/>
          <p:nvPr>
            <p:ph type="title"/>
          </p:nvPr>
        </p:nvSpPr>
        <p:spPr>
          <a:xfrm>
            <a:off x="1637046" y="263724"/>
            <a:ext cx="3291973"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a:solidFill>
                  <a:srgbClr val="017D69"/>
                </a:solidFill>
              </a:rPr>
              <a:t>Motivation</a:t>
            </a:r>
            <a:endParaRPr/>
          </a:p>
        </p:txBody>
      </p:sp>
      <p:sp>
        <p:nvSpPr>
          <p:cNvPr id="214" name="Google Shape;214;p2"/>
          <p:cNvSpPr txBox="1"/>
          <p:nvPr>
            <p:ph idx="1" type="body"/>
          </p:nvPr>
        </p:nvSpPr>
        <p:spPr>
          <a:xfrm>
            <a:off x="286762" y="1120395"/>
            <a:ext cx="7055296" cy="2406281"/>
          </a:xfrm>
          <a:prstGeom prst="rect">
            <a:avLst/>
          </a:prstGeom>
          <a:solidFill>
            <a:schemeClr val="lt1"/>
          </a:solidFill>
          <a:ln>
            <a:noFill/>
          </a:ln>
        </p:spPr>
        <p:txBody>
          <a:bodyPr anchorCtr="0" anchor="t" bIns="45700" lIns="91425" spcFirstLastPara="1" rIns="91425" wrap="square" tIns="45700">
            <a:noAutofit/>
          </a:bodyPr>
          <a:lstStyle/>
          <a:p>
            <a:pPr indent="-101600" lvl="0" marL="103504" rtl="0" algn="l">
              <a:lnSpc>
                <a:spcPct val="90000"/>
              </a:lnSpc>
              <a:spcBef>
                <a:spcPts val="0"/>
              </a:spcBef>
              <a:spcAft>
                <a:spcPts val="0"/>
              </a:spcAft>
              <a:buClr>
                <a:schemeClr val="dk1"/>
              </a:buClr>
              <a:buSzPts val="1600"/>
              <a:buFont typeface="Noto Sans Symbols"/>
              <a:buChar char="✔"/>
            </a:pPr>
            <a:r>
              <a:rPr lang="en-GB" sz="1600">
                <a:solidFill>
                  <a:schemeClr val="dk1"/>
                </a:solidFill>
                <a:latin typeface="Play"/>
                <a:ea typeface="Play"/>
                <a:cs typeface="Play"/>
                <a:sym typeface="Play"/>
              </a:rPr>
              <a:t>Attendance is dropping! </a:t>
            </a:r>
            <a:endParaRPr sz="1600">
              <a:latin typeface="Play"/>
              <a:ea typeface="Play"/>
              <a:cs typeface="Play"/>
              <a:sym typeface="Play"/>
            </a:endParaRPr>
          </a:p>
          <a:p>
            <a:pPr indent="0" lvl="0" marL="103504" rtl="0" algn="l">
              <a:lnSpc>
                <a:spcPct val="90000"/>
              </a:lnSpc>
              <a:spcBef>
                <a:spcPts val="900"/>
              </a:spcBef>
              <a:spcAft>
                <a:spcPts val="0"/>
              </a:spcAft>
              <a:buClr>
                <a:srgbClr val="003C3B"/>
              </a:buClr>
              <a:buSzPts val="1600"/>
              <a:buFont typeface="Noto Sans Symbols"/>
              <a:buNone/>
            </a:pPr>
            <a:r>
              <a:t/>
            </a:r>
            <a:endParaRPr sz="1600">
              <a:latin typeface="Play"/>
              <a:ea typeface="Play"/>
              <a:cs typeface="Play"/>
              <a:sym typeface="Play"/>
            </a:endParaRPr>
          </a:p>
          <a:p>
            <a:pPr indent="-101600" lvl="0" marL="103504" rtl="0" algn="l">
              <a:lnSpc>
                <a:spcPct val="90000"/>
              </a:lnSpc>
              <a:spcBef>
                <a:spcPts val="900"/>
              </a:spcBef>
              <a:spcAft>
                <a:spcPts val="0"/>
              </a:spcAft>
              <a:buClr>
                <a:schemeClr val="dk1"/>
              </a:buClr>
              <a:buSzPts val="1600"/>
              <a:buFont typeface="Noto Sans Symbols"/>
              <a:buChar char="✔"/>
            </a:pPr>
            <a:r>
              <a:rPr lang="en-GB" sz="1600">
                <a:solidFill>
                  <a:schemeClr val="dk1"/>
                </a:solidFill>
                <a:latin typeface="Play"/>
                <a:ea typeface="Play"/>
                <a:cs typeface="Play"/>
                <a:sym typeface="Play"/>
              </a:rPr>
              <a:t> Why does it matter?</a:t>
            </a:r>
            <a:endParaRPr sz="1600">
              <a:latin typeface="Play"/>
              <a:ea typeface="Play"/>
              <a:cs typeface="Play"/>
              <a:sym typeface="Play"/>
            </a:endParaRPr>
          </a:p>
          <a:p>
            <a:pPr indent="-285750" lvl="0" marL="389255" rtl="0" algn="l">
              <a:lnSpc>
                <a:spcPct val="90000"/>
              </a:lnSpc>
              <a:spcBef>
                <a:spcPts val="900"/>
              </a:spcBef>
              <a:spcAft>
                <a:spcPts val="0"/>
              </a:spcAft>
              <a:buClr>
                <a:schemeClr val="dk1"/>
              </a:buClr>
              <a:buSzPts val="1400"/>
              <a:buChar char="•"/>
            </a:pPr>
            <a:r>
              <a:rPr i="1" lang="en-GB" sz="1400">
                <a:solidFill>
                  <a:schemeClr val="dk1"/>
                </a:solidFill>
                <a:latin typeface="Play"/>
                <a:ea typeface="Play"/>
                <a:cs typeface="Play"/>
                <a:sym typeface="Play"/>
              </a:rPr>
              <a:t>Attendance → Academic Performance</a:t>
            </a:r>
            <a:endParaRPr/>
          </a:p>
          <a:p>
            <a:pPr indent="-285750" lvl="0" marL="389255" rtl="0" algn="l">
              <a:lnSpc>
                <a:spcPct val="90000"/>
              </a:lnSpc>
              <a:spcBef>
                <a:spcPts val="900"/>
              </a:spcBef>
              <a:spcAft>
                <a:spcPts val="0"/>
              </a:spcAft>
              <a:buClr>
                <a:schemeClr val="dk1"/>
              </a:buClr>
              <a:buSzPts val="1400"/>
              <a:buChar char="•"/>
            </a:pPr>
            <a:r>
              <a:rPr i="1" lang="en-GB" sz="1400">
                <a:solidFill>
                  <a:schemeClr val="dk1"/>
                </a:solidFill>
                <a:latin typeface="Play"/>
                <a:ea typeface="Play"/>
                <a:cs typeface="Play"/>
                <a:sym typeface="Play"/>
              </a:rPr>
              <a:t>Attendance → Discipline → Student development </a:t>
            </a:r>
            <a:endParaRPr/>
          </a:p>
          <a:p>
            <a:pPr indent="0" lvl="0" marL="103504" rtl="0" algn="l">
              <a:lnSpc>
                <a:spcPct val="90000"/>
              </a:lnSpc>
              <a:spcBef>
                <a:spcPts val="900"/>
              </a:spcBef>
              <a:spcAft>
                <a:spcPts val="0"/>
              </a:spcAft>
              <a:buClr>
                <a:srgbClr val="003C3B"/>
              </a:buClr>
              <a:buSzPts val="1400"/>
              <a:buNone/>
            </a:pPr>
            <a:r>
              <a:t/>
            </a:r>
            <a:endParaRPr i="1" sz="1400">
              <a:latin typeface="Play"/>
              <a:ea typeface="Play"/>
              <a:cs typeface="Play"/>
              <a:sym typeface="Play"/>
            </a:endParaRPr>
          </a:p>
          <a:p>
            <a:pPr indent="-285750" lvl="0" marL="389255" rtl="0" algn="l">
              <a:lnSpc>
                <a:spcPct val="90000"/>
              </a:lnSpc>
              <a:spcBef>
                <a:spcPts val="900"/>
              </a:spcBef>
              <a:spcAft>
                <a:spcPts val="0"/>
              </a:spcAft>
              <a:buClr>
                <a:schemeClr val="dk1"/>
              </a:buClr>
              <a:buSzPts val="1600"/>
              <a:buFont typeface="Noto Sans Symbols"/>
              <a:buChar char="✔"/>
            </a:pPr>
            <a:r>
              <a:rPr lang="en-GB" sz="1600">
                <a:solidFill>
                  <a:schemeClr val="dk1"/>
                </a:solidFill>
                <a:latin typeface="Play"/>
                <a:ea typeface="Play"/>
                <a:cs typeface="Play"/>
                <a:sym typeface="Play"/>
              </a:rPr>
              <a:t>Post-COVID reality</a:t>
            </a:r>
            <a:endParaRPr i="1" sz="1400">
              <a:latin typeface="Play"/>
              <a:ea typeface="Play"/>
              <a:cs typeface="Play"/>
              <a:sym typeface="Play"/>
            </a:endParaRPr>
          </a:p>
          <a:p>
            <a:pPr indent="-196850" lvl="0" marL="389255" rtl="0" algn="l">
              <a:lnSpc>
                <a:spcPct val="90000"/>
              </a:lnSpc>
              <a:spcBef>
                <a:spcPts val="900"/>
              </a:spcBef>
              <a:spcAft>
                <a:spcPts val="0"/>
              </a:spcAft>
              <a:buClr>
                <a:srgbClr val="003C3B"/>
              </a:buClr>
              <a:buSzPts val="1400"/>
              <a:buNone/>
            </a:pPr>
            <a:r>
              <a:t/>
            </a:r>
            <a:endParaRPr i="1" sz="1400">
              <a:latin typeface="Play"/>
              <a:ea typeface="Play"/>
              <a:cs typeface="Play"/>
              <a:sym typeface="Play"/>
            </a:endParaRPr>
          </a:p>
          <a:p>
            <a:pPr indent="0" lvl="0" marL="0" rtl="0" algn="ctr">
              <a:lnSpc>
                <a:spcPct val="90000"/>
              </a:lnSpc>
              <a:spcBef>
                <a:spcPts val="955"/>
              </a:spcBef>
              <a:spcAft>
                <a:spcPts val="0"/>
              </a:spcAft>
              <a:buClr>
                <a:srgbClr val="003C3B"/>
              </a:buClr>
              <a:buSzPts val="1600"/>
              <a:buNone/>
            </a:pPr>
            <a:r>
              <a:t/>
            </a:r>
            <a:endParaRPr b="1" i="1" sz="1600">
              <a:latin typeface="Play"/>
              <a:ea typeface="Play"/>
              <a:cs typeface="Play"/>
              <a:sym typeface="Play"/>
            </a:endParaRPr>
          </a:p>
          <a:p>
            <a:pPr indent="0" lvl="0" marL="0" rtl="0" algn="ctr">
              <a:lnSpc>
                <a:spcPct val="90000"/>
              </a:lnSpc>
              <a:spcBef>
                <a:spcPts val="955"/>
              </a:spcBef>
              <a:spcAft>
                <a:spcPts val="0"/>
              </a:spcAft>
              <a:buClr>
                <a:srgbClr val="003C3B"/>
              </a:buClr>
              <a:buSzPts val="1600"/>
              <a:buNone/>
            </a:pPr>
            <a:r>
              <a:t/>
            </a:r>
            <a:endParaRPr sz="1600">
              <a:latin typeface="Play"/>
              <a:ea typeface="Play"/>
              <a:cs typeface="Play"/>
              <a:sym typeface="Play"/>
            </a:endParaRPr>
          </a:p>
          <a:p>
            <a:pPr indent="0" lvl="0" marL="0" rtl="0" algn="ctr">
              <a:lnSpc>
                <a:spcPct val="90000"/>
              </a:lnSpc>
              <a:spcBef>
                <a:spcPts val="955"/>
              </a:spcBef>
              <a:spcAft>
                <a:spcPts val="0"/>
              </a:spcAft>
              <a:buClr>
                <a:srgbClr val="003C3B"/>
              </a:buClr>
              <a:buSzPts val="1600"/>
              <a:buNone/>
            </a:pPr>
            <a:r>
              <a:t/>
            </a:r>
            <a:endParaRPr sz="1600">
              <a:latin typeface="Play"/>
              <a:ea typeface="Play"/>
              <a:cs typeface="Play"/>
              <a:sym typeface="Play"/>
            </a:endParaRPr>
          </a:p>
        </p:txBody>
      </p:sp>
      <p:pic>
        <p:nvPicPr>
          <p:cNvPr id="215" name="Google Shape;215;p2"/>
          <p:cNvPicPr preferRelativeResize="0"/>
          <p:nvPr/>
        </p:nvPicPr>
        <p:blipFill rotWithShape="1">
          <a:blip r:embed="rId3">
            <a:alphaModFix/>
          </a:blip>
          <a:srcRect b="18200" l="0" r="0" t="12275"/>
          <a:stretch/>
        </p:blipFill>
        <p:spPr>
          <a:xfrm>
            <a:off x="4929019" y="242773"/>
            <a:ext cx="3709820" cy="1571260"/>
          </a:xfrm>
          <a:prstGeom prst="rect">
            <a:avLst/>
          </a:prstGeom>
          <a:noFill/>
          <a:ln>
            <a:noFill/>
          </a:ln>
        </p:spPr>
      </p:pic>
      <p:sp>
        <p:nvSpPr>
          <p:cNvPr id="216" name="Google Shape;216;p2"/>
          <p:cNvSpPr/>
          <p:nvPr/>
        </p:nvSpPr>
        <p:spPr>
          <a:xfrm>
            <a:off x="4324549" y="2163314"/>
            <a:ext cx="194787" cy="461925"/>
          </a:xfrm>
          <a:prstGeom prst="rightBrace">
            <a:avLst>
              <a:gd fmla="val 8333" name="adj1"/>
              <a:gd fmla="val 50000" name="adj2"/>
            </a:avLst>
          </a:prstGeom>
          <a:noFill/>
          <a:ln cap="flat" cmpd="sng" w="12700">
            <a:solidFill>
              <a:srgbClr val="00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217" name="Google Shape;217;p2"/>
          <p:cNvSpPr txBox="1"/>
          <p:nvPr/>
        </p:nvSpPr>
        <p:spPr>
          <a:xfrm>
            <a:off x="4637047" y="2242664"/>
            <a:ext cx="2005511"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1" lang="en-GB" sz="1400">
                <a:solidFill>
                  <a:srgbClr val="003C3B"/>
                </a:solidFill>
                <a:latin typeface="Play"/>
                <a:ea typeface="Play"/>
                <a:cs typeface="Play"/>
                <a:sym typeface="Play"/>
              </a:rPr>
              <a:t>Long-term success</a:t>
            </a:r>
            <a:endParaRPr/>
          </a:p>
        </p:txBody>
      </p:sp>
      <p:sp>
        <p:nvSpPr>
          <p:cNvPr id="218" name="Google Shape;218;p2"/>
          <p:cNvSpPr txBox="1"/>
          <p:nvPr/>
        </p:nvSpPr>
        <p:spPr>
          <a:xfrm>
            <a:off x="286762" y="3755692"/>
            <a:ext cx="4262705" cy="58477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1" lang="en-GB" sz="1600">
                <a:solidFill>
                  <a:srgbClr val="003C3B"/>
                </a:solidFill>
                <a:latin typeface="Play"/>
                <a:ea typeface="Play"/>
                <a:cs typeface="Play"/>
                <a:sym typeface="Play"/>
              </a:rPr>
              <a:t>What does motivate students to attend </a:t>
            </a:r>
            <a:endParaRPr/>
          </a:p>
          <a:p>
            <a:pPr indent="0" lvl="0" marL="0" rtl="0" algn="l">
              <a:spcBef>
                <a:spcPts val="0"/>
              </a:spcBef>
              <a:spcAft>
                <a:spcPts val="0"/>
              </a:spcAft>
              <a:buNone/>
            </a:pPr>
            <a:r>
              <a:rPr b="1" i="1" lang="en-GB" sz="1600">
                <a:solidFill>
                  <a:srgbClr val="003C3B"/>
                </a:solidFill>
                <a:latin typeface="Play"/>
                <a:ea typeface="Play"/>
                <a:cs typeface="Play"/>
                <a:sym typeface="Play"/>
              </a:rPr>
              <a:t>in-person classes, and what holds them back? </a:t>
            </a:r>
            <a:endParaRPr i="1" sz="4400">
              <a:solidFill>
                <a:srgbClr val="003C3B"/>
              </a:solidFill>
              <a:latin typeface="Play"/>
              <a:ea typeface="Play"/>
              <a:cs typeface="Play"/>
              <a:sym typeface="Play"/>
            </a:endParaRPr>
          </a:p>
        </p:txBody>
      </p:sp>
      <p:pic>
        <p:nvPicPr>
          <p:cNvPr descr="Making Decision Arrows Question Mark Above Stock Vector (Royalty Free)  1622883760 | Shutterstock" id="219" name="Google Shape;219;p2"/>
          <p:cNvPicPr preferRelativeResize="0"/>
          <p:nvPr/>
        </p:nvPicPr>
        <p:blipFill rotWithShape="1">
          <a:blip r:embed="rId4">
            <a:alphaModFix/>
          </a:blip>
          <a:srcRect b="9775" l="0" r="0" t="0"/>
          <a:stretch/>
        </p:blipFill>
        <p:spPr>
          <a:xfrm>
            <a:off x="5247994" y="2980186"/>
            <a:ext cx="2601258" cy="2022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0"/>
          <p:cNvSpPr txBox="1"/>
          <p:nvPr>
            <p:ph type="title"/>
          </p:nvPr>
        </p:nvSpPr>
        <p:spPr>
          <a:xfrm>
            <a:off x="424547" y="154270"/>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a:solidFill>
                  <a:srgbClr val="017D69"/>
                </a:solidFill>
              </a:rPr>
              <a:t>Attendance: some literature</a:t>
            </a:r>
            <a:endParaRPr/>
          </a:p>
        </p:txBody>
      </p:sp>
      <p:graphicFrame>
        <p:nvGraphicFramePr>
          <p:cNvPr id="482" name="Google Shape;482;p20"/>
          <p:cNvGraphicFramePr/>
          <p:nvPr/>
        </p:nvGraphicFramePr>
        <p:xfrm>
          <a:off x="424542" y="1265464"/>
          <a:ext cx="3000000" cy="3000000"/>
        </p:xfrm>
        <a:graphic>
          <a:graphicData uri="http://schemas.openxmlformats.org/drawingml/2006/table">
            <a:tbl>
              <a:tblPr bandRow="1" firstCol="1" firstRow="1">
                <a:noFill/>
                <a:tableStyleId>{A5E8A7A9-04C4-4831-B17B-E3BE736BC7B2}</a:tableStyleId>
              </a:tblPr>
              <a:tblGrid>
                <a:gridCol w="5561650"/>
                <a:gridCol w="2960100"/>
              </a:tblGrid>
              <a:tr h="510275">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1. Positive Link: Attendance ↔ Performance</a:t>
                      </a:r>
                      <a:endParaRPr/>
                    </a:p>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Strong, consistent correlation between class attendance and better academic outcomes— even after controlling for variables like GPA and motivation.</a:t>
                      </a:r>
                      <a:endParaRPr/>
                    </a:p>
                  </a:txBody>
                  <a:tcPr marT="0" marB="0" marR="68575" marL="6857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Romer (1993); Devadoss &amp; Foltz (1996); Teixeira (2014); Büchele (2020)</a:t>
                      </a:r>
                      <a:endParaRPr/>
                    </a:p>
                  </a:txBody>
                  <a:tcPr marT="0" marB="0" marR="68575" marL="68575"/>
                </a:tc>
              </a:tr>
              <a:tr h="455500">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2. Attendance Across Formats</a:t>
                      </a:r>
                      <a:endParaRPr/>
                    </a:p>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Impact on learning holds across in-person and virtual modes, as long as students are engaged.</a:t>
                      </a:r>
                      <a:endParaRPr/>
                    </a:p>
                  </a:txBody>
                  <a:tcPr marT="0" marB="0" marR="68575" marL="6857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Büchele (2020)</a:t>
                      </a:r>
                      <a:endParaRPr/>
                    </a:p>
                  </a:txBody>
                  <a:tcPr marT="0" marB="0" marR="68575" marL="68575"/>
                </a:tc>
              </a:tr>
              <a:tr h="455500">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3. Student Profiles Matter</a:t>
                      </a:r>
                      <a:endParaRPr/>
                    </a:p>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Lower-achieving students benefit more from attending class; attendance effect varies by student type.</a:t>
                      </a:r>
                      <a:endParaRPr/>
                    </a:p>
                  </a:txBody>
                  <a:tcPr marT="0" marB="0" marR="68575" marL="6857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Andrietti (2014); Andrietti &amp; Velasco (2015)</a:t>
                      </a:r>
                      <a:endParaRPr/>
                    </a:p>
                  </a:txBody>
                  <a:tcPr marT="0" marB="0" marR="68575" marL="68575"/>
                </a:tc>
              </a:tr>
              <a:tr h="455500">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4. Correlation vs. Causation</a:t>
                      </a:r>
                      <a:endParaRPr/>
                    </a:p>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Some argue attendance is a marker—not cause—of good performance. Attendees may already have better habits, motivation, or fewer life constraints.</a:t>
                      </a:r>
                      <a:endParaRPr/>
                    </a:p>
                  </a:txBody>
                  <a:tcPr marT="0" marB="0" marR="68575" marL="6857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Teixeira (2014); Martínez-Serna et al. (2024); Chen et al. (2023)</a:t>
                      </a:r>
                      <a:endParaRPr/>
                    </a:p>
                  </a:txBody>
                  <a:tcPr marT="0" marB="0" marR="68575" marL="68575"/>
                </a:tc>
              </a:tr>
            </a:tbl>
          </a:graphicData>
        </a:graphic>
      </p:graphicFrame>
      <p:sp>
        <p:nvSpPr>
          <p:cNvPr id="483" name="Google Shape;483;p20"/>
          <p:cNvSpPr txBox="1"/>
          <p:nvPr/>
        </p:nvSpPr>
        <p:spPr>
          <a:xfrm>
            <a:off x="421481" y="857250"/>
            <a:ext cx="5514974"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1" lang="en-GB" sz="1400">
                <a:solidFill>
                  <a:srgbClr val="003C3B"/>
                </a:solidFill>
                <a:latin typeface="Arial"/>
                <a:ea typeface="Arial"/>
                <a:cs typeface="Arial"/>
                <a:sym typeface="Arial"/>
              </a:rPr>
              <a:t>The Impact of Absenteeism on Academic Performance</a:t>
            </a:r>
            <a:endParaRPr b="1" sz="1400"/>
          </a:p>
        </p:txBody>
      </p:sp>
      <p:pic>
        <p:nvPicPr>
          <p:cNvPr descr="Chronic absenteeism and the school attendance crisis, explained | Vox" id="484" name="Google Shape;484;p20"/>
          <p:cNvPicPr preferRelativeResize="0"/>
          <p:nvPr/>
        </p:nvPicPr>
        <p:blipFill rotWithShape="1">
          <a:blip r:embed="rId3">
            <a:alphaModFix/>
          </a:blip>
          <a:srcRect b="7576" l="0" r="0" t="6364"/>
          <a:stretch/>
        </p:blipFill>
        <p:spPr>
          <a:xfrm>
            <a:off x="2178844" y="3368993"/>
            <a:ext cx="3886200" cy="17775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1"/>
          <p:cNvSpPr txBox="1"/>
          <p:nvPr>
            <p:ph type="title"/>
          </p:nvPr>
        </p:nvSpPr>
        <p:spPr>
          <a:xfrm>
            <a:off x="424547" y="154270"/>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a:solidFill>
                  <a:srgbClr val="017D69"/>
                </a:solidFill>
              </a:rPr>
              <a:t>Attendance: some literature</a:t>
            </a:r>
            <a:endParaRPr/>
          </a:p>
        </p:txBody>
      </p:sp>
      <p:graphicFrame>
        <p:nvGraphicFramePr>
          <p:cNvPr id="490" name="Google Shape;490;p21"/>
          <p:cNvGraphicFramePr/>
          <p:nvPr/>
        </p:nvGraphicFramePr>
        <p:xfrm>
          <a:off x="423863" y="1130301"/>
          <a:ext cx="3000000" cy="3000000"/>
        </p:xfrm>
        <a:graphic>
          <a:graphicData uri="http://schemas.openxmlformats.org/drawingml/2006/table">
            <a:tbl>
              <a:tblPr bandRow="1" firstCol="1" firstRow="1">
                <a:noFill/>
                <a:tableStyleId>{A5E8A7A9-04C4-4831-B17B-E3BE736BC7B2}</a:tableStyleId>
              </a:tblPr>
              <a:tblGrid>
                <a:gridCol w="3256375"/>
                <a:gridCol w="2091525"/>
              </a:tblGrid>
              <a:tr h="466575">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1. Gender Patterns in Attendance</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Female students generally attend more, linked to conscientiousness, motivation, and academic diligence.</a:t>
                      </a:r>
                      <a:endParaRPr/>
                    </a:p>
                  </a:txBody>
                  <a:tcPr marT="0" marB="0" marR="68575" marL="6857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Woodfield &amp; McMillan (2006); Khong et al. (2016); Kelly (2012); Chen, Chen &amp; Yang (2023); Gump (2006)</a:t>
                      </a:r>
                      <a:endParaRPr/>
                    </a:p>
                  </a:txBody>
                  <a:tcPr marT="0" marB="0" marR="68575" marL="68575"/>
                </a:tc>
              </a:tr>
              <a:tr h="305675">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Some studies show no statistically significant gender differences in attendance or motivation.</a:t>
                      </a:r>
                      <a:endParaRPr/>
                    </a:p>
                  </a:txBody>
                  <a:tcPr marT="0" marB="0" marR="68575" marL="6857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Friedman, Fred &amp; McComb (2014); Sloan et al. (2020); Gump (2006)</a:t>
                      </a:r>
                      <a:endParaRPr/>
                    </a:p>
                  </a:txBody>
                  <a:tcPr marT="0" marB="0" marR="68575" marL="68575"/>
                </a:tc>
              </a:tr>
              <a:tr h="466575">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2. Socioeconomic &amp; Care Responsibilities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Constraints like caregiving, work, and commuting impact attendance, often affecting women and </a:t>
                      </a:r>
                      <a:r>
                        <a:rPr b="0" i="0" lang="en-GB" sz="1100" u="none" strike="noStrike">
                          <a:solidFill>
                            <a:srgbClr val="003C3B"/>
                          </a:solidFill>
                          <a:latin typeface="Arial"/>
                          <a:ea typeface="Arial"/>
                          <a:cs typeface="Arial"/>
                          <a:sym typeface="Arial"/>
                        </a:rPr>
                        <a:t>disadvantaged </a:t>
                      </a:r>
                      <a:r>
                        <a:rPr lang="en-GB" sz="1100">
                          <a:solidFill>
                            <a:srgbClr val="003C3B"/>
                          </a:solidFill>
                          <a:latin typeface="Arial"/>
                          <a:ea typeface="Arial"/>
                          <a:cs typeface="Arial"/>
                          <a:sym typeface="Arial"/>
                        </a:rPr>
                        <a:t>groups.</a:t>
                      </a:r>
                      <a:endParaRPr/>
                    </a:p>
                  </a:txBody>
                  <a:tcPr marT="0" marB="0" marR="68575" marL="6857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Cotton et al. (2015); Menendez Alvarez-Hevia, Lord &amp; Naylor (2021); Oldfield et al. (2017); Triado et al. (2018)</a:t>
                      </a:r>
                      <a:endParaRPr/>
                    </a:p>
                  </a:txBody>
                  <a:tcPr marT="0" marB="0" marR="68575" marL="68575"/>
                </a:tc>
              </a:tr>
              <a:tr h="466575">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3. Ethnicity &amp; Cultural Influences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Ethnic minority students often face barriers (e.g., language, isolation) but may also attend more regularly.</a:t>
                      </a:r>
                      <a:endParaRPr/>
                    </a:p>
                  </a:txBody>
                  <a:tcPr marT="0" marB="0" marR="68575" marL="6857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Mearman et al. (2014); Cotton et al. (2015); Khong et al. (2016); Menendez Alvarez-Hevia, Lord &amp; Naylor (2021)</a:t>
                      </a:r>
                      <a:endParaRPr/>
                    </a:p>
                  </a:txBody>
                  <a:tcPr marT="0" marB="0" marR="68575" marL="68575"/>
                </a:tc>
              </a:tr>
              <a:tr h="917050">
                <a:tc>
                  <a:txBody>
                    <a:bodyPr/>
                    <a:lstStyle/>
                    <a:p>
                      <a:pPr indent="0" lvl="0" marL="0" marR="0" rtl="0" algn="l">
                        <a:spcBef>
                          <a:spcPts val="0"/>
                        </a:spcBef>
                        <a:spcAft>
                          <a:spcPts val="0"/>
                        </a:spcAft>
                        <a:buClr>
                          <a:srgbClr val="003C3B"/>
                        </a:buClr>
                        <a:buSzPts val="1100"/>
                        <a:buFont typeface="Arial"/>
                        <a:buNone/>
                      </a:pPr>
                      <a:r>
                        <a:rPr b="1" lang="en-GB" sz="1100">
                          <a:solidFill>
                            <a:srgbClr val="003C3B"/>
                          </a:solidFill>
                          <a:latin typeface="Arial"/>
                          <a:ea typeface="Arial"/>
                          <a:cs typeface="Arial"/>
                          <a:sym typeface="Arial"/>
                        </a:rPr>
                        <a:t>4. Year of Study Effects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Findings vary: some show improved attendance over time; others see drops in later years or no effect at all.</a:t>
                      </a:r>
                      <a:endParaRPr/>
                    </a:p>
                  </a:txBody>
                  <a:tcPr marT="0" marB="0" marR="68575" marL="68575"/>
                </a:tc>
                <a:tc>
                  <a:txBody>
                    <a:bodyPr/>
                    <a:lstStyle/>
                    <a:p>
                      <a:pPr indent="0" lvl="0" marL="0" marR="0" rtl="0" algn="l">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Kelly (2012); Triado et al. (2018, 2013); Gump (2006); Oldfield et al. (2017); Sloan et al. (2020); Khong et al. (2016)</a:t>
                      </a:r>
                      <a:endParaRPr/>
                    </a:p>
                  </a:txBody>
                  <a:tcPr marT="0" marB="0" marR="68575" marL="68575"/>
                </a:tc>
              </a:tr>
            </a:tbl>
          </a:graphicData>
        </a:graphic>
      </p:graphicFrame>
      <p:sp>
        <p:nvSpPr>
          <p:cNvPr id="491" name="Google Shape;491;p21"/>
          <p:cNvSpPr txBox="1"/>
          <p:nvPr/>
        </p:nvSpPr>
        <p:spPr>
          <a:xfrm>
            <a:off x="421481" y="700088"/>
            <a:ext cx="6586537"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1" lang="en-GB" sz="1400">
                <a:solidFill>
                  <a:srgbClr val="003C3B"/>
                </a:solidFill>
                <a:latin typeface="Arial"/>
                <a:ea typeface="Arial"/>
                <a:cs typeface="Arial"/>
                <a:sym typeface="Arial"/>
              </a:rPr>
              <a:t>Demographic and Socioeconomic Factors Influencing Attendance</a:t>
            </a:r>
            <a:endParaRPr b="1" sz="1800"/>
          </a:p>
        </p:txBody>
      </p:sp>
      <p:pic>
        <p:nvPicPr>
          <p:cNvPr descr="Demographic data in clinical trials | Within3" id="492" name="Google Shape;492;p21"/>
          <p:cNvPicPr preferRelativeResize="0"/>
          <p:nvPr/>
        </p:nvPicPr>
        <p:blipFill rotWithShape="1">
          <a:blip r:embed="rId3">
            <a:alphaModFix/>
          </a:blip>
          <a:srcRect b="183" l="1881" r="63859" t="1510"/>
          <a:stretch/>
        </p:blipFill>
        <p:spPr>
          <a:xfrm>
            <a:off x="6015036" y="1009316"/>
            <a:ext cx="2912997" cy="36852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2"/>
          <p:cNvSpPr txBox="1"/>
          <p:nvPr>
            <p:ph idx="1" type="body"/>
          </p:nvPr>
        </p:nvSpPr>
        <p:spPr>
          <a:xfrm>
            <a:off x="241236" y="217050"/>
            <a:ext cx="8677300" cy="4810478"/>
          </a:xfrm>
          <a:prstGeom prst="rect">
            <a:avLst/>
          </a:prstGeom>
          <a:noFill/>
          <a:ln>
            <a:noFill/>
          </a:ln>
        </p:spPr>
        <p:txBody>
          <a:bodyPr anchorCtr="0" anchor="t" bIns="45700" lIns="91425" spcFirstLastPara="1" rIns="91425" wrap="square" tIns="45700">
            <a:noAutofit/>
          </a:bodyPr>
          <a:lstStyle/>
          <a:p>
            <a:pPr indent="-103504" lvl="0" marL="103504" rtl="0" algn="l">
              <a:lnSpc>
                <a:spcPct val="90000"/>
              </a:lnSpc>
              <a:spcBef>
                <a:spcPts val="0"/>
              </a:spcBef>
              <a:spcAft>
                <a:spcPts val="0"/>
              </a:spcAft>
              <a:buClr>
                <a:srgbClr val="003C3B"/>
              </a:buClr>
              <a:buSzPts val="1000"/>
              <a:buChar char="•"/>
            </a:pPr>
            <a:r>
              <a:rPr lang="en-GB" sz="1000">
                <a:latin typeface="Arial"/>
                <a:ea typeface="Arial"/>
                <a:cs typeface="Arial"/>
                <a:sym typeface="Arial"/>
              </a:rPr>
              <a:t>Stripling, C., Roberts, G., &amp; Israel, G. (2013). Class attendance: An investigation of why undergraduates choose to not attend class. </a:t>
            </a:r>
            <a:r>
              <a:rPr i="1" lang="en-GB" sz="1000">
                <a:latin typeface="Arial"/>
                <a:ea typeface="Arial"/>
                <a:cs typeface="Arial"/>
                <a:sym typeface="Arial"/>
              </a:rPr>
              <a:t>NACTA Journal, 57</a:t>
            </a:r>
            <a:r>
              <a:rPr lang="en-GB" sz="1000">
                <a:latin typeface="Arial"/>
                <a:ea typeface="Arial"/>
                <a:cs typeface="Arial"/>
                <a:sym typeface="Arial"/>
              </a:rPr>
              <a:t>, 47–59</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Paisey, C., &amp; Paisey, N. J. (2004). Student attendance in an accounting module – reasons for non-attendance and the effect on academic performance at a Scottish University. </a:t>
            </a:r>
            <a:r>
              <a:rPr i="1" lang="en-GB" sz="1000">
                <a:latin typeface="Arial"/>
                <a:ea typeface="Arial"/>
                <a:cs typeface="Arial"/>
                <a:sym typeface="Arial"/>
              </a:rPr>
              <a:t>Accounting Education</a:t>
            </a:r>
            <a:r>
              <a:rPr lang="en-GB" sz="1000">
                <a:latin typeface="Arial"/>
                <a:ea typeface="Arial"/>
                <a:cs typeface="Arial"/>
                <a:sym typeface="Arial"/>
              </a:rPr>
              <a:t>, </a:t>
            </a:r>
            <a:r>
              <a:rPr i="1" lang="en-GB" sz="1000">
                <a:latin typeface="Arial"/>
                <a:ea typeface="Arial"/>
                <a:cs typeface="Arial"/>
                <a:sym typeface="Arial"/>
              </a:rPr>
              <a:t>13</a:t>
            </a:r>
            <a:r>
              <a:rPr lang="en-GB" sz="1000">
                <a:latin typeface="Arial"/>
                <a:ea typeface="Arial"/>
                <a:cs typeface="Arial"/>
                <a:sym typeface="Arial"/>
              </a:rPr>
              <a:t>(sup1), 39–53. </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Shieh, J.-J., Simoes, C., &amp; Santos, A. (2022). Does class attendance really matter? Perspectives of faculty members and students in two universities. </a:t>
            </a:r>
            <a:r>
              <a:rPr i="1" lang="en-GB" sz="1000">
                <a:latin typeface="Arial"/>
                <a:ea typeface="Arial"/>
                <a:cs typeface="Arial"/>
                <a:sym typeface="Arial"/>
              </a:rPr>
              <a:t>Journal of Taiwan Education Studies, 3</a:t>
            </a:r>
            <a:r>
              <a:rPr lang="en-GB" sz="1000">
                <a:latin typeface="Arial"/>
                <a:ea typeface="Arial"/>
                <a:cs typeface="Arial"/>
                <a:sym typeface="Arial"/>
              </a:rPr>
              <a:t>, 145–176.</a:t>
            </a:r>
            <a:endParaRPr sz="1000">
              <a:latin typeface="Arial"/>
              <a:ea typeface="Arial"/>
              <a:cs typeface="Arial"/>
              <a:sym typeface="Arial"/>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Martínez-Serna, M. I., Baixauli-Soler, J. S., Belda-Ruiz, M., &amp; Yagüe, J. (2024). The effect of online class attendance on academic performance in finance education. </a:t>
            </a:r>
            <a:r>
              <a:rPr i="1" lang="en-GB" sz="1000">
                <a:latin typeface="Arial"/>
                <a:ea typeface="Arial"/>
                <a:cs typeface="Arial"/>
                <a:sym typeface="Arial"/>
              </a:rPr>
              <a:t>The International Journal of Management Education, 22</a:t>
            </a:r>
            <a:r>
              <a:rPr lang="en-GB" sz="1000">
                <a:latin typeface="Arial"/>
                <a:ea typeface="Arial"/>
                <a:cs typeface="Arial"/>
                <a:sym typeface="Arial"/>
              </a:rPr>
              <a:t>(3), 101023</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Menendez Alvarez-Hevia, D., Lord, J., &amp; Naylor, S. (2020). Why don’t they attend? Factors that influence the attendance of HE students of education. </a:t>
            </a:r>
            <a:r>
              <a:rPr i="1" lang="en-GB" sz="1000">
                <a:latin typeface="Arial"/>
                <a:ea typeface="Arial"/>
                <a:cs typeface="Arial"/>
                <a:sym typeface="Arial"/>
              </a:rPr>
              <a:t>Journal of Further and Higher Education</a:t>
            </a:r>
            <a:r>
              <a:rPr lang="en-GB" sz="1000">
                <a:latin typeface="Arial"/>
                <a:ea typeface="Arial"/>
                <a:cs typeface="Arial"/>
                <a:sym typeface="Arial"/>
              </a:rPr>
              <a:t>, </a:t>
            </a:r>
            <a:r>
              <a:rPr i="1" lang="en-GB" sz="1000">
                <a:latin typeface="Arial"/>
                <a:ea typeface="Arial"/>
                <a:cs typeface="Arial"/>
                <a:sym typeface="Arial"/>
              </a:rPr>
              <a:t>45</a:t>
            </a:r>
            <a:r>
              <a:rPr lang="en-GB" sz="1000">
                <a:latin typeface="Arial"/>
                <a:ea typeface="Arial"/>
                <a:cs typeface="Arial"/>
                <a:sym typeface="Arial"/>
              </a:rPr>
              <a:t>(8), 1061–1075.</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Gump, S. E. (2006). Guess who’s (not) coming to class: student attitudes as indicators of attendance. </a:t>
            </a:r>
            <a:r>
              <a:rPr i="1" lang="en-GB" sz="1000">
                <a:latin typeface="Arial"/>
                <a:ea typeface="Arial"/>
                <a:cs typeface="Arial"/>
                <a:sym typeface="Arial"/>
              </a:rPr>
              <a:t>Educational Studies</a:t>
            </a:r>
            <a:r>
              <a:rPr lang="en-GB" sz="1000">
                <a:latin typeface="Arial"/>
                <a:ea typeface="Arial"/>
                <a:cs typeface="Arial"/>
                <a:sym typeface="Arial"/>
              </a:rPr>
              <a:t>, </a:t>
            </a:r>
            <a:r>
              <a:rPr i="1" lang="en-GB" sz="1000">
                <a:latin typeface="Arial"/>
                <a:ea typeface="Arial"/>
                <a:cs typeface="Arial"/>
                <a:sym typeface="Arial"/>
              </a:rPr>
              <a:t>32</a:t>
            </a:r>
            <a:r>
              <a:rPr lang="en-GB" sz="1000">
                <a:latin typeface="Arial"/>
                <a:ea typeface="Arial"/>
                <a:cs typeface="Arial"/>
                <a:sym typeface="Arial"/>
              </a:rPr>
              <a:t>(1), 39–46. </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Sloan, D., Manns, H., Mellor, A., &amp; Jeffries, M. (2019). Factors influencing student non-attendance at formal teaching sessions. </a:t>
            </a:r>
            <a:r>
              <a:rPr i="1" lang="en-GB" sz="1000">
                <a:latin typeface="Arial"/>
                <a:ea typeface="Arial"/>
                <a:cs typeface="Arial"/>
                <a:sym typeface="Arial"/>
              </a:rPr>
              <a:t>Studies in Higher Education, 45(11)</a:t>
            </a:r>
            <a:r>
              <a:rPr lang="en-GB" sz="1000">
                <a:latin typeface="Arial"/>
                <a:ea typeface="Arial"/>
                <a:cs typeface="Arial"/>
                <a:sym typeface="Arial"/>
              </a:rPr>
              <a:t>, 2203–2216. </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Oldfield, J., Rodwell, J., Curry, L., &amp; Marks, G. (2017). A face in a sea of faces: exploring university students’ reasons for non-attendance to teaching sessions. </a:t>
            </a:r>
            <a:r>
              <a:rPr i="1" lang="en-GB" sz="1000">
                <a:latin typeface="Arial"/>
                <a:ea typeface="Arial"/>
                <a:cs typeface="Arial"/>
                <a:sym typeface="Arial"/>
              </a:rPr>
              <a:t>Journal of Further and Higher Education</a:t>
            </a:r>
            <a:r>
              <a:rPr lang="en-GB" sz="1000">
                <a:latin typeface="Arial"/>
                <a:ea typeface="Arial"/>
                <a:cs typeface="Arial"/>
                <a:sym typeface="Arial"/>
              </a:rPr>
              <a:t>, </a:t>
            </a:r>
            <a:r>
              <a:rPr i="1" lang="en-GB" sz="1000">
                <a:latin typeface="Arial"/>
                <a:ea typeface="Arial"/>
                <a:cs typeface="Arial"/>
                <a:sym typeface="Arial"/>
              </a:rPr>
              <a:t>43</a:t>
            </a:r>
            <a:r>
              <a:rPr lang="en-GB" sz="1000">
                <a:latin typeface="Arial"/>
                <a:ea typeface="Arial"/>
                <a:cs typeface="Arial"/>
                <a:sym typeface="Arial"/>
              </a:rPr>
              <a:t>(4), 443–452. </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Devadoss, S., &amp; Foltz, J. (1996). Evaluation of Factors Influencing Student Class Attendance and Performance. </a:t>
            </a:r>
            <a:r>
              <a:rPr i="1" lang="en-GB" sz="1000">
                <a:latin typeface="Arial"/>
                <a:ea typeface="Arial"/>
                <a:cs typeface="Arial"/>
                <a:sym typeface="Arial"/>
              </a:rPr>
              <a:t>American Journal of Agricultural Economics</a:t>
            </a:r>
            <a:r>
              <a:rPr lang="en-GB" sz="1000">
                <a:latin typeface="Arial"/>
                <a:ea typeface="Arial"/>
                <a:cs typeface="Arial"/>
                <a:sym typeface="Arial"/>
              </a:rPr>
              <a:t>, </a:t>
            </a:r>
            <a:r>
              <a:rPr i="1" lang="en-GB" sz="1000">
                <a:latin typeface="Arial"/>
                <a:ea typeface="Arial"/>
                <a:cs typeface="Arial"/>
                <a:sym typeface="Arial"/>
              </a:rPr>
              <a:t>78</a:t>
            </a:r>
            <a:r>
              <a:rPr lang="en-GB" sz="1000">
                <a:latin typeface="Arial"/>
                <a:ea typeface="Arial"/>
                <a:cs typeface="Arial"/>
                <a:sym typeface="Arial"/>
              </a:rPr>
              <a:t>(3), 499–507. </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Teixeira, A. (2014). The impact of class absenteeism on undergraduates’ academic performance: Evidence from an elite Economics school in Portugal. </a:t>
            </a:r>
            <a:r>
              <a:rPr i="1" lang="en-GB" sz="1000">
                <a:latin typeface="Arial"/>
                <a:ea typeface="Arial"/>
                <a:cs typeface="Arial"/>
                <a:sym typeface="Arial"/>
              </a:rPr>
              <a:t>Innovations in Education and Teaching International, 53</a:t>
            </a:r>
            <a:r>
              <a:rPr lang="en-GB" sz="1000">
                <a:latin typeface="Arial"/>
                <a:ea typeface="Arial"/>
                <a:cs typeface="Arial"/>
                <a:sym typeface="Arial"/>
              </a:rPr>
              <a:t>(1), 1–13. </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Kelly, G. E. (2011). Lecture attendance rates at university and related factors. </a:t>
            </a:r>
            <a:r>
              <a:rPr i="1" lang="en-GB" sz="1000">
                <a:latin typeface="Arial"/>
                <a:ea typeface="Arial"/>
                <a:cs typeface="Arial"/>
                <a:sym typeface="Arial"/>
              </a:rPr>
              <a:t>Journal of Further and Higher Education</a:t>
            </a:r>
            <a:r>
              <a:rPr lang="en-GB" sz="1000">
                <a:latin typeface="Arial"/>
                <a:ea typeface="Arial"/>
                <a:cs typeface="Arial"/>
                <a:sym typeface="Arial"/>
              </a:rPr>
              <a:t>, </a:t>
            </a:r>
            <a:r>
              <a:rPr i="1" lang="en-GB" sz="1000">
                <a:latin typeface="Arial"/>
                <a:ea typeface="Arial"/>
                <a:cs typeface="Arial"/>
                <a:sym typeface="Arial"/>
              </a:rPr>
              <a:t>36</a:t>
            </a:r>
            <a:r>
              <a:rPr lang="en-GB" sz="1000">
                <a:latin typeface="Arial"/>
                <a:ea typeface="Arial"/>
                <a:cs typeface="Arial"/>
                <a:sym typeface="Arial"/>
              </a:rPr>
              <a:t>(1), 17–40. </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Triadó-Ivern, X., Aparicio-Chueca, P., Guàrdia-Olmos, J., &amp; et al. (2013). Empirical approach to the analysis of university student absenteeism: Proposal of a questionnaire for students to evaluate the possible causes. </a:t>
            </a:r>
            <a:r>
              <a:rPr i="1" lang="en-GB" sz="1000">
                <a:latin typeface="Arial"/>
                <a:ea typeface="Arial"/>
                <a:cs typeface="Arial"/>
                <a:sym typeface="Arial"/>
              </a:rPr>
              <a:t>Quality &amp; Quantity, 47</a:t>
            </a:r>
            <a:r>
              <a:rPr lang="en-GB" sz="1000">
                <a:latin typeface="Arial"/>
                <a:ea typeface="Arial"/>
                <a:cs typeface="Arial"/>
                <a:sym typeface="Arial"/>
              </a:rPr>
              <a:t>(5), 2281–2288. </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Yoon, C., Oates, G., &amp; Sneddon, J. (2013). Undergraduate mathematics students’ reasons for attending live lectures when recordings are available. </a:t>
            </a:r>
            <a:r>
              <a:rPr i="1" lang="en-GB" sz="1000">
                <a:latin typeface="Arial"/>
                <a:ea typeface="Arial"/>
                <a:cs typeface="Arial"/>
                <a:sym typeface="Arial"/>
              </a:rPr>
              <a:t>International Journal of Mathematical Education in Science and Technology</a:t>
            </a:r>
            <a:r>
              <a:rPr lang="en-GB" sz="1000">
                <a:latin typeface="Arial"/>
                <a:ea typeface="Arial"/>
                <a:cs typeface="Arial"/>
                <a:sym typeface="Arial"/>
              </a:rPr>
              <a:t>, </a:t>
            </a:r>
            <a:r>
              <a:rPr i="1" lang="en-GB" sz="1000">
                <a:latin typeface="Arial"/>
                <a:ea typeface="Arial"/>
                <a:cs typeface="Arial"/>
                <a:sym typeface="Arial"/>
              </a:rPr>
              <a:t>45</a:t>
            </a:r>
            <a:r>
              <a:rPr lang="en-GB" sz="1000">
                <a:latin typeface="Arial"/>
                <a:ea typeface="Arial"/>
                <a:cs typeface="Arial"/>
                <a:sym typeface="Arial"/>
              </a:rPr>
              <a:t>(2), 227–240. </a:t>
            </a:r>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Friedman, Paul &amp; Rodriguez, Fred &amp; McComb, Joe. (2014). Why Students Do and Do Not Attend Classes. </a:t>
            </a:r>
            <a:r>
              <a:rPr i="1" lang="en-GB" sz="1000">
                <a:latin typeface="Arial"/>
                <a:ea typeface="Arial"/>
                <a:cs typeface="Arial"/>
                <a:sym typeface="Arial"/>
              </a:rPr>
              <a:t>College Teaching. 49</a:t>
            </a:r>
            <a:r>
              <a:rPr lang="en-GB" sz="1000">
                <a:latin typeface="Arial"/>
                <a:ea typeface="Arial"/>
                <a:cs typeface="Arial"/>
                <a:sym typeface="Arial"/>
              </a:rPr>
              <a:t>. 124-133. </a:t>
            </a:r>
            <a:endParaRPr sz="1000">
              <a:latin typeface="Arial"/>
              <a:ea typeface="Arial"/>
              <a:cs typeface="Arial"/>
              <a:sym typeface="Arial"/>
            </a:endParaRPr>
          </a:p>
          <a:p>
            <a:pPr indent="-103504" lvl="0" marL="103504" rtl="0" algn="l">
              <a:lnSpc>
                <a:spcPct val="90000"/>
              </a:lnSpc>
              <a:spcBef>
                <a:spcPts val="455"/>
              </a:spcBef>
              <a:spcAft>
                <a:spcPts val="0"/>
              </a:spcAft>
              <a:buClr>
                <a:srgbClr val="003C3B"/>
              </a:buClr>
              <a:buSzPts val="1000"/>
              <a:buChar char="•"/>
            </a:pPr>
            <a:r>
              <a:rPr lang="en-GB" sz="1000">
                <a:latin typeface="Arial"/>
                <a:ea typeface="Arial"/>
                <a:cs typeface="Arial"/>
                <a:sym typeface="Arial"/>
              </a:rPr>
              <a:t>Khong, R. W. L., Dunn, J. S., Lim, C.-M., &amp; Yap, W. S. P. (2016). Why do students attend lectures? Exploring justifications for attendance among undergraduate students from a British university in Asia. </a:t>
            </a:r>
            <a:r>
              <a:rPr i="1" lang="en-GB" sz="1000">
                <a:latin typeface="Arial"/>
                <a:ea typeface="Arial"/>
                <a:cs typeface="Arial"/>
                <a:sym typeface="Arial"/>
              </a:rPr>
              <a:t>The Journal of Developing Areas</a:t>
            </a:r>
            <a:r>
              <a:rPr lang="en-GB" sz="1000">
                <a:latin typeface="Arial"/>
                <a:ea typeface="Arial"/>
                <a:cs typeface="Arial"/>
                <a:sym typeface="Arial"/>
              </a:rPr>
              <a:t>, </a:t>
            </a:r>
            <a:r>
              <a:rPr i="1" lang="en-GB" sz="1000">
                <a:latin typeface="Arial"/>
                <a:ea typeface="Arial"/>
                <a:cs typeface="Arial"/>
                <a:sym typeface="Arial"/>
              </a:rPr>
              <a:t>50</a:t>
            </a:r>
            <a:r>
              <a:rPr lang="en-GB" sz="1000">
                <a:latin typeface="Arial"/>
                <a:ea typeface="Arial"/>
                <a:cs typeface="Arial"/>
                <a:sym typeface="Arial"/>
              </a:rPr>
              <a:t>(5), 497–506. </a:t>
            </a:r>
            <a:endParaRPr sz="1000">
              <a:latin typeface="Arial"/>
              <a:ea typeface="Arial"/>
              <a:cs typeface="Arial"/>
              <a:sym typeface="Arial"/>
            </a:endParaRPr>
          </a:p>
          <a:p>
            <a:pPr indent="-40004" lvl="0" marL="103504" rtl="0" algn="l">
              <a:lnSpc>
                <a:spcPct val="90000"/>
              </a:lnSpc>
              <a:spcBef>
                <a:spcPts val="455"/>
              </a:spcBef>
              <a:spcAft>
                <a:spcPts val="0"/>
              </a:spcAft>
              <a:buClr>
                <a:srgbClr val="003C3B"/>
              </a:buClr>
              <a:buSzPts val="1000"/>
              <a:buNone/>
            </a:pPr>
            <a:r>
              <a:t/>
            </a:r>
            <a:endParaRPr sz="1000">
              <a:latin typeface="Arial"/>
              <a:ea typeface="Arial"/>
              <a:cs typeface="Arial"/>
              <a:sym typeface="Arial"/>
            </a:endParaRPr>
          </a:p>
        </p:txBody>
      </p:sp>
      <p:sp>
        <p:nvSpPr>
          <p:cNvPr id="498" name="Google Shape;498;p22"/>
          <p:cNvSpPr txBox="1"/>
          <p:nvPr/>
        </p:nvSpPr>
        <p:spPr>
          <a:xfrm>
            <a:off x="244977" y="-5216"/>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1800"/>
              <a:buFont typeface="Arial"/>
              <a:buNone/>
            </a:pPr>
            <a:r>
              <a:rPr b="0" i="0" lang="en-GB" sz="1800">
                <a:solidFill>
                  <a:srgbClr val="017D69"/>
                </a:solidFill>
                <a:latin typeface="Arial"/>
                <a:ea typeface="Arial"/>
                <a:cs typeface="Arial"/>
                <a:sym typeface="Arial"/>
              </a:rPr>
              <a:t>References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3"/>
          <p:cNvSpPr txBox="1"/>
          <p:nvPr>
            <p:ph type="title"/>
          </p:nvPr>
        </p:nvSpPr>
        <p:spPr>
          <a:xfrm>
            <a:off x="23498" y="470470"/>
            <a:ext cx="2099872" cy="11089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Initial Survey Invitation</a:t>
            </a:r>
            <a:endParaRPr/>
          </a:p>
        </p:txBody>
      </p:sp>
      <p:pic>
        <p:nvPicPr>
          <p:cNvPr descr="A screenshot of a survey&#10;&#10;AI-generated content may be incorrect." id="504" name="Google Shape;504;p23"/>
          <p:cNvPicPr preferRelativeResize="0"/>
          <p:nvPr/>
        </p:nvPicPr>
        <p:blipFill rotWithShape="1">
          <a:blip r:embed="rId3">
            <a:alphaModFix/>
          </a:blip>
          <a:srcRect b="0" l="0" r="0" t="0"/>
          <a:stretch/>
        </p:blipFill>
        <p:spPr>
          <a:xfrm>
            <a:off x="2127625" y="0"/>
            <a:ext cx="5643563"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4"/>
          <p:cNvSpPr txBox="1"/>
          <p:nvPr>
            <p:ph type="title"/>
          </p:nvPr>
        </p:nvSpPr>
        <p:spPr>
          <a:xfrm>
            <a:off x="45064" y="470470"/>
            <a:ext cx="2250835" cy="24783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Survey </a:t>
            </a:r>
            <a:br>
              <a:rPr lang="en-GB" sz="3000"/>
            </a:br>
            <a:r>
              <a:rPr lang="en-GB" sz="3000">
                <a:solidFill>
                  <a:srgbClr val="017D69"/>
                </a:solidFill>
                <a:latin typeface="Arial"/>
                <a:ea typeface="Arial"/>
                <a:cs typeface="Arial"/>
                <a:sym typeface="Arial"/>
              </a:rPr>
              <a:t>Questions – Reasons for Missing a Class</a:t>
            </a:r>
            <a:endParaRPr sz="3000">
              <a:solidFill>
                <a:srgbClr val="017D69"/>
              </a:solidFill>
            </a:endParaRPr>
          </a:p>
        </p:txBody>
      </p:sp>
      <p:pic>
        <p:nvPicPr>
          <p:cNvPr descr="A screenshot of a questionnaire&#10;&#10;AI-generated content may be incorrect." id="510" name="Google Shape;510;p24"/>
          <p:cNvPicPr preferRelativeResize="0"/>
          <p:nvPr/>
        </p:nvPicPr>
        <p:blipFill rotWithShape="1">
          <a:blip r:embed="rId3">
            <a:alphaModFix/>
          </a:blip>
          <a:srcRect b="0" l="0" r="0" t="0"/>
          <a:stretch/>
        </p:blipFill>
        <p:spPr>
          <a:xfrm>
            <a:off x="2288903" y="0"/>
            <a:ext cx="5407269"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5"/>
          <p:cNvSpPr txBox="1"/>
          <p:nvPr>
            <p:ph type="title"/>
          </p:nvPr>
        </p:nvSpPr>
        <p:spPr>
          <a:xfrm>
            <a:off x="25789" y="470470"/>
            <a:ext cx="2054988" cy="26121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Survey </a:t>
            </a:r>
            <a:br>
              <a:rPr lang="en-GB" sz="3000"/>
            </a:br>
            <a:r>
              <a:rPr lang="en-GB" sz="3000">
                <a:solidFill>
                  <a:srgbClr val="017D69"/>
                </a:solidFill>
                <a:latin typeface="Arial"/>
                <a:ea typeface="Arial"/>
                <a:cs typeface="Arial"/>
                <a:sym typeface="Arial"/>
              </a:rPr>
              <a:t>Questions – Reasons for Attending Class</a:t>
            </a:r>
            <a:endParaRPr>
              <a:solidFill>
                <a:srgbClr val="017D69"/>
              </a:solidFill>
            </a:endParaRPr>
          </a:p>
        </p:txBody>
      </p:sp>
      <p:pic>
        <p:nvPicPr>
          <p:cNvPr descr="A screenshot of a survey&#10;&#10;AI-generated content may be incorrect." id="516" name="Google Shape;516;p25"/>
          <p:cNvPicPr preferRelativeResize="0"/>
          <p:nvPr/>
        </p:nvPicPr>
        <p:blipFill rotWithShape="1">
          <a:blip r:embed="rId3">
            <a:alphaModFix/>
          </a:blip>
          <a:srcRect b="0" l="0" r="0" t="0"/>
          <a:stretch/>
        </p:blipFill>
        <p:spPr>
          <a:xfrm>
            <a:off x="2288382" y="185738"/>
            <a:ext cx="5095875" cy="4772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26"/>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100"/>
              <a:buNone/>
            </a:pPr>
            <a:r>
              <a:rPr lang="en-GB" sz="1100"/>
              <a:t>199 survey completers (15 percent) out of the 1400 economics undergraduates who were invited to participate</a:t>
            </a:r>
            <a:endParaRPr/>
          </a:p>
        </p:txBody>
      </p:sp>
      <p:sp>
        <p:nvSpPr>
          <p:cNvPr id="522" name="Google Shape;522;p26"/>
          <p:cNvSpPr txBox="1"/>
          <p:nvPr>
            <p:ph type="title"/>
          </p:nvPr>
        </p:nvSpPr>
        <p:spPr>
          <a:xfrm>
            <a:off x="389157" y="1527521"/>
            <a:ext cx="3344315" cy="17145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Arial"/>
              <a:buNone/>
            </a:pPr>
            <a:r>
              <a:rPr lang="en-GB"/>
              <a:t>Results from Survey Data</a:t>
            </a:r>
            <a:endParaRPr/>
          </a:p>
        </p:txBody>
      </p:sp>
      <p:sp>
        <p:nvSpPr>
          <p:cNvPr id="523" name="Google Shape;523;p26"/>
          <p:cNvSpPr/>
          <p:nvPr>
            <p:ph idx="2" type="pic"/>
          </p:nvPr>
        </p:nvSpPr>
        <p:spPr>
          <a:xfrm>
            <a:off x="6941111" y="-5016"/>
            <a:ext cx="2202889" cy="5143500"/>
          </a:xfrm>
          <a:prstGeom prst="rect">
            <a:avLst/>
          </a:prstGeom>
          <a:noFill/>
          <a:ln>
            <a:noFill/>
          </a:ln>
        </p:spPr>
      </p:sp>
      <p:pic>
        <p:nvPicPr>
          <p:cNvPr descr="Yes Checkbox Stock Photo, Picture and Royalty Free Image. Image 26329269." id="524" name="Google Shape;524;p26"/>
          <p:cNvPicPr preferRelativeResize="0"/>
          <p:nvPr/>
        </p:nvPicPr>
        <p:blipFill rotWithShape="1">
          <a:blip r:embed="rId3">
            <a:alphaModFix/>
          </a:blip>
          <a:srcRect b="-173" l="13316" r="13054" t="-49"/>
          <a:stretch/>
        </p:blipFill>
        <p:spPr>
          <a:xfrm>
            <a:off x="6712904" y="-5016"/>
            <a:ext cx="2562812" cy="5236732"/>
          </a:xfrm>
          <a:prstGeom prst="rect">
            <a:avLst/>
          </a:prstGeom>
          <a:noFill/>
          <a:ln>
            <a:noFill/>
          </a:ln>
        </p:spPr>
      </p:pic>
      <p:pic>
        <p:nvPicPr>
          <p:cNvPr id="525" name="Google Shape;525;p26"/>
          <p:cNvPicPr preferRelativeResize="0"/>
          <p:nvPr/>
        </p:nvPicPr>
        <p:blipFill rotWithShape="1">
          <a:blip r:embed="rId4">
            <a:alphaModFix/>
          </a:blip>
          <a:srcRect b="0" l="0" r="0" t="0"/>
          <a:stretch/>
        </p:blipFill>
        <p:spPr>
          <a:xfrm>
            <a:off x="4492941" y="41632"/>
            <a:ext cx="2694528" cy="2671165"/>
          </a:xfrm>
          <a:prstGeom prst="rect">
            <a:avLst/>
          </a:prstGeom>
          <a:noFill/>
          <a:ln>
            <a:noFill/>
          </a:ln>
        </p:spPr>
      </p:pic>
      <p:pic>
        <p:nvPicPr>
          <p:cNvPr id="526" name="Google Shape;526;p26"/>
          <p:cNvPicPr preferRelativeResize="0"/>
          <p:nvPr/>
        </p:nvPicPr>
        <p:blipFill rotWithShape="1">
          <a:blip r:embed="rId5">
            <a:alphaModFix/>
          </a:blip>
          <a:srcRect b="0" l="0" r="0" t="0"/>
          <a:stretch/>
        </p:blipFill>
        <p:spPr>
          <a:xfrm>
            <a:off x="4488802" y="2712797"/>
            <a:ext cx="2694528" cy="25013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7"/>
          <p:cNvSpPr txBox="1"/>
          <p:nvPr>
            <p:ph type="title"/>
          </p:nvPr>
        </p:nvSpPr>
        <p:spPr>
          <a:xfrm>
            <a:off x="390120" y="78822"/>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2800"/>
              <a:buFont typeface="Arial"/>
              <a:buNone/>
            </a:pPr>
            <a:r>
              <a:rPr lang="en-GB" sz="2800">
                <a:solidFill>
                  <a:srgbClr val="017D69"/>
                </a:solidFill>
                <a:latin typeface="Arial"/>
                <a:ea typeface="Arial"/>
                <a:cs typeface="Arial"/>
                <a:sym typeface="Arial"/>
              </a:rPr>
              <a:t>Eight Themes Aligned With the Literature</a:t>
            </a:r>
            <a:endParaRPr/>
          </a:p>
        </p:txBody>
      </p:sp>
      <p:graphicFrame>
        <p:nvGraphicFramePr>
          <p:cNvPr id="532" name="Google Shape;532;p27"/>
          <p:cNvGraphicFramePr/>
          <p:nvPr/>
        </p:nvGraphicFramePr>
        <p:xfrm>
          <a:off x="146132" y="539485"/>
          <a:ext cx="3000000" cy="3000000"/>
        </p:xfrm>
        <a:graphic>
          <a:graphicData uri="http://schemas.openxmlformats.org/drawingml/2006/table">
            <a:tbl>
              <a:tblPr bandRow="1" firstCol="1" firstRow="1">
                <a:noFill/>
                <a:tableStyleId>{62FB252E-A036-4E74-A2F6-D85C6AE4C4A5}</a:tableStyleId>
              </a:tblPr>
              <a:tblGrid>
                <a:gridCol w="2951975"/>
                <a:gridCol w="2714625"/>
                <a:gridCol w="3189300"/>
              </a:tblGrid>
              <a:tr h="229075">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Theme</a:t>
                      </a:r>
                      <a:endParaRPr sz="1200">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Core Focus</a:t>
                      </a:r>
                      <a:endParaRPr sz="1200">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Survey Items</a:t>
                      </a:r>
                      <a:endParaRPr sz="1200">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chemeClr val="dk1"/>
                    </a:solidFill>
                  </a:tcPr>
                </a:tc>
              </a:tr>
              <a:tr h="235050">
                <a:tc gridSpan="3">
                  <a:txBody>
                    <a:bodyPr/>
                    <a:lstStyle/>
                    <a:p>
                      <a:pPr indent="0" lvl="0" marL="0" marR="0" rtl="0" algn="l">
                        <a:lnSpc>
                          <a:spcPct val="114999"/>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Reason for Attending</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8D08C"/>
                      </a:solidFill>
                      <a:prstDash val="solid"/>
                      <a:round/>
                      <a:headEnd len="sm" w="sm" type="none"/>
                      <a:tailEnd len="sm" w="sm" type="none"/>
                    </a:lnB>
                    <a:solidFill>
                      <a:srgbClr val="A8D08C"/>
                    </a:solidFill>
                  </a:tcPr>
                </a:tc>
                <a:tc hMerge="1"/>
                <a:tc hMerge="1"/>
              </a:tr>
              <a:tr h="449700">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Value Perception and Engagement</a:t>
                      </a:r>
                      <a:endParaRPr sz="1200">
                        <a:solidFill>
                          <a:srgbClr val="FFFFFF"/>
                        </a:solidFill>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Perceived usefulness and instructional quality</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8D08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i="1" lang="en-GB" sz="1000">
                          <a:latin typeface="Arial"/>
                          <a:ea typeface="Arial"/>
                          <a:cs typeface="Arial"/>
                          <a:sym typeface="Arial"/>
                        </a:rPr>
                        <a:t>“Teacher is engaging”/</a:t>
                      </a:r>
                      <a:r>
                        <a:rPr b="0" i="1" lang="en-GB" sz="1000" u="none" strike="noStrike">
                          <a:solidFill>
                            <a:srgbClr val="000000"/>
                          </a:solidFill>
                          <a:latin typeface="Arial"/>
                          <a:ea typeface="Arial"/>
                          <a:cs typeface="Arial"/>
                          <a:sym typeface="Arial"/>
                        </a:rPr>
                        <a:t>“</a:t>
                      </a:r>
                      <a:r>
                        <a:rPr i="1" lang="en-GB" sz="1000">
                          <a:latin typeface="Arial"/>
                          <a:ea typeface="Arial"/>
                          <a:cs typeface="Arial"/>
                          <a:sym typeface="Arial"/>
                        </a:rPr>
                        <a:t>Teacher is not stimulating</a:t>
                      </a:r>
                      <a:r>
                        <a:rPr b="0" i="1" lang="en-GB" sz="1000" u="none" strike="noStrike">
                          <a:solidFill>
                            <a:srgbClr val="000000"/>
                          </a:solidFill>
                          <a:latin typeface="Arial"/>
                          <a:ea typeface="Arial"/>
                          <a:cs typeface="Arial"/>
                          <a:sym typeface="Arial"/>
                        </a:rPr>
                        <a:t>”</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i="1" lang="en-GB" sz="1000">
                          <a:latin typeface="Arial"/>
                          <a:ea typeface="Arial"/>
                          <a:cs typeface="Arial"/>
                          <a:sym typeface="Arial"/>
                        </a:rPr>
                        <a:t>“Content not available elsewhere”</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i="1" lang="en-GB" sz="1000">
                          <a:latin typeface="Arial"/>
                          <a:ea typeface="Arial"/>
                          <a:cs typeface="Arial"/>
                          <a:sym typeface="Arial"/>
                        </a:rPr>
                        <a:t>“We work on assignments/quizzes”</a:t>
                      </a:r>
                      <a:endParaRPr sz="10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8D08C"/>
                      </a:solidFill>
                      <a:prstDash val="solid"/>
                      <a:round/>
                      <a:headEnd len="sm" w="sm" type="none"/>
                      <a:tailEnd len="sm" w="sm" type="none"/>
                    </a:lnB>
                  </a:tcPr>
                </a:tc>
              </a:tr>
              <a:tr h="439800">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Motivation / Interest in Module</a:t>
                      </a:r>
                      <a:endParaRPr sz="12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Intrinsic drive and personal connection to the subject</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i="1" lang="en-GB" sz="1000">
                          <a:latin typeface="Arial"/>
                          <a:ea typeface="Arial"/>
                          <a:cs typeface="Arial"/>
                          <a:sym typeface="Arial"/>
                        </a:rPr>
                        <a:t>- “I feel I should attend”/"</a:t>
                      </a:r>
                      <a:r>
                        <a:rPr b="0" i="1" lang="en-GB" sz="1000" u="none" strike="noStrike">
                          <a:solidFill>
                            <a:srgbClr val="000000"/>
                          </a:solidFill>
                          <a:latin typeface="Arial"/>
                          <a:ea typeface="Arial"/>
                          <a:cs typeface="Arial"/>
                          <a:sym typeface="Arial"/>
                        </a:rPr>
                        <a:t>I do not feel required to attend"</a:t>
                      </a:r>
                      <a:endParaRPr i="1" sz="1000">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i="1" lang="en-GB" sz="1000">
                          <a:latin typeface="Arial"/>
                          <a:ea typeface="Arial"/>
                          <a:cs typeface="Arial"/>
                          <a:sym typeface="Arial"/>
                        </a:rPr>
                        <a:t>- “I am interested in the module”</a:t>
                      </a:r>
                      <a:endParaRPr sz="10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r>
              <a:tr h="459075">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Learning Autonomy</a:t>
                      </a:r>
                      <a:endParaRPr sz="12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Preference for independent, self-managed learning</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i="1" lang="en-GB" sz="1000">
                          <a:latin typeface="Arial"/>
                          <a:ea typeface="Arial"/>
                          <a:cs typeface="Arial"/>
                          <a:sym typeface="Arial"/>
                        </a:rPr>
                        <a:t>“Prefer taking my own notes”</a:t>
                      </a:r>
                      <a:endParaRPr sz="10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r>
              <a:tr h="421475">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Social Engagement / Class Interaction</a:t>
                      </a:r>
                      <a:endParaRPr sz="12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Desire to connect, collaborate, and participate socially</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i="1" lang="en-GB" sz="1000">
                          <a:latin typeface="Arial"/>
                          <a:ea typeface="Arial"/>
                          <a:cs typeface="Arial"/>
                          <a:sym typeface="Arial"/>
                        </a:rPr>
                        <a:t>“My friends attend, or I enjoy interacting with classmates”/</a:t>
                      </a:r>
                      <a:r>
                        <a:rPr b="0" i="1" lang="en-GB" sz="1000" u="none" strike="noStrike">
                          <a:solidFill>
                            <a:srgbClr val="000000"/>
                          </a:solidFill>
                          <a:latin typeface="Arial"/>
                          <a:ea typeface="Arial"/>
                          <a:cs typeface="Arial"/>
                          <a:sym typeface="Arial"/>
                        </a:rPr>
                        <a:t>“</a:t>
                      </a:r>
                      <a:r>
                        <a:rPr i="1" lang="en-GB" sz="1000">
                          <a:latin typeface="Arial"/>
                          <a:ea typeface="Arial"/>
                          <a:cs typeface="Arial"/>
                          <a:sym typeface="Arial"/>
                        </a:rPr>
                        <a:t>My friends do not attend</a:t>
                      </a:r>
                      <a:r>
                        <a:rPr b="0" i="1" lang="en-GB" sz="1000" u="none" strike="noStrike">
                          <a:solidFill>
                            <a:srgbClr val="000000"/>
                          </a:solidFill>
                          <a:latin typeface="Arial"/>
                          <a:ea typeface="Arial"/>
                          <a:cs typeface="Arial"/>
                          <a:sym typeface="Arial"/>
                        </a:rPr>
                        <a:t>”</a:t>
                      </a:r>
                      <a:endParaRPr i="1" sz="1000">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i="1" lang="en-GB" sz="1000">
                          <a:latin typeface="Arial"/>
                          <a:ea typeface="Arial"/>
                          <a:cs typeface="Arial"/>
                          <a:sym typeface="Arial"/>
                        </a:rPr>
                        <a:t>“I want to ask questions”</a:t>
                      </a:r>
                      <a:endParaRPr sz="10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r>
              <a:tr h="207400">
                <a:tc gridSpan="3">
                  <a:txBody>
                    <a:bodyPr/>
                    <a:lstStyle/>
                    <a:p>
                      <a:pPr indent="0" lvl="0" marL="0" marR="0" rtl="0" algn="l">
                        <a:lnSpc>
                          <a:spcPct val="114999"/>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Barriers to Attending</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A8D08C"/>
                    </a:solidFill>
                  </a:tcPr>
                </a:tc>
                <a:tc hMerge="1"/>
                <a:tc hMerge="1"/>
              </a:tr>
              <a:tr h="449700">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Structural Barriers (Time / Money)</a:t>
                      </a:r>
                      <a:endParaRPr sz="12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Logistical and financial constraints to attendance</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i="1" lang="en-GB" sz="1000">
                          <a:latin typeface="Arial"/>
                          <a:ea typeface="Arial"/>
                          <a:cs typeface="Arial"/>
                          <a:sym typeface="Arial"/>
                        </a:rPr>
                        <a:t>“I need to work to earn money”</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i="1" lang="en-GB" sz="1000">
                          <a:latin typeface="Arial"/>
                          <a:ea typeface="Arial"/>
                          <a:cs typeface="Arial"/>
                          <a:sym typeface="Arial"/>
                        </a:rPr>
                        <a:t>“I have difficulties commuting”</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b="0" i="1" lang="en-GB" sz="1000" u="none" strike="noStrike">
                          <a:solidFill>
                            <a:srgbClr val="000000"/>
                          </a:solidFill>
                          <a:latin typeface="Arial"/>
                          <a:ea typeface="Arial"/>
                          <a:cs typeface="Arial"/>
                          <a:sym typeface="Arial"/>
                        </a:rPr>
                        <a:t>“S</a:t>
                      </a:r>
                      <a:r>
                        <a:rPr i="1" lang="en-GB" sz="1000">
                          <a:latin typeface="Arial"/>
                          <a:ea typeface="Arial"/>
                          <a:cs typeface="Arial"/>
                          <a:sym typeface="Arial"/>
                        </a:rPr>
                        <a:t>ession time does not work for me</a:t>
                      </a:r>
                      <a:r>
                        <a:rPr b="0" i="1" lang="en-GB" sz="1000" u="none" strike="noStrike">
                          <a:solidFill>
                            <a:srgbClr val="000000"/>
                          </a:solidFill>
                          <a:latin typeface="Arial"/>
                          <a:ea typeface="Arial"/>
                          <a:cs typeface="Arial"/>
                          <a:sym typeface="Arial"/>
                        </a:rPr>
                        <a:t>”</a:t>
                      </a:r>
                      <a:r>
                        <a:rPr i="1" lang="en-GB" sz="1000">
                          <a:latin typeface="Arial"/>
                          <a:ea typeface="Arial"/>
                          <a:cs typeface="Arial"/>
                          <a:sym typeface="Arial"/>
                        </a:rPr>
                        <a:t>/</a:t>
                      </a:r>
                      <a:r>
                        <a:rPr b="0" i="1" lang="en-GB" sz="1000" u="none" strike="noStrike">
                          <a:solidFill>
                            <a:srgbClr val="000000"/>
                          </a:solidFill>
                          <a:latin typeface="Arial"/>
                          <a:ea typeface="Arial"/>
                          <a:cs typeface="Arial"/>
                          <a:sym typeface="Arial"/>
                        </a:rPr>
                        <a:t>“Session is at a convenient time”</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r>
              <a:tr h="421475">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Strategic / Pragmatic Attendance</a:t>
                      </a:r>
                      <a:endParaRPr sz="12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Practical and efficiency-driven attendance decisions</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i="1" lang="en-GB" sz="1000">
                          <a:latin typeface="Arial"/>
                          <a:ea typeface="Arial"/>
                          <a:cs typeface="Arial"/>
                          <a:sym typeface="Arial"/>
                        </a:rPr>
                        <a:t>- “I need to complete assignments for another class”</a:t>
                      </a:r>
                      <a:endParaRPr/>
                    </a:p>
                    <a:p>
                      <a:pPr indent="0" lvl="0" marL="0" marR="0" rtl="0" algn="l">
                        <a:lnSpc>
                          <a:spcPct val="100000"/>
                        </a:lnSpc>
                        <a:spcBef>
                          <a:spcPts val="0"/>
                        </a:spcBef>
                        <a:spcAft>
                          <a:spcPts val="0"/>
                        </a:spcAft>
                        <a:buClr>
                          <a:schemeClr val="dk1"/>
                        </a:buClr>
                        <a:buSzPts val="1000"/>
                        <a:buFont typeface="Arial"/>
                        <a:buNone/>
                      </a:pPr>
                      <a:r>
                        <a:rPr i="1" lang="en-GB" sz="1000">
                          <a:latin typeface="Arial"/>
                          <a:ea typeface="Arial"/>
                          <a:cs typeface="Arial"/>
                          <a:sym typeface="Arial"/>
                        </a:rPr>
                        <a:t>- </a:t>
                      </a:r>
                      <a:r>
                        <a:rPr b="0" i="1" lang="en-GB" sz="1000" u="none" strike="noStrike">
                          <a:solidFill>
                            <a:srgbClr val="000000"/>
                          </a:solidFill>
                          <a:latin typeface="Arial"/>
                          <a:ea typeface="Arial"/>
                          <a:cs typeface="Arial"/>
                          <a:sym typeface="Arial"/>
                        </a:rPr>
                        <a:t>“I </a:t>
                      </a:r>
                      <a:r>
                        <a:rPr i="1" lang="en-GB" sz="1000">
                          <a:latin typeface="Arial"/>
                          <a:ea typeface="Arial"/>
                          <a:cs typeface="Arial"/>
                          <a:sym typeface="Arial"/>
                        </a:rPr>
                        <a:t>can access recording and other materials.</a:t>
                      </a:r>
                      <a:r>
                        <a:rPr b="0" i="1" lang="en-GB" sz="1000" u="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1000"/>
                        <a:buFont typeface="Arial"/>
                        <a:buNone/>
                      </a:pPr>
                      <a:r>
                        <a:rPr i="1" lang="en-GB" sz="1000">
                          <a:latin typeface="Arial"/>
                          <a:ea typeface="Arial"/>
                          <a:cs typeface="Arial"/>
                          <a:sym typeface="Arial"/>
                        </a:rPr>
                        <a:t>- “I can pass without attending”</a:t>
                      </a:r>
                      <a:endParaRPr/>
                    </a:p>
                    <a:p>
                      <a:pPr indent="0" lvl="0" marL="0" marR="0" rtl="0" algn="l">
                        <a:lnSpc>
                          <a:spcPct val="100000"/>
                        </a:lnSpc>
                        <a:spcBef>
                          <a:spcPts val="0"/>
                        </a:spcBef>
                        <a:spcAft>
                          <a:spcPts val="0"/>
                        </a:spcAft>
                        <a:buClr>
                          <a:schemeClr val="dk1"/>
                        </a:buClr>
                        <a:buSzPts val="1000"/>
                        <a:buFont typeface="Arial"/>
                        <a:buNone/>
                      </a:pPr>
                      <a:r>
                        <a:rPr i="1" lang="en-GB" sz="1000">
                          <a:latin typeface="Arial"/>
                          <a:ea typeface="Arial"/>
                          <a:cs typeface="Arial"/>
                          <a:sym typeface="Arial"/>
                        </a:rPr>
                        <a:t>-</a:t>
                      </a:r>
                      <a:r>
                        <a:rPr b="0" i="1" lang="en-GB" sz="1000" u="none" strike="noStrike">
                          <a:solidFill>
                            <a:srgbClr val="000000"/>
                          </a:solidFill>
                          <a:latin typeface="Arial"/>
                          <a:ea typeface="Arial"/>
                          <a:cs typeface="Arial"/>
                          <a:sym typeface="Arial"/>
                        </a:rPr>
                        <a:t>“</a:t>
                      </a:r>
                      <a:r>
                        <a:rPr i="1" lang="en-GB" sz="1000">
                          <a:latin typeface="Arial"/>
                          <a:ea typeface="Arial"/>
                          <a:cs typeface="Arial"/>
                          <a:sym typeface="Arial"/>
                        </a:rPr>
                        <a:t>Attendance is recorded</a:t>
                      </a:r>
                      <a:r>
                        <a:rPr b="0" i="1" lang="en-GB" sz="1000" u="none" strike="noStrike">
                          <a:solidFill>
                            <a:srgbClr val="000000"/>
                          </a:solidFill>
                          <a:latin typeface="Arial"/>
                          <a:ea typeface="Arial"/>
                          <a:cs typeface="Arial"/>
                          <a:sym typeface="Arial"/>
                        </a:rPr>
                        <a:t>”</a:t>
                      </a:r>
                      <a:endParaRPr i="1" sz="10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r>
              <a:tr h="403150">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Health and Wellbeing Barriers</a:t>
                      </a:r>
                      <a:endParaRPr sz="12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Health, stress, and mental/emotional well-being</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i="1" lang="en-GB" sz="1000">
                          <a:latin typeface="Arial"/>
                          <a:ea typeface="Arial"/>
                          <a:cs typeface="Arial"/>
                          <a:sym typeface="Arial"/>
                        </a:rPr>
                        <a:t>“I was ill, stressed, or tired”</a:t>
                      </a:r>
                      <a:endParaRPr sz="10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tcPr>
                </a:tc>
              </a:tr>
              <a:tr h="477800">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Feeling of Belonging</a:t>
                      </a:r>
                      <a:endParaRPr sz="12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FFFFFF"/>
                      </a:solidFill>
                      <a:prstDash val="solid"/>
                      <a:round/>
                      <a:headEnd len="sm" w="sm" type="none"/>
                      <a:tailEnd len="sm" w="sm" type="none"/>
                    </a:lnB>
                    <a:solidFill>
                      <a:srgbClr val="385623"/>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Emotional and social inclusion in the class environment</a:t>
                      </a:r>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i="1" lang="en-GB" sz="1000">
                          <a:latin typeface="Arial"/>
                          <a:ea typeface="Arial"/>
                          <a:cs typeface="Arial"/>
                          <a:sym typeface="Arial"/>
                        </a:rPr>
                        <a:t>“I do not feel part of the class”</a:t>
                      </a:r>
                      <a:endParaRPr sz="1000">
                        <a:latin typeface="Arial"/>
                        <a:ea typeface="Arial"/>
                        <a:cs typeface="Arial"/>
                        <a:sym typeface="Arial"/>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graphicFrame>
        <p:nvGraphicFramePr>
          <p:cNvPr id="537" name="Google Shape;537;p28"/>
          <p:cNvGraphicFramePr/>
          <p:nvPr/>
        </p:nvGraphicFramePr>
        <p:xfrm>
          <a:off x="204281" y="674393"/>
          <a:ext cx="3000000" cy="3000000"/>
        </p:xfrm>
        <a:graphic>
          <a:graphicData uri="http://schemas.openxmlformats.org/drawingml/2006/table">
            <a:tbl>
              <a:tblPr bandRow="1" firstCol="1" firstRow="1">
                <a:noFill/>
                <a:tableStyleId>{E4376C5D-D0B0-47F7-9911-DABE46D038E6}</a:tableStyleId>
              </a:tblPr>
              <a:tblGrid>
                <a:gridCol w="2986400"/>
                <a:gridCol w="1060325"/>
                <a:gridCol w="896725"/>
                <a:gridCol w="1045800"/>
                <a:gridCol w="1350850"/>
                <a:gridCol w="1454450"/>
              </a:tblGrid>
              <a:tr h="486275">
                <a:tc>
                  <a:txBody>
                    <a:bodyPr/>
                    <a:lstStyle/>
                    <a:p>
                      <a:pPr indent="0" lvl="0" marL="0" marR="0" rtl="0" algn="l">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Theme</a:t>
                      </a:r>
                      <a:endParaRPr sz="1200">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Gender</a:t>
                      </a:r>
                      <a:endParaRPr sz="1200">
                        <a:latin typeface="Arial"/>
                        <a:ea typeface="Arial"/>
                        <a:cs typeface="Arial"/>
                        <a:sym typeface="Arial"/>
                      </a:endParaRPr>
                    </a:p>
                    <a:p>
                      <a:pPr indent="0" lvl="0" marL="0" marR="0" rtl="0" algn="ctr">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(Female)</a:t>
                      </a:r>
                      <a:endParaRPr sz="1200">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First Class</a:t>
                      </a:r>
                      <a:endParaRPr sz="1200">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White</a:t>
                      </a:r>
                      <a:endParaRPr sz="1200">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Working</a:t>
                      </a:r>
                      <a:endParaRPr sz="1200">
                        <a:latin typeface="Arial"/>
                        <a:ea typeface="Arial"/>
                        <a:cs typeface="Arial"/>
                        <a:sym typeface="Arial"/>
                      </a:endParaRPr>
                    </a:p>
                    <a:p>
                      <a:pPr indent="0" lvl="0" marL="0" marR="0" rtl="0" algn="ctr">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Responsibility</a:t>
                      </a:r>
                      <a:endParaRPr sz="1200">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Final Year</a:t>
                      </a:r>
                      <a:endParaRPr sz="1200">
                        <a:latin typeface="Arial"/>
                        <a:ea typeface="Arial"/>
                        <a:cs typeface="Arial"/>
                        <a:sym typeface="Arial"/>
                      </a:endParaRPr>
                    </a:p>
                    <a:p>
                      <a:pPr indent="0" lvl="0" marL="0" marR="0" rtl="0" algn="ctr">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(Y3 vs Y1/Y2)</a:t>
                      </a:r>
                      <a:endParaRPr sz="1200">
                        <a:latin typeface="Arial"/>
                        <a:ea typeface="Arial"/>
                        <a:cs typeface="Arial"/>
                        <a:sym typeface="Arial"/>
                      </a:endParaRPr>
                    </a:p>
                  </a:txBody>
                  <a:tcPr marT="0" marB="0" marR="68575" marL="68575" anchor="ctr"/>
                </a:tc>
              </a:tr>
              <a:tr h="275550">
                <a:tc gridSpan="6">
                  <a:txBody>
                    <a:bodyPr/>
                    <a:lstStyle/>
                    <a:p>
                      <a:pPr indent="0" lvl="0" marL="0" marR="0" rtl="0" algn="l">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Reasons for Attending</a:t>
                      </a:r>
                      <a:endParaRPr/>
                    </a:p>
                  </a:txBody>
                  <a:tcPr marT="0" marB="0" marR="68575" marL="68575" anchor="ctr">
                    <a:lnB cap="flat" cmpd="sng" w="12700">
                      <a:solidFill>
                        <a:srgbClr val="A8D08C"/>
                      </a:solidFill>
                      <a:prstDash val="solid"/>
                      <a:round/>
                      <a:headEnd len="sm" w="sm" type="none"/>
                      <a:tailEnd len="sm" w="sm" type="none"/>
                    </a:lnB>
                    <a:solidFill>
                      <a:srgbClr val="A8D08C"/>
                    </a:solidFill>
                  </a:tcPr>
                </a:tc>
                <a:tc hMerge="1"/>
                <a:tc hMerge="1"/>
                <a:tc hMerge="1"/>
                <a:tc hMerge="1"/>
                <a:tc hMerge="1"/>
              </a:tr>
              <a:tr h="421450">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Value Perception and Engagement</a:t>
                      </a:r>
                      <a:endParaRPr sz="1200">
                        <a:solidFill>
                          <a:srgbClr val="FFFFFF"/>
                        </a:solidFill>
                        <a:latin typeface="Arial"/>
                        <a:ea typeface="Arial"/>
                        <a:cs typeface="Arial"/>
                        <a:sym typeface="Arial"/>
                      </a:endParaRPr>
                    </a:p>
                  </a:txBody>
                  <a:tcPr marT="0" marB="0" marR="68575" marL="68575" anchor="ctr">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rgbClr val="000000"/>
                        </a:buClr>
                        <a:buSzPts val="1200"/>
                        <a:buFont typeface="Arial"/>
                        <a:buNone/>
                      </a:pPr>
                      <a:r>
                        <a:rPr b="1" lang="en-GB" sz="1200">
                          <a:solidFill>
                            <a:srgbClr val="000000"/>
                          </a:solidFill>
                          <a:latin typeface="Arial"/>
                          <a:ea typeface="Arial"/>
                          <a:cs typeface="Arial"/>
                          <a:sym typeface="Arial"/>
                        </a:rPr>
                        <a:t> </a:t>
                      </a:r>
                      <a:r>
                        <a:rPr b="1" lang="en-GB" sz="1200" u="none" strike="noStrike">
                          <a:solidFill>
                            <a:schemeClr val="accent2"/>
                          </a:solidFill>
                          <a:latin typeface="Arial"/>
                          <a:ea typeface="Arial"/>
                          <a:cs typeface="Arial"/>
                          <a:sym typeface="Arial"/>
                        </a:rPr>
                        <a:t>(Mixed)</a:t>
                      </a:r>
                      <a:endParaRPr b="1" sz="1200">
                        <a:solidFill>
                          <a:schemeClr val="accent2"/>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B cap="flat" cmpd="sng" w="12700">
                      <a:solidFill>
                        <a:srgbClr val="A8D08C"/>
                      </a:solidFill>
                      <a:prstDash val="solid"/>
                      <a:round/>
                      <a:headEnd len="sm" w="sm" type="none"/>
                      <a:tailEnd len="sm" w="sm" type="none"/>
                    </a:lnB>
                    <a:solidFill>
                      <a:schemeClr val="lt1"/>
                    </a:solidFill>
                  </a:tcPr>
                </a:tc>
              </a:tr>
              <a:tr h="372825">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Motivation / Interest in Module</a:t>
                      </a:r>
                      <a:endParaRPr sz="1200">
                        <a:latin typeface="Arial"/>
                        <a:ea typeface="Arial"/>
                        <a:cs typeface="Arial"/>
                        <a:sym typeface="Arial"/>
                      </a:endParaRPr>
                    </a:p>
                  </a:txBody>
                  <a:tcPr marT="0" marB="0" marR="68575" marL="68575" anchor="ctr">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u="none" strike="noStrike">
                        <a:solidFill>
                          <a:srgbClr val="000000"/>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r>
              <a:tr h="421450">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Learning Autonomy</a:t>
                      </a:r>
                      <a:endParaRPr sz="1200">
                        <a:latin typeface="Arial"/>
                        <a:ea typeface="Arial"/>
                        <a:cs typeface="Arial"/>
                        <a:sym typeface="Arial"/>
                      </a:endParaRPr>
                    </a:p>
                  </a:txBody>
                  <a:tcPr marT="0" marB="0" marR="68575" marL="68575" anchor="ctr">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r>
              <a:tr h="421450">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Social Engagement / Class Interaction</a:t>
                      </a:r>
                      <a:endParaRPr sz="1200">
                        <a:latin typeface="Arial"/>
                        <a:ea typeface="Arial"/>
                        <a:cs typeface="Arial"/>
                        <a:sym typeface="Arial"/>
                      </a:endParaRPr>
                    </a:p>
                  </a:txBody>
                  <a:tcPr marT="0" marB="0" marR="68575" marL="68575" anchor="ctr">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i="0" lang="en-GB" sz="1200" u="none" strike="noStrike">
                          <a:solidFill>
                            <a:schemeClr val="accent6"/>
                          </a:solidFill>
                          <a:latin typeface="Arial"/>
                          <a:ea typeface="Arial"/>
                          <a:cs typeface="Arial"/>
                          <a:sym typeface="Arial"/>
                        </a:rPr>
                        <a:t>↑ (more)</a:t>
                      </a:r>
                      <a:endParaRPr sz="818"/>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r>
              <a:tr h="259350">
                <a:tc gridSpan="6">
                  <a:txBody>
                    <a:bodyPr/>
                    <a:lstStyle/>
                    <a:p>
                      <a:pPr indent="0" lvl="0" marL="0" marR="0" rtl="0" algn="l">
                        <a:spcBef>
                          <a:spcPts val="0"/>
                        </a:spcBef>
                        <a:spcAft>
                          <a:spcPts val="0"/>
                        </a:spcAft>
                        <a:buClr>
                          <a:schemeClr val="lt1"/>
                        </a:buClr>
                        <a:buSzPts val="1200"/>
                        <a:buFont typeface="Arial"/>
                        <a:buNone/>
                      </a:pPr>
                      <a:r>
                        <a:rPr b="1" lang="en-GB" sz="1200">
                          <a:solidFill>
                            <a:schemeClr val="lt1"/>
                          </a:solidFill>
                          <a:latin typeface="Arial"/>
                          <a:ea typeface="Arial"/>
                          <a:cs typeface="Arial"/>
                          <a:sym typeface="Arial"/>
                        </a:rPr>
                        <a:t>Barriers for Attending</a:t>
                      </a:r>
                      <a:endParaRPr/>
                    </a:p>
                  </a:txBody>
                  <a:tcPr marT="0" marB="0" marR="68575" marL="68575" anchor="ct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A8D08C"/>
                    </a:solidFill>
                  </a:tcPr>
                </a:tc>
                <a:tc hMerge="1"/>
                <a:tc hMerge="1"/>
                <a:tc hMerge="1"/>
                <a:tc hMerge="1"/>
                <a:tc hMerge="1"/>
              </a:tr>
              <a:tr h="445375">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Structural Barriers (Time / Money)</a:t>
                      </a:r>
                      <a:endParaRPr sz="1200">
                        <a:latin typeface="Arial"/>
                        <a:ea typeface="Arial"/>
                        <a:cs typeface="Arial"/>
                        <a:sym typeface="Arial"/>
                      </a:endParaRPr>
                    </a:p>
                  </a:txBody>
                  <a:tcPr marT="0" marB="0" marR="68575" marL="68575" anchor="ctr">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ctr">
                        <a:spcBef>
                          <a:spcPts val="0"/>
                        </a:spcBef>
                        <a:spcAft>
                          <a:spcPts val="0"/>
                        </a:spcAft>
                        <a:buClr>
                          <a:schemeClr val="dk1"/>
                        </a:buClr>
                        <a:buSzPts val="1200"/>
                        <a:buFont typeface="Palatino Linotype"/>
                        <a:buNone/>
                      </a:pPr>
                      <a:r>
                        <a:t/>
                      </a:r>
                      <a:endParaRPr b="1" i="0" sz="1200" u="none" strike="noStrike">
                        <a:solidFill>
                          <a:srgbClr val="C4E0B2"/>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solidFill>
                          <a:srgbClr val="FF0000"/>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i="0" lang="en-GB" sz="1200" u="none" strike="noStrike">
                          <a:solidFill>
                            <a:schemeClr val="accent6"/>
                          </a:solidFill>
                          <a:latin typeface="Arial"/>
                          <a:ea typeface="Arial"/>
                          <a:cs typeface="Arial"/>
                          <a:sym typeface="Arial"/>
                        </a:rPr>
                        <a:t>↑ (more)</a:t>
                      </a:r>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1200"/>
                        <a:buFont typeface="Arial"/>
                        <a:buNone/>
                      </a:pPr>
                      <a:r>
                        <a:rPr b="1" i="0" lang="en-GB" sz="1200" u="none" strike="noStrike">
                          <a:solidFill>
                            <a:schemeClr val="accent6"/>
                          </a:solidFill>
                          <a:latin typeface="Arial"/>
                          <a:ea typeface="Arial"/>
                          <a:cs typeface="Arial"/>
                          <a:sym typeface="Arial"/>
                        </a:rPr>
                        <a:t>↑ (more)</a:t>
                      </a:r>
                      <a:endParaRPr sz="818"/>
                    </a:p>
                  </a:txBody>
                  <a:tcPr marT="0" marB="0" marR="68575" marL="68575" anchor="ctr">
                    <a:lnL cap="flat" cmpd="sng" w="12700">
                      <a:solidFill>
                        <a:srgbClr val="A8D08C"/>
                      </a:solidFill>
                      <a:prstDash val="solid"/>
                      <a:round/>
                      <a:headEnd len="sm" w="sm" type="none"/>
                      <a:tailEnd len="sm" w="sm" type="none"/>
                    </a:lnL>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r>
              <a:tr h="486275">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Strategic / Pragmatic Attendance</a:t>
                      </a:r>
                      <a:endParaRPr sz="1200">
                        <a:latin typeface="Arial"/>
                        <a:ea typeface="Arial"/>
                        <a:cs typeface="Arial"/>
                        <a:sym typeface="Arial"/>
                      </a:endParaRPr>
                    </a:p>
                  </a:txBody>
                  <a:tcPr marT="0" marB="0" marR="68575" marL="68575" anchor="ctr">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ctr">
                        <a:lnSpc>
                          <a:spcPct val="114999"/>
                        </a:lnSpc>
                        <a:spcBef>
                          <a:spcPts val="0"/>
                        </a:spcBef>
                        <a:spcAft>
                          <a:spcPts val="0"/>
                        </a:spcAft>
                        <a:buClr>
                          <a:schemeClr val="dk1"/>
                        </a:buClr>
                        <a:buSzPts val="1200"/>
                        <a:buFont typeface="Palatino Linotype"/>
                        <a:buNone/>
                      </a:pPr>
                      <a:r>
                        <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lnSpc>
                          <a:spcPct val="114999"/>
                        </a:lnSpc>
                        <a:spcBef>
                          <a:spcPts val="0"/>
                        </a:spcBef>
                        <a:spcAft>
                          <a:spcPts val="0"/>
                        </a:spcAft>
                        <a:buClr>
                          <a:schemeClr val="dk1"/>
                        </a:buClr>
                        <a:buSzPts val="1200"/>
                        <a:buFont typeface="Palatino Linotype"/>
                        <a:buNone/>
                      </a:pPr>
                      <a:r>
                        <a:t/>
                      </a:r>
                      <a:endParaRPr b="1" sz="12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lnSpc>
                          <a:spcPct val="114999"/>
                        </a:lnSpc>
                        <a:spcBef>
                          <a:spcPts val="0"/>
                        </a:spcBef>
                        <a:spcAft>
                          <a:spcPts val="0"/>
                        </a:spcAft>
                        <a:buClr>
                          <a:srgbClr val="C00000"/>
                        </a:buClr>
                        <a:buSzPts val="1200"/>
                        <a:buFont typeface="Arial"/>
                        <a:buNone/>
                      </a:pPr>
                      <a:r>
                        <a:rPr b="1" i="0" lang="en-GB" sz="1200" u="none" strike="noStrike">
                          <a:solidFill>
                            <a:srgbClr val="C00000"/>
                          </a:solidFill>
                          <a:latin typeface="Arial"/>
                          <a:ea typeface="Arial"/>
                          <a:cs typeface="Arial"/>
                          <a:sym typeface="Arial"/>
                        </a:rPr>
                        <a:t>↓ (less)</a:t>
                      </a:r>
                      <a:endParaRPr sz="818">
                        <a:solidFill>
                          <a:srgbClr val="C00000"/>
                        </a:solidFil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lnSpc>
                          <a:spcPct val="114999"/>
                        </a:lnSpc>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a:t>
                      </a:r>
                      <a:r>
                        <a:rPr b="1" lang="en-GB" sz="1200" u="none" strike="noStrike">
                          <a:solidFill>
                            <a:schemeClr val="accent6"/>
                          </a:solidFill>
                          <a:latin typeface="Arial"/>
                          <a:ea typeface="Arial"/>
                          <a:cs typeface="Arial"/>
                          <a:sym typeface="Arial"/>
                        </a:rPr>
                        <a:t>(more)</a:t>
                      </a:r>
                      <a:endParaRPr b="1" sz="1200">
                        <a:solidFill>
                          <a:schemeClr val="accent6"/>
                        </a:solidFill>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lnSpc>
                          <a:spcPct val="114999"/>
                        </a:lnSpc>
                        <a:spcBef>
                          <a:spcPts val="0"/>
                        </a:spcBef>
                        <a:spcAft>
                          <a:spcPts val="0"/>
                        </a:spcAft>
                        <a:buClr>
                          <a:schemeClr val="accent6"/>
                        </a:buClr>
                        <a:buSzPts val="1200"/>
                        <a:buFont typeface="Arial"/>
                        <a:buNone/>
                      </a:pPr>
                      <a:r>
                        <a:rPr b="1" i="0" lang="en-GB" sz="1200" u="none" strike="noStrike">
                          <a:solidFill>
                            <a:schemeClr val="accent6"/>
                          </a:solidFill>
                          <a:latin typeface="Arial"/>
                          <a:ea typeface="Arial"/>
                          <a:cs typeface="Arial"/>
                          <a:sym typeface="Arial"/>
                        </a:rPr>
                        <a:t>↑ (more)</a:t>
                      </a:r>
                      <a:endParaRPr sz="818"/>
                    </a:p>
                  </a:txBody>
                  <a:tcPr marT="0" marB="0" marR="68575" marL="68575" anchor="ctr">
                    <a:lnL cap="flat" cmpd="sng" w="12700">
                      <a:solidFill>
                        <a:srgbClr val="A8D08C"/>
                      </a:solidFill>
                      <a:prstDash val="solid"/>
                      <a:round/>
                      <a:headEnd len="sm" w="sm" type="none"/>
                      <a:tailEnd len="sm" w="sm" type="none"/>
                    </a:lnL>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r>
              <a:tr h="372825">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Health and Wellbeing Barriers</a:t>
                      </a:r>
                      <a:endParaRPr sz="1200">
                        <a:latin typeface="Arial"/>
                        <a:ea typeface="Arial"/>
                        <a:cs typeface="Arial"/>
                        <a:sym typeface="Arial"/>
                      </a:endParaRPr>
                    </a:p>
                  </a:txBody>
                  <a:tcPr marT="0" marB="0" marR="68575" marL="68575" anchor="ctr">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rgbClr val="385623"/>
                    </a:solidFill>
                  </a:tcPr>
                </a:tc>
                <a:tc>
                  <a:txBody>
                    <a:bodyPr/>
                    <a:lstStyle/>
                    <a:p>
                      <a:pPr indent="0" lvl="0" marL="0" marR="0" rtl="0" algn="ctr">
                        <a:lnSpc>
                          <a:spcPct val="115000"/>
                        </a:lnSpc>
                        <a:spcBef>
                          <a:spcPts val="0"/>
                        </a:spcBef>
                        <a:spcAft>
                          <a:spcPts val="0"/>
                        </a:spcAft>
                        <a:buClr>
                          <a:schemeClr val="accent6"/>
                        </a:buClr>
                        <a:buSzPts val="1200"/>
                        <a:buFont typeface="Arial"/>
                        <a:buNone/>
                      </a:pPr>
                      <a:r>
                        <a:rPr b="1" lang="en-GB" sz="1200">
                          <a:solidFill>
                            <a:schemeClr val="accent6"/>
                          </a:solidFill>
                          <a:latin typeface="Arial"/>
                          <a:ea typeface="Arial"/>
                          <a:cs typeface="Arial"/>
                          <a:sym typeface="Arial"/>
                        </a:rPr>
                        <a:t>↑ (more)</a:t>
                      </a:r>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200"/>
                        <a:buFont typeface="Palatino Linotype"/>
                        <a:buNone/>
                      </a:pPr>
                      <a:r>
                        <a:t/>
                      </a:r>
                      <a:endParaRPr b="1" sz="12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c>
                  <a:txBody>
                    <a:bodyPr/>
                    <a:lstStyle/>
                    <a:p>
                      <a:pPr indent="0" lvl="0" marL="0" marR="0" rtl="0" algn="ctr">
                        <a:lnSpc>
                          <a:spcPct val="114999"/>
                        </a:lnSpc>
                        <a:spcBef>
                          <a:spcPts val="0"/>
                        </a:spcBef>
                        <a:spcAft>
                          <a:spcPts val="0"/>
                        </a:spcAft>
                        <a:buClr>
                          <a:srgbClr val="C00000"/>
                        </a:buClr>
                        <a:buSzPts val="1200"/>
                        <a:buFont typeface="Arial"/>
                        <a:buNone/>
                      </a:pPr>
                      <a:r>
                        <a:rPr b="1" i="0" lang="en-GB" sz="1200" u="none" strike="noStrike">
                          <a:solidFill>
                            <a:srgbClr val="C00000"/>
                          </a:solidFill>
                          <a:latin typeface="Arial"/>
                          <a:ea typeface="Arial"/>
                          <a:cs typeface="Arial"/>
                          <a:sym typeface="Arial"/>
                        </a:rPr>
                        <a:t>↓ (less)</a:t>
                      </a:r>
                      <a:endParaRPr i="0" sz="818">
                        <a:solidFill>
                          <a:srgbClr val="C00000"/>
                        </a:solidFill>
                      </a:endParaRPr>
                    </a:p>
                  </a:txBody>
                  <a:tcPr marT="0" marB="0" marR="68575" marL="68575" anchor="ctr">
                    <a:lnL cap="flat" cmpd="sng" w="12700">
                      <a:solidFill>
                        <a:srgbClr val="A8D08C"/>
                      </a:solidFill>
                      <a:prstDash val="solid"/>
                      <a:round/>
                      <a:headEnd len="sm" w="sm" type="none"/>
                      <a:tailEnd len="sm" w="sm" type="none"/>
                    </a:lnL>
                    <a:lnT cap="flat" cmpd="sng" w="12700">
                      <a:solidFill>
                        <a:srgbClr val="A8D08C"/>
                      </a:solidFill>
                      <a:prstDash val="solid"/>
                      <a:round/>
                      <a:headEnd len="sm" w="sm" type="none"/>
                      <a:tailEnd len="sm" w="sm" type="none"/>
                    </a:lnT>
                    <a:lnB cap="flat" cmpd="sng" w="12700">
                      <a:solidFill>
                        <a:srgbClr val="A8D08C"/>
                      </a:solidFill>
                      <a:prstDash val="solid"/>
                      <a:round/>
                      <a:headEnd len="sm" w="sm" type="none"/>
                      <a:tailEnd len="sm" w="sm" type="none"/>
                    </a:lnB>
                    <a:solidFill>
                      <a:schemeClr val="lt1"/>
                    </a:solidFill>
                  </a:tcPr>
                </a:tc>
              </a:tr>
              <a:tr h="372825">
                <a:tc>
                  <a:txBody>
                    <a:bodyPr/>
                    <a:lstStyle/>
                    <a:p>
                      <a:pPr indent="0" lvl="0" marL="0" marR="0" rtl="0" algn="l">
                        <a:lnSpc>
                          <a:spcPct val="115000"/>
                        </a:lnSpc>
                        <a:spcBef>
                          <a:spcPts val="0"/>
                        </a:spcBef>
                        <a:spcAft>
                          <a:spcPts val="0"/>
                        </a:spcAft>
                        <a:buClr>
                          <a:srgbClr val="FFFFFF"/>
                        </a:buClr>
                        <a:buSzPts val="1200"/>
                        <a:buFont typeface="Arial"/>
                        <a:buNone/>
                      </a:pPr>
                      <a:r>
                        <a:rPr b="1" lang="en-GB" sz="1200">
                          <a:solidFill>
                            <a:srgbClr val="FFFFFF"/>
                          </a:solidFill>
                          <a:latin typeface="Arial"/>
                          <a:ea typeface="Arial"/>
                          <a:cs typeface="Arial"/>
                          <a:sym typeface="Arial"/>
                        </a:rPr>
                        <a:t>🧍‍♂️ Feeling of Belonging</a:t>
                      </a:r>
                      <a:endParaRPr sz="1200">
                        <a:latin typeface="Arial"/>
                        <a:ea typeface="Arial"/>
                        <a:cs typeface="Arial"/>
                        <a:sym typeface="Arial"/>
                      </a:endParaRPr>
                    </a:p>
                  </a:txBody>
                  <a:tcPr marT="0" marB="0" marR="68575" marL="68575" anchor="ctr">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solidFill>
                      <a:srgbClr val="385623"/>
                    </a:solidFill>
                  </a:tcPr>
                </a:tc>
                <a:tc>
                  <a:txBody>
                    <a:bodyPr/>
                    <a:lstStyle/>
                    <a:p>
                      <a:pPr indent="0" lvl="0" marL="0" marR="0" rtl="0" algn="ctr">
                        <a:lnSpc>
                          <a:spcPct val="115000"/>
                        </a:lnSpc>
                        <a:spcBef>
                          <a:spcPts val="0"/>
                        </a:spcBef>
                        <a:spcAft>
                          <a:spcPts val="0"/>
                        </a:spcAft>
                        <a:buClr>
                          <a:schemeClr val="dk1"/>
                        </a:buClr>
                        <a:buSzPts val="1200"/>
                        <a:buFont typeface="Palatino Linotype"/>
                        <a:buNone/>
                      </a:pPr>
                      <a:r>
                        <a:t/>
                      </a:r>
                      <a:endParaRPr b="1" sz="12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solidFill>
                      <a:schemeClr val="lt1"/>
                    </a:solidFill>
                  </a:tcPr>
                </a:tc>
                <a:tc>
                  <a:txBody>
                    <a:bodyPr/>
                    <a:lstStyle/>
                    <a:p>
                      <a:pPr indent="0" lvl="0" marL="0" marR="0" rtl="0" algn="ctr">
                        <a:lnSpc>
                          <a:spcPct val="115000"/>
                        </a:lnSpc>
                        <a:spcBef>
                          <a:spcPts val="0"/>
                        </a:spcBef>
                        <a:spcAft>
                          <a:spcPts val="0"/>
                        </a:spcAft>
                        <a:buClr>
                          <a:srgbClr val="C00000"/>
                        </a:buClr>
                        <a:buSzPts val="1200"/>
                        <a:buFont typeface="Arial"/>
                        <a:buNone/>
                      </a:pPr>
                      <a:r>
                        <a:rPr b="1" lang="en-GB" sz="1200">
                          <a:solidFill>
                            <a:srgbClr val="C00000"/>
                          </a:solidFill>
                          <a:latin typeface="Arial"/>
                          <a:ea typeface="Arial"/>
                          <a:cs typeface="Arial"/>
                          <a:sym typeface="Arial"/>
                        </a:rPr>
                        <a:t>↓ (less)</a:t>
                      </a:r>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solidFill>
                      <a:schemeClr val="lt1"/>
                    </a:solidFill>
                  </a:tcPr>
                </a:tc>
                <a:tc>
                  <a:txBody>
                    <a:bodyPr/>
                    <a:lstStyle/>
                    <a:p>
                      <a:pPr indent="0" lvl="0" marL="0" marR="0" rtl="0" algn="ctr">
                        <a:lnSpc>
                          <a:spcPct val="115000"/>
                        </a:lnSpc>
                        <a:spcBef>
                          <a:spcPts val="0"/>
                        </a:spcBef>
                        <a:spcAft>
                          <a:spcPts val="0"/>
                        </a:spcAft>
                        <a:buClr>
                          <a:srgbClr val="C00000"/>
                        </a:buClr>
                        <a:buSzPts val="1200"/>
                        <a:buFont typeface="Arial"/>
                        <a:buNone/>
                      </a:pPr>
                      <a:r>
                        <a:rPr b="1" lang="en-GB" sz="1200">
                          <a:solidFill>
                            <a:srgbClr val="C00000"/>
                          </a:solidFill>
                          <a:latin typeface="Arial"/>
                          <a:ea typeface="Arial"/>
                          <a:cs typeface="Arial"/>
                          <a:sym typeface="Arial"/>
                        </a:rPr>
                        <a:t>↓ (less)</a:t>
                      </a:r>
                      <a:endParaRPr/>
                    </a:p>
                  </a:txBody>
                  <a:tcPr marT="0" marB="0" marR="68575" marL="68575" anchor="ctr">
                    <a:lnL cap="flat" cmpd="sng" w="12700">
                      <a:solidFill>
                        <a:srgbClr val="A8D08C"/>
                      </a:solidFill>
                      <a:prstDash val="solid"/>
                      <a:round/>
                      <a:headEnd len="sm" w="sm" type="none"/>
                      <a:tailEnd len="sm" w="sm" type="none"/>
                    </a:lnL>
                    <a:lnR cap="flat" cmpd="sng" w="12700">
                      <a:solidFill>
                        <a:srgbClr val="A8D08C"/>
                      </a:solidFill>
                      <a:prstDash val="solid"/>
                      <a:round/>
                      <a:headEnd len="sm" w="sm" type="none"/>
                      <a:tailEnd len="sm" w="sm" type="none"/>
                    </a:lnR>
                    <a:lnT cap="flat" cmpd="sng" w="12700">
                      <a:solidFill>
                        <a:srgbClr val="A8D08C"/>
                      </a:solidFill>
                      <a:prstDash val="solid"/>
                      <a:round/>
                      <a:headEnd len="sm" w="sm" type="none"/>
                      <a:tailEnd len="sm" w="sm" type="none"/>
                    </a:lnT>
                    <a:solidFill>
                      <a:schemeClr val="lt1"/>
                    </a:solidFill>
                  </a:tcPr>
                </a:tc>
                <a:tc>
                  <a:txBody>
                    <a:bodyPr/>
                    <a:lstStyle/>
                    <a:p>
                      <a:pPr indent="0" lvl="0" marL="0" marR="0" rtl="0" algn="ctr">
                        <a:lnSpc>
                          <a:spcPct val="115000"/>
                        </a:lnSpc>
                        <a:spcBef>
                          <a:spcPts val="0"/>
                        </a:spcBef>
                        <a:spcAft>
                          <a:spcPts val="0"/>
                        </a:spcAft>
                        <a:buClr>
                          <a:schemeClr val="dk1"/>
                        </a:buClr>
                        <a:buSzPts val="1400"/>
                        <a:buFont typeface="Palatino Linotype"/>
                        <a:buNone/>
                      </a:pPr>
                      <a:r>
                        <a:t/>
                      </a:r>
                      <a:endParaRPr b="1" sz="1400">
                        <a:latin typeface="Arial"/>
                        <a:ea typeface="Arial"/>
                        <a:cs typeface="Arial"/>
                        <a:sym typeface="Arial"/>
                      </a:endParaRPr>
                    </a:p>
                  </a:txBody>
                  <a:tcPr marT="0" marB="0" marR="68575" marL="68575" anchor="ctr">
                    <a:lnL cap="flat" cmpd="sng" w="12700">
                      <a:solidFill>
                        <a:srgbClr val="A8D08C"/>
                      </a:solidFill>
                      <a:prstDash val="solid"/>
                      <a:round/>
                      <a:headEnd len="sm" w="sm" type="none"/>
                      <a:tailEnd len="sm" w="sm" type="none"/>
                    </a:lnL>
                    <a:lnR cap="flat" cmpd="sng" w="12700">
                      <a:solidFill>
                        <a:srgbClr val="C4E0B2"/>
                      </a:solidFill>
                      <a:prstDash val="solid"/>
                      <a:round/>
                      <a:headEnd len="sm" w="sm" type="none"/>
                      <a:tailEnd len="sm" w="sm" type="none"/>
                    </a:lnR>
                    <a:lnT cap="flat" cmpd="sng" w="12700">
                      <a:solidFill>
                        <a:srgbClr val="A8D08C"/>
                      </a:solidFill>
                      <a:prstDash val="solid"/>
                      <a:round/>
                      <a:headEnd len="sm" w="sm" type="none"/>
                      <a:tailEnd len="sm" w="sm" type="none"/>
                    </a:lnT>
                    <a:solidFill>
                      <a:schemeClr val="lt1"/>
                    </a:solidFill>
                  </a:tcPr>
                </a:tc>
                <a:tc>
                  <a:txBody>
                    <a:bodyPr/>
                    <a:lstStyle/>
                    <a:p>
                      <a:pPr indent="0" lvl="0" marL="0" marR="0" rtl="0" algn="ctr">
                        <a:spcBef>
                          <a:spcPts val="0"/>
                        </a:spcBef>
                        <a:spcAft>
                          <a:spcPts val="0"/>
                        </a:spcAft>
                        <a:buClr>
                          <a:schemeClr val="dk1"/>
                        </a:buClr>
                        <a:buSzPts val="1400"/>
                        <a:buFont typeface="Palatino Linotype"/>
                        <a:buNone/>
                      </a:pPr>
                      <a:r>
                        <a:t/>
                      </a:r>
                      <a:endParaRPr b="0" sz="1400">
                        <a:latin typeface="Arial"/>
                        <a:ea typeface="Arial"/>
                        <a:cs typeface="Arial"/>
                        <a:sym typeface="Arial"/>
                      </a:endParaRPr>
                    </a:p>
                  </a:txBody>
                  <a:tcPr marT="0" marB="0" marR="68575" marL="68575">
                    <a:lnL cap="flat" cmpd="sng" w="12700">
                      <a:solidFill>
                        <a:srgbClr val="C4E0B2"/>
                      </a:solidFill>
                      <a:prstDash val="solid"/>
                      <a:round/>
                      <a:headEnd len="sm" w="sm" type="none"/>
                      <a:tailEnd len="sm" w="sm" type="none"/>
                    </a:lnL>
                    <a:lnT cap="flat" cmpd="sng" w="12700">
                      <a:solidFill>
                        <a:srgbClr val="A8D08C"/>
                      </a:solidFill>
                      <a:prstDash val="solid"/>
                      <a:round/>
                      <a:headEnd len="sm" w="sm" type="none"/>
                      <a:tailEnd len="sm" w="sm" type="none"/>
                    </a:lnT>
                    <a:solidFill>
                      <a:schemeClr val="lt1"/>
                    </a:solidFill>
                  </a:tcPr>
                </a:tc>
              </a:tr>
            </a:tbl>
          </a:graphicData>
        </a:graphic>
      </p:graphicFrame>
      <p:sp>
        <p:nvSpPr>
          <p:cNvPr id="538" name="Google Shape;538;p28"/>
          <p:cNvSpPr txBox="1"/>
          <p:nvPr>
            <p:ph type="title"/>
          </p:nvPr>
        </p:nvSpPr>
        <p:spPr>
          <a:xfrm>
            <a:off x="325044" y="133459"/>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2800"/>
              <a:buFont typeface="Arial"/>
              <a:buNone/>
            </a:pPr>
            <a:r>
              <a:rPr lang="en-GB" sz="2800">
                <a:solidFill>
                  <a:srgbClr val="017D69"/>
                </a:solidFill>
                <a:latin typeface="Arial"/>
                <a:ea typeface="Arial"/>
                <a:cs typeface="Arial"/>
                <a:sym typeface="Arial"/>
              </a:rPr>
              <a:t>Key Findings from Univariate Analysis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9"/>
          <p:cNvSpPr txBox="1"/>
          <p:nvPr>
            <p:ph type="title"/>
          </p:nvPr>
        </p:nvSpPr>
        <p:spPr>
          <a:xfrm>
            <a:off x="389157" y="1527521"/>
            <a:ext cx="3200295" cy="171459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GB"/>
              <a:t>Results from Focus Group</a:t>
            </a:r>
            <a:endParaRPr/>
          </a:p>
        </p:txBody>
      </p:sp>
      <p:sp>
        <p:nvSpPr>
          <p:cNvPr id="544" name="Google Shape;544;p29"/>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None/>
            </a:pPr>
            <a:r>
              <a:rPr lang="en-GB"/>
              <a:t>Four groups of 5-8 students separated by year of study and for international students</a:t>
            </a:r>
            <a:endParaRPr/>
          </a:p>
          <a:p>
            <a:pPr indent="0" lvl="0" marL="0" rtl="0" algn="l">
              <a:lnSpc>
                <a:spcPct val="90000"/>
              </a:lnSpc>
              <a:spcBef>
                <a:spcPts val="455"/>
              </a:spcBef>
              <a:spcAft>
                <a:spcPts val="0"/>
              </a:spcAft>
              <a:buClr>
                <a:schemeClr val="lt1"/>
              </a:buClr>
              <a:buSzPts val="1455"/>
              <a:buNone/>
            </a:pPr>
            <a:r>
              <a:t/>
            </a:r>
            <a:endParaRPr/>
          </a:p>
        </p:txBody>
      </p:sp>
      <p:grpSp>
        <p:nvGrpSpPr>
          <p:cNvPr id="545" name="Google Shape;545;p29"/>
          <p:cNvGrpSpPr/>
          <p:nvPr/>
        </p:nvGrpSpPr>
        <p:grpSpPr>
          <a:xfrm>
            <a:off x="5690663" y="3647"/>
            <a:ext cx="3356133" cy="5143500"/>
            <a:chOff x="5690663" y="32831"/>
            <a:chExt cx="3356133" cy="5143500"/>
          </a:xfrm>
        </p:grpSpPr>
        <p:pic>
          <p:nvPicPr>
            <p:cNvPr id="546" name="Google Shape;546;p29"/>
            <p:cNvPicPr preferRelativeResize="0"/>
            <p:nvPr/>
          </p:nvPicPr>
          <p:blipFill rotWithShape="1">
            <a:blip r:embed="rId3">
              <a:alphaModFix/>
            </a:blip>
            <a:srcRect b="0" l="0" r="0" t="0"/>
            <a:stretch/>
          </p:blipFill>
          <p:spPr>
            <a:xfrm>
              <a:off x="5690663" y="32831"/>
              <a:ext cx="3356133" cy="5143500"/>
            </a:xfrm>
            <a:prstGeom prst="rect">
              <a:avLst/>
            </a:prstGeom>
            <a:noFill/>
            <a:ln>
              <a:noFill/>
            </a:ln>
          </p:spPr>
        </p:pic>
        <p:pic>
          <p:nvPicPr>
            <p:cNvPr id="547" name="Google Shape;547;p29"/>
            <p:cNvPicPr preferRelativeResize="0"/>
            <p:nvPr/>
          </p:nvPicPr>
          <p:blipFill rotWithShape="1">
            <a:blip r:embed="rId4">
              <a:alphaModFix/>
            </a:blip>
            <a:srcRect b="0" l="0" r="0" t="0"/>
            <a:stretch/>
          </p:blipFill>
          <p:spPr>
            <a:xfrm>
              <a:off x="5690663" y="1905284"/>
              <a:ext cx="1651939" cy="327104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
          <p:cNvSpPr txBox="1"/>
          <p:nvPr/>
        </p:nvSpPr>
        <p:spPr>
          <a:xfrm>
            <a:off x="6567141" y="802276"/>
            <a:ext cx="2357769" cy="166199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1400">
                <a:solidFill>
                  <a:schemeClr val="dk1"/>
                </a:solidFill>
                <a:latin typeface="Play"/>
                <a:ea typeface="Play"/>
                <a:cs typeface="Play"/>
                <a:sym typeface="Play"/>
              </a:rPr>
              <a:t>Research shows that attendance varies by student profile:</a:t>
            </a:r>
            <a:endParaRPr/>
          </a:p>
          <a:p>
            <a:pPr indent="-283210" lvl="0" marL="283210" rtl="0" algn="l">
              <a:spcBef>
                <a:spcPts val="0"/>
              </a:spcBef>
              <a:spcAft>
                <a:spcPts val="0"/>
              </a:spcAft>
              <a:buClr>
                <a:srgbClr val="017D69"/>
              </a:buClr>
              <a:buSzPts val="1200"/>
              <a:buFont typeface="Noto Sans Symbols"/>
              <a:buChar char="▪"/>
            </a:pPr>
            <a:r>
              <a:rPr i="1" lang="en-GB" sz="1200">
                <a:solidFill>
                  <a:srgbClr val="017D69"/>
                </a:solidFill>
                <a:latin typeface="Play"/>
                <a:ea typeface="Play"/>
                <a:cs typeface="Play"/>
                <a:sym typeface="Play"/>
              </a:rPr>
              <a:t>Gender</a:t>
            </a:r>
            <a:endParaRPr/>
          </a:p>
          <a:p>
            <a:pPr indent="-283210" lvl="0" marL="283210" rtl="0" algn="l">
              <a:spcBef>
                <a:spcPts val="0"/>
              </a:spcBef>
              <a:spcAft>
                <a:spcPts val="0"/>
              </a:spcAft>
              <a:buClr>
                <a:srgbClr val="017D69"/>
              </a:buClr>
              <a:buSzPts val="1200"/>
              <a:buFont typeface="Noto Sans Symbols"/>
              <a:buChar char="▪"/>
            </a:pPr>
            <a:r>
              <a:rPr i="1" lang="en-GB" sz="1200">
                <a:solidFill>
                  <a:srgbClr val="017D69"/>
                </a:solidFill>
                <a:latin typeface="Play"/>
                <a:ea typeface="Play"/>
                <a:cs typeface="Play"/>
                <a:sym typeface="Play"/>
              </a:rPr>
              <a:t>Ethnicity</a:t>
            </a:r>
            <a:endParaRPr/>
          </a:p>
          <a:p>
            <a:pPr indent="-283210" lvl="0" marL="283210" rtl="0" algn="l">
              <a:spcBef>
                <a:spcPts val="0"/>
              </a:spcBef>
              <a:spcAft>
                <a:spcPts val="0"/>
              </a:spcAft>
              <a:buClr>
                <a:srgbClr val="017D69"/>
              </a:buClr>
              <a:buSzPts val="1200"/>
              <a:buFont typeface="Noto Sans Symbols"/>
              <a:buChar char="▪"/>
            </a:pPr>
            <a:r>
              <a:rPr i="1" lang="en-GB" sz="1200">
                <a:solidFill>
                  <a:srgbClr val="017D69"/>
                </a:solidFill>
                <a:latin typeface="Play"/>
                <a:ea typeface="Play"/>
                <a:cs typeface="Play"/>
                <a:sym typeface="Play"/>
              </a:rPr>
              <a:t>Grades</a:t>
            </a:r>
            <a:endParaRPr sz="1200">
              <a:latin typeface="Play"/>
              <a:ea typeface="Play"/>
              <a:cs typeface="Play"/>
              <a:sym typeface="Play"/>
            </a:endParaRPr>
          </a:p>
          <a:p>
            <a:pPr indent="-283210" lvl="0" marL="283210" rtl="0" algn="l">
              <a:spcBef>
                <a:spcPts val="0"/>
              </a:spcBef>
              <a:spcAft>
                <a:spcPts val="0"/>
              </a:spcAft>
              <a:buClr>
                <a:srgbClr val="017D69"/>
              </a:buClr>
              <a:buSzPts val="1200"/>
              <a:buFont typeface="Noto Sans Symbols"/>
              <a:buChar char="▪"/>
            </a:pPr>
            <a:r>
              <a:rPr i="1" lang="en-GB" sz="1200">
                <a:solidFill>
                  <a:srgbClr val="017D69"/>
                </a:solidFill>
                <a:latin typeface="Play"/>
                <a:ea typeface="Play"/>
                <a:cs typeface="Play"/>
                <a:sym typeface="Play"/>
              </a:rPr>
              <a:t>Care/work responsibility </a:t>
            </a:r>
            <a:endParaRPr/>
          </a:p>
          <a:p>
            <a:pPr indent="-283210" lvl="0" marL="283210" rtl="0" algn="l">
              <a:spcBef>
                <a:spcPts val="0"/>
              </a:spcBef>
              <a:spcAft>
                <a:spcPts val="0"/>
              </a:spcAft>
              <a:buClr>
                <a:srgbClr val="017D69"/>
              </a:buClr>
              <a:buSzPts val="1200"/>
              <a:buFont typeface="Noto Sans Symbols"/>
              <a:buChar char="▪"/>
            </a:pPr>
            <a:r>
              <a:rPr i="1" lang="en-GB" sz="1200">
                <a:solidFill>
                  <a:srgbClr val="017D69"/>
                </a:solidFill>
                <a:latin typeface="Play"/>
                <a:ea typeface="Play"/>
                <a:cs typeface="Play"/>
                <a:sym typeface="Play"/>
              </a:rPr>
              <a:t>Year of study</a:t>
            </a:r>
            <a:endParaRPr/>
          </a:p>
        </p:txBody>
      </p:sp>
      <p:pic>
        <p:nvPicPr>
          <p:cNvPr descr="Demographic data in clinical trials | Within3" id="225" name="Google Shape;225;p3"/>
          <p:cNvPicPr preferRelativeResize="0"/>
          <p:nvPr/>
        </p:nvPicPr>
        <p:blipFill rotWithShape="1">
          <a:blip r:embed="rId3">
            <a:alphaModFix/>
          </a:blip>
          <a:srcRect b="183" l="1881" r="63859" t="1510"/>
          <a:stretch/>
        </p:blipFill>
        <p:spPr>
          <a:xfrm>
            <a:off x="6773715" y="2523759"/>
            <a:ext cx="1643141" cy="2083390"/>
          </a:xfrm>
          <a:prstGeom prst="rect">
            <a:avLst/>
          </a:prstGeom>
          <a:noFill/>
          <a:ln>
            <a:noFill/>
          </a:ln>
        </p:spPr>
      </p:pic>
      <p:sp>
        <p:nvSpPr>
          <p:cNvPr id="226" name="Google Shape;226;p3"/>
          <p:cNvSpPr txBox="1"/>
          <p:nvPr>
            <p:ph type="title"/>
          </p:nvPr>
        </p:nvSpPr>
        <p:spPr>
          <a:xfrm>
            <a:off x="440220" y="280862"/>
            <a:ext cx="8484690"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a:solidFill>
                  <a:srgbClr val="017D69"/>
                </a:solidFill>
              </a:rPr>
              <a:t>Literature: Reasons for and Barriers to Attending</a:t>
            </a:r>
            <a:endParaRPr/>
          </a:p>
        </p:txBody>
      </p:sp>
      <p:grpSp>
        <p:nvGrpSpPr>
          <p:cNvPr id="227" name="Google Shape;227;p3"/>
          <p:cNvGrpSpPr/>
          <p:nvPr/>
        </p:nvGrpSpPr>
        <p:grpSpPr>
          <a:xfrm>
            <a:off x="358881" y="828473"/>
            <a:ext cx="6074377" cy="3948471"/>
            <a:chOff x="139791" y="26197"/>
            <a:chExt cx="6074377" cy="3948471"/>
          </a:xfrm>
        </p:grpSpPr>
        <p:sp>
          <p:nvSpPr>
            <p:cNvPr id="228" name="Google Shape;228;p3"/>
            <p:cNvSpPr/>
            <p:nvPr/>
          </p:nvSpPr>
          <p:spPr>
            <a:xfrm>
              <a:off x="139791" y="26197"/>
              <a:ext cx="2748076" cy="360134"/>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txBox="1"/>
            <p:nvPr/>
          </p:nvSpPr>
          <p:spPr>
            <a:xfrm>
              <a:off x="150339" y="36745"/>
              <a:ext cx="2726980" cy="339038"/>
            </a:xfrm>
            <a:prstGeom prst="rect">
              <a:avLst/>
            </a:prstGeom>
            <a:noFill/>
            <a:ln>
              <a:noFill/>
            </a:ln>
          </p:spPr>
          <p:txBody>
            <a:bodyPr anchorCtr="0" anchor="ctr" bIns="13950" lIns="20950" spcFirstLastPara="1" rIns="20950" wrap="square" tIns="13950">
              <a:noAutofit/>
            </a:bodyPr>
            <a:lstStyle/>
            <a:p>
              <a:pPr indent="0" lvl="0" marL="0" rtl="0" algn="ctr">
                <a:lnSpc>
                  <a:spcPct val="90000"/>
                </a:lnSpc>
                <a:spcBef>
                  <a:spcPts val="0"/>
                </a:spcBef>
                <a:spcAft>
                  <a:spcPts val="0"/>
                </a:spcAft>
                <a:buClr>
                  <a:schemeClr val="lt1"/>
                </a:buClr>
                <a:buSzPts val="1100"/>
                <a:buFont typeface="Arial"/>
                <a:buNone/>
              </a:pPr>
              <a:r>
                <a:rPr b="1" i="0" lang="en-GB" sz="1100">
                  <a:solidFill>
                    <a:schemeClr val="lt1"/>
                  </a:solidFill>
                  <a:latin typeface="Arial"/>
                  <a:ea typeface="Arial"/>
                  <a:cs typeface="Arial"/>
                  <a:sym typeface="Arial"/>
                </a:rPr>
                <a:t>Reasons for Attending</a:t>
              </a:r>
              <a:endParaRPr b="1" i="0" sz="1100">
                <a:solidFill>
                  <a:schemeClr val="lt1"/>
                </a:solidFill>
              </a:endParaRPr>
            </a:p>
          </p:txBody>
        </p:sp>
        <p:sp>
          <p:nvSpPr>
            <p:cNvPr id="230" name="Google Shape;230;p3"/>
            <p:cNvSpPr/>
            <p:nvPr/>
          </p:nvSpPr>
          <p:spPr>
            <a:xfrm>
              <a:off x="414599" y="386331"/>
              <a:ext cx="113171" cy="535421"/>
            </a:xfrm>
            <a:custGeom>
              <a:rect b="b" l="l" r="r" t="t"/>
              <a:pathLst>
                <a:path extrusionOk="0" h="120000" w="120000">
                  <a:moveTo>
                    <a:pt x="0" y="0"/>
                  </a:moveTo>
                  <a:lnTo>
                    <a:pt x="0" y="120000"/>
                  </a:lnTo>
                  <a:lnTo>
                    <a:pt x="120000" y="120000"/>
                  </a:lnTo>
                </a:path>
              </a:pathLst>
            </a:custGeom>
            <a:noFill/>
            <a:ln cap="flat" cmpd="sng" w="12700">
              <a:solidFill>
                <a:schemeClr val="accent3"/>
              </a:solidFill>
              <a:prstDash val="solid"/>
              <a:miter lim="800000"/>
              <a:headEnd len="sm" w="sm" type="none"/>
              <a:tailEnd len="sm" w="sm" type="none"/>
            </a:ln>
          </p:spPr>
        </p:sp>
        <p:sp>
          <p:nvSpPr>
            <p:cNvPr id="231" name="Google Shape;231;p3"/>
            <p:cNvSpPr/>
            <p:nvPr/>
          </p:nvSpPr>
          <p:spPr>
            <a:xfrm>
              <a:off x="527770" y="557263"/>
              <a:ext cx="2487290" cy="728979"/>
            </a:xfrm>
            <a:prstGeom prst="roundRect">
              <a:avLst>
                <a:gd fmla="val 10000" name="adj"/>
              </a:avLst>
            </a:prstGeom>
            <a:solidFill>
              <a:schemeClr val="lt1">
                <a:alpha val="89803"/>
              </a:schemeClr>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txBox="1"/>
            <p:nvPr/>
          </p:nvSpPr>
          <p:spPr>
            <a:xfrm>
              <a:off x="549121" y="578614"/>
              <a:ext cx="2444588" cy="686277"/>
            </a:xfrm>
            <a:prstGeom prst="rect">
              <a:avLst/>
            </a:prstGeom>
            <a:noFill/>
            <a:ln>
              <a:noFill/>
            </a:ln>
          </p:spPr>
          <p:txBody>
            <a:bodyPr anchorCtr="0" anchor="ctr" bIns="13950" lIns="20950" spcFirstLastPara="1" rIns="20950" wrap="square" tIns="13950">
              <a:noAutofit/>
            </a:bodyPr>
            <a:lstStyle/>
            <a:p>
              <a:pPr indent="0" lvl="0" marL="0" rtl="0" algn="ctr">
                <a:lnSpc>
                  <a:spcPct val="90000"/>
                </a:lnSpc>
                <a:spcBef>
                  <a:spcPts val="0"/>
                </a:spcBef>
                <a:spcAft>
                  <a:spcPts val="0"/>
                </a:spcAft>
                <a:buClr>
                  <a:srgbClr val="017D69"/>
                </a:buClr>
                <a:buSzPts val="1100"/>
                <a:buFont typeface="Arial"/>
                <a:buNone/>
              </a:pPr>
              <a:r>
                <a:rPr b="1" i="0" lang="en-GB" sz="1100">
                  <a:solidFill>
                    <a:srgbClr val="017D69"/>
                  </a:solidFill>
                  <a:latin typeface="Arial"/>
                  <a:ea typeface="Arial"/>
                  <a:cs typeface="Arial"/>
                  <a:sym typeface="Arial"/>
                </a:rPr>
                <a:t>Value Perception &amp; Engagement</a:t>
              </a:r>
              <a:r>
                <a:rPr b="1" i="1" lang="en-GB" sz="1100">
                  <a:solidFill>
                    <a:srgbClr val="017D69"/>
                  </a:solidFill>
                  <a:latin typeface="Arial"/>
                  <a:ea typeface="Arial"/>
                  <a:cs typeface="Arial"/>
                  <a:sym typeface="Arial"/>
                </a:rPr>
                <a:t>:</a:t>
              </a:r>
              <a:endParaRPr/>
            </a:p>
            <a:p>
              <a:pPr indent="0" lvl="0" marL="0" rtl="0" algn="ctr">
                <a:lnSpc>
                  <a:spcPct val="90000"/>
                </a:lnSpc>
                <a:spcBef>
                  <a:spcPts val="600"/>
                </a:spcBef>
                <a:spcAft>
                  <a:spcPts val="0"/>
                </a:spcAft>
                <a:buClr>
                  <a:srgbClr val="017D69"/>
                </a:buClr>
                <a:buSzPts val="1100"/>
                <a:buFont typeface="Arial"/>
                <a:buNone/>
              </a:pPr>
              <a:r>
                <a:rPr b="1" i="1" lang="en-GB" sz="1100">
                  <a:solidFill>
                    <a:srgbClr val="017D69"/>
                  </a:solidFill>
                  <a:latin typeface="Arial"/>
                  <a:ea typeface="Arial"/>
                  <a:cs typeface="Arial"/>
                  <a:sym typeface="Arial"/>
                </a:rPr>
                <a:t> </a:t>
              </a:r>
              <a:r>
                <a:rPr i="1" lang="en-GB" sz="1100">
                  <a:solidFill>
                    <a:srgbClr val="003C3B"/>
                  </a:solidFill>
                  <a:latin typeface="Arial"/>
                  <a:ea typeface="Arial"/>
                  <a:cs typeface="Arial"/>
                  <a:sym typeface="Arial"/>
                </a:rPr>
                <a:t>Perceived usefulness and instructional quality</a:t>
              </a:r>
              <a:endParaRPr b="1" i="1" sz="1100">
                <a:solidFill>
                  <a:srgbClr val="003C3B"/>
                </a:solidFill>
                <a:latin typeface="Arial"/>
                <a:ea typeface="Arial"/>
                <a:cs typeface="Arial"/>
                <a:sym typeface="Arial"/>
              </a:endParaRPr>
            </a:p>
          </p:txBody>
        </p:sp>
        <p:sp>
          <p:nvSpPr>
            <p:cNvPr id="233" name="Google Shape;233;p3"/>
            <p:cNvSpPr/>
            <p:nvPr/>
          </p:nvSpPr>
          <p:spPr>
            <a:xfrm>
              <a:off x="414599" y="386331"/>
              <a:ext cx="113171" cy="1424287"/>
            </a:xfrm>
            <a:custGeom>
              <a:rect b="b" l="l" r="r" t="t"/>
              <a:pathLst>
                <a:path extrusionOk="0" h="120000" w="120000">
                  <a:moveTo>
                    <a:pt x="0" y="0"/>
                  </a:moveTo>
                  <a:lnTo>
                    <a:pt x="0" y="120000"/>
                  </a:lnTo>
                  <a:lnTo>
                    <a:pt x="120000" y="120000"/>
                  </a:lnTo>
                </a:path>
              </a:pathLst>
            </a:custGeom>
            <a:noFill/>
            <a:ln cap="flat" cmpd="sng" w="12700">
              <a:solidFill>
                <a:schemeClr val="accent3"/>
              </a:solidFill>
              <a:prstDash val="solid"/>
              <a:miter lim="800000"/>
              <a:headEnd len="sm" w="sm" type="none"/>
              <a:tailEnd len="sm" w="sm" type="none"/>
            </a:ln>
          </p:spPr>
        </p:sp>
        <p:sp>
          <p:nvSpPr>
            <p:cNvPr id="234" name="Google Shape;234;p3"/>
            <p:cNvSpPr/>
            <p:nvPr/>
          </p:nvSpPr>
          <p:spPr>
            <a:xfrm>
              <a:off x="527770" y="1446129"/>
              <a:ext cx="2487290" cy="728979"/>
            </a:xfrm>
            <a:prstGeom prst="roundRect">
              <a:avLst>
                <a:gd fmla="val 10000" name="adj"/>
              </a:avLst>
            </a:prstGeom>
            <a:solidFill>
              <a:schemeClr val="lt1">
                <a:alpha val="89803"/>
              </a:schemeClr>
            </a:solidFill>
            <a:ln cap="flat" cmpd="sng" w="12700">
              <a:solidFill>
                <a:srgbClr val="DF794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txBox="1"/>
            <p:nvPr/>
          </p:nvSpPr>
          <p:spPr>
            <a:xfrm>
              <a:off x="549121" y="1467480"/>
              <a:ext cx="2444588" cy="686277"/>
            </a:xfrm>
            <a:prstGeom prst="rect">
              <a:avLst/>
            </a:prstGeom>
            <a:noFill/>
            <a:ln>
              <a:noFill/>
            </a:ln>
          </p:spPr>
          <p:txBody>
            <a:bodyPr anchorCtr="0" anchor="ctr" bIns="13950" lIns="20950" spcFirstLastPara="1" rIns="20950" wrap="square" tIns="13950">
              <a:noAutofit/>
            </a:bodyPr>
            <a:lstStyle/>
            <a:p>
              <a:pPr indent="0" lvl="0" marL="0" rtl="0" algn="ctr">
                <a:lnSpc>
                  <a:spcPct val="90000"/>
                </a:lnSpc>
                <a:spcBef>
                  <a:spcPts val="0"/>
                </a:spcBef>
                <a:spcAft>
                  <a:spcPts val="0"/>
                </a:spcAft>
                <a:buClr>
                  <a:srgbClr val="017D69"/>
                </a:buClr>
                <a:buSzPts val="1100"/>
                <a:buFont typeface="Arial"/>
                <a:buNone/>
              </a:pPr>
              <a:r>
                <a:rPr b="1" lang="en-GB" sz="1100">
                  <a:solidFill>
                    <a:srgbClr val="017D69"/>
                  </a:solidFill>
                  <a:latin typeface="Arial"/>
                  <a:ea typeface="Arial"/>
                  <a:cs typeface="Arial"/>
                  <a:sym typeface="Arial"/>
                </a:rPr>
                <a:t>Motivation: </a:t>
              </a:r>
              <a:endParaRPr/>
            </a:p>
            <a:p>
              <a:pPr indent="0" lvl="0" marL="0" rtl="0" algn="ctr">
                <a:lnSpc>
                  <a:spcPct val="90000"/>
                </a:lnSpc>
                <a:spcBef>
                  <a:spcPts val="600"/>
                </a:spcBef>
                <a:spcAft>
                  <a:spcPts val="0"/>
                </a:spcAft>
                <a:buClr>
                  <a:srgbClr val="003C3B"/>
                </a:buClr>
                <a:buSzPts val="1100"/>
                <a:buFont typeface="Arial"/>
                <a:buNone/>
              </a:pPr>
              <a:r>
                <a:rPr i="1" lang="en-GB" sz="1100">
                  <a:solidFill>
                    <a:srgbClr val="003C3B"/>
                  </a:solidFill>
                  <a:latin typeface="Arial"/>
                  <a:ea typeface="Arial"/>
                  <a:cs typeface="Arial"/>
                  <a:sym typeface="Arial"/>
                </a:rPr>
                <a:t>Intrinsic drive and personal connection to the subject</a:t>
              </a:r>
              <a:endParaRPr b="1" i="1" sz="1100">
                <a:solidFill>
                  <a:srgbClr val="003C3B"/>
                </a:solidFill>
                <a:latin typeface="Arial"/>
                <a:ea typeface="Arial"/>
                <a:cs typeface="Arial"/>
                <a:sym typeface="Arial"/>
              </a:endParaRPr>
            </a:p>
          </p:txBody>
        </p:sp>
        <p:sp>
          <p:nvSpPr>
            <p:cNvPr id="236" name="Google Shape;236;p3"/>
            <p:cNvSpPr/>
            <p:nvPr/>
          </p:nvSpPr>
          <p:spPr>
            <a:xfrm>
              <a:off x="414599" y="386331"/>
              <a:ext cx="113171" cy="2313153"/>
            </a:xfrm>
            <a:custGeom>
              <a:rect b="b" l="l" r="r" t="t"/>
              <a:pathLst>
                <a:path extrusionOk="0" h="120000" w="120000">
                  <a:moveTo>
                    <a:pt x="0" y="0"/>
                  </a:moveTo>
                  <a:lnTo>
                    <a:pt x="0" y="120000"/>
                  </a:lnTo>
                  <a:lnTo>
                    <a:pt x="120000" y="120000"/>
                  </a:lnTo>
                </a:path>
              </a:pathLst>
            </a:custGeom>
            <a:noFill/>
            <a:ln cap="flat" cmpd="sng" w="12700">
              <a:solidFill>
                <a:schemeClr val="accent3"/>
              </a:solidFill>
              <a:prstDash val="solid"/>
              <a:miter lim="800000"/>
              <a:headEnd len="sm" w="sm" type="none"/>
              <a:tailEnd len="sm" w="sm" type="none"/>
            </a:ln>
          </p:spPr>
        </p:sp>
        <p:sp>
          <p:nvSpPr>
            <p:cNvPr id="237" name="Google Shape;237;p3"/>
            <p:cNvSpPr/>
            <p:nvPr/>
          </p:nvSpPr>
          <p:spPr>
            <a:xfrm>
              <a:off x="527770" y="2334995"/>
              <a:ext cx="2487290" cy="728979"/>
            </a:xfrm>
            <a:prstGeom prst="roundRect">
              <a:avLst>
                <a:gd fmla="val 10000" name="adj"/>
              </a:avLst>
            </a:prstGeom>
            <a:solidFill>
              <a:schemeClr val="lt1">
                <a:alpha val="89803"/>
              </a:schemeClr>
            </a:solidFill>
            <a:ln cap="flat" cmpd="sng" w="12700">
              <a:solidFill>
                <a:srgbClr val="D4795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txBox="1"/>
            <p:nvPr/>
          </p:nvSpPr>
          <p:spPr>
            <a:xfrm>
              <a:off x="549121" y="2356346"/>
              <a:ext cx="2444588" cy="686277"/>
            </a:xfrm>
            <a:prstGeom prst="rect">
              <a:avLst/>
            </a:prstGeom>
            <a:noFill/>
            <a:ln>
              <a:noFill/>
            </a:ln>
          </p:spPr>
          <p:txBody>
            <a:bodyPr anchorCtr="0" anchor="ctr" bIns="13950" lIns="20950" spcFirstLastPara="1" rIns="20950" wrap="square" tIns="13950">
              <a:noAutofit/>
            </a:bodyPr>
            <a:lstStyle/>
            <a:p>
              <a:pPr indent="0" lvl="0" marL="0" rtl="0" algn="ctr">
                <a:lnSpc>
                  <a:spcPct val="90000"/>
                </a:lnSpc>
                <a:spcBef>
                  <a:spcPts val="0"/>
                </a:spcBef>
                <a:spcAft>
                  <a:spcPts val="0"/>
                </a:spcAft>
                <a:buClr>
                  <a:srgbClr val="017D69"/>
                </a:buClr>
                <a:buSzPts val="1100"/>
                <a:buFont typeface="Arial"/>
                <a:buNone/>
              </a:pPr>
              <a:r>
                <a:rPr b="1" lang="en-GB" sz="1100">
                  <a:solidFill>
                    <a:srgbClr val="017D69"/>
                  </a:solidFill>
                  <a:latin typeface="Arial"/>
                  <a:ea typeface="Arial"/>
                  <a:cs typeface="Arial"/>
                  <a:sym typeface="Arial"/>
                </a:rPr>
                <a:t>Social </a:t>
              </a:r>
              <a:r>
                <a:rPr b="1" i="0" lang="en-GB" sz="1100">
                  <a:solidFill>
                    <a:srgbClr val="017D69"/>
                  </a:solidFill>
                  <a:latin typeface="Arial"/>
                  <a:ea typeface="Arial"/>
                  <a:cs typeface="Arial"/>
                  <a:sym typeface="Arial"/>
                </a:rPr>
                <a:t>Engagement: </a:t>
              </a:r>
              <a:endParaRPr/>
            </a:p>
            <a:p>
              <a:pPr indent="0" lvl="0" marL="0" rtl="0" algn="ctr">
                <a:lnSpc>
                  <a:spcPct val="90000"/>
                </a:lnSpc>
                <a:spcBef>
                  <a:spcPts val="600"/>
                </a:spcBef>
                <a:spcAft>
                  <a:spcPts val="0"/>
                </a:spcAft>
                <a:buClr>
                  <a:srgbClr val="003C3B"/>
                </a:buClr>
                <a:buSzPts val="1100"/>
                <a:buFont typeface="Arial"/>
                <a:buNone/>
              </a:pPr>
              <a:r>
                <a:rPr i="1" lang="en-GB" sz="1100">
                  <a:solidFill>
                    <a:srgbClr val="003C3B"/>
                  </a:solidFill>
                  <a:latin typeface="Arial"/>
                  <a:ea typeface="Arial"/>
                  <a:cs typeface="Arial"/>
                  <a:sym typeface="Arial"/>
                </a:rPr>
                <a:t>Desire to connect, collaborate, and participate socially</a:t>
              </a:r>
              <a:endParaRPr b="1" i="1" sz="1100">
                <a:solidFill>
                  <a:srgbClr val="003C3B"/>
                </a:solidFill>
                <a:latin typeface="Arial"/>
                <a:ea typeface="Arial"/>
                <a:cs typeface="Arial"/>
                <a:sym typeface="Arial"/>
              </a:endParaRPr>
            </a:p>
          </p:txBody>
        </p:sp>
        <p:sp>
          <p:nvSpPr>
            <p:cNvPr id="239" name="Google Shape;239;p3"/>
            <p:cNvSpPr/>
            <p:nvPr/>
          </p:nvSpPr>
          <p:spPr>
            <a:xfrm>
              <a:off x="414599" y="386331"/>
              <a:ext cx="113171" cy="3176898"/>
            </a:xfrm>
            <a:custGeom>
              <a:rect b="b" l="l" r="r" t="t"/>
              <a:pathLst>
                <a:path extrusionOk="0" h="120000" w="120000">
                  <a:moveTo>
                    <a:pt x="0" y="0"/>
                  </a:moveTo>
                  <a:lnTo>
                    <a:pt x="0" y="120000"/>
                  </a:lnTo>
                  <a:lnTo>
                    <a:pt x="120000" y="120000"/>
                  </a:lnTo>
                </a:path>
              </a:pathLst>
            </a:custGeom>
            <a:noFill/>
            <a:ln cap="flat" cmpd="sng" w="12700">
              <a:solidFill>
                <a:schemeClr val="accent3"/>
              </a:solidFill>
              <a:prstDash val="solid"/>
              <a:miter lim="800000"/>
              <a:headEnd len="sm" w="sm" type="none"/>
              <a:tailEnd len="sm" w="sm" type="none"/>
            </a:ln>
          </p:spPr>
        </p:sp>
        <p:sp>
          <p:nvSpPr>
            <p:cNvPr id="240" name="Google Shape;240;p3"/>
            <p:cNvSpPr/>
            <p:nvPr/>
          </p:nvSpPr>
          <p:spPr>
            <a:xfrm>
              <a:off x="527770" y="3198740"/>
              <a:ext cx="2487290" cy="728979"/>
            </a:xfrm>
            <a:prstGeom prst="roundRect">
              <a:avLst>
                <a:gd fmla="val 10000" name="adj"/>
              </a:avLst>
            </a:prstGeom>
            <a:solidFill>
              <a:schemeClr val="lt1">
                <a:alpha val="89803"/>
              </a:schemeClr>
            </a:solidFill>
            <a:ln cap="flat" cmpd="sng" w="12700">
              <a:solidFill>
                <a:srgbClr val="C87C6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txBox="1"/>
            <p:nvPr/>
          </p:nvSpPr>
          <p:spPr>
            <a:xfrm>
              <a:off x="549121" y="3220091"/>
              <a:ext cx="2444588" cy="686277"/>
            </a:xfrm>
            <a:prstGeom prst="rect">
              <a:avLst/>
            </a:prstGeom>
            <a:noFill/>
            <a:ln>
              <a:noFill/>
            </a:ln>
          </p:spPr>
          <p:txBody>
            <a:bodyPr anchorCtr="0" anchor="ctr" bIns="13950" lIns="20950" spcFirstLastPara="1" rIns="20950" wrap="square" tIns="13950">
              <a:noAutofit/>
            </a:bodyPr>
            <a:lstStyle/>
            <a:p>
              <a:pPr indent="0" lvl="0" marL="0" rtl="0" algn="ctr">
                <a:lnSpc>
                  <a:spcPct val="90000"/>
                </a:lnSpc>
                <a:spcBef>
                  <a:spcPts val="0"/>
                </a:spcBef>
                <a:spcAft>
                  <a:spcPts val="0"/>
                </a:spcAft>
                <a:buClr>
                  <a:srgbClr val="017D69"/>
                </a:buClr>
                <a:buSzPts val="1100"/>
                <a:buFont typeface="Arial"/>
                <a:buNone/>
              </a:pPr>
              <a:r>
                <a:rPr b="1" i="0" lang="en-GB" sz="1100">
                  <a:solidFill>
                    <a:srgbClr val="017D69"/>
                  </a:solidFill>
                  <a:latin typeface="Arial"/>
                  <a:ea typeface="Arial"/>
                  <a:cs typeface="Arial"/>
                  <a:sym typeface="Arial"/>
                </a:rPr>
                <a:t>Attendance Policy: </a:t>
              </a:r>
              <a:endParaRPr/>
            </a:p>
            <a:p>
              <a:pPr indent="0" lvl="0" marL="0" rtl="0" algn="ctr">
                <a:lnSpc>
                  <a:spcPct val="90000"/>
                </a:lnSpc>
                <a:spcBef>
                  <a:spcPts val="600"/>
                </a:spcBef>
                <a:spcAft>
                  <a:spcPts val="0"/>
                </a:spcAft>
                <a:buClr>
                  <a:srgbClr val="003C3B"/>
                </a:buClr>
                <a:buSzPts val="1100"/>
                <a:buFont typeface="Arial"/>
                <a:buNone/>
              </a:pPr>
              <a:r>
                <a:rPr b="0" i="1" lang="en-GB" sz="1100">
                  <a:solidFill>
                    <a:srgbClr val="003C3B"/>
                  </a:solidFill>
                  <a:latin typeface="Arial"/>
                  <a:ea typeface="Arial"/>
                  <a:cs typeface="Arial"/>
                  <a:sym typeface="Arial"/>
                </a:rPr>
                <a:t>Mandatory/monitored attendance requirements</a:t>
              </a:r>
              <a:endParaRPr/>
            </a:p>
          </p:txBody>
        </p:sp>
        <p:sp>
          <p:nvSpPr>
            <p:cNvPr id="242" name="Google Shape;242;p3"/>
            <p:cNvSpPr/>
            <p:nvPr/>
          </p:nvSpPr>
          <p:spPr>
            <a:xfrm>
              <a:off x="3209981" y="26932"/>
              <a:ext cx="2896054" cy="373417"/>
            </a:xfrm>
            <a:prstGeom prst="roundRect">
              <a:avLst>
                <a:gd fmla="val 10000"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txBox="1"/>
            <p:nvPr/>
          </p:nvSpPr>
          <p:spPr>
            <a:xfrm>
              <a:off x="3220918" y="37869"/>
              <a:ext cx="2874180" cy="351543"/>
            </a:xfrm>
            <a:prstGeom prst="rect">
              <a:avLst/>
            </a:prstGeom>
            <a:noFill/>
            <a:ln>
              <a:noFill/>
            </a:ln>
          </p:spPr>
          <p:txBody>
            <a:bodyPr anchorCtr="0" anchor="ctr" bIns="13950" lIns="20950" spcFirstLastPara="1" rIns="20950" wrap="square" tIns="13950">
              <a:noAutofit/>
            </a:bodyPr>
            <a:lstStyle/>
            <a:p>
              <a:pPr indent="0" lvl="0" marL="0" rtl="0" algn="ctr">
                <a:lnSpc>
                  <a:spcPct val="90000"/>
                </a:lnSpc>
                <a:spcBef>
                  <a:spcPts val="0"/>
                </a:spcBef>
                <a:spcAft>
                  <a:spcPts val="0"/>
                </a:spcAft>
                <a:buClr>
                  <a:schemeClr val="lt1"/>
                </a:buClr>
                <a:buSzPts val="1100"/>
                <a:buFont typeface="Arial"/>
                <a:buNone/>
              </a:pPr>
              <a:r>
                <a:rPr b="1" i="0" lang="en-GB" sz="1100">
                  <a:solidFill>
                    <a:schemeClr val="lt1"/>
                  </a:solidFill>
                  <a:latin typeface="Arial"/>
                  <a:ea typeface="Arial"/>
                  <a:cs typeface="Arial"/>
                  <a:sym typeface="Arial"/>
                </a:rPr>
                <a:t>Barriers to Attending</a:t>
              </a:r>
              <a:endParaRPr b="1" i="0" sz="1100">
                <a:solidFill>
                  <a:schemeClr val="lt1"/>
                </a:solidFill>
              </a:endParaRPr>
            </a:p>
          </p:txBody>
        </p:sp>
        <p:sp>
          <p:nvSpPr>
            <p:cNvPr id="244" name="Google Shape;244;p3"/>
            <p:cNvSpPr/>
            <p:nvPr/>
          </p:nvSpPr>
          <p:spPr>
            <a:xfrm>
              <a:off x="3499587" y="400350"/>
              <a:ext cx="148201" cy="528482"/>
            </a:xfrm>
            <a:custGeom>
              <a:rect b="b" l="l" r="r" t="t"/>
              <a:pathLst>
                <a:path extrusionOk="0" h="120000" w="120000">
                  <a:moveTo>
                    <a:pt x="0" y="0"/>
                  </a:moveTo>
                  <a:lnTo>
                    <a:pt x="0" y="120000"/>
                  </a:lnTo>
                  <a:lnTo>
                    <a:pt x="120000" y="120000"/>
                  </a:lnTo>
                </a:path>
              </a:pathLst>
            </a:custGeom>
            <a:noFill/>
            <a:ln cap="flat" cmpd="sng" w="12700">
              <a:solidFill>
                <a:schemeClr val="accent3"/>
              </a:solidFill>
              <a:prstDash val="solid"/>
              <a:miter lim="800000"/>
              <a:headEnd len="sm" w="sm" type="none"/>
              <a:tailEnd len="sm" w="sm" type="none"/>
            </a:ln>
          </p:spPr>
        </p:sp>
        <p:sp>
          <p:nvSpPr>
            <p:cNvPr id="245" name="Google Shape;245;p3"/>
            <p:cNvSpPr/>
            <p:nvPr/>
          </p:nvSpPr>
          <p:spPr>
            <a:xfrm>
              <a:off x="3647789" y="564343"/>
              <a:ext cx="2566379" cy="728979"/>
            </a:xfrm>
            <a:prstGeom prst="roundRect">
              <a:avLst>
                <a:gd fmla="val 10000" name="adj"/>
              </a:avLst>
            </a:prstGeom>
            <a:solidFill>
              <a:schemeClr val="lt1">
                <a:alpha val="89803"/>
              </a:schemeClr>
            </a:solidFill>
            <a:ln cap="flat" cmpd="sng" w="12700">
              <a:solidFill>
                <a:srgbClr val="BF837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txBox="1"/>
            <p:nvPr/>
          </p:nvSpPr>
          <p:spPr>
            <a:xfrm>
              <a:off x="3669140" y="585694"/>
              <a:ext cx="2523677" cy="686277"/>
            </a:xfrm>
            <a:prstGeom prst="rect">
              <a:avLst/>
            </a:prstGeom>
            <a:noFill/>
            <a:ln>
              <a:noFill/>
            </a:ln>
          </p:spPr>
          <p:txBody>
            <a:bodyPr anchorCtr="0" anchor="ctr" bIns="13950" lIns="20950" spcFirstLastPara="1" rIns="20950" wrap="square" tIns="13950">
              <a:noAutofit/>
            </a:bodyPr>
            <a:lstStyle/>
            <a:p>
              <a:pPr indent="0" lvl="0" marL="0" rtl="0" algn="ctr">
                <a:lnSpc>
                  <a:spcPct val="90000"/>
                </a:lnSpc>
                <a:spcBef>
                  <a:spcPts val="0"/>
                </a:spcBef>
                <a:spcAft>
                  <a:spcPts val="0"/>
                </a:spcAft>
                <a:buClr>
                  <a:srgbClr val="017D69"/>
                </a:buClr>
                <a:buSzPts val="1100"/>
                <a:buFont typeface="Arial"/>
                <a:buNone/>
              </a:pPr>
              <a:r>
                <a:rPr b="1" lang="en-GB" sz="1100">
                  <a:solidFill>
                    <a:srgbClr val="017D69"/>
                  </a:solidFill>
                  <a:latin typeface="Arial"/>
                  <a:ea typeface="Arial"/>
                  <a:cs typeface="Arial"/>
                  <a:sym typeface="Arial"/>
                </a:rPr>
                <a:t>Scheduling Issues: </a:t>
              </a:r>
              <a:endParaRPr/>
            </a:p>
            <a:p>
              <a:pPr indent="0" lvl="0" marL="0" rtl="0" algn="ctr">
                <a:lnSpc>
                  <a:spcPct val="90000"/>
                </a:lnSpc>
                <a:spcBef>
                  <a:spcPts val="600"/>
                </a:spcBef>
                <a:spcAft>
                  <a:spcPts val="0"/>
                </a:spcAft>
                <a:buClr>
                  <a:srgbClr val="003C3B"/>
                </a:buClr>
                <a:buSzPts val="1100"/>
                <a:buFont typeface="Arial"/>
                <a:buNone/>
              </a:pPr>
              <a:r>
                <a:rPr b="0" i="1" lang="en-GB" sz="1100">
                  <a:solidFill>
                    <a:srgbClr val="003C3B"/>
                  </a:solidFill>
                  <a:latin typeface="Arial"/>
                  <a:ea typeface="Arial"/>
                  <a:cs typeface="Arial"/>
                  <a:sym typeface="Arial"/>
                </a:rPr>
                <a:t>Timetabling conflicts or inconvenience  </a:t>
              </a:r>
              <a:endParaRPr/>
            </a:p>
          </p:txBody>
        </p:sp>
        <p:sp>
          <p:nvSpPr>
            <p:cNvPr id="247" name="Google Shape;247;p3"/>
            <p:cNvSpPr/>
            <p:nvPr/>
          </p:nvSpPr>
          <p:spPr>
            <a:xfrm>
              <a:off x="3499587" y="400350"/>
              <a:ext cx="148201" cy="1432096"/>
            </a:xfrm>
            <a:custGeom>
              <a:rect b="b" l="l" r="r" t="t"/>
              <a:pathLst>
                <a:path extrusionOk="0" h="120000" w="120000">
                  <a:moveTo>
                    <a:pt x="0" y="0"/>
                  </a:moveTo>
                  <a:lnTo>
                    <a:pt x="0" y="120000"/>
                  </a:lnTo>
                  <a:lnTo>
                    <a:pt x="120000" y="120000"/>
                  </a:lnTo>
                </a:path>
              </a:pathLst>
            </a:custGeom>
            <a:noFill/>
            <a:ln cap="flat" cmpd="sng" w="12700">
              <a:solidFill>
                <a:schemeClr val="accent3"/>
              </a:solidFill>
              <a:prstDash val="solid"/>
              <a:miter lim="800000"/>
              <a:headEnd len="sm" w="sm" type="none"/>
              <a:tailEnd len="sm" w="sm" type="none"/>
            </a:ln>
          </p:spPr>
        </p:sp>
        <p:sp>
          <p:nvSpPr>
            <p:cNvPr id="248" name="Google Shape;248;p3"/>
            <p:cNvSpPr/>
            <p:nvPr/>
          </p:nvSpPr>
          <p:spPr>
            <a:xfrm>
              <a:off x="3647789" y="1467957"/>
              <a:ext cx="2566379" cy="728979"/>
            </a:xfrm>
            <a:prstGeom prst="roundRect">
              <a:avLst>
                <a:gd fmla="val 10000" name="adj"/>
              </a:avLst>
            </a:prstGeom>
            <a:solidFill>
              <a:schemeClr val="lt1">
                <a:alpha val="89803"/>
              </a:schemeClr>
            </a:solidFill>
            <a:ln cap="flat" cmpd="sng" w="12700">
              <a:solidFill>
                <a:srgbClr val="B58C8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txBox="1"/>
            <p:nvPr/>
          </p:nvSpPr>
          <p:spPr>
            <a:xfrm>
              <a:off x="3669140" y="1489308"/>
              <a:ext cx="2523677" cy="686277"/>
            </a:xfrm>
            <a:prstGeom prst="rect">
              <a:avLst/>
            </a:prstGeom>
            <a:noFill/>
            <a:ln>
              <a:noFill/>
            </a:ln>
          </p:spPr>
          <p:txBody>
            <a:bodyPr anchorCtr="0" anchor="ctr" bIns="13950" lIns="20950" spcFirstLastPara="1" rIns="20950" wrap="square" tIns="13950">
              <a:noAutofit/>
            </a:bodyPr>
            <a:lstStyle/>
            <a:p>
              <a:pPr indent="0" lvl="0" marL="0" rtl="0" algn="ctr">
                <a:lnSpc>
                  <a:spcPct val="90000"/>
                </a:lnSpc>
                <a:spcBef>
                  <a:spcPts val="0"/>
                </a:spcBef>
                <a:spcAft>
                  <a:spcPts val="0"/>
                </a:spcAft>
                <a:buClr>
                  <a:srgbClr val="017D69"/>
                </a:buClr>
                <a:buSzPts val="1100"/>
                <a:buFont typeface="Arial"/>
                <a:buNone/>
              </a:pPr>
              <a:r>
                <a:rPr b="1" lang="en-GB" sz="1100">
                  <a:solidFill>
                    <a:srgbClr val="017D69"/>
                  </a:solidFill>
                  <a:latin typeface="Arial"/>
                  <a:ea typeface="Arial"/>
                  <a:cs typeface="Arial"/>
                  <a:sym typeface="Arial"/>
                </a:rPr>
                <a:t>Structural Barriers: </a:t>
              </a:r>
              <a:endParaRPr/>
            </a:p>
            <a:p>
              <a:pPr indent="0" lvl="0" marL="0" rtl="0" algn="ctr">
                <a:lnSpc>
                  <a:spcPct val="90000"/>
                </a:lnSpc>
                <a:spcBef>
                  <a:spcPts val="600"/>
                </a:spcBef>
                <a:spcAft>
                  <a:spcPts val="0"/>
                </a:spcAft>
                <a:buClr>
                  <a:srgbClr val="003C3B"/>
                </a:buClr>
                <a:buSzPts val="1100"/>
                <a:buFont typeface="Arial"/>
                <a:buNone/>
              </a:pPr>
              <a:r>
                <a:rPr i="1" lang="en-GB" sz="1100">
                  <a:solidFill>
                    <a:srgbClr val="003C3B"/>
                  </a:solidFill>
                  <a:latin typeface="Arial"/>
                  <a:ea typeface="Arial"/>
                  <a:cs typeface="Arial"/>
                  <a:sym typeface="Arial"/>
                </a:rPr>
                <a:t>Logistical and financial constraints to attendance</a:t>
              </a:r>
              <a:endParaRPr b="1" i="1" sz="1100">
                <a:solidFill>
                  <a:srgbClr val="003C3B"/>
                </a:solidFill>
                <a:latin typeface="Arial"/>
                <a:ea typeface="Arial"/>
                <a:cs typeface="Arial"/>
                <a:sym typeface="Arial"/>
              </a:endParaRPr>
            </a:p>
          </p:txBody>
        </p:sp>
        <p:sp>
          <p:nvSpPr>
            <p:cNvPr id="250" name="Google Shape;250;p3"/>
            <p:cNvSpPr/>
            <p:nvPr/>
          </p:nvSpPr>
          <p:spPr>
            <a:xfrm>
              <a:off x="3499587" y="400350"/>
              <a:ext cx="148201" cy="2320962"/>
            </a:xfrm>
            <a:custGeom>
              <a:rect b="b" l="l" r="r" t="t"/>
              <a:pathLst>
                <a:path extrusionOk="0" h="120000" w="120000">
                  <a:moveTo>
                    <a:pt x="0" y="0"/>
                  </a:moveTo>
                  <a:lnTo>
                    <a:pt x="0" y="120000"/>
                  </a:lnTo>
                  <a:lnTo>
                    <a:pt x="120000" y="120000"/>
                  </a:lnTo>
                </a:path>
              </a:pathLst>
            </a:custGeom>
            <a:noFill/>
            <a:ln cap="flat" cmpd="sng" w="12700">
              <a:solidFill>
                <a:schemeClr val="accent3"/>
              </a:solidFill>
              <a:prstDash val="solid"/>
              <a:miter lim="800000"/>
              <a:headEnd len="sm" w="sm" type="none"/>
              <a:tailEnd len="sm" w="sm" type="none"/>
            </a:ln>
          </p:spPr>
        </p:sp>
        <p:sp>
          <p:nvSpPr>
            <p:cNvPr id="251" name="Google Shape;251;p3"/>
            <p:cNvSpPr/>
            <p:nvPr/>
          </p:nvSpPr>
          <p:spPr>
            <a:xfrm>
              <a:off x="3647789" y="2356823"/>
              <a:ext cx="2566379" cy="728979"/>
            </a:xfrm>
            <a:prstGeom prst="roundRect">
              <a:avLst>
                <a:gd fmla="val 10000" name="adj"/>
              </a:avLst>
            </a:prstGeom>
            <a:solidFill>
              <a:schemeClr val="lt1">
                <a:alpha val="89803"/>
              </a:schemeClr>
            </a:solidFill>
            <a:ln cap="flat" cmpd="sng" w="12700">
              <a:solidFill>
                <a:srgbClr val="AC969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txBox="1"/>
            <p:nvPr/>
          </p:nvSpPr>
          <p:spPr>
            <a:xfrm>
              <a:off x="3669140" y="2378174"/>
              <a:ext cx="2523677" cy="686277"/>
            </a:xfrm>
            <a:prstGeom prst="rect">
              <a:avLst/>
            </a:prstGeom>
            <a:noFill/>
            <a:ln>
              <a:noFill/>
            </a:ln>
          </p:spPr>
          <p:txBody>
            <a:bodyPr anchorCtr="0" anchor="ctr" bIns="13950" lIns="20950" spcFirstLastPara="1" rIns="20950" wrap="square" tIns="13950">
              <a:noAutofit/>
            </a:bodyPr>
            <a:lstStyle/>
            <a:p>
              <a:pPr indent="0" lvl="0" marL="0" rtl="0" algn="ctr">
                <a:lnSpc>
                  <a:spcPct val="90000"/>
                </a:lnSpc>
                <a:spcBef>
                  <a:spcPts val="0"/>
                </a:spcBef>
                <a:spcAft>
                  <a:spcPts val="0"/>
                </a:spcAft>
                <a:buClr>
                  <a:srgbClr val="017D69"/>
                </a:buClr>
                <a:buSzPts val="1100"/>
                <a:buFont typeface="Arial"/>
                <a:buNone/>
              </a:pPr>
              <a:r>
                <a:rPr b="1" i="0" lang="en-GB" sz="1100">
                  <a:solidFill>
                    <a:srgbClr val="017D69"/>
                  </a:solidFill>
                  <a:latin typeface="Arial"/>
                  <a:ea typeface="Arial"/>
                  <a:cs typeface="Arial"/>
                  <a:sym typeface="Arial"/>
                </a:rPr>
                <a:t>Health &amp; Well-being: </a:t>
              </a:r>
              <a:endParaRPr/>
            </a:p>
            <a:p>
              <a:pPr indent="0" lvl="0" marL="0" rtl="0" algn="ctr">
                <a:lnSpc>
                  <a:spcPct val="90000"/>
                </a:lnSpc>
                <a:spcBef>
                  <a:spcPts val="600"/>
                </a:spcBef>
                <a:spcAft>
                  <a:spcPts val="0"/>
                </a:spcAft>
                <a:buClr>
                  <a:srgbClr val="003C3B"/>
                </a:buClr>
                <a:buSzPts val="1100"/>
                <a:buFont typeface="Arial"/>
                <a:buNone/>
              </a:pPr>
              <a:r>
                <a:rPr i="1" lang="en-GB" sz="1100">
                  <a:solidFill>
                    <a:srgbClr val="003C3B"/>
                  </a:solidFill>
                  <a:latin typeface="Arial"/>
                  <a:ea typeface="Arial"/>
                  <a:cs typeface="Arial"/>
                  <a:sym typeface="Arial"/>
                </a:rPr>
                <a:t>Health, stress, and mental/emotional well-being</a:t>
              </a:r>
              <a:r>
                <a:rPr b="1" i="1" lang="en-GB" sz="1100">
                  <a:solidFill>
                    <a:srgbClr val="003C3B"/>
                  </a:solidFill>
                  <a:latin typeface="Arial"/>
                  <a:ea typeface="Arial"/>
                  <a:cs typeface="Arial"/>
                  <a:sym typeface="Arial"/>
                </a:rPr>
                <a:t> </a:t>
              </a:r>
              <a:endParaRPr/>
            </a:p>
          </p:txBody>
        </p:sp>
        <p:sp>
          <p:nvSpPr>
            <p:cNvPr id="253" name="Google Shape;253;p3"/>
            <p:cNvSpPr/>
            <p:nvPr/>
          </p:nvSpPr>
          <p:spPr>
            <a:xfrm>
              <a:off x="3499587" y="400350"/>
              <a:ext cx="148201" cy="3209828"/>
            </a:xfrm>
            <a:custGeom>
              <a:rect b="b" l="l" r="r" t="t"/>
              <a:pathLst>
                <a:path extrusionOk="0" h="120000" w="120000">
                  <a:moveTo>
                    <a:pt x="0" y="0"/>
                  </a:moveTo>
                  <a:lnTo>
                    <a:pt x="0" y="120000"/>
                  </a:lnTo>
                  <a:lnTo>
                    <a:pt x="120000" y="120000"/>
                  </a:lnTo>
                </a:path>
              </a:pathLst>
            </a:custGeom>
            <a:noFill/>
            <a:ln cap="flat" cmpd="sng" w="12700">
              <a:solidFill>
                <a:schemeClr val="accent3"/>
              </a:solidFill>
              <a:prstDash val="solid"/>
              <a:miter lim="800000"/>
              <a:headEnd len="sm" w="sm" type="none"/>
              <a:tailEnd len="sm" w="sm" type="none"/>
            </a:ln>
          </p:spPr>
        </p:sp>
        <p:sp>
          <p:nvSpPr>
            <p:cNvPr id="254" name="Google Shape;254;p3"/>
            <p:cNvSpPr/>
            <p:nvPr/>
          </p:nvSpPr>
          <p:spPr>
            <a:xfrm>
              <a:off x="3647789" y="3245689"/>
              <a:ext cx="2566379" cy="728979"/>
            </a:xfrm>
            <a:prstGeom prst="roundRect">
              <a:avLst>
                <a:gd fmla="val 10000" name="adj"/>
              </a:avLst>
            </a:prstGeom>
            <a:solidFill>
              <a:schemeClr val="lt1">
                <a:alpha val="89803"/>
              </a:schemeClr>
            </a:solidFill>
            <a:ln cap="flat" cmpd="sng" w="12700">
              <a:solidFill>
                <a:srgbClr val="A4A4A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txBox="1"/>
            <p:nvPr/>
          </p:nvSpPr>
          <p:spPr>
            <a:xfrm>
              <a:off x="3669140" y="3267040"/>
              <a:ext cx="2523677" cy="686277"/>
            </a:xfrm>
            <a:prstGeom prst="rect">
              <a:avLst/>
            </a:prstGeom>
            <a:noFill/>
            <a:ln>
              <a:noFill/>
            </a:ln>
          </p:spPr>
          <p:txBody>
            <a:bodyPr anchorCtr="0" anchor="ctr" bIns="13950" lIns="20950" spcFirstLastPara="1" rIns="20950" wrap="square" tIns="13950">
              <a:noAutofit/>
            </a:bodyPr>
            <a:lstStyle/>
            <a:p>
              <a:pPr indent="0" lvl="0" marL="0" rtl="0" algn="ctr">
                <a:lnSpc>
                  <a:spcPct val="90000"/>
                </a:lnSpc>
                <a:spcBef>
                  <a:spcPts val="0"/>
                </a:spcBef>
                <a:spcAft>
                  <a:spcPts val="0"/>
                </a:spcAft>
                <a:buClr>
                  <a:srgbClr val="017D69"/>
                </a:buClr>
                <a:buSzPts val="1100"/>
                <a:buFont typeface="Arial"/>
                <a:buNone/>
              </a:pPr>
              <a:r>
                <a:rPr b="1" lang="en-GB" sz="1100">
                  <a:solidFill>
                    <a:srgbClr val="017D69"/>
                  </a:solidFill>
                  <a:latin typeface="Arial"/>
                  <a:ea typeface="Arial"/>
                  <a:cs typeface="Arial"/>
                  <a:sym typeface="Arial"/>
                </a:rPr>
                <a:t>Strategic / Pragmatic Attendance:</a:t>
              </a:r>
              <a:endParaRPr/>
            </a:p>
            <a:p>
              <a:pPr indent="0" lvl="0" marL="0" rtl="0" algn="ctr">
                <a:lnSpc>
                  <a:spcPct val="90000"/>
                </a:lnSpc>
                <a:spcBef>
                  <a:spcPts val="600"/>
                </a:spcBef>
                <a:spcAft>
                  <a:spcPts val="0"/>
                </a:spcAft>
                <a:buClr>
                  <a:srgbClr val="017D69"/>
                </a:buClr>
                <a:buSzPts val="1100"/>
                <a:buFont typeface="Arial"/>
                <a:buNone/>
              </a:pPr>
              <a:r>
                <a:rPr b="1" lang="en-GB" sz="1100">
                  <a:solidFill>
                    <a:srgbClr val="017D69"/>
                  </a:solidFill>
                  <a:latin typeface="Arial"/>
                  <a:ea typeface="Arial"/>
                  <a:cs typeface="Arial"/>
                  <a:sym typeface="Arial"/>
                </a:rPr>
                <a:t> </a:t>
              </a:r>
              <a:r>
                <a:rPr i="1" lang="en-GB" sz="1100">
                  <a:solidFill>
                    <a:srgbClr val="003C3B"/>
                  </a:solidFill>
                  <a:latin typeface="Arial"/>
                  <a:ea typeface="Arial"/>
                  <a:cs typeface="Arial"/>
                  <a:sym typeface="Arial"/>
                </a:rPr>
                <a:t>Practical and efficiency-driven attendance decisions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0"/>
          <p:cNvSpPr txBox="1"/>
          <p:nvPr>
            <p:ph type="title"/>
          </p:nvPr>
        </p:nvSpPr>
        <p:spPr>
          <a:xfrm>
            <a:off x="390120" y="470470"/>
            <a:ext cx="7473720"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Focus Group Data Analysis</a:t>
            </a:r>
            <a:br>
              <a:rPr lang="en-GB" sz="3000"/>
            </a:br>
            <a:endParaRPr sz="3000">
              <a:solidFill>
                <a:srgbClr val="017D69"/>
              </a:solidFill>
            </a:endParaRPr>
          </a:p>
        </p:txBody>
      </p:sp>
      <p:sp>
        <p:nvSpPr>
          <p:cNvPr id="553" name="Google Shape;553;p30"/>
          <p:cNvSpPr txBox="1"/>
          <p:nvPr>
            <p:ph idx="1" type="body"/>
          </p:nvPr>
        </p:nvSpPr>
        <p:spPr>
          <a:xfrm>
            <a:off x="424547" y="1187521"/>
            <a:ext cx="8235197" cy="25460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3C3B"/>
              </a:buClr>
              <a:buSzPts val="1800"/>
              <a:buNone/>
            </a:pPr>
            <a:r>
              <a:t/>
            </a:r>
            <a:endParaRPr sz="1800">
              <a:latin typeface="Arial"/>
              <a:ea typeface="Arial"/>
              <a:cs typeface="Arial"/>
              <a:sym typeface="Arial"/>
            </a:endParaRPr>
          </a:p>
          <a:p>
            <a:pPr indent="0" lvl="0" marL="0" rtl="0" algn="l">
              <a:lnSpc>
                <a:spcPct val="90000"/>
              </a:lnSpc>
              <a:spcBef>
                <a:spcPts val="455"/>
              </a:spcBef>
              <a:spcAft>
                <a:spcPts val="0"/>
              </a:spcAft>
              <a:buClr>
                <a:srgbClr val="003C3B"/>
              </a:buClr>
              <a:buSzPts val="1800"/>
              <a:buNone/>
            </a:pPr>
            <a:r>
              <a:rPr lang="en-GB" sz="1800">
                <a:latin typeface="Arial"/>
                <a:ea typeface="Arial"/>
                <a:cs typeface="Arial"/>
                <a:sym typeface="Arial"/>
              </a:rPr>
              <a:t>We distilled the information into the following areas:</a:t>
            </a:r>
            <a:endParaRPr sz="1800"/>
          </a:p>
          <a:p>
            <a:pPr indent="-114300" lvl="0" marL="103504" rtl="0" algn="l">
              <a:lnSpc>
                <a:spcPct val="90000"/>
              </a:lnSpc>
              <a:spcBef>
                <a:spcPts val="1655"/>
              </a:spcBef>
              <a:spcAft>
                <a:spcPts val="0"/>
              </a:spcAft>
              <a:buClr>
                <a:srgbClr val="003C3B"/>
              </a:buClr>
              <a:buSzPts val="1800"/>
              <a:buChar char="•"/>
            </a:pPr>
            <a:r>
              <a:rPr i="1" lang="en-GB" sz="1800">
                <a:latin typeface="Arial"/>
                <a:ea typeface="Arial"/>
                <a:cs typeface="Arial"/>
                <a:sym typeface="Arial"/>
              </a:rPr>
              <a:t>Perceived Value of Attending </a:t>
            </a:r>
            <a:endParaRPr i="1" sz="1800"/>
          </a:p>
          <a:p>
            <a:pPr indent="-114300" lvl="0" marL="103504" rtl="0" algn="l">
              <a:lnSpc>
                <a:spcPct val="90000"/>
              </a:lnSpc>
              <a:spcBef>
                <a:spcPts val="1655"/>
              </a:spcBef>
              <a:spcAft>
                <a:spcPts val="0"/>
              </a:spcAft>
              <a:buClr>
                <a:srgbClr val="003C3B"/>
              </a:buClr>
              <a:buSzPts val="1800"/>
              <a:buChar char="•"/>
            </a:pPr>
            <a:r>
              <a:rPr i="1" lang="en-GB" sz="1800">
                <a:latin typeface="Arial"/>
                <a:ea typeface="Arial"/>
                <a:cs typeface="Arial"/>
                <a:sym typeface="Arial"/>
              </a:rPr>
              <a:t>Barriers to Attending</a:t>
            </a:r>
            <a:endParaRPr/>
          </a:p>
          <a:p>
            <a:pPr indent="-114300" lvl="0" marL="103504" rtl="0" algn="l">
              <a:lnSpc>
                <a:spcPct val="90000"/>
              </a:lnSpc>
              <a:spcBef>
                <a:spcPts val="1655"/>
              </a:spcBef>
              <a:spcAft>
                <a:spcPts val="0"/>
              </a:spcAft>
              <a:buClr>
                <a:srgbClr val="003C3B"/>
              </a:buClr>
              <a:buSzPts val="1800"/>
              <a:buChar char="•"/>
            </a:pPr>
            <a:r>
              <a:rPr i="1" lang="en-GB" sz="1800">
                <a:latin typeface="Arial"/>
                <a:ea typeface="Arial"/>
                <a:cs typeface="Arial"/>
                <a:sym typeface="Arial"/>
              </a:rPr>
              <a:t>Suggestions for Improvement</a:t>
            </a:r>
            <a:endParaRPr/>
          </a:p>
          <a:p>
            <a:pPr indent="-114300" lvl="0" marL="103504" rtl="0" algn="l">
              <a:lnSpc>
                <a:spcPct val="90000"/>
              </a:lnSpc>
              <a:spcBef>
                <a:spcPts val="1655"/>
              </a:spcBef>
              <a:spcAft>
                <a:spcPts val="0"/>
              </a:spcAft>
              <a:buClr>
                <a:srgbClr val="003C3B"/>
              </a:buClr>
              <a:buSzPts val="1800"/>
              <a:buChar char="•"/>
            </a:pPr>
            <a:r>
              <a:rPr i="1" lang="en-GB" sz="1800">
                <a:latin typeface="Arial"/>
                <a:ea typeface="Arial"/>
                <a:cs typeface="Arial"/>
                <a:sym typeface="Arial"/>
              </a:rPr>
              <a:t>Final Reflections</a:t>
            </a:r>
            <a:endParaRPr i="1"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1"/>
          <p:cNvSpPr txBox="1"/>
          <p:nvPr>
            <p:ph type="title"/>
          </p:nvPr>
        </p:nvSpPr>
        <p:spPr>
          <a:xfrm>
            <a:off x="424547" y="300726"/>
            <a:ext cx="7473720"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Perceived Value of Attending</a:t>
            </a:r>
            <a:endParaRPr sz="3000">
              <a:solidFill>
                <a:srgbClr val="017D69"/>
              </a:solidFill>
            </a:endParaRPr>
          </a:p>
        </p:txBody>
      </p:sp>
      <p:sp>
        <p:nvSpPr>
          <p:cNvPr id="559" name="Google Shape;559;p31"/>
          <p:cNvSpPr txBox="1"/>
          <p:nvPr>
            <p:ph idx="1" type="body"/>
          </p:nvPr>
        </p:nvSpPr>
        <p:spPr>
          <a:xfrm>
            <a:off x="424547" y="1187521"/>
            <a:ext cx="8235197" cy="38827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Lectures = Often Passive and Slide-Driven (Value Perception)</a:t>
            </a:r>
            <a:endParaRPr sz="1600">
              <a:solidFill>
                <a:srgbClr val="000000"/>
              </a:solidFill>
              <a:latin typeface="Arial"/>
              <a:ea typeface="Arial"/>
              <a:cs typeface="Arial"/>
              <a:sym typeface="Arial"/>
            </a:endParaRPr>
          </a:p>
          <a:p>
            <a:pPr indent="0" lvl="0" marL="0"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“Sometimes [lectures] can be quite long for quite a small amount of content.” </a:t>
            </a:r>
            <a:endParaRPr b="1" i="1" sz="1600">
              <a:solidFill>
                <a:srgbClr val="017D69"/>
              </a:solidFill>
              <a:latin typeface="Arial"/>
              <a:ea typeface="Arial"/>
              <a:cs typeface="Arial"/>
              <a:sym typeface="Arial"/>
            </a:endParaRPr>
          </a:p>
          <a:p>
            <a:pPr indent="0" lvl="0" marL="0"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0" lvl="0" marL="0"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Tutorials = More Interactive &amp; Exam-Focused (Value Perception)</a:t>
            </a:r>
            <a:endParaRPr b="1" sz="1600">
              <a:latin typeface="Arial"/>
              <a:ea typeface="Arial"/>
              <a:cs typeface="Arial"/>
              <a:sym typeface="Arial"/>
            </a:endParaRPr>
          </a:p>
          <a:p>
            <a:pPr indent="0" lvl="0" marL="0"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“Tutorials have much more value because I’m actually… I have to think about it rather than just passively taking information… I had the opportunity to ask questions…” </a:t>
            </a:r>
            <a:endParaRPr i="1" sz="1600">
              <a:solidFill>
                <a:srgbClr val="017D69"/>
              </a:solidFill>
              <a:latin typeface="Arial"/>
              <a:ea typeface="Arial"/>
              <a:cs typeface="Arial"/>
              <a:sym typeface="Arial"/>
            </a:endParaRPr>
          </a:p>
          <a:p>
            <a:pPr indent="0" lvl="0" marL="0" rtl="0" algn="l">
              <a:lnSpc>
                <a:spcPct val="90000"/>
              </a:lnSpc>
              <a:spcBef>
                <a:spcPts val="455"/>
              </a:spcBef>
              <a:spcAft>
                <a:spcPts val="0"/>
              </a:spcAft>
              <a:buClr>
                <a:srgbClr val="003C3B"/>
              </a:buClr>
              <a:buSzPts val="1600"/>
              <a:buNone/>
            </a:pPr>
            <a:r>
              <a:t/>
            </a:r>
            <a:endParaRPr sz="1600">
              <a:latin typeface="Arial"/>
              <a:ea typeface="Arial"/>
              <a:cs typeface="Arial"/>
              <a:sym typeface="Arial"/>
            </a:endParaRPr>
          </a:p>
          <a:p>
            <a:pPr indent="0" lvl="0" marL="0"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Active Teaching Boosts Engagement (Value Perception and Motivation/Interest)</a:t>
            </a:r>
            <a:endParaRPr b="1" sz="1600">
              <a:latin typeface="Arial"/>
              <a:ea typeface="Arial"/>
              <a:cs typeface="Arial"/>
              <a:sym typeface="Arial"/>
            </a:endParaRPr>
          </a:p>
          <a:p>
            <a:pPr indent="0" lvl="0" marL="0"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“One professor did a case study thing… every single week… that would be my ideal.” </a:t>
            </a:r>
            <a:endParaRPr/>
          </a:p>
          <a:p>
            <a:pPr indent="0" lvl="0" marL="0" rtl="0" algn="l">
              <a:lnSpc>
                <a:spcPct val="90000"/>
              </a:lnSpc>
              <a:spcBef>
                <a:spcPts val="455"/>
              </a:spcBef>
              <a:spcAft>
                <a:spcPts val="0"/>
              </a:spcAft>
              <a:buClr>
                <a:srgbClr val="003C3B"/>
              </a:buClr>
              <a:buSzPts val="1600"/>
              <a:buNone/>
            </a:pPr>
            <a:r>
              <a:t/>
            </a:r>
            <a:endParaRPr sz="1600">
              <a:latin typeface="Arial"/>
              <a:ea typeface="Arial"/>
              <a:cs typeface="Arial"/>
              <a:sym typeface="Arial"/>
            </a:endParaRPr>
          </a:p>
          <a:p>
            <a:pPr indent="0" lvl="0" marL="0"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Technical Modules Prefer In-Person Support (Strategic/Pragmatic Attendance)</a:t>
            </a:r>
            <a:endParaRPr b="1" sz="1600">
              <a:latin typeface="Arial"/>
              <a:ea typeface="Arial"/>
              <a:cs typeface="Arial"/>
              <a:sym typeface="Arial"/>
            </a:endParaRPr>
          </a:p>
          <a:p>
            <a:pPr indent="0" lvl="0" marL="0"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“If you don’t understand something by the next lecture… then you just have no understanding.” </a:t>
            </a:r>
            <a:endParaRPr/>
          </a:p>
          <a:p>
            <a:pPr indent="0" lvl="0" marL="0" rtl="0" algn="l">
              <a:lnSpc>
                <a:spcPct val="90000"/>
              </a:lnSpc>
              <a:spcBef>
                <a:spcPts val="455"/>
              </a:spcBef>
              <a:spcAft>
                <a:spcPts val="0"/>
              </a:spcAft>
              <a:buClr>
                <a:srgbClr val="003C3B"/>
              </a:buClr>
              <a:buSzPts val="1450"/>
              <a:buNone/>
            </a:pPr>
            <a:r>
              <a:t/>
            </a:r>
            <a:endParaRPr sz="145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2"/>
          <p:cNvSpPr txBox="1"/>
          <p:nvPr>
            <p:ph type="title"/>
          </p:nvPr>
        </p:nvSpPr>
        <p:spPr>
          <a:xfrm>
            <a:off x="482121" y="329755"/>
            <a:ext cx="8120048"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Barriers to Attending</a:t>
            </a:r>
            <a:br>
              <a:rPr lang="en-GB" sz="3000"/>
            </a:br>
            <a:endParaRPr sz="3000">
              <a:solidFill>
                <a:srgbClr val="017D69"/>
              </a:solidFill>
            </a:endParaRPr>
          </a:p>
        </p:txBody>
      </p:sp>
      <p:sp>
        <p:nvSpPr>
          <p:cNvPr id="565" name="Google Shape;565;p32"/>
          <p:cNvSpPr txBox="1"/>
          <p:nvPr>
            <p:ph idx="1" type="body"/>
          </p:nvPr>
        </p:nvSpPr>
        <p:spPr>
          <a:xfrm>
            <a:off x="424547" y="1187521"/>
            <a:ext cx="8235197" cy="3882774"/>
          </a:xfrm>
          <a:prstGeom prst="rect">
            <a:avLst/>
          </a:prstGeom>
          <a:noFill/>
          <a:ln>
            <a:noFill/>
          </a:ln>
        </p:spPr>
        <p:txBody>
          <a:bodyPr anchorCtr="0" anchor="t" bIns="45700" lIns="91425" spcFirstLastPara="1" rIns="91425" wrap="square" tIns="45700">
            <a:noAutofit/>
          </a:bodyPr>
          <a:lstStyle/>
          <a:p>
            <a:pPr indent="-103504" lvl="0" marL="103504" rtl="0" algn="l">
              <a:lnSpc>
                <a:spcPct val="90000"/>
              </a:lnSpc>
              <a:spcBef>
                <a:spcPts val="0"/>
              </a:spcBef>
              <a:spcAft>
                <a:spcPts val="0"/>
              </a:spcAft>
              <a:buClr>
                <a:srgbClr val="000000"/>
              </a:buClr>
              <a:buSzPts val="1600"/>
              <a:buNone/>
            </a:pPr>
            <a:r>
              <a:rPr lang="en-GB" sz="1600">
                <a:solidFill>
                  <a:srgbClr val="000000"/>
                </a:solidFill>
                <a:latin typeface="Arial"/>
                <a:ea typeface="Arial"/>
                <a:cs typeface="Arial"/>
                <a:sym typeface="Arial"/>
              </a:rPr>
              <a:t>⏰</a:t>
            </a:r>
            <a:r>
              <a:rPr b="1" lang="en-GB" sz="1600">
                <a:solidFill>
                  <a:srgbClr val="000000"/>
                </a:solidFill>
                <a:latin typeface="Arial"/>
                <a:ea typeface="Arial"/>
                <a:cs typeface="Arial"/>
                <a:sym typeface="Arial"/>
              </a:rPr>
              <a:t> Timetable Schedule/Timing (Structural Barriers)</a:t>
            </a:r>
            <a:endParaRPr b="1" sz="1600">
              <a:latin typeface="Arial"/>
              <a:ea typeface="Arial"/>
              <a:cs typeface="Arial"/>
              <a:sym typeface="Arial"/>
            </a:endParaRPr>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“I just don’t naturally wake up in time for an 8:30… I’ll often skip those.” </a:t>
            </a:r>
            <a:endParaRPr i="1" sz="1600">
              <a:solidFill>
                <a:srgbClr val="017D69"/>
              </a:solidFill>
              <a:latin typeface="Arial"/>
              <a:ea typeface="Arial"/>
              <a:cs typeface="Arial"/>
              <a:sym typeface="Arial"/>
            </a:endParaRPr>
          </a:p>
          <a:p>
            <a:pPr indent="-103504" lvl="0" marL="103504"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Timetable Gaps &amp; Inefficiencies (Structural Barriers)</a:t>
            </a:r>
            <a:endParaRPr b="1" sz="1600"/>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“If I’ve got just one [lecture], then I’m less likely to go… not as much to catch up on.” </a:t>
            </a:r>
            <a:endParaRPr/>
          </a:p>
          <a:p>
            <a:pPr indent="-103504" lvl="0" marL="103504"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Competing Priorities (Strategic/Pragmatic Attendance)</a:t>
            </a:r>
            <a:endParaRPr b="1" sz="1600"/>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“If I attended every lecture, I wouldn’t be able to work as much… I don’t know if I could continue with my studies.”</a:t>
            </a:r>
            <a:r>
              <a:rPr lang="en-GB" sz="1600">
                <a:solidFill>
                  <a:srgbClr val="017D69"/>
                </a:solidFill>
                <a:latin typeface="Arial"/>
                <a:ea typeface="Arial"/>
                <a:cs typeface="Arial"/>
                <a:sym typeface="Arial"/>
              </a:rPr>
              <a:t> </a:t>
            </a:r>
            <a:endParaRPr sz="1600">
              <a:solidFill>
                <a:srgbClr val="017D69"/>
              </a:solidFill>
              <a:latin typeface="Arial"/>
              <a:ea typeface="Arial"/>
              <a:cs typeface="Arial"/>
              <a:sym typeface="Arial"/>
            </a:endParaRPr>
          </a:p>
          <a:p>
            <a:pPr indent="-103504" lvl="0" marL="103504"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Recorded Lectures Reduce In-Person Attendance (Value Perception)</a:t>
            </a:r>
            <a:endParaRPr b="1" sz="1600"/>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“Sometimes I prefer [recordings] anyway… it makes me just want to skip all my lectures.” </a:t>
            </a:r>
            <a:endParaRPr/>
          </a:p>
          <a:p>
            <a:pPr indent="0" lvl="0" marL="0" rtl="0" algn="l">
              <a:lnSpc>
                <a:spcPct val="90000"/>
              </a:lnSpc>
              <a:spcBef>
                <a:spcPts val="455"/>
              </a:spcBef>
              <a:spcAft>
                <a:spcPts val="0"/>
              </a:spcAft>
              <a:buClr>
                <a:srgbClr val="003C3B"/>
              </a:buClr>
              <a:buSzPts val="1600"/>
              <a:buNone/>
            </a:pPr>
            <a:r>
              <a:t/>
            </a:r>
            <a:endParaRPr b="1" sz="1600">
              <a:solidFill>
                <a:srgbClr val="000000"/>
              </a:solidFill>
              <a:latin typeface="Arial"/>
              <a:ea typeface="Arial"/>
              <a:cs typeface="Arial"/>
              <a:sym typeface="Arial"/>
            </a:endParaRPr>
          </a:p>
          <a:p>
            <a:pPr indent="0" lvl="0" marL="0" rtl="0" algn="l">
              <a:lnSpc>
                <a:spcPct val="90000"/>
              </a:lnSpc>
              <a:spcBef>
                <a:spcPts val="455"/>
              </a:spcBef>
              <a:spcAft>
                <a:spcPts val="0"/>
              </a:spcAft>
              <a:buClr>
                <a:srgbClr val="003C3B"/>
              </a:buClr>
              <a:buSzPts val="1450"/>
              <a:buNone/>
            </a:pPr>
            <a:r>
              <a:t/>
            </a:r>
            <a:endParaRPr sz="145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3"/>
          <p:cNvSpPr txBox="1"/>
          <p:nvPr>
            <p:ph type="title"/>
          </p:nvPr>
        </p:nvSpPr>
        <p:spPr>
          <a:xfrm>
            <a:off x="479666" y="315240"/>
            <a:ext cx="7473720"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Suggestions for Improvement</a:t>
            </a:r>
            <a:br>
              <a:rPr lang="en-GB" sz="3000"/>
            </a:br>
            <a:endParaRPr sz="3000">
              <a:solidFill>
                <a:srgbClr val="017D69"/>
              </a:solidFill>
            </a:endParaRPr>
          </a:p>
        </p:txBody>
      </p:sp>
      <p:sp>
        <p:nvSpPr>
          <p:cNvPr id="571" name="Google Shape;571;p33"/>
          <p:cNvSpPr txBox="1"/>
          <p:nvPr>
            <p:ph idx="1" type="body"/>
          </p:nvPr>
        </p:nvSpPr>
        <p:spPr>
          <a:xfrm>
            <a:off x="355976" y="945486"/>
            <a:ext cx="8235197" cy="3882774"/>
          </a:xfrm>
          <a:prstGeom prst="rect">
            <a:avLst/>
          </a:prstGeom>
          <a:noFill/>
          <a:ln>
            <a:noFill/>
          </a:ln>
        </p:spPr>
        <p:txBody>
          <a:bodyPr anchorCtr="0" anchor="t" bIns="45700" lIns="91425" spcFirstLastPara="1" rIns="91425" wrap="square" tIns="45700">
            <a:noAutofit/>
          </a:bodyPr>
          <a:lstStyle/>
          <a:p>
            <a:pPr indent="-103504" lvl="0" marL="103504" rtl="0" algn="l">
              <a:lnSpc>
                <a:spcPct val="90000"/>
              </a:lnSpc>
              <a:spcBef>
                <a:spcPts val="0"/>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Make Teaching Interactive (Value Perception and Motivation/Interest)</a:t>
            </a:r>
            <a:endParaRPr b="1" sz="1600"/>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“Interaction with students is the most important thing… real world application.” </a:t>
            </a:r>
            <a:endParaRPr/>
          </a:p>
          <a:p>
            <a:pPr indent="-103504" lvl="0" marL="103504"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Flexible Scheduling Options (Structural Barriers)</a:t>
            </a:r>
            <a:endParaRPr/>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“If you could choose which lecture to go to… best for your schedule… people would go more.” </a:t>
            </a:r>
            <a:endParaRPr i="1">
              <a:solidFill>
                <a:srgbClr val="017D69"/>
              </a:solidFill>
            </a:endParaRPr>
          </a:p>
          <a:p>
            <a:pPr indent="-103504" lvl="0" marL="103504"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Boost Peer Connection (Feeling of Belonging)</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“If there was a way of influencing what group… based on your friend… that would help with engagement.”</a:t>
            </a:r>
            <a:r>
              <a:rPr lang="en-GB" sz="1600">
                <a:solidFill>
                  <a:srgbClr val="017D69"/>
                </a:solidFill>
                <a:latin typeface="Arial"/>
                <a:ea typeface="Arial"/>
                <a:cs typeface="Arial"/>
                <a:sym typeface="Arial"/>
              </a:rPr>
              <a:t> </a:t>
            </a:r>
            <a:endParaRPr>
              <a:solidFill>
                <a:srgbClr val="017D69"/>
              </a:solidFill>
            </a:endParaRPr>
          </a:p>
          <a:p>
            <a:pPr indent="-103504" lvl="0" marL="103504"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Attendance Incentives (Strategic/Pragmatic Attendance)</a:t>
            </a:r>
            <a:endParaRPr b="1" sz="1600">
              <a:solidFill>
                <a:srgbClr val="000000"/>
              </a:solidFill>
            </a:endParaRPr>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“A 5% or 10% just for attending… everyone would turn up then.” </a:t>
            </a:r>
            <a:endParaRPr/>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“Check-in to register the attendance … implemented for all students would be definitely a good way to have more attendance.”</a:t>
            </a:r>
            <a:endParaRPr i="1" sz="1600">
              <a:solidFill>
                <a:srgbClr val="017D69"/>
              </a:solidFill>
              <a:latin typeface="Arial"/>
              <a:ea typeface="Arial"/>
              <a:cs typeface="Arial"/>
              <a:sym typeface="Arial"/>
            </a:endParaRPr>
          </a:p>
          <a:p>
            <a:pPr indent="-103504" lvl="0" marL="103504"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3C3B"/>
              </a:buClr>
              <a:buSzPts val="1600"/>
              <a:buNone/>
            </a:pPr>
            <a:r>
              <a:t/>
            </a:r>
            <a:endParaRPr b="1"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3C3B"/>
              </a:buClr>
              <a:buSzPts val="1600"/>
              <a:buNone/>
            </a:pPr>
            <a:r>
              <a:t/>
            </a:r>
            <a:endParaRPr b="1" sz="1600">
              <a:solidFill>
                <a:srgbClr val="000000"/>
              </a:solidFill>
              <a:latin typeface="Arial"/>
              <a:ea typeface="Arial"/>
              <a:cs typeface="Arial"/>
              <a:sym typeface="Arial"/>
            </a:endParaRPr>
          </a:p>
          <a:p>
            <a:pPr indent="0" lvl="0" marL="0" rtl="0" algn="l">
              <a:lnSpc>
                <a:spcPct val="90000"/>
              </a:lnSpc>
              <a:spcBef>
                <a:spcPts val="455"/>
              </a:spcBef>
              <a:spcAft>
                <a:spcPts val="0"/>
              </a:spcAft>
              <a:buClr>
                <a:srgbClr val="003C3B"/>
              </a:buClr>
              <a:buSzPts val="1450"/>
              <a:buNone/>
            </a:pPr>
            <a:r>
              <a:t/>
            </a:r>
            <a:endParaRPr sz="145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34"/>
          <p:cNvSpPr txBox="1"/>
          <p:nvPr>
            <p:ph type="title"/>
          </p:nvPr>
        </p:nvSpPr>
        <p:spPr>
          <a:xfrm>
            <a:off x="424547" y="344269"/>
            <a:ext cx="7473720"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Final Reflections</a:t>
            </a:r>
            <a:br>
              <a:rPr lang="en-GB" sz="3000"/>
            </a:br>
            <a:endParaRPr sz="3000">
              <a:solidFill>
                <a:srgbClr val="017D69"/>
              </a:solidFill>
            </a:endParaRPr>
          </a:p>
        </p:txBody>
      </p:sp>
      <p:sp>
        <p:nvSpPr>
          <p:cNvPr id="577" name="Google Shape;577;p34"/>
          <p:cNvSpPr txBox="1"/>
          <p:nvPr>
            <p:ph idx="1" type="body"/>
          </p:nvPr>
        </p:nvSpPr>
        <p:spPr>
          <a:xfrm>
            <a:off x="424547" y="1187521"/>
            <a:ext cx="8235197" cy="3882774"/>
          </a:xfrm>
          <a:prstGeom prst="rect">
            <a:avLst/>
          </a:prstGeom>
          <a:noFill/>
          <a:ln>
            <a:noFill/>
          </a:ln>
        </p:spPr>
        <p:txBody>
          <a:bodyPr anchorCtr="0" anchor="t" bIns="45700" lIns="91425" spcFirstLastPara="1" rIns="91425" wrap="square" tIns="45700">
            <a:noAutofit/>
          </a:bodyPr>
          <a:lstStyle/>
          <a:p>
            <a:pPr indent="-103504" lvl="0" marL="103504" rtl="0" algn="l">
              <a:lnSpc>
                <a:spcPct val="90000"/>
              </a:lnSpc>
              <a:spcBef>
                <a:spcPts val="0"/>
              </a:spcBef>
              <a:spcAft>
                <a:spcPts val="0"/>
              </a:spcAft>
              <a:buClr>
                <a:srgbClr val="000000"/>
              </a:buClr>
              <a:buSzPts val="1600"/>
              <a:buNone/>
            </a:pPr>
            <a:r>
              <a:rPr lang="en-GB" sz="1600">
                <a:solidFill>
                  <a:srgbClr val="000000"/>
                </a:solidFill>
                <a:latin typeface="Arial"/>
                <a:ea typeface="Arial"/>
                <a:cs typeface="Arial"/>
                <a:sym typeface="Arial"/>
              </a:rPr>
              <a:t>🧍</a:t>
            </a:r>
            <a:r>
              <a:rPr b="1" lang="en-GB" sz="1600">
                <a:solidFill>
                  <a:srgbClr val="000000"/>
                </a:solidFill>
                <a:latin typeface="Arial"/>
                <a:ea typeface="Arial"/>
                <a:cs typeface="Arial"/>
                <a:sym typeface="Arial"/>
              </a:rPr>
              <a:t>Discipline Feels Isolating (Feeling of Belonging)</a:t>
            </a:r>
            <a:endParaRPr b="1" sz="1600"/>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“Economics… is quite isolating… it's up to the professors and staff to make it more interesting.” </a:t>
            </a:r>
            <a:endParaRPr/>
          </a:p>
          <a:p>
            <a:pPr indent="-103504" lvl="0" marL="103504"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Call for Personalized Learning (Value Perception/Learning Autonomy)</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“More regular quizzes… keeps you engaged the whole way along.” </a:t>
            </a:r>
            <a:endParaRPr i="1">
              <a:solidFill>
                <a:srgbClr val="017D69"/>
              </a:solidFill>
            </a:endParaRPr>
          </a:p>
          <a:p>
            <a:pPr indent="-103504" lvl="0" marL="103504"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a:t>
            </a:r>
            <a:r>
              <a:rPr b="1" lang="en-GB" sz="1600">
                <a:solidFill>
                  <a:srgbClr val="000000"/>
                </a:solidFill>
                <a:latin typeface="Arial"/>
                <a:ea typeface="Arial"/>
                <a:cs typeface="Arial"/>
                <a:sym typeface="Arial"/>
              </a:rPr>
              <a:t> Post-Placement Students Attend More (Maturity affects Structural Barriers)</a:t>
            </a:r>
            <a:endParaRPr b="1" sz="1600"/>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“Coming from placement… you come back with a different work ethic.” </a:t>
            </a:r>
            <a:endParaRPr i="1" sz="1600">
              <a:solidFill>
                <a:srgbClr val="017D69"/>
              </a:solidFill>
              <a:latin typeface="Arial"/>
              <a:ea typeface="Arial"/>
              <a:cs typeface="Arial"/>
              <a:sym typeface="Arial"/>
            </a:endParaRPr>
          </a:p>
          <a:p>
            <a:pPr indent="-103504" lvl="0" marL="103504" rtl="0" algn="l">
              <a:lnSpc>
                <a:spcPct val="90000"/>
              </a:lnSpc>
              <a:spcBef>
                <a:spcPts val="455"/>
              </a:spcBef>
              <a:spcAft>
                <a:spcPts val="0"/>
              </a:spcAft>
              <a:buClr>
                <a:srgbClr val="003C3B"/>
              </a:buClr>
              <a:buSzPts val="1600"/>
              <a:buNone/>
            </a:pPr>
            <a:r>
              <a:t/>
            </a:r>
            <a:endParaRPr sz="1600">
              <a:solidFill>
                <a:srgbClr val="000000"/>
              </a:solidFill>
              <a:latin typeface="Arial"/>
              <a:ea typeface="Arial"/>
              <a:cs typeface="Arial"/>
              <a:sym typeface="Arial"/>
            </a:endParaRPr>
          </a:p>
          <a:p>
            <a:pPr indent="-103504" lvl="0" marL="103504" rtl="0" algn="l">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b="1" lang="en-GB" sz="1600">
                <a:solidFill>
                  <a:srgbClr val="000000"/>
                </a:solidFill>
                <a:latin typeface="Arial"/>
                <a:ea typeface="Arial"/>
                <a:cs typeface="Arial"/>
                <a:sym typeface="Arial"/>
              </a:rPr>
              <a:t>AI Changing Learning Behavior (Value Perception)</a:t>
            </a:r>
            <a:endParaRPr b="1" sz="1600"/>
          </a:p>
          <a:p>
            <a:pPr indent="-103504" lvl="0" marL="103504" rtl="0" algn="l">
              <a:lnSpc>
                <a:spcPct val="90000"/>
              </a:lnSpc>
              <a:spcBef>
                <a:spcPts val="455"/>
              </a:spcBef>
              <a:spcAft>
                <a:spcPts val="0"/>
              </a:spcAft>
              <a:buClr>
                <a:srgbClr val="017D69"/>
              </a:buClr>
              <a:buSzPts val="1600"/>
              <a:buNone/>
            </a:pPr>
            <a:r>
              <a:rPr i="1" lang="en-GB" sz="1600">
                <a:solidFill>
                  <a:srgbClr val="017D69"/>
                </a:solidFill>
                <a:latin typeface="Arial"/>
                <a:ea typeface="Arial"/>
                <a:cs typeface="Arial"/>
                <a:sym typeface="Arial"/>
              </a:rPr>
              <a:t>“People say, ‘Why are you wasting time on that when you can just put it in AI?’” </a:t>
            </a:r>
            <a:endParaRPr i="1" sz="1600">
              <a:solidFill>
                <a:srgbClr val="017D69"/>
              </a:solidFill>
              <a:latin typeface="Arial"/>
              <a:ea typeface="Arial"/>
              <a:cs typeface="Arial"/>
              <a:sym typeface="Arial"/>
            </a:endParaRPr>
          </a:p>
          <a:p>
            <a:pPr indent="0" lvl="0" marL="0" rtl="0" algn="l">
              <a:lnSpc>
                <a:spcPct val="90000"/>
              </a:lnSpc>
              <a:spcBef>
                <a:spcPts val="455"/>
              </a:spcBef>
              <a:spcAft>
                <a:spcPts val="0"/>
              </a:spcAft>
              <a:buClr>
                <a:srgbClr val="003C3B"/>
              </a:buClr>
              <a:buSzPts val="1600"/>
              <a:buNone/>
            </a:pPr>
            <a:r>
              <a:t/>
            </a:r>
            <a:endParaRPr b="1" sz="1600">
              <a:solidFill>
                <a:srgbClr val="000000"/>
              </a:solidFill>
              <a:latin typeface="Arial"/>
              <a:ea typeface="Arial"/>
              <a:cs typeface="Arial"/>
              <a:sym typeface="Arial"/>
            </a:endParaRPr>
          </a:p>
          <a:p>
            <a:pPr indent="0" lvl="0" marL="0" rtl="0" algn="l">
              <a:lnSpc>
                <a:spcPct val="90000"/>
              </a:lnSpc>
              <a:spcBef>
                <a:spcPts val="455"/>
              </a:spcBef>
              <a:spcAft>
                <a:spcPts val="0"/>
              </a:spcAft>
              <a:buClr>
                <a:srgbClr val="003C3B"/>
              </a:buClr>
              <a:buSzPts val="1450"/>
              <a:buNone/>
            </a:pPr>
            <a:r>
              <a:t/>
            </a:r>
            <a:endParaRPr sz="145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5"/>
          <p:cNvSpPr txBox="1"/>
          <p:nvPr>
            <p:ph type="title"/>
          </p:nvPr>
        </p:nvSpPr>
        <p:spPr>
          <a:xfrm>
            <a:off x="497124" y="268274"/>
            <a:ext cx="6919882"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a:solidFill>
                  <a:srgbClr val="017D69"/>
                </a:solidFill>
              </a:rPr>
              <a:t>Next Steps</a:t>
            </a:r>
            <a:endParaRPr/>
          </a:p>
        </p:txBody>
      </p:sp>
      <p:sp>
        <p:nvSpPr>
          <p:cNvPr id="583" name="Google Shape;583;p35"/>
          <p:cNvSpPr txBox="1"/>
          <p:nvPr>
            <p:ph idx="1" type="body"/>
          </p:nvPr>
        </p:nvSpPr>
        <p:spPr>
          <a:xfrm>
            <a:off x="355976" y="808141"/>
            <a:ext cx="8235197" cy="4067085"/>
          </a:xfrm>
          <a:prstGeom prst="rect">
            <a:avLst/>
          </a:prstGeom>
          <a:noFill/>
          <a:ln>
            <a:noFill/>
          </a:ln>
        </p:spPr>
        <p:txBody>
          <a:bodyPr anchorCtr="0" anchor="t" bIns="45700" lIns="91425" spcFirstLastPara="1" rIns="91425" wrap="square" tIns="45700">
            <a:noAutofit/>
          </a:bodyPr>
          <a:lstStyle/>
          <a:p>
            <a:pPr indent="-114300" lvl="0" marL="103504" rtl="0" algn="l">
              <a:lnSpc>
                <a:spcPct val="90000"/>
              </a:lnSpc>
              <a:spcBef>
                <a:spcPts val="0"/>
              </a:spcBef>
              <a:spcAft>
                <a:spcPts val="0"/>
              </a:spcAft>
              <a:buClr>
                <a:srgbClr val="003C3B"/>
              </a:buClr>
              <a:buSzPts val="1800"/>
              <a:buChar char="•"/>
            </a:pPr>
            <a:r>
              <a:rPr lang="en-GB" sz="1800">
                <a:latin typeface="Arial"/>
                <a:ea typeface="Arial"/>
                <a:cs typeface="Arial"/>
                <a:sym typeface="Arial"/>
              </a:rPr>
              <a:t> Our research highlights variation in students’ attitudes and preferences towards lecture/tutorial attendance, shaped by contextual, personal, and institutional factors.</a:t>
            </a:r>
            <a:endParaRPr>
              <a:latin typeface="Arial"/>
              <a:ea typeface="Arial"/>
              <a:cs typeface="Arial"/>
              <a:sym typeface="Arial"/>
            </a:endParaRPr>
          </a:p>
          <a:p>
            <a:pPr indent="0" lvl="0" marL="103966" rtl="0" algn="l">
              <a:lnSpc>
                <a:spcPct val="90000"/>
              </a:lnSpc>
              <a:spcBef>
                <a:spcPts val="455"/>
              </a:spcBef>
              <a:spcAft>
                <a:spcPts val="0"/>
              </a:spcAft>
              <a:buClr>
                <a:srgbClr val="003C3B"/>
              </a:buClr>
              <a:buSzPts val="1800"/>
              <a:buNone/>
            </a:pPr>
            <a:r>
              <a:t/>
            </a:r>
            <a:endParaRPr sz="1800"/>
          </a:p>
          <a:p>
            <a:pPr indent="-114300" lvl="0" marL="103966" rtl="0" algn="l">
              <a:lnSpc>
                <a:spcPct val="90000"/>
              </a:lnSpc>
              <a:spcBef>
                <a:spcPts val="455"/>
              </a:spcBef>
              <a:spcAft>
                <a:spcPts val="0"/>
              </a:spcAft>
              <a:buClr>
                <a:srgbClr val="003C3B"/>
              </a:buClr>
              <a:buSzPts val="1800"/>
              <a:buChar char="•"/>
            </a:pPr>
            <a:r>
              <a:rPr lang="en-GB" sz="1800"/>
              <a:t> Ongoing and future work</a:t>
            </a:r>
            <a:endParaRPr/>
          </a:p>
          <a:p>
            <a:pPr indent="-102743" lvl="1" marL="311902" rtl="0" algn="l">
              <a:lnSpc>
                <a:spcPct val="90000"/>
              </a:lnSpc>
              <a:spcBef>
                <a:spcPts val="227"/>
              </a:spcBef>
              <a:spcAft>
                <a:spcPts val="0"/>
              </a:spcAft>
              <a:buClr>
                <a:srgbClr val="003C3B"/>
              </a:buClr>
              <a:buSzPts val="1618"/>
              <a:buChar char="•"/>
            </a:pPr>
            <a:r>
              <a:rPr lang="en-GB" sz="1618"/>
              <a:t> Conduct in-depth analysis of remaining survey questions</a:t>
            </a:r>
            <a:endParaRPr/>
          </a:p>
          <a:p>
            <a:pPr indent="-102743" lvl="1" marL="311902" rtl="0" algn="l">
              <a:lnSpc>
                <a:spcPct val="90000"/>
              </a:lnSpc>
              <a:spcBef>
                <a:spcPts val="227"/>
              </a:spcBef>
              <a:spcAft>
                <a:spcPts val="0"/>
              </a:spcAft>
              <a:buClr>
                <a:srgbClr val="003C3B"/>
              </a:buClr>
              <a:buSzPts val="1618"/>
              <a:buChar char="•"/>
            </a:pPr>
            <a:r>
              <a:rPr lang="en-GB" sz="1618"/>
              <a:t> Conduct detailed thematic analysis of focus group transcripts</a:t>
            </a:r>
            <a:endParaRPr/>
          </a:p>
          <a:p>
            <a:pPr indent="-102743" lvl="1" marL="311902" rtl="0" algn="l">
              <a:lnSpc>
                <a:spcPct val="90000"/>
              </a:lnSpc>
              <a:spcBef>
                <a:spcPts val="227"/>
              </a:spcBef>
              <a:spcAft>
                <a:spcPts val="0"/>
              </a:spcAft>
              <a:buClr>
                <a:srgbClr val="003C3B"/>
              </a:buClr>
              <a:buSzPts val="1618"/>
              <a:buChar char="•"/>
            </a:pPr>
            <a:r>
              <a:rPr lang="en-GB" sz="1618"/>
              <a:t> Undertake regression analysis (e.g. multinomial logit models) to explore how attendance patterns relate to key factors </a:t>
            </a:r>
            <a:endParaRPr/>
          </a:p>
          <a:p>
            <a:pPr indent="-102743" lvl="1" marL="311902" rtl="0" algn="l">
              <a:lnSpc>
                <a:spcPct val="90000"/>
              </a:lnSpc>
              <a:spcBef>
                <a:spcPts val="227"/>
              </a:spcBef>
              <a:spcAft>
                <a:spcPts val="0"/>
              </a:spcAft>
              <a:buClr>
                <a:srgbClr val="003C3B"/>
              </a:buClr>
              <a:buSzPts val="1618"/>
              <a:buChar char="•"/>
            </a:pPr>
            <a:r>
              <a:rPr lang="en-GB" sz="1618"/>
              <a:t>Integrate insights from the literature review, survey responses, and qualitative data </a:t>
            </a:r>
            <a:endParaRPr/>
          </a:p>
          <a:p>
            <a:pPr indent="-103967" lvl="2" marL="519836" rtl="0" algn="l">
              <a:lnSpc>
                <a:spcPct val="90000"/>
              </a:lnSpc>
              <a:spcBef>
                <a:spcPts val="227"/>
              </a:spcBef>
              <a:spcAft>
                <a:spcPts val="0"/>
              </a:spcAft>
              <a:buClr>
                <a:srgbClr val="003C3B"/>
              </a:buClr>
              <a:buSzPts val="1437"/>
              <a:buChar char="•"/>
            </a:pPr>
            <a:r>
              <a:rPr lang="en-GB" sz="1437"/>
              <a:t> Conduct principal factor analysis to validate our themes</a:t>
            </a:r>
            <a:endParaRPr/>
          </a:p>
          <a:p>
            <a:pPr indent="-102743" lvl="1" marL="311902" rtl="0" algn="l">
              <a:lnSpc>
                <a:spcPct val="90000"/>
              </a:lnSpc>
              <a:spcBef>
                <a:spcPts val="227"/>
              </a:spcBef>
              <a:spcAft>
                <a:spcPts val="0"/>
              </a:spcAft>
              <a:buClr>
                <a:srgbClr val="003C3B"/>
              </a:buClr>
              <a:buSzPts val="1618"/>
              <a:buChar char="•"/>
            </a:pPr>
            <a:r>
              <a:rPr lang="en-GB" sz="1618"/>
              <a:t> Actionable recommendations for improving student engagement</a:t>
            </a:r>
            <a:endParaRPr/>
          </a:p>
          <a:p>
            <a:pPr indent="-102743" lvl="1" marL="311902" rtl="0" algn="l">
              <a:lnSpc>
                <a:spcPct val="90000"/>
              </a:lnSpc>
              <a:spcBef>
                <a:spcPts val="227"/>
              </a:spcBef>
              <a:spcAft>
                <a:spcPts val="0"/>
              </a:spcAft>
              <a:buClr>
                <a:srgbClr val="003C3B"/>
              </a:buClr>
              <a:buSzPts val="1618"/>
              <a:buChar char="•"/>
            </a:pPr>
            <a:r>
              <a:rPr lang="en-GB" sz="1618"/>
              <a:t>Begin drafting the final report and recommendations  </a:t>
            </a:r>
            <a:endParaRPr/>
          </a:p>
          <a:p>
            <a:pPr indent="0" lvl="1" marL="311902" rtl="0" algn="l">
              <a:lnSpc>
                <a:spcPct val="90000"/>
              </a:lnSpc>
              <a:spcBef>
                <a:spcPts val="227"/>
              </a:spcBef>
              <a:spcAft>
                <a:spcPts val="0"/>
              </a:spcAft>
              <a:buClr>
                <a:srgbClr val="003C3B"/>
              </a:buClr>
              <a:buSzPts val="1618"/>
              <a:buNone/>
            </a:pPr>
            <a:r>
              <a:t/>
            </a:r>
            <a:endParaRPr sz="1618"/>
          </a:p>
          <a:p>
            <a:pPr indent="-114300" lvl="0" marL="103966" rtl="0" algn="l">
              <a:lnSpc>
                <a:spcPct val="90000"/>
              </a:lnSpc>
              <a:spcBef>
                <a:spcPts val="455"/>
              </a:spcBef>
              <a:spcAft>
                <a:spcPts val="0"/>
              </a:spcAft>
              <a:buClr>
                <a:srgbClr val="003C3B"/>
              </a:buClr>
              <a:buSzPts val="1800"/>
              <a:buChar char="•"/>
            </a:pPr>
            <a:r>
              <a:rPr lang="en-GB" sz="1800"/>
              <a:t> Next Milestone: Present findings at the DEE Conference in September</a:t>
            </a:r>
            <a:endParaRPr/>
          </a:p>
          <a:p>
            <a:pPr indent="-2366" lvl="1" marL="311902" rtl="0" algn="l">
              <a:lnSpc>
                <a:spcPct val="90000"/>
              </a:lnSpc>
              <a:spcBef>
                <a:spcPts val="227"/>
              </a:spcBef>
              <a:spcAft>
                <a:spcPts val="0"/>
              </a:spcAft>
              <a:buClr>
                <a:srgbClr val="003C3B"/>
              </a:buClr>
              <a:buSzPts val="1600"/>
              <a:buNone/>
            </a:pPr>
            <a:r>
              <a:t/>
            </a:r>
            <a:endParaRPr sz="1600"/>
          </a:p>
          <a:p>
            <a:pPr indent="0" lvl="1" marL="207935" rtl="0" algn="l">
              <a:lnSpc>
                <a:spcPct val="90000"/>
              </a:lnSpc>
              <a:spcBef>
                <a:spcPts val="227"/>
              </a:spcBef>
              <a:spcAft>
                <a:spcPts val="0"/>
              </a:spcAft>
              <a:buClr>
                <a:srgbClr val="003C3B"/>
              </a:buClr>
              <a:buSzPts val="1600"/>
              <a:buNone/>
            </a:pPr>
            <a:r>
              <a:rPr lang="en-GB" sz="1600"/>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
          <p:cNvSpPr txBox="1"/>
          <p:nvPr>
            <p:ph type="title"/>
          </p:nvPr>
        </p:nvSpPr>
        <p:spPr>
          <a:xfrm>
            <a:off x="339320" y="261388"/>
            <a:ext cx="4510100" cy="47114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Study Design </a:t>
            </a:r>
            <a:endParaRPr/>
          </a:p>
        </p:txBody>
      </p:sp>
      <p:grpSp>
        <p:nvGrpSpPr>
          <p:cNvPr id="261" name="Google Shape;261;p4"/>
          <p:cNvGrpSpPr/>
          <p:nvPr/>
        </p:nvGrpSpPr>
        <p:grpSpPr>
          <a:xfrm>
            <a:off x="4818619" y="964794"/>
            <a:ext cx="3772119" cy="3592495"/>
            <a:chOff x="771971" y="2250"/>
            <a:chExt cx="3772119" cy="3592495"/>
          </a:xfrm>
        </p:grpSpPr>
        <p:sp>
          <p:nvSpPr>
            <p:cNvPr id="262" name="Google Shape;262;p4"/>
            <p:cNvSpPr/>
            <p:nvPr/>
          </p:nvSpPr>
          <p:spPr>
            <a:xfrm>
              <a:off x="771971" y="2250"/>
              <a:ext cx="1796247" cy="1077748"/>
            </a:xfrm>
            <a:prstGeom prst="rect">
              <a:avLst/>
            </a:prstGeom>
            <a:solidFill>
              <a:srgbClr val="01DC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txBox="1"/>
            <p:nvPr/>
          </p:nvSpPr>
          <p:spPr>
            <a:xfrm>
              <a:off x="771971" y="2250"/>
              <a:ext cx="1796247" cy="1077748"/>
            </a:xfrm>
            <a:prstGeom prst="rect">
              <a:avLst/>
            </a:prstGeom>
            <a:noFill/>
            <a:ln>
              <a:noFill/>
            </a:ln>
          </p:spPr>
          <p:txBody>
            <a:bodyPr anchorCtr="0" anchor="ctr" bIns="45700" lIns="45700" spcFirstLastPara="1" rIns="45700" wrap="square" tIns="45700">
              <a:noAutofit/>
            </a:bodyPr>
            <a:lstStyle/>
            <a:p>
              <a:pPr indent="0" lvl="0" marL="0" rtl="0" algn="ctr">
                <a:lnSpc>
                  <a:spcPct val="90000"/>
                </a:lnSpc>
                <a:spcBef>
                  <a:spcPts val="0"/>
                </a:spcBef>
                <a:spcAft>
                  <a:spcPts val="0"/>
                </a:spcAft>
                <a:buClr>
                  <a:schemeClr val="lt1"/>
                </a:buClr>
                <a:buSzPts val="1200"/>
                <a:buFont typeface="Arial"/>
                <a:buNone/>
              </a:pPr>
              <a:r>
                <a:rPr b="1" lang="en-GB" sz="1200">
                  <a:solidFill>
                    <a:schemeClr val="lt1"/>
                  </a:solidFill>
                  <a:latin typeface="Arial"/>
                  <a:ea typeface="Arial"/>
                  <a:cs typeface="Arial"/>
                  <a:sym typeface="Arial"/>
                </a:rPr>
                <a:t>Attendance Patterns</a:t>
              </a:r>
              <a:endParaRPr/>
            </a:p>
          </p:txBody>
        </p:sp>
        <p:sp>
          <p:nvSpPr>
            <p:cNvPr id="264" name="Google Shape;264;p4"/>
            <p:cNvSpPr/>
            <p:nvPr/>
          </p:nvSpPr>
          <p:spPr>
            <a:xfrm>
              <a:off x="2747843" y="2250"/>
              <a:ext cx="1796247" cy="1077748"/>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txBox="1"/>
            <p:nvPr/>
          </p:nvSpPr>
          <p:spPr>
            <a:xfrm>
              <a:off x="2747843" y="2250"/>
              <a:ext cx="1796247" cy="1077748"/>
            </a:xfrm>
            <a:prstGeom prst="rect">
              <a:avLst/>
            </a:prstGeom>
            <a:noFill/>
            <a:ln>
              <a:noFill/>
            </a:ln>
          </p:spPr>
          <p:txBody>
            <a:bodyPr anchorCtr="0" anchor="ctr" bIns="45700" lIns="45700" spcFirstLastPara="1" rIns="45700" wrap="square" tIns="45700">
              <a:noAutofit/>
            </a:bodyPr>
            <a:lstStyle/>
            <a:p>
              <a:pPr indent="0" lvl="0" marL="0" rtl="0" algn="ctr">
                <a:lnSpc>
                  <a:spcPct val="90000"/>
                </a:lnSpc>
                <a:spcBef>
                  <a:spcPts val="0"/>
                </a:spcBef>
                <a:spcAft>
                  <a:spcPts val="0"/>
                </a:spcAft>
                <a:buClr>
                  <a:schemeClr val="lt1"/>
                </a:buClr>
                <a:buSzPts val="1200"/>
                <a:buFont typeface="Arial"/>
                <a:buNone/>
              </a:pPr>
              <a:r>
                <a:rPr b="1" lang="en-GB" sz="1200">
                  <a:solidFill>
                    <a:schemeClr val="lt1"/>
                  </a:solidFill>
                  <a:latin typeface="Arial"/>
                  <a:ea typeface="Arial"/>
                  <a:cs typeface="Arial"/>
                  <a:sym typeface="Arial"/>
                </a:rPr>
                <a:t>Reasons for Attending Class</a:t>
              </a:r>
              <a:endParaRPr/>
            </a:p>
          </p:txBody>
        </p:sp>
        <p:sp>
          <p:nvSpPr>
            <p:cNvPr id="266" name="Google Shape;266;p4"/>
            <p:cNvSpPr/>
            <p:nvPr/>
          </p:nvSpPr>
          <p:spPr>
            <a:xfrm>
              <a:off x="771971" y="1259624"/>
              <a:ext cx="1796247" cy="1077748"/>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txBox="1"/>
            <p:nvPr/>
          </p:nvSpPr>
          <p:spPr>
            <a:xfrm>
              <a:off x="771971" y="1259624"/>
              <a:ext cx="1796247" cy="1077748"/>
            </a:xfrm>
            <a:prstGeom prst="rect">
              <a:avLst/>
            </a:prstGeom>
            <a:noFill/>
            <a:ln>
              <a:noFill/>
            </a:ln>
          </p:spPr>
          <p:txBody>
            <a:bodyPr anchorCtr="0" anchor="ctr" bIns="45700" lIns="45700" spcFirstLastPara="1" rIns="45700" wrap="square" tIns="45700">
              <a:noAutofit/>
            </a:bodyPr>
            <a:lstStyle/>
            <a:p>
              <a:pPr indent="0" lvl="0" marL="0" rtl="0" algn="ctr">
                <a:lnSpc>
                  <a:spcPct val="90000"/>
                </a:lnSpc>
                <a:spcBef>
                  <a:spcPts val="0"/>
                </a:spcBef>
                <a:spcAft>
                  <a:spcPts val="0"/>
                </a:spcAft>
                <a:buClr>
                  <a:schemeClr val="lt1"/>
                </a:buClr>
                <a:buSzPts val="1200"/>
                <a:buFont typeface="Arial"/>
                <a:buNone/>
              </a:pPr>
              <a:r>
                <a:rPr b="1" lang="en-GB" sz="1200">
                  <a:solidFill>
                    <a:schemeClr val="lt1"/>
                  </a:solidFill>
                  <a:latin typeface="Arial"/>
                  <a:ea typeface="Arial"/>
                  <a:cs typeface="Arial"/>
                  <a:sym typeface="Arial"/>
                </a:rPr>
                <a:t>Barriers to Attending Class</a:t>
              </a:r>
              <a:endParaRPr/>
            </a:p>
          </p:txBody>
        </p:sp>
        <p:sp>
          <p:nvSpPr>
            <p:cNvPr id="268" name="Google Shape;268;p4"/>
            <p:cNvSpPr/>
            <p:nvPr/>
          </p:nvSpPr>
          <p:spPr>
            <a:xfrm>
              <a:off x="2747843" y="1259624"/>
              <a:ext cx="1796247" cy="1077748"/>
            </a:xfrm>
            <a:prstGeom prst="rect">
              <a:avLst/>
            </a:prstGeom>
            <a:solidFill>
              <a:srgbClr val="00206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txBox="1"/>
            <p:nvPr/>
          </p:nvSpPr>
          <p:spPr>
            <a:xfrm>
              <a:off x="2747843" y="1259624"/>
              <a:ext cx="1796247" cy="1077748"/>
            </a:xfrm>
            <a:prstGeom prst="rect">
              <a:avLst/>
            </a:prstGeom>
            <a:noFill/>
            <a:ln>
              <a:noFill/>
            </a:ln>
          </p:spPr>
          <p:txBody>
            <a:bodyPr anchorCtr="0" anchor="ctr" bIns="45700" lIns="45700" spcFirstLastPara="1" rIns="45700" wrap="square" tIns="45700">
              <a:noAutofit/>
            </a:bodyPr>
            <a:lstStyle/>
            <a:p>
              <a:pPr indent="0" lvl="0" marL="0" rtl="0" algn="ctr">
                <a:lnSpc>
                  <a:spcPct val="90000"/>
                </a:lnSpc>
                <a:spcBef>
                  <a:spcPts val="0"/>
                </a:spcBef>
                <a:spcAft>
                  <a:spcPts val="0"/>
                </a:spcAft>
                <a:buClr>
                  <a:schemeClr val="lt1"/>
                </a:buClr>
                <a:buSzPts val="1200"/>
                <a:buFont typeface="Arial"/>
                <a:buNone/>
              </a:pPr>
              <a:r>
                <a:rPr b="1" lang="en-GB" sz="1200">
                  <a:solidFill>
                    <a:schemeClr val="lt1"/>
                  </a:solidFill>
                  <a:latin typeface="Arial"/>
                  <a:ea typeface="Arial"/>
                  <a:cs typeface="Arial"/>
                  <a:sym typeface="Arial"/>
                </a:rPr>
                <a:t>Suggestions for Improvement</a:t>
              </a:r>
              <a:endParaRPr/>
            </a:p>
          </p:txBody>
        </p:sp>
        <p:sp>
          <p:nvSpPr>
            <p:cNvPr id="270" name="Google Shape;270;p4"/>
            <p:cNvSpPr/>
            <p:nvPr/>
          </p:nvSpPr>
          <p:spPr>
            <a:xfrm>
              <a:off x="1759907" y="2516997"/>
              <a:ext cx="1796247" cy="1077748"/>
            </a:xfrm>
            <a:prstGeom prst="rect">
              <a:avLst/>
            </a:prstGeom>
            <a:solidFill>
              <a:srgbClr val="01DC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
            <p:cNvSpPr txBox="1"/>
            <p:nvPr/>
          </p:nvSpPr>
          <p:spPr>
            <a:xfrm>
              <a:off x="1759907" y="2516997"/>
              <a:ext cx="1796247" cy="1077748"/>
            </a:xfrm>
            <a:prstGeom prst="rect">
              <a:avLst/>
            </a:prstGeom>
            <a:noFill/>
            <a:ln>
              <a:noFill/>
            </a:ln>
          </p:spPr>
          <p:txBody>
            <a:bodyPr anchorCtr="0" anchor="ctr" bIns="45700" lIns="45700" spcFirstLastPara="1" rIns="45700" wrap="square" tIns="45700">
              <a:noAutofit/>
            </a:bodyPr>
            <a:lstStyle/>
            <a:p>
              <a:pPr indent="0" lvl="0" marL="0" rtl="0" algn="ctr">
                <a:lnSpc>
                  <a:spcPct val="90000"/>
                </a:lnSpc>
                <a:spcBef>
                  <a:spcPts val="0"/>
                </a:spcBef>
                <a:spcAft>
                  <a:spcPts val="0"/>
                </a:spcAft>
                <a:buClr>
                  <a:schemeClr val="lt1"/>
                </a:buClr>
                <a:buSzPts val="1200"/>
                <a:buFont typeface="Arial"/>
                <a:buNone/>
              </a:pPr>
              <a:r>
                <a:rPr b="1" lang="en-GB" sz="1200">
                  <a:solidFill>
                    <a:schemeClr val="lt1"/>
                  </a:solidFill>
                  <a:latin typeface="Arial"/>
                  <a:ea typeface="Arial"/>
                  <a:cs typeface="Arial"/>
                  <a:sym typeface="Arial"/>
                </a:rPr>
                <a:t>Demographics</a:t>
              </a:r>
              <a:endParaRPr/>
            </a:p>
          </p:txBody>
        </p:sp>
      </p:grpSp>
      <p:grpSp>
        <p:nvGrpSpPr>
          <p:cNvPr id="272" name="Google Shape;272;p4"/>
          <p:cNvGrpSpPr/>
          <p:nvPr/>
        </p:nvGrpSpPr>
        <p:grpSpPr>
          <a:xfrm>
            <a:off x="184355" y="1059754"/>
            <a:ext cx="4199224" cy="3029400"/>
            <a:chOff x="0" y="7530"/>
            <a:chExt cx="4199224" cy="3029400"/>
          </a:xfrm>
        </p:grpSpPr>
        <p:sp>
          <p:nvSpPr>
            <p:cNvPr id="273" name="Google Shape;273;p4"/>
            <p:cNvSpPr/>
            <p:nvPr/>
          </p:nvSpPr>
          <p:spPr>
            <a:xfrm>
              <a:off x="0" y="302730"/>
              <a:ext cx="4199224" cy="12915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
            <p:cNvSpPr txBox="1"/>
            <p:nvPr/>
          </p:nvSpPr>
          <p:spPr>
            <a:xfrm>
              <a:off x="0" y="302730"/>
              <a:ext cx="4199224" cy="1291500"/>
            </a:xfrm>
            <a:prstGeom prst="rect">
              <a:avLst/>
            </a:prstGeom>
            <a:noFill/>
            <a:ln>
              <a:noFill/>
            </a:ln>
          </p:spPr>
          <p:txBody>
            <a:bodyPr anchorCtr="0" anchor="t" bIns="128000" lIns="325900" spcFirstLastPara="1" rIns="325900" wrap="square" tIns="416550">
              <a:noAutofit/>
            </a:bodyPr>
            <a:lstStyle/>
            <a:p>
              <a:pPr indent="-171450" lvl="1" marL="171450" rtl="0" algn="l">
                <a:lnSpc>
                  <a:spcPct val="90000"/>
                </a:lnSpc>
                <a:spcBef>
                  <a:spcPts val="0"/>
                </a:spcBef>
                <a:spcAft>
                  <a:spcPts val="0"/>
                </a:spcAft>
                <a:buSzPts val="1800"/>
                <a:buFont typeface="Arial"/>
                <a:buChar char="•"/>
              </a:pPr>
              <a:r>
                <a:rPr i="1" lang="en-GB" sz="1800">
                  <a:latin typeface="Arial"/>
                  <a:ea typeface="Arial"/>
                  <a:cs typeface="Arial"/>
                  <a:sym typeface="Arial"/>
                </a:rPr>
                <a:t>All economics undergraduate students at Exeter</a:t>
              </a:r>
              <a:endParaRPr i="1" sz="2100">
                <a:latin typeface="Arial"/>
                <a:ea typeface="Arial"/>
                <a:cs typeface="Arial"/>
                <a:sym typeface="Arial"/>
              </a:endParaRPr>
            </a:p>
            <a:p>
              <a:pPr indent="-171450" lvl="1" marL="171450" rtl="0" algn="l">
                <a:lnSpc>
                  <a:spcPct val="90000"/>
                </a:lnSpc>
                <a:spcBef>
                  <a:spcPts val="270"/>
                </a:spcBef>
                <a:spcAft>
                  <a:spcPts val="0"/>
                </a:spcAft>
                <a:buSzPts val="1600"/>
                <a:buFont typeface="Arial"/>
                <a:buNone/>
              </a:pPr>
              <a:r>
                <a:rPr i="1" lang="en-GB" sz="1600">
                  <a:latin typeface="Arial"/>
                  <a:ea typeface="Arial"/>
                  <a:cs typeface="Arial"/>
                  <a:sym typeface="Arial"/>
                </a:rPr>
                <a:t>(March 2025)</a:t>
              </a:r>
              <a:endParaRPr/>
            </a:p>
          </p:txBody>
        </p:sp>
        <p:sp>
          <p:nvSpPr>
            <p:cNvPr id="275" name="Google Shape;275;p4"/>
            <p:cNvSpPr/>
            <p:nvPr/>
          </p:nvSpPr>
          <p:spPr>
            <a:xfrm>
              <a:off x="209961" y="7530"/>
              <a:ext cx="2939456" cy="590400"/>
            </a:xfrm>
            <a:prstGeom prst="roundRect">
              <a:avLst>
                <a:gd fmla="val 16667" name="adj"/>
              </a:avLst>
            </a:prstGeom>
            <a:solidFill>
              <a:srgbClr val="01DC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
            <p:cNvSpPr txBox="1"/>
            <p:nvPr/>
          </p:nvSpPr>
          <p:spPr>
            <a:xfrm>
              <a:off x="238782" y="36351"/>
              <a:ext cx="2881814" cy="532758"/>
            </a:xfrm>
            <a:prstGeom prst="rect">
              <a:avLst/>
            </a:prstGeom>
            <a:noFill/>
            <a:ln>
              <a:noFill/>
            </a:ln>
          </p:spPr>
          <p:txBody>
            <a:bodyPr anchorCtr="0" anchor="ctr" bIns="0" lIns="111100" spcFirstLastPara="1" rIns="111100" wrap="square" tIns="0">
              <a:noAutofit/>
            </a:bodyPr>
            <a:lstStyle/>
            <a:p>
              <a:pPr indent="0" lvl="0" marL="0" rtl="0" algn="l">
                <a:lnSpc>
                  <a:spcPct val="90000"/>
                </a:lnSpc>
                <a:spcBef>
                  <a:spcPts val="0"/>
                </a:spcBef>
                <a:spcAft>
                  <a:spcPts val="0"/>
                </a:spcAft>
                <a:buClr>
                  <a:schemeClr val="lt1"/>
                </a:buClr>
                <a:buSzPts val="2000"/>
                <a:buFont typeface="Arial"/>
                <a:buNone/>
              </a:pPr>
              <a:r>
                <a:rPr lang="en-GB" sz="2000">
                  <a:solidFill>
                    <a:schemeClr val="lt1"/>
                  </a:solidFill>
                  <a:latin typeface="Palatino Linotype"/>
                  <a:ea typeface="Palatino Linotype"/>
                  <a:cs typeface="Palatino Linotype"/>
                  <a:sym typeface="Palatino Linotype"/>
                </a:rPr>
                <a:t>Survey </a:t>
              </a:r>
              <a:endParaRPr/>
            </a:p>
          </p:txBody>
        </p:sp>
        <p:sp>
          <p:nvSpPr>
            <p:cNvPr id="277" name="Google Shape;277;p4"/>
            <p:cNvSpPr/>
            <p:nvPr/>
          </p:nvSpPr>
          <p:spPr>
            <a:xfrm>
              <a:off x="0" y="1997430"/>
              <a:ext cx="4199224" cy="10395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
            <p:cNvSpPr txBox="1"/>
            <p:nvPr/>
          </p:nvSpPr>
          <p:spPr>
            <a:xfrm>
              <a:off x="0" y="1997430"/>
              <a:ext cx="4199224" cy="1039500"/>
            </a:xfrm>
            <a:prstGeom prst="rect">
              <a:avLst/>
            </a:prstGeom>
            <a:noFill/>
            <a:ln>
              <a:noFill/>
            </a:ln>
          </p:spPr>
          <p:txBody>
            <a:bodyPr anchorCtr="0" anchor="t" bIns="113775" lIns="325900" spcFirstLastPara="1" rIns="325900" wrap="square" tIns="416550">
              <a:noAutofit/>
            </a:bodyPr>
            <a:lstStyle/>
            <a:p>
              <a:pPr indent="-171450" lvl="1" marL="171450" rtl="0" algn="l">
                <a:lnSpc>
                  <a:spcPct val="90000"/>
                </a:lnSpc>
                <a:spcBef>
                  <a:spcPts val="0"/>
                </a:spcBef>
                <a:spcAft>
                  <a:spcPts val="0"/>
                </a:spcAft>
                <a:buSzPts val="1800"/>
                <a:buFont typeface="Arial"/>
                <a:buChar char="•"/>
              </a:pPr>
              <a:r>
                <a:rPr i="1" lang="en-GB" sz="1800">
                  <a:latin typeface="Arial"/>
                  <a:ea typeface="Arial"/>
                  <a:cs typeface="Arial"/>
                  <a:sym typeface="Arial"/>
                </a:rPr>
                <a:t>4-8 students in 4 sessions</a:t>
              </a:r>
              <a:endParaRPr/>
            </a:p>
            <a:p>
              <a:pPr indent="-171450" lvl="1" marL="171450" rtl="0" algn="l">
                <a:lnSpc>
                  <a:spcPct val="90000"/>
                </a:lnSpc>
                <a:spcBef>
                  <a:spcPts val="270"/>
                </a:spcBef>
                <a:spcAft>
                  <a:spcPts val="0"/>
                </a:spcAft>
                <a:buSzPts val="1600"/>
                <a:buFont typeface="Arial"/>
                <a:buNone/>
              </a:pPr>
              <a:r>
                <a:rPr i="1" lang="en-GB" sz="1600">
                  <a:latin typeface="Arial"/>
                  <a:ea typeface="Arial"/>
                  <a:cs typeface="Arial"/>
                  <a:sym typeface="Arial"/>
                </a:rPr>
                <a:t>(June 2025)</a:t>
              </a:r>
              <a:endParaRPr/>
            </a:p>
          </p:txBody>
        </p:sp>
        <p:sp>
          <p:nvSpPr>
            <p:cNvPr id="279" name="Google Shape;279;p4"/>
            <p:cNvSpPr/>
            <p:nvPr/>
          </p:nvSpPr>
          <p:spPr>
            <a:xfrm>
              <a:off x="209961" y="1702230"/>
              <a:ext cx="2939456" cy="590400"/>
            </a:xfrm>
            <a:prstGeom prst="roundRect">
              <a:avLst>
                <a:gd fmla="val 16667" name="adj"/>
              </a:avLst>
            </a:prstGeom>
            <a:solidFill>
              <a:srgbClr val="01DC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txBox="1"/>
            <p:nvPr/>
          </p:nvSpPr>
          <p:spPr>
            <a:xfrm>
              <a:off x="238782" y="1731051"/>
              <a:ext cx="2881814" cy="532758"/>
            </a:xfrm>
            <a:prstGeom prst="rect">
              <a:avLst/>
            </a:prstGeom>
            <a:noFill/>
            <a:ln>
              <a:noFill/>
            </a:ln>
          </p:spPr>
          <p:txBody>
            <a:bodyPr anchorCtr="0" anchor="ctr" bIns="0" lIns="111100" spcFirstLastPara="1" rIns="111100" wrap="square" tIns="0">
              <a:noAutofit/>
            </a:bodyPr>
            <a:lstStyle/>
            <a:p>
              <a:pPr indent="0" lvl="0" marL="0" rtl="0" algn="l">
                <a:lnSpc>
                  <a:spcPct val="90000"/>
                </a:lnSpc>
                <a:spcBef>
                  <a:spcPts val="0"/>
                </a:spcBef>
                <a:spcAft>
                  <a:spcPts val="0"/>
                </a:spcAft>
                <a:buClr>
                  <a:schemeClr val="lt1"/>
                </a:buClr>
                <a:buSzPts val="2000"/>
                <a:buFont typeface="Arial"/>
                <a:buNone/>
              </a:pPr>
              <a:r>
                <a:rPr lang="en-GB" sz="2000">
                  <a:solidFill>
                    <a:schemeClr val="lt1"/>
                  </a:solidFill>
                  <a:latin typeface="Palatino Linotype"/>
                  <a:ea typeface="Palatino Linotype"/>
                  <a:cs typeface="Palatino Linotype"/>
                  <a:sym typeface="Palatino Linotype"/>
                </a:rPr>
                <a:t>Focus groups</a:t>
              </a:r>
              <a:endParaRPr/>
            </a:p>
          </p:txBody>
        </p:sp>
      </p:grpSp>
      <p:sp>
        <p:nvSpPr>
          <p:cNvPr id="281" name="Google Shape;281;p4"/>
          <p:cNvSpPr txBox="1"/>
          <p:nvPr/>
        </p:nvSpPr>
        <p:spPr>
          <a:xfrm>
            <a:off x="4844923" y="262271"/>
            <a:ext cx="4080280" cy="4619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17D69"/>
              </a:buClr>
              <a:buSzPts val="3000"/>
              <a:buFont typeface="Arial"/>
              <a:buNone/>
            </a:pPr>
            <a:r>
              <a:rPr b="0" i="0" lang="en-GB" sz="3000">
                <a:solidFill>
                  <a:srgbClr val="017D69"/>
                </a:solidFill>
                <a:latin typeface="Arial"/>
                <a:ea typeface="Arial"/>
                <a:cs typeface="Arial"/>
                <a:sym typeface="Arial"/>
              </a:rPr>
              <a:t>Questionnaire/Protocol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5"/>
          <p:cNvPicPr preferRelativeResize="0"/>
          <p:nvPr/>
        </p:nvPicPr>
        <p:blipFill rotWithShape="1">
          <a:blip r:embed="rId3">
            <a:alphaModFix/>
          </a:blip>
          <a:srcRect b="0" l="0" r="0" t="0"/>
          <a:stretch/>
        </p:blipFill>
        <p:spPr>
          <a:xfrm>
            <a:off x="5696924" y="3313"/>
            <a:ext cx="3304699" cy="5143500"/>
          </a:xfrm>
          <a:prstGeom prst="rect">
            <a:avLst/>
          </a:prstGeom>
          <a:noFill/>
          <a:ln>
            <a:noFill/>
          </a:ln>
        </p:spPr>
      </p:pic>
      <p:sp>
        <p:nvSpPr>
          <p:cNvPr id="287" name="Google Shape;287;p5"/>
          <p:cNvSpPr txBox="1"/>
          <p:nvPr>
            <p:ph type="title"/>
          </p:nvPr>
        </p:nvSpPr>
        <p:spPr>
          <a:xfrm>
            <a:off x="410684" y="1301287"/>
            <a:ext cx="4842433" cy="200815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300"/>
              <a:buFont typeface="Play"/>
              <a:buNone/>
            </a:pPr>
            <a:r>
              <a:rPr lang="en-GB" sz="2300">
                <a:latin typeface="Play"/>
                <a:ea typeface="Play"/>
                <a:cs typeface="Play"/>
                <a:sym typeface="Play"/>
              </a:rPr>
              <a:t>Survey respondents are more skewed towards (compared to enrolled): </a:t>
            </a:r>
            <a:br>
              <a:rPr lang="en-GB" sz="2300">
                <a:latin typeface="Play"/>
                <a:ea typeface="Play"/>
                <a:cs typeface="Play"/>
                <a:sym typeface="Play"/>
              </a:rPr>
            </a:br>
            <a:br>
              <a:rPr lang="en-GB" sz="2300">
                <a:latin typeface="Play"/>
                <a:ea typeface="Play"/>
                <a:cs typeface="Play"/>
                <a:sym typeface="Play"/>
              </a:rPr>
            </a:br>
            <a:r>
              <a:rPr lang="en-GB" sz="2300">
                <a:latin typeface="Play"/>
                <a:ea typeface="Play"/>
                <a:cs typeface="Play"/>
                <a:sym typeface="Play"/>
              </a:rPr>
              <a:t>- female</a:t>
            </a:r>
            <a:br>
              <a:rPr lang="en-GB" sz="2300">
                <a:latin typeface="Play"/>
                <a:ea typeface="Play"/>
                <a:cs typeface="Play"/>
                <a:sym typeface="Play"/>
              </a:rPr>
            </a:br>
            <a:r>
              <a:rPr lang="en-GB" sz="2300">
                <a:latin typeface="Play"/>
                <a:ea typeface="Play"/>
                <a:cs typeface="Play"/>
                <a:sym typeface="Play"/>
              </a:rPr>
              <a:t>- white</a:t>
            </a:r>
            <a:br>
              <a:rPr lang="en-GB" sz="2300">
                <a:latin typeface="Play"/>
                <a:ea typeface="Play"/>
                <a:cs typeface="Play"/>
                <a:sym typeface="Play"/>
              </a:rPr>
            </a:br>
            <a:r>
              <a:rPr lang="en-GB" sz="2300">
                <a:latin typeface="Play"/>
                <a:ea typeface="Play"/>
                <a:cs typeface="Play"/>
                <a:sym typeface="Play"/>
              </a:rPr>
              <a:t>- high-achieving</a:t>
            </a:r>
            <a:endParaRPr/>
          </a:p>
        </p:txBody>
      </p:sp>
      <p:sp>
        <p:nvSpPr>
          <p:cNvPr id="288" name="Google Shape;288;p5"/>
          <p:cNvSpPr txBox="1"/>
          <p:nvPr>
            <p:ph idx="1" type="subTitle"/>
          </p:nvPr>
        </p:nvSpPr>
        <p:spPr>
          <a:xfrm>
            <a:off x="389158" y="3717975"/>
            <a:ext cx="3953581" cy="425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200"/>
              <a:buNone/>
            </a:pPr>
            <a:r>
              <a:rPr lang="en-GB" sz="1200">
                <a:latin typeface="Play"/>
                <a:ea typeface="Play"/>
                <a:cs typeface="Play"/>
                <a:sym typeface="Play"/>
              </a:rPr>
              <a:t>Notes: 199 out of 1400 (approx. 15%) of economics undergraduate students completed the survey</a:t>
            </a:r>
            <a:endParaRPr/>
          </a:p>
          <a:p>
            <a:pPr indent="0" lvl="0" marL="0" rtl="0" algn="l">
              <a:lnSpc>
                <a:spcPct val="90000"/>
              </a:lnSpc>
              <a:spcBef>
                <a:spcPts val="455"/>
              </a:spcBef>
              <a:spcAft>
                <a:spcPts val="0"/>
              </a:spcAft>
              <a:buClr>
                <a:schemeClr val="lt1"/>
              </a:buClr>
              <a:buSzPts val="1200"/>
              <a:buNone/>
            </a:pPr>
            <a:r>
              <a:t/>
            </a:r>
            <a:endParaRPr sz="1200"/>
          </a:p>
          <a:p>
            <a:pPr indent="0" lvl="0" marL="0" rtl="0" algn="l">
              <a:lnSpc>
                <a:spcPct val="90000"/>
              </a:lnSpc>
              <a:spcBef>
                <a:spcPts val="455"/>
              </a:spcBef>
              <a:spcAft>
                <a:spcPts val="0"/>
              </a:spcAft>
              <a:buClr>
                <a:schemeClr val="lt1"/>
              </a:buClr>
              <a:buSzPts val="1200"/>
              <a:buFont typeface="Arial"/>
              <a:buNone/>
            </a:pPr>
            <a:r>
              <a:t/>
            </a:r>
            <a:endParaRPr sz="1200"/>
          </a:p>
        </p:txBody>
      </p:sp>
      <p:pic>
        <p:nvPicPr>
          <p:cNvPr id="289" name="Google Shape;289;p5"/>
          <p:cNvPicPr preferRelativeResize="0"/>
          <p:nvPr/>
        </p:nvPicPr>
        <p:blipFill rotWithShape="1">
          <a:blip r:embed="rId4">
            <a:alphaModFix/>
          </a:blip>
          <a:srcRect b="0" l="0" r="0" t="0"/>
          <a:stretch/>
        </p:blipFill>
        <p:spPr>
          <a:xfrm>
            <a:off x="7203921" y="2323128"/>
            <a:ext cx="36000" cy="64801"/>
          </a:xfrm>
          <a:prstGeom prst="rect">
            <a:avLst/>
          </a:prstGeom>
          <a:noFill/>
          <a:ln>
            <a:noFill/>
          </a:ln>
        </p:spPr>
      </p:pic>
      <p:pic>
        <p:nvPicPr>
          <p:cNvPr id="290" name="Google Shape;290;p5"/>
          <p:cNvPicPr preferRelativeResize="0"/>
          <p:nvPr/>
        </p:nvPicPr>
        <p:blipFill rotWithShape="1">
          <a:blip r:embed="rId4">
            <a:alphaModFix/>
          </a:blip>
          <a:srcRect b="0" l="0" r="0" t="0"/>
          <a:stretch/>
        </p:blipFill>
        <p:spPr>
          <a:xfrm>
            <a:off x="7207415" y="2084964"/>
            <a:ext cx="45719" cy="82295"/>
          </a:xfrm>
          <a:prstGeom prst="rect">
            <a:avLst/>
          </a:prstGeom>
          <a:noFill/>
          <a:ln>
            <a:noFill/>
          </a:ln>
        </p:spPr>
      </p:pic>
      <p:pic>
        <p:nvPicPr>
          <p:cNvPr id="291" name="Google Shape;291;p5"/>
          <p:cNvPicPr preferRelativeResize="0"/>
          <p:nvPr/>
        </p:nvPicPr>
        <p:blipFill rotWithShape="1">
          <a:blip r:embed="rId4">
            <a:alphaModFix/>
          </a:blip>
          <a:srcRect b="0" l="0" r="0" t="0"/>
          <a:stretch/>
        </p:blipFill>
        <p:spPr>
          <a:xfrm>
            <a:off x="8588773" y="1545870"/>
            <a:ext cx="36000" cy="64801"/>
          </a:xfrm>
          <a:prstGeom prst="rect">
            <a:avLst/>
          </a:prstGeom>
          <a:noFill/>
          <a:ln>
            <a:noFill/>
          </a:ln>
        </p:spPr>
      </p:pic>
      <p:pic>
        <p:nvPicPr>
          <p:cNvPr id="292" name="Google Shape;292;p5"/>
          <p:cNvPicPr preferRelativeResize="0"/>
          <p:nvPr/>
        </p:nvPicPr>
        <p:blipFill rotWithShape="1">
          <a:blip r:embed="rId4">
            <a:alphaModFix/>
          </a:blip>
          <a:srcRect b="0" l="14763" r="0" t="0"/>
          <a:stretch/>
        </p:blipFill>
        <p:spPr>
          <a:xfrm>
            <a:off x="8588773" y="1301287"/>
            <a:ext cx="32400" cy="68422"/>
          </a:xfrm>
          <a:prstGeom prst="rect">
            <a:avLst/>
          </a:prstGeom>
          <a:noFill/>
          <a:ln>
            <a:noFill/>
          </a:ln>
        </p:spPr>
      </p:pic>
      <p:pic>
        <p:nvPicPr>
          <p:cNvPr id="293" name="Google Shape;293;p5"/>
          <p:cNvPicPr preferRelativeResize="0"/>
          <p:nvPr/>
        </p:nvPicPr>
        <p:blipFill rotWithShape="1">
          <a:blip r:embed="rId4">
            <a:alphaModFix/>
          </a:blip>
          <a:srcRect b="0" l="14763" r="0" t="0"/>
          <a:stretch/>
        </p:blipFill>
        <p:spPr>
          <a:xfrm>
            <a:off x="8668286" y="2505665"/>
            <a:ext cx="36000" cy="76024"/>
          </a:xfrm>
          <a:prstGeom prst="rect">
            <a:avLst/>
          </a:prstGeom>
          <a:noFill/>
          <a:ln>
            <a:noFill/>
          </a:ln>
        </p:spPr>
      </p:pic>
      <p:pic>
        <p:nvPicPr>
          <p:cNvPr id="294" name="Google Shape;294;p5"/>
          <p:cNvPicPr preferRelativeResize="0"/>
          <p:nvPr/>
        </p:nvPicPr>
        <p:blipFill rotWithShape="1">
          <a:blip r:embed="rId4">
            <a:alphaModFix/>
          </a:blip>
          <a:srcRect b="0" l="14763" r="0" t="0"/>
          <a:stretch/>
        </p:blipFill>
        <p:spPr>
          <a:xfrm>
            <a:off x="7783704" y="2307279"/>
            <a:ext cx="36000" cy="76024"/>
          </a:xfrm>
          <a:prstGeom prst="rect">
            <a:avLst/>
          </a:prstGeom>
          <a:noFill/>
          <a:ln>
            <a:noFill/>
          </a:ln>
        </p:spPr>
      </p:pic>
      <p:pic>
        <p:nvPicPr>
          <p:cNvPr id="295" name="Google Shape;295;p5"/>
          <p:cNvPicPr preferRelativeResize="0"/>
          <p:nvPr/>
        </p:nvPicPr>
        <p:blipFill rotWithShape="1">
          <a:blip r:embed="rId4">
            <a:alphaModFix/>
          </a:blip>
          <a:srcRect b="0" l="14763" r="0" t="0"/>
          <a:stretch/>
        </p:blipFill>
        <p:spPr>
          <a:xfrm>
            <a:off x="6528060" y="3166531"/>
            <a:ext cx="36000" cy="76024"/>
          </a:xfrm>
          <a:prstGeom prst="rect">
            <a:avLst/>
          </a:prstGeom>
          <a:noFill/>
          <a:ln>
            <a:noFill/>
          </a:ln>
        </p:spPr>
      </p:pic>
      <p:pic>
        <p:nvPicPr>
          <p:cNvPr id="296" name="Google Shape;296;p5"/>
          <p:cNvPicPr preferRelativeResize="0"/>
          <p:nvPr/>
        </p:nvPicPr>
        <p:blipFill rotWithShape="1">
          <a:blip r:embed="rId4">
            <a:alphaModFix/>
          </a:blip>
          <a:srcRect b="0" l="14763" r="0" t="0"/>
          <a:stretch/>
        </p:blipFill>
        <p:spPr>
          <a:xfrm>
            <a:off x="7571668" y="3417375"/>
            <a:ext cx="25200" cy="53218"/>
          </a:xfrm>
          <a:prstGeom prst="rect">
            <a:avLst/>
          </a:prstGeom>
          <a:noFill/>
          <a:ln>
            <a:noFill/>
          </a:ln>
        </p:spPr>
      </p:pic>
      <p:pic>
        <p:nvPicPr>
          <p:cNvPr id="297" name="Google Shape;297;p5"/>
          <p:cNvPicPr preferRelativeResize="0"/>
          <p:nvPr/>
        </p:nvPicPr>
        <p:blipFill rotWithShape="1">
          <a:blip r:embed="rId4">
            <a:alphaModFix/>
          </a:blip>
          <a:srcRect b="0" l="14763" r="0" t="0"/>
          <a:stretch/>
        </p:blipFill>
        <p:spPr>
          <a:xfrm>
            <a:off x="8350234" y="3409285"/>
            <a:ext cx="32400" cy="68422"/>
          </a:xfrm>
          <a:prstGeom prst="rect">
            <a:avLst/>
          </a:prstGeom>
          <a:noFill/>
          <a:ln>
            <a:noFill/>
          </a:ln>
        </p:spPr>
      </p:pic>
      <p:pic>
        <p:nvPicPr>
          <p:cNvPr id="298" name="Google Shape;298;p5"/>
          <p:cNvPicPr preferRelativeResize="0"/>
          <p:nvPr/>
        </p:nvPicPr>
        <p:blipFill rotWithShape="1">
          <a:blip r:embed="rId5">
            <a:alphaModFix/>
          </a:blip>
          <a:srcRect b="0" l="0" r="0" t="0"/>
          <a:stretch/>
        </p:blipFill>
        <p:spPr>
          <a:xfrm>
            <a:off x="6005285" y="4223513"/>
            <a:ext cx="1174563" cy="154300"/>
          </a:xfrm>
          <a:prstGeom prst="rect">
            <a:avLst/>
          </a:prstGeom>
          <a:noFill/>
          <a:ln>
            <a:noFill/>
          </a:ln>
        </p:spPr>
      </p:pic>
      <p:pic>
        <p:nvPicPr>
          <p:cNvPr id="299" name="Google Shape;299;p5"/>
          <p:cNvPicPr preferRelativeResize="0"/>
          <p:nvPr/>
        </p:nvPicPr>
        <p:blipFill rotWithShape="1">
          <a:blip r:embed="rId6">
            <a:alphaModFix/>
          </a:blip>
          <a:srcRect b="0" l="0" r="0" t="0"/>
          <a:stretch/>
        </p:blipFill>
        <p:spPr>
          <a:xfrm>
            <a:off x="5930271" y="3795802"/>
            <a:ext cx="1231578" cy="138022"/>
          </a:xfrm>
          <a:prstGeom prst="rect">
            <a:avLst/>
          </a:prstGeom>
          <a:noFill/>
          <a:ln>
            <a:noFill/>
          </a:ln>
        </p:spPr>
      </p:pic>
      <p:pic>
        <p:nvPicPr>
          <p:cNvPr id="300" name="Google Shape;300;p5"/>
          <p:cNvPicPr preferRelativeResize="0"/>
          <p:nvPr/>
        </p:nvPicPr>
        <p:blipFill rotWithShape="1">
          <a:blip r:embed="rId7">
            <a:alphaModFix/>
          </a:blip>
          <a:srcRect b="0" l="0" r="0" t="0"/>
          <a:stretch/>
        </p:blipFill>
        <p:spPr>
          <a:xfrm>
            <a:off x="8664802" y="3813504"/>
            <a:ext cx="232743" cy="147773"/>
          </a:xfrm>
          <a:prstGeom prst="rect">
            <a:avLst/>
          </a:prstGeom>
          <a:noFill/>
          <a:ln>
            <a:noFill/>
          </a:ln>
        </p:spPr>
      </p:pic>
      <p:pic>
        <p:nvPicPr>
          <p:cNvPr id="301" name="Google Shape;301;p5"/>
          <p:cNvPicPr preferRelativeResize="0"/>
          <p:nvPr/>
        </p:nvPicPr>
        <p:blipFill rotWithShape="1">
          <a:blip r:embed="rId8">
            <a:alphaModFix/>
          </a:blip>
          <a:srcRect b="0" l="0" r="0" t="0"/>
          <a:stretch/>
        </p:blipFill>
        <p:spPr>
          <a:xfrm>
            <a:off x="8686286" y="4011374"/>
            <a:ext cx="196743" cy="164549"/>
          </a:xfrm>
          <a:prstGeom prst="rect">
            <a:avLst/>
          </a:prstGeom>
          <a:noFill/>
          <a:ln>
            <a:noFill/>
          </a:ln>
        </p:spPr>
      </p:pic>
      <p:pic>
        <p:nvPicPr>
          <p:cNvPr id="302" name="Google Shape;302;p5"/>
          <p:cNvPicPr preferRelativeResize="0"/>
          <p:nvPr/>
        </p:nvPicPr>
        <p:blipFill rotWithShape="1">
          <a:blip r:embed="rId9">
            <a:alphaModFix/>
          </a:blip>
          <a:srcRect b="0" l="0" r="0" t="0"/>
          <a:stretch/>
        </p:blipFill>
        <p:spPr>
          <a:xfrm>
            <a:off x="5930271" y="3997224"/>
            <a:ext cx="1231578" cy="175940"/>
          </a:xfrm>
          <a:prstGeom prst="rect">
            <a:avLst/>
          </a:prstGeom>
          <a:noFill/>
          <a:ln>
            <a:noFill/>
          </a:ln>
        </p:spPr>
      </p:pic>
      <p:pic>
        <p:nvPicPr>
          <p:cNvPr id="303" name="Google Shape;303;p5"/>
          <p:cNvPicPr preferRelativeResize="0"/>
          <p:nvPr/>
        </p:nvPicPr>
        <p:blipFill rotWithShape="1">
          <a:blip r:embed="rId10">
            <a:alphaModFix/>
          </a:blip>
          <a:srcRect b="0" l="0" r="0" t="0"/>
          <a:stretch/>
        </p:blipFill>
        <p:spPr>
          <a:xfrm>
            <a:off x="8690201" y="4029055"/>
            <a:ext cx="214601" cy="139302"/>
          </a:xfrm>
          <a:prstGeom prst="rect">
            <a:avLst/>
          </a:prstGeom>
          <a:noFill/>
          <a:ln>
            <a:noFill/>
          </a:ln>
        </p:spPr>
      </p:pic>
      <p:pic>
        <p:nvPicPr>
          <p:cNvPr id="304" name="Google Shape;304;p5"/>
          <p:cNvPicPr preferRelativeResize="0"/>
          <p:nvPr/>
        </p:nvPicPr>
        <p:blipFill rotWithShape="1">
          <a:blip r:embed="rId11">
            <a:alphaModFix/>
          </a:blip>
          <a:srcRect b="0" l="0" r="0" t="0"/>
          <a:stretch/>
        </p:blipFill>
        <p:spPr>
          <a:xfrm>
            <a:off x="5848329" y="4252725"/>
            <a:ext cx="163883" cy="138022"/>
          </a:xfrm>
          <a:prstGeom prst="rect">
            <a:avLst/>
          </a:prstGeom>
          <a:noFill/>
          <a:ln>
            <a:noFill/>
          </a:ln>
        </p:spPr>
      </p:pic>
      <p:pic>
        <p:nvPicPr>
          <p:cNvPr id="305" name="Google Shape;305;p5"/>
          <p:cNvPicPr preferRelativeResize="0"/>
          <p:nvPr/>
        </p:nvPicPr>
        <p:blipFill rotWithShape="1">
          <a:blip r:embed="rId12">
            <a:alphaModFix/>
          </a:blip>
          <a:srcRect b="0" l="0" r="0" t="0"/>
          <a:stretch/>
        </p:blipFill>
        <p:spPr>
          <a:xfrm>
            <a:off x="8686576" y="4244780"/>
            <a:ext cx="218125" cy="164550"/>
          </a:xfrm>
          <a:prstGeom prst="rect">
            <a:avLst/>
          </a:prstGeom>
          <a:noFill/>
          <a:ln>
            <a:noFill/>
          </a:ln>
        </p:spPr>
      </p:pic>
      <p:pic>
        <p:nvPicPr>
          <p:cNvPr id="306" name="Google Shape;306;p5"/>
          <p:cNvPicPr preferRelativeResize="0"/>
          <p:nvPr/>
        </p:nvPicPr>
        <p:blipFill rotWithShape="1">
          <a:blip r:embed="rId13">
            <a:alphaModFix/>
          </a:blip>
          <a:srcRect b="0" l="0" r="0" t="0"/>
          <a:stretch/>
        </p:blipFill>
        <p:spPr>
          <a:xfrm>
            <a:off x="6289923" y="4687189"/>
            <a:ext cx="864000" cy="153070"/>
          </a:xfrm>
          <a:prstGeom prst="rect">
            <a:avLst/>
          </a:prstGeom>
          <a:noFill/>
          <a:ln>
            <a:noFill/>
          </a:ln>
        </p:spPr>
      </p:pic>
      <p:pic>
        <p:nvPicPr>
          <p:cNvPr id="307" name="Google Shape;307;p5"/>
          <p:cNvPicPr preferRelativeResize="0"/>
          <p:nvPr/>
        </p:nvPicPr>
        <p:blipFill rotWithShape="1">
          <a:blip r:embed="rId14">
            <a:alphaModFix/>
          </a:blip>
          <a:srcRect b="0" l="0" r="0" t="0"/>
          <a:stretch/>
        </p:blipFill>
        <p:spPr>
          <a:xfrm>
            <a:off x="6355235" y="4880951"/>
            <a:ext cx="832966" cy="165217"/>
          </a:xfrm>
          <a:prstGeom prst="rect">
            <a:avLst/>
          </a:prstGeom>
          <a:noFill/>
          <a:ln>
            <a:noFill/>
          </a:ln>
        </p:spPr>
      </p:pic>
      <p:pic>
        <p:nvPicPr>
          <p:cNvPr id="308" name="Google Shape;308;p5"/>
          <p:cNvPicPr preferRelativeResize="0"/>
          <p:nvPr/>
        </p:nvPicPr>
        <p:blipFill rotWithShape="1">
          <a:blip r:embed="rId15">
            <a:alphaModFix/>
          </a:blip>
          <a:srcRect b="0" l="0" r="0" t="0"/>
          <a:stretch/>
        </p:blipFill>
        <p:spPr>
          <a:xfrm>
            <a:off x="8733557" y="4714177"/>
            <a:ext cx="152820" cy="112796"/>
          </a:xfrm>
          <a:prstGeom prst="rect">
            <a:avLst/>
          </a:prstGeom>
          <a:noFill/>
          <a:ln>
            <a:noFill/>
          </a:ln>
        </p:spPr>
      </p:pic>
      <p:pic>
        <p:nvPicPr>
          <p:cNvPr id="309" name="Google Shape;309;p5"/>
          <p:cNvPicPr preferRelativeResize="0"/>
          <p:nvPr/>
        </p:nvPicPr>
        <p:blipFill rotWithShape="1">
          <a:blip r:embed="rId16">
            <a:alphaModFix/>
          </a:blip>
          <a:srcRect b="0" l="0" r="0" t="0"/>
          <a:stretch/>
        </p:blipFill>
        <p:spPr>
          <a:xfrm>
            <a:off x="8755030" y="4910448"/>
            <a:ext cx="123713" cy="160099"/>
          </a:xfrm>
          <a:prstGeom prst="rect">
            <a:avLst/>
          </a:prstGeom>
          <a:noFill/>
          <a:ln>
            <a:noFill/>
          </a:ln>
        </p:spPr>
      </p:pic>
      <p:pic>
        <p:nvPicPr>
          <p:cNvPr id="310" name="Google Shape;310;p5"/>
          <p:cNvPicPr preferRelativeResize="0"/>
          <p:nvPr/>
        </p:nvPicPr>
        <p:blipFill rotWithShape="1">
          <a:blip r:embed="rId17">
            <a:alphaModFix/>
          </a:blip>
          <a:srcRect b="-1" l="0" r="2544" t="1196"/>
          <a:stretch/>
        </p:blipFill>
        <p:spPr>
          <a:xfrm rot="5400000">
            <a:off x="8319531" y="1890223"/>
            <a:ext cx="361361" cy="328599"/>
          </a:xfrm>
          <a:prstGeom prst="rect">
            <a:avLst/>
          </a:prstGeom>
          <a:noFill/>
          <a:ln>
            <a:noFill/>
          </a:ln>
        </p:spPr>
      </p:pic>
      <p:pic>
        <p:nvPicPr>
          <p:cNvPr id="311" name="Google Shape;311;p5"/>
          <p:cNvPicPr preferRelativeResize="0"/>
          <p:nvPr/>
        </p:nvPicPr>
        <p:blipFill rotWithShape="1">
          <a:blip r:embed="rId18">
            <a:alphaModFix/>
          </a:blip>
          <a:srcRect b="0" l="0" r="0" t="0"/>
          <a:stretch/>
        </p:blipFill>
        <p:spPr>
          <a:xfrm>
            <a:off x="6673443" y="2205534"/>
            <a:ext cx="64411" cy="138023"/>
          </a:xfrm>
          <a:prstGeom prst="rect">
            <a:avLst/>
          </a:prstGeom>
          <a:noFill/>
          <a:ln>
            <a:noFill/>
          </a:ln>
        </p:spPr>
      </p:pic>
      <p:pic>
        <p:nvPicPr>
          <p:cNvPr id="312" name="Google Shape;312;p5"/>
          <p:cNvPicPr preferRelativeResize="0"/>
          <p:nvPr/>
        </p:nvPicPr>
        <p:blipFill rotWithShape="1">
          <a:blip r:embed="rId19">
            <a:alphaModFix/>
          </a:blip>
          <a:srcRect b="0" l="0" r="0" t="0"/>
          <a:stretch/>
        </p:blipFill>
        <p:spPr>
          <a:xfrm>
            <a:off x="6669432" y="2004279"/>
            <a:ext cx="94176" cy="104878"/>
          </a:xfrm>
          <a:prstGeom prst="rect">
            <a:avLst/>
          </a:prstGeom>
          <a:noFill/>
          <a:ln>
            <a:noFill/>
          </a:ln>
        </p:spPr>
      </p:pic>
      <p:pic>
        <p:nvPicPr>
          <p:cNvPr id="313" name="Google Shape;313;p5"/>
          <p:cNvPicPr preferRelativeResize="0"/>
          <p:nvPr/>
        </p:nvPicPr>
        <p:blipFill rotWithShape="1">
          <a:blip r:embed="rId20">
            <a:alphaModFix/>
          </a:blip>
          <a:srcRect b="0" l="0" r="0" t="0"/>
          <a:stretch/>
        </p:blipFill>
        <p:spPr>
          <a:xfrm>
            <a:off x="7232651" y="2518899"/>
            <a:ext cx="211552" cy="162190"/>
          </a:xfrm>
          <a:prstGeom prst="rect">
            <a:avLst/>
          </a:prstGeom>
          <a:noFill/>
          <a:ln>
            <a:noFill/>
          </a:ln>
        </p:spPr>
      </p:pic>
      <p:pic>
        <p:nvPicPr>
          <p:cNvPr id="314" name="Google Shape;314;p5"/>
          <p:cNvPicPr preferRelativeResize="0"/>
          <p:nvPr/>
        </p:nvPicPr>
        <p:blipFill rotWithShape="1">
          <a:blip r:embed="rId11">
            <a:alphaModFix/>
          </a:blip>
          <a:srcRect b="0" l="0" r="0" t="0"/>
          <a:stretch/>
        </p:blipFill>
        <p:spPr>
          <a:xfrm>
            <a:off x="6159479" y="4703575"/>
            <a:ext cx="163883" cy="1380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
          <p:cNvSpPr/>
          <p:nvPr/>
        </p:nvSpPr>
        <p:spPr>
          <a:xfrm>
            <a:off x="2903079" y="1781343"/>
            <a:ext cx="2970863" cy="877529"/>
          </a:xfrm>
          <a:prstGeom prst="rect">
            <a:avLst/>
          </a:prstGeom>
          <a:solidFill>
            <a:schemeClr val="lt1"/>
          </a:solidFill>
          <a:ln cap="flat" cmpd="sng" w="127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20" name="Google Shape;320;p6"/>
          <p:cNvSpPr/>
          <p:nvPr/>
        </p:nvSpPr>
        <p:spPr>
          <a:xfrm>
            <a:off x="2902989" y="748974"/>
            <a:ext cx="2970863" cy="100289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grpSp>
        <p:nvGrpSpPr>
          <p:cNvPr id="321" name="Google Shape;321;p6"/>
          <p:cNvGrpSpPr/>
          <p:nvPr/>
        </p:nvGrpSpPr>
        <p:grpSpPr>
          <a:xfrm>
            <a:off x="176694" y="356994"/>
            <a:ext cx="5843588" cy="4188143"/>
            <a:chOff x="77848" y="395003"/>
            <a:chExt cx="5843588" cy="4188143"/>
          </a:xfrm>
        </p:grpSpPr>
        <p:sp>
          <p:nvSpPr>
            <p:cNvPr id="322" name="Google Shape;322;p6"/>
            <p:cNvSpPr txBox="1"/>
            <p:nvPr/>
          </p:nvSpPr>
          <p:spPr>
            <a:xfrm>
              <a:off x="5373998" y="1488242"/>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sp>
          <p:nvSpPr>
            <p:cNvPr id="323" name="Google Shape;323;p6"/>
            <p:cNvSpPr txBox="1"/>
            <p:nvPr/>
          </p:nvSpPr>
          <p:spPr>
            <a:xfrm>
              <a:off x="4946560" y="1175289"/>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sp>
          <p:nvSpPr>
            <p:cNvPr id="324" name="Google Shape;324;p6"/>
            <p:cNvSpPr txBox="1"/>
            <p:nvPr/>
          </p:nvSpPr>
          <p:spPr>
            <a:xfrm>
              <a:off x="4784328" y="2489075"/>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sp>
          <p:nvSpPr>
            <p:cNvPr id="325" name="Google Shape;325;p6"/>
            <p:cNvSpPr txBox="1"/>
            <p:nvPr/>
          </p:nvSpPr>
          <p:spPr>
            <a:xfrm>
              <a:off x="4681384" y="2178179"/>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sp>
          <p:nvSpPr>
            <p:cNvPr id="326" name="Google Shape;326;p6"/>
            <p:cNvSpPr txBox="1"/>
            <p:nvPr/>
          </p:nvSpPr>
          <p:spPr>
            <a:xfrm>
              <a:off x="4622096" y="1879475"/>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sp>
          <p:nvSpPr>
            <p:cNvPr id="327" name="Google Shape;327;p6"/>
            <p:cNvSpPr txBox="1"/>
            <p:nvPr/>
          </p:nvSpPr>
          <p:spPr>
            <a:xfrm>
              <a:off x="3852358" y="874225"/>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graphicFrame>
          <p:nvGraphicFramePr>
            <p:cNvPr id="328" name="Google Shape;328;p6"/>
            <p:cNvGraphicFramePr/>
            <p:nvPr/>
          </p:nvGraphicFramePr>
          <p:xfrm>
            <a:off x="77848" y="395003"/>
            <a:ext cx="5843588" cy="4188143"/>
          </p:xfrm>
          <a:graphic>
            <a:graphicData uri="http://schemas.openxmlformats.org/drawingml/2006/chart">
              <c:chart r:id="rId3"/>
            </a:graphicData>
          </a:graphic>
        </p:graphicFrame>
      </p:grpSp>
      <p:sp>
        <p:nvSpPr>
          <p:cNvPr id="329" name="Google Shape;329;p6"/>
          <p:cNvSpPr txBox="1"/>
          <p:nvPr>
            <p:ph type="title"/>
          </p:nvPr>
        </p:nvSpPr>
        <p:spPr>
          <a:xfrm>
            <a:off x="6020282" y="261297"/>
            <a:ext cx="2747929" cy="105544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Reasons for Attending</a:t>
            </a:r>
            <a:endParaRPr sz="3000"/>
          </a:p>
        </p:txBody>
      </p:sp>
      <p:sp>
        <p:nvSpPr>
          <p:cNvPr id="330" name="Google Shape;330;p6"/>
          <p:cNvSpPr txBox="1"/>
          <p:nvPr/>
        </p:nvSpPr>
        <p:spPr>
          <a:xfrm>
            <a:off x="6142027" y="1449947"/>
            <a:ext cx="2946467" cy="147732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rgbClr val="2F76B7"/>
                </a:solidFill>
                <a:latin typeface="Play"/>
                <a:ea typeface="Play"/>
                <a:cs typeface="Play"/>
                <a:sym typeface="Play"/>
              </a:rPr>
              <a:t>Higher for Lectures:</a:t>
            </a:r>
            <a:endParaRPr sz="1800">
              <a:solidFill>
                <a:srgbClr val="2F76B7"/>
              </a:solidFill>
              <a:latin typeface="Play"/>
              <a:ea typeface="Play"/>
              <a:cs typeface="Play"/>
              <a:sym typeface="Play"/>
            </a:endParaRPr>
          </a:p>
          <a:p>
            <a:pPr indent="-285750" lvl="0" marL="285750" rtl="0" algn="l">
              <a:spcBef>
                <a:spcPts val="0"/>
              </a:spcBef>
              <a:spcAft>
                <a:spcPts val="0"/>
              </a:spcAft>
              <a:buSzPts val="1800"/>
              <a:buFont typeface="Arial"/>
              <a:buChar char="•"/>
            </a:pPr>
            <a:r>
              <a:rPr lang="en-GB" sz="1800">
                <a:latin typeface="Play"/>
                <a:ea typeface="Play"/>
                <a:cs typeface="Play"/>
                <a:sym typeface="Play"/>
              </a:rPr>
              <a:t>Prefer taking my notes</a:t>
            </a:r>
            <a:endParaRPr/>
          </a:p>
          <a:p>
            <a:pPr indent="-285750" lvl="0" marL="285750" rtl="0" algn="l">
              <a:spcBef>
                <a:spcPts val="0"/>
              </a:spcBef>
              <a:spcAft>
                <a:spcPts val="0"/>
              </a:spcAft>
              <a:buSzPts val="1800"/>
              <a:buFont typeface="Arial"/>
              <a:buChar char="•"/>
            </a:pPr>
            <a:r>
              <a:rPr lang="en-GB" sz="1800">
                <a:latin typeface="Play"/>
                <a:ea typeface="Play"/>
                <a:cs typeface="Play"/>
                <a:sym typeface="Play"/>
              </a:rPr>
              <a:t>Enjoy interaction with mates</a:t>
            </a:r>
            <a:endParaRPr/>
          </a:p>
          <a:p>
            <a:pPr indent="-285750" lvl="0" marL="285750" rtl="0" algn="l">
              <a:spcBef>
                <a:spcPts val="0"/>
              </a:spcBef>
              <a:spcAft>
                <a:spcPts val="0"/>
              </a:spcAft>
              <a:buSzPts val="1800"/>
              <a:buFont typeface="Arial"/>
              <a:buChar char="•"/>
            </a:pPr>
            <a:r>
              <a:rPr lang="en-GB" sz="1800">
                <a:latin typeface="Play"/>
                <a:ea typeface="Play"/>
                <a:cs typeface="Play"/>
                <a:sym typeface="Play"/>
              </a:rPr>
              <a:t>Convenient time</a:t>
            </a:r>
            <a:endParaRPr/>
          </a:p>
        </p:txBody>
      </p:sp>
      <p:sp>
        <p:nvSpPr>
          <p:cNvPr id="331" name="Google Shape;331;p6"/>
          <p:cNvSpPr txBox="1"/>
          <p:nvPr/>
        </p:nvSpPr>
        <p:spPr>
          <a:xfrm>
            <a:off x="6142026" y="3029736"/>
            <a:ext cx="2946467" cy="147732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accent2"/>
                </a:solidFill>
                <a:latin typeface="Play"/>
                <a:ea typeface="Play"/>
                <a:cs typeface="Play"/>
                <a:sym typeface="Play"/>
              </a:rPr>
              <a:t>Higher for Tutorials:</a:t>
            </a:r>
            <a:endParaRPr sz="1800">
              <a:solidFill>
                <a:schemeClr val="accent2"/>
              </a:solidFill>
              <a:latin typeface="Play"/>
              <a:ea typeface="Play"/>
              <a:cs typeface="Play"/>
              <a:sym typeface="Play"/>
            </a:endParaRPr>
          </a:p>
          <a:p>
            <a:pPr indent="-342900" lvl="0" marL="342900" rtl="0" algn="l">
              <a:spcBef>
                <a:spcPts val="0"/>
              </a:spcBef>
              <a:spcAft>
                <a:spcPts val="0"/>
              </a:spcAft>
              <a:buSzPts val="1800"/>
              <a:buFont typeface="Play"/>
              <a:buChar char="•"/>
            </a:pPr>
            <a:r>
              <a:rPr lang="en-GB" sz="1800">
                <a:latin typeface="Play"/>
                <a:ea typeface="Play"/>
                <a:cs typeface="Play"/>
                <a:sym typeface="Play"/>
              </a:rPr>
              <a:t>Content not available elsewhere</a:t>
            </a:r>
            <a:endParaRPr/>
          </a:p>
          <a:p>
            <a:pPr indent="-342900" lvl="0" marL="342900" rtl="0" algn="l">
              <a:spcBef>
                <a:spcPts val="0"/>
              </a:spcBef>
              <a:spcAft>
                <a:spcPts val="0"/>
              </a:spcAft>
              <a:buSzPts val="1800"/>
              <a:buFont typeface="Play"/>
              <a:buChar char="•"/>
            </a:pPr>
            <a:r>
              <a:rPr lang="en-GB" sz="1800">
                <a:latin typeface="Play"/>
                <a:ea typeface="Play"/>
                <a:cs typeface="Play"/>
                <a:sym typeface="Play"/>
              </a:rPr>
              <a:t>I want to ask questions </a:t>
            </a:r>
            <a:endParaRPr/>
          </a:p>
          <a:p>
            <a:pPr indent="0" lvl="0" marL="0" rtl="0" algn="l">
              <a:spcBef>
                <a:spcPts val="0"/>
              </a:spcBef>
              <a:spcAft>
                <a:spcPts val="0"/>
              </a:spcAft>
              <a:buNone/>
            </a:pPr>
            <a:r>
              <a:t/>
            </a:r>
            <a:endParaRPr sz="1800">
              <a:latin typeface="Play"/>
              <a:ea typeface="Play"/>
              <a:cs typeface="Play"/>
              <a:sym typeface="Play"/>
            </a:endParaRPr>
          </a:p>
        </p:txBody>
      </p:sp>
      <p:sp>
        <p:nvSpPr>
          <p:cNvPr id="332" name="Google Shape;332;p6"/>
          <p:cNvSpPr txBox="1"/>
          <p:nvPr/>
        </p:nvSpPr>
        <p:spPr>
          <a:xfrm>
            <a:off x="345491" y="4609526"/>
            <a:ext cx="7063220" cy="55399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GB" sz="1000">
                <a:latin typeface="Play"/>
                <a:ea typeface="Play"/>
                <a:cs typeface="Play"/>
                <a:sym typeface="Play"/>
              </a:rPr>
              <a:t>Notes</a:t>
            </a:r>
            <a:r>
              <a:rPr lang="en-GB" sz="1000">
                <a:latin typeface="Play"/>
                <a:ea typeface="Play"/>
                <a:cs typeface="Play"/>
                <a:sym typeface="Play"/>
              </a:rPr>
              <a:t>:</a:t>
            </a:r>
            <a:endParaRPr/>
          </a:p>
          <a:p>
            <a:pPr indent="0" lvl="0" marL="0" rtl="0" algn="l">
              <a:spcBef>
                <a:spcPts val="0"/>
              </a:spcBef>
              <a:spcAft>
                <a:spcPts val="0"/>
              </a:spcAft>
              <a:buNone/>
            </a:pPr>
            <a:r>
              <a:rPr lang="en-GB" sz="1000">
                <a:latin typeface="Play"/>
                <a:ea typeface="Play"/>
                <a:cs typeface="Play"/>
                <a:sym typeface="Play"/>
              </a:rPr>
              <a:t>Survey question: How valuable do you find the following factors for attending lectures/tutorials? (Select all that apply)</a:t>
            </a:r>
            <a:endParaRPr/>
          </a:p>
          <a:p>
            <a:pPr indent="0" lvl="0" marL="0" rtl="0" algn="l">
              <a:spcBef>
                <a:spcPts val="0"/>
              </a:spcBef>
              <a:spcAft>
                <a:spcPts val="0"/>
              </a:spcAft>
              <a:buNone/>
            </a:pPr>
            <a:r>
              <a:rPr lang="en-GB" sz="1000">
                <a:solidFill>
                  <a:srgbClr val="000000"/>
                </a:solidFill>
                <a:latin typeface="Play"/>
                <a:ea typeface="Play"/>
                <a:cs typeface="Play"/>
                <a:sym typeface="Play"/>
              </a:rPr>
              <a:t>* p &lt; 0.10, ** p &lt; 0.05, *** p &lt; 0.01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7"/>
          <p:cNvSpPr txBox="1"/>
          <p:nvPr>
            <p:ph type="title"/>
          </p:nvPr>
        </p:nvSpPr>
        <p:spPr>
          <a:xfrm>
            <a:off x="6020282" y="261297"/>
            <a:ext cx="2747929" cy="105544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Barriers to Attending</a:t>
            </a:r>
            <a:endParaRPr sz="3000"/>
          </a:p>
        </p:txBody>
      </p:sp>
      <p:sp>
        <p:nvSpPr>
          <p:cNvPr id="338" name="Google Shape;338;p7"/>
          <p:cNvSpPr txBox="1"/>
          <p:nvPr/>
        </p:nvSpPr>
        <p:spPr>
          <a:xfrm>
            <a:off x="6209819" y="1702567"/>
            <a:ext cx="2803210" cy="175432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accent1"/>
                </a:solidFill>
                <a:latin typeface="Play"/>
                <a:ea typeface="Play"/>
                <a:cs typeface="Play"/>
                <a:sym typeface="Play"/>
              </a:rPr>
              <a:t>Higher for Lectures:</a:t>
            </a:r>
            <a:endParaRPr sz="1800">
              <a:solidFill>
                <a:schemeClr val="accent1"/>
              </a:solidFill>
              <a:latin typeface="Play"/>
              <a:ea typeface="Play"/>
              <a:cs typeface="Play"/>
              <a:sym typeface="Play"/>
            </a:endParaRPr>
          </a:p>
          <a:p>
            <a:pPr indent="-342900" lvl="0" marL="342900" rtl="0" algn="l">
              <a:spcBef>
                <a:spcPts val="0"/>
              </a:spcBef>
              <a:spcAft>
                <a:spcPts val="0"/>
              </a:spcAft>
              <a:buSzPts val="1800"/>
              <a:buFont typeface="Play"/>
              <a:buChar char="•"/>
            </a:pPr>
            <a:r>
              <a:rPr lang="en-GB" sz="1800">
                <a:latin typeface="Play"/>
                <a:ea typeface="Play"/>
                <a:cs typeface="Play"/>
                <a:sym typeface="Play"/>
              </a:rPr>
              <a:t>Recorded material accessible </a:t>
            </a:r>
            <a:endParaRPr/>
          </a:p>
          <a:p>
            <a:pPr indent="-342900" lvl="0" marL="342900" rtl="0" algn="l">
              <a:spcBef>
                <a:spcPts val="0"/>
              </a:spcBef>
              <a:spcAft>
                <a:spcPts val="0"/>
              </a:spcAft>
              <a:buSzPts val="1800"/>
              <a:buFont typeface="Play"/>
              <a:buChar char="•"/>
            </a:pPr>
            <a:r>
              <a:rPr lang="en-GB" sz="1800">
                <a:latin typeface="Play"/>
                <a:ea typeface="Play"/>
                <a:cs typeface="Play"/>
                <a:sym typeface="Play"/>
              </a:rPr>
              <a:t>Illness/stress </a:t>
            </a:r>
            <a:endParaRPr/>
          </a:p>
          <a:p>
            <a:pPr indent="-342900" lvl="0" marL="342900" rtl="0" algn="l">
              <a:spcBef>
                <a:spcPts val="0"/>
              </a:spcBef>
              <a:spcAft>
                <a:spcPts val="0"/>
              </a:spcAft>
              <a:buSzPts val="1800"/>
              <a:buFont typeface="Play"/>
              <a:buChar char="•"/>
            </a:pPr>
            <a:r>
              <a:rPr lang="en-GB" sz="1800">
                <a:latin typeface="Play"/>
                <a:ea typeface="Play"/>
                <a:cs typeface="Play"/>
                <a:sym typeface="Play"/>
              </a:rPr>
              <a:t>Inconvenient times </a:t>
            </a:r>
            <a:endParaRPr/>
          </a:p>
          <a:p>
            <a:pPr indent="-342900" lvl="0" marL="342900" rtl="0" algn="l">
              <a:spcBef>
                <a:spcPts val="0"/>
              </a:spcBef>
              <a:spcAft>
                <a:spcPts val="0"/>
              </a:spcAft>
              <a:buSzPts val="1800"/>
              <a:buFont typeface="Play"/>
              <a:buChar char="•"/>
            </a:pPr>
            <a:r>
              <a:rPr lang="en-GB" sz="1800">
                <a:latin typeface="Play"/>
                <a:ea typeface="Play"/>
                <a:cs typeface="Play"/>
                <a:sym typeface="Play"/>
              </a:rPr>
              <a:t>Assignment deadlines </a:t>
            </a:r>
            <a:endParaRPr sz="1800">
              <a:latin typeface="Play"/>
              <a:ea typeface="Play"/>
              <a:cs typeface="Play"/>
              <a:sym typeface="Play"/>
            </a:endParaRPr>
          </a:p>
        </p:txBody>
      </p:sp>
      <p:sp>
        <p:nvSpPr>
          <p:cNvPr id="339" name="Google Shape;339;p7"/>
          <p:cNvSpPr/>
          <p:nvPr/>
        </p:nvSpPr>
        <p:spPr>
          <a:xfrm>
            <a:off x="2956346" y="2917495"/>
            <a:ext cx="3063936" cy="1093303"/>
          </a:xfrm>
          <a:prstGeom prst="rect">
            <a:avLst/>
          </a:prstGeom>
          <a:solidFill>
            <a:schemeClr val="lt1"/>
          </a:solidFill>
          <a:ln cap="flat" cmpd="sng" w="127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grpSp>
        <p:nvGrpSpPr>
          <p:cNvPr id="340" name="Google Shape;340;p7"/>
          <p:cNvGrpSpPr/>
          <p:nvPr/>
        </p:nvGrpSpPr>
        <p:grpSpPr>
          <a:xfrm>
            <a:off x="70859" y="380311"/>
            <a:ext cx="6172201" cy="4289109"/>
            <a:chOff x="120996" y="38005"/>
            <a:chExt cx="6172201" cy="4289109"/>
          </a:xfrm>
        </p:grpSpPr>
        <p:sp>
          <p:nvSpPr>
            <p:cNvPr id="341" name="Google Shape;341;p7"/>
            <p:cNvSpPr txBox="1"/>
            <p:nvPr/>
          </p:nvSpPr>
          <p:spPr>
            <a:xfrm>
              <a:off x="5845251" y="3463410"/>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sp>
          <p:nvSpPr>
            <p:cNvPr id="342" name="Google Shape;342;p7"/>
            <p:cNvSpPr txBox="1"/>
            <p:nvPr/>
          </p:nvSpPr>
          <p:spPr>
            <a:xfrm>
              <a:off x="5468998" y="2900952"/>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sp>
          <p:nvSpPr>
            <p:cNvPr id="343" name="Google Shape;343;p7"/>
            <p:cNvSpPr txBox="1"/>
            <p:nvPr/>
          </p:nvSpPr>
          <p:spPr>
            <a:xfrm>
              <a:off x="3549196" y="883966"/>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sp>
          <p:nvSpPr>
            <p:cNvPr id="344" name="Google Shape;344;p7"/>
            <p:cNvSpPr txBox="1"/>
            <p:nvPr/>
          </p:nvSpPr>
          <p:spPr>
            <a:xfrm>
              <a:off x="5624303" y="3182181"/>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sp>
          <p:nvSpPr>
            <p:cNvPr id="345" name="Google Shape;345;p7"/>
            <p:cNvSpPr txBox="1"/>
            <p:nvPr/>
          </p:nvSpPr>
          <p:spPr>
            <a:xfrm>
              <a:off x="3611528" y="1165417"/>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sp>
          <p:nvSpPr>
            <p:cNvPr id="346" name="Google Shape;346;p7"/>
            <p:cNvSpPr txBox="1"/>
            <p:nvPr/>
          </p:nvSpPr>
          <p:spPr>
            <a:xfrm>
              <a:off x="4026352" y="1449341"/>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graphicFrame>
          <p:nvGraphicFramePr>
            <p:cNvPr id="347" name="Google Shape;347;p7"/>
            <p:cNvGraphicFramePr/>
            <p:nvPr/>
          </p:nvGraphicFramePr>
          <p:xfrm>
            <a:off x="120996" y="38005"/>
            <a:ext cx="6172201" cy="4289109"/>
          </p:xfrm>
          <a:graphic>
            <a:graphicData uri="http://schemas.openxmlformats.org/drawingml/2006/chart">
              <c:chart r:id="rId3"/>
            </a:graphicData>
          </a:graphic>
        </p:graphicFrame>
        <p:sp>
          <p:nvSpPr>
            <p:cNvPr id="348" name="Google Shape;348;p7"/>
            <p:cNvSpPr txBox="1"/>
            <p:nvPr/>
          </p:nvSpPr>
          <p:spPr>
            <a:xfrm>
              <a:off x="5116826" y="2605869"/>
              <a:ext cx="324464" cy="21544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800"/>
                <a:t>***</a:t>
              </a:r>
              <a:endParaRPr/>
            </a:p>
          </p:txBody>
        </p:sp>
      </p:grpSp>
      <p:sp>
        <p:nvSpPr>
          <p:cNvPr id="349" name="Google Shape;349;p7"/>
          <p:cNvSpPr txBox="1"/>
          <p:nvPr/>
        </p:nvSpPr>
        <p:spPr>
          <a:xfrm>
            <a:off x="345491" y="4609526"/>
            <a:ext cx="7063220" cy="55399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GB" sz="1000">
                <a:latin typeface="Play"/>
                <a:ea typeface="Play"/>
                <a:cs typeface="Play"/>
                <a:sym typeface="Play"/>
              </a:rPr>
              <a:t>Notes</a:t>
            </a:r>
            <a:r>
              <a:rPr lang="en-GB" sz="1000">
                <a:latin typeface="Play"/>
                <a:ea typeface="Play"/>
                <a:cs typeface="Play"/>
                <a:sym typeface="Play"/>
              </a:rPr>
              <a:t>:</a:t>
            </a:r>
            <a:endParaRPr sz="1800"/>
          </a:p>
          <a:p>
            <a:pPr indent="0" lvl="0" marL="0" rtl="0" algn="l">
              <a:spcBef>
                <a:spcPts val="0"/>
              </a:spcBef>
              <a:spcAft>
                <a:spcPts val="0"/>
              </a:spcAft>
              <a:buNone/>
            </a:pPr>
            <a:r>
              <a:rPr lang="en-GB" sz="1000">
                <a:latin typeface="Play"/>
                <a:ea typeface="Play"/>
                <a:cs typeface="Play"/>
                <a:sym typeface="Play"/>
              </a:rPr>
              <a:t>Survey question: To what extent do the following factors influence your decision to miss a lecture/tutorial? (Select all that apply)</a:t>
            </a:r>
            <a:endParaRPr/>
          </a:p>
          <a:p>
            <a:pPr indent="0" lvl="0" marL="0" rtl="0" algn="l">
              <a:spcBef>
                <a:spcPts val="0"/>
              </a:spcBef>
              <a:spcAft>
                <a:spcPts val="0"/>
              </a:spcAft>
              <a:buNone/>
            </a:pPr>
            <a:r>
              <a:rPr lang="en-GB" sz="1000">
                <a:solidFill>
                  <a:srgbClr val="000000"/>
                </a:solidFill>
                <a:latin typeface="Play"/>
                <a:ea typeface="Play"/>
                <a:cs typeface="Play"/>
                <a:sym typeface="Play"/>
              </a:rPr>
              <a:t>* p &lt; 0.10, ** p &lt; 0.05, *** p &lt; 0.01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8"/>
          <p:cNvPicPr preferRelativeResize="0"/>
          <p:nvPr/>
        </p:nvPicPr>
        <p:blipFill rotWithShape="1">
          <a:blip r:embed="rId3">
            <a:alphaModFix/>
          </a:blip>
          <a:srcRect b="0" l="0" r="0" t="0"/>
          <a:stretch/>
        </p:blipFill>
        <p:spPr>
          <a:xfrm>
            <a:off x="5566725" y="864562"/>
            <a:ext cx="3589452" cy="3450952"/>
          </a:xfrm>
          <a:prstGeom prst="rect">
            <a:avLst/>
          </a:prstGeom>
          <a:noFill/>
          <a:ln>
            <a:noFill/>
          </a:ln>
        </p:spPr>
      </p:pic>
      <p:sp>
        <p:nvSpPr>
          <p:cNvPr id="355" name="Google Shape;355;p8"/>
          <p:cNvSpPr txBox="1"/>
          <p:nvPr>
            <p:ph type="title"/>
          </p:nvPr>
        </p:nvSpPr>
        <p:spPr>
          <a:xfrm>
            <a:off x="389158" y="1332179"/>
            <a:ext cx="4472591" cy="14176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Play"/>
              <a:buNone/>
            </a:pPr>
            <a:r>
              <a:rPr lang="en-GB" sz="2800">
                <a:latin typeface="Play"/>
                <a:ea typeface="Play"/>
                <a:cs typeface="Play"/>
                <a:sym typeface="Play"/>
              </a:rPr>
              <a:t>Survey respondents have strong attendance habits  </a:t>
            </a:r>
            <a:endParaRPr/>
          </a:p>
        </p:txBody>
      </p:sp>
      <p:sp>
        <p:nvSpPr>
          <p:cNvPr id="356" name="Google Shape;356;p8"/>
          <p:cNvSpPr txBox="1"/>
          <p:nvPr>
            <p:ph idx="1" type="subTitle"/>
          </p:nvPr>
        </p:nvSpPr>
        <p:spPr>
          <a:xfrm>
            <a:off x="389158" y="2758440"/>
            <a:ext cx="4357409" cy="20497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50"/>
              <a:buNone/>
            </a:pPr>
            <a:r>
              <a:rPr b="1" i="1" lang="en-GB" sz="1450">
                <a:latin typeface="Play"/>
                <a:ea typeface="Play"/>
                <a:cs typeface="Play"/>
                <a:sym typeface="Play"/>
              </a:rPr>
              <a:t>Notes: </a:t>
            </a:r>
            <a:endParaRPr/>
          </a:p>
          <a:p>
            <a:pPr indent="0" lvl="0" marL="0" rtl="0" algn="l">
              <a:lnSpc>
                <a:spcPct val="90000"/>
              </a:lnSpc>
              <a:spcBef>
                <a:spcPts val="455"/>
              </a:spcBef>
              <a:spcAft>
                <a:spcPts val="0"/>
              </a:spcAft>
              <a:buClr>
                <a:schemeClr val="lt1"/>
              </a:buClr>
              <a:buSzPts val="1450"/>
              <a:buNone/>
            </a:pPr>
            <a:r>
              <a:rPr i="1" lang="en-GB" sz="1450">
                <a:latin typeface="Play"/>
                <a:ea typeface="Play"/>
                <a:cs typeface="Play"/>
                <a:sym typeface="Play"/>
              </a:rPr>
              <a:t>Survey question: </a:t>
            </a:r>
            <a:r>
              <a:rPr lang="en-GB" sz="1450">
                <a:latin typeface="Play"/>
                <a:ea typeface="Play"/>
                <a:cs typeface="Play"/>
                <a:sym typeface="Play"/>
              </a:rPr>
              <a:t>In the past four weeks, approximately how many lectures (tutorials) have you missed?</a:t>
            </a:r>
            <a:endParaRPr/>
          </a:p>
          <a:p>
            <a:pPr indent="0" lvl="0" marL="0" rtl="0" algn="l">
              <a:lnSpc>
                <a:spcPct val="90000"/>
              </a:lnSpc>
              <a:spcBef>
                <a:spcPts val="455"/>
              </a:spcBef>
              <a:spcAft>
                <a:spcPts val="0"/>
              </a:spcAft>
              <a:buClr>
                <a:schemeClr val="lt1"/>
              </a:buClr>
              <a:buSzPts val="1450"/>
              <a:buNone/>
            </a:pPr>
            <a:r>
              <a:rPr lang="en-GB" sz="1450">
                <a:latin typeface="Play"/>
                <a:ea typeface="Play"/>
                <a:cs typeface="Play"/>
                <a:sym typeface="Play"/>
              </a:rPr>
              <a:t>• &lt; 25%</a:t>
            </a:r>
            <a:endParaRPr/>
          </a:p>
          <a:p>
            <a:pPr indent="0" lvl="0" marL="0" rtl="0" algn="l">
              <a:lnSpc>
                <a:spcPct val="90000"/>
              </a:lnSpc>
              <a:spcBef>
                <a:spcPts val="455"/>
              </a:spcBef>
              <a:spcAft>
                <a:spcPts val="0"/>
              </a:spcAft>
              <a:buClr>
                <a:schemeClr val="lt1"/>
              </a:buClr>
              <a:buSzPts val="1450"/>
              <a:buNone/>
            </a:pPr>
            <a:r>
              <a:rPr lang="en-GB" sz="1450">
                <a:latin typeface="Play"/>
                <a:ea typeface="Play"/>
                <a:cs typeface="Play"/>
                <a:sym typeface="Play"/>
              </a:rPr>
              <a:t>• 25–50% of sessions</a:t>
            </a:r>
            <a:endParaRPr/>
          </a:p>
          <a:p>
            <a:pPr indent="0" lvl="0" marL="0" rtl="0" algn="l">
              <a:lnSpc>
                <a:spcPct val="90000"/>
              </a:lnSpc>
              <a:spcBef>
                <a:spcPts val="455"/>
              </a:spcBef>
              <a:spcAft>
                <a:spcPts val="0"/>
              </a:spcAft>
              <a:buClr>
                <a:schemeClr val="lt1"/>
              </a:buClr>
              <a:buSzPts val="1450"/>
              <a:buNone/>
            </a:pPr>
            <a:r>
              <a:rPr lang="en-GB" sz="1450">
                <a:latin typeface="Play"/>
                <a:ea typeface="Play"/>
                <a:cs typeface="Play"/>
                <a:sym typeface="Play"/>
              </a:rPr>
              <a:t>• 50–75% of sessions</a:t>
            </a:r>
            <a:endParaRPr/>
          </a:p>
          <a:p>
            <a:pPr indent="0" lvl="0" marL="0" rtl="0" algn="l">
              <a:lnSpc>
                <a:spcPct val="90000"/>
              </a:lnSpc>
              <a:spcBef>
                <a:spcPts val="455"/>
              </a:spcBef>
              <a:spcAft>
                <a:spcPts val="0"/>
              </a:spcAft>
              <a:buClr>
                <a:schemeClr val="lt1"/>
              </a:buClr>
              <a:buSzPts val="1450"/>
              <a:buNone/>
            </a:pPr>
            <a:r>
              <a:rPr lang="en-GB" sz="1450">
                <a:latin typeface="Play"/>
                <a:ea typeface="Play"/>
                <a:cs typeface="Play"/>
                <a:sym typeface="Play"/>
              </a:rPr>
              <a:t>• &gt;75% of sessions</a:t>
            </a:r>
            <a:endParaRPr sz="1450">
              <a:latin typeface="Play"/>
              <a:ea typeface="Play"/>
              <a:cs typeface="Play"/>
              <a:sym typeface="Play"/>
            </a:endParaRPr>
          </a:p>
        </p:txBody>
      </p:sp>
      <p:sp>
        <p:nvSpPr>
          <p:cNvPr id="357" name="Google Shape;357;p8"/>
          <p:cNvSpPr txBox="1"/>
          <p:nvPr/>
        </p:nvSpPr>
        <p:spPr>
          <a:xfrm>
            <a:off x="6554316" y="1748943"/>
            <a:ext cx="302473" cy="19236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650">
                <a:solidFill>
                  <a:schemeClr val="lt1"/>
                </a:solidFill>
                <a:latin typeface="Cambria"/>
                <a:ea typeface="Cambria"/>
                <a:cs typeface="Cambria"/>
                <a:sym typeface="Cambria"/>
              </a:rPr>
              <a:t>92</a:t>
            </a:r>
            <a:endParaRPr/>
          </a:p>
        </p:txBody>
      </p:sp>
      <p:sp>
        <p:nvSpPr>
          <p:cNvPr id="358" name="Google Shape;358;p8"/>
          <p:cNvSpPr txBox="1"/>
          <p:nvPr/>
        </p:nvSpPr>
        <p:spPr>
          <a:xfrm>
            <a:off x="6554316" y="2447443"/>
            <a:ext cx="302473" cy="19236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650">
                <a:solidFill>
                  <a:schemeClr val="lt1"/>
                </a:solidFill>
                <a:latin typeface="Cambria"/>
                <a:ea typeface="Cambria"/>
                <a:cs typeface="Cambria"/>
                <a:sym typeface="Cambria"/>
              </a:rPr>
              <a:t>27</a:t>
            </a:r>
            <a:endParaRPr/>
          </a:p>
        </p:txBody>
      </p:sp>
      <p:sp>
        <p:nvSpPr>
          <p:cNvPr id="359" name="Google Shape;359;p8"/>
          <p:cNvSpPr txBox="1"/>
          <p:nvPr/>
        </p:nvSpPr>
        <p:spPr>
          <a:xfrm>
            <a:off x="7252816" y="2447443"/>
            <a:ext cx="302473" cy="19236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650">
                <a:solidFill>
                  <a:schemeClr val="lt1"/>
                </a:solidFill>
                <a:latin typeface="Cambria"/>
                <a:ea typeface="Cambria"/>
                <a:cs typeface="Cambria"/>
                <a:sym typeface="Cambria"/>
              </a:rPr>
              <a:t>15</a:t>
            </a:r>
            <a:endParaRPr/>
          </a:p>
        </p:txBody>
      </p:sp>
      <p:sp>
        <p:nvSpPr>
          <p:cNvPr id="360" name="Google Shape;360;p8"/>
          <p:cNvSpPr/>
          <p:nvPr/>
        </p:nvSpPr>
        <p:spPr>
          <a:xfrm>
            <a:off x="2318141" y="4041731"/>
            <a:ext cx="182880" cy="434340"/>
          </a:xfrm>
          <a:prstGeom prst="rightBrace">
            <a:avLst>
              <a:gd fmla="val 8333" name="adj1"/>
              <a:gd fmla="val 50000" name="adj2"/>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
        <p:nvSpPr>
          <p:cNvPr id="361" name="Google Shape;361;p8"/>
          <p:cNvSpPr txBox="1"/>
          <p:nvPr/>
        </p:nvSpPr>
        <p:spPr>
          <a:xfrm>
            <a:off x="2600080" y="4100916"/>
            <a:ext cx="1752789"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1400">
                <a:solidFill>
                  <a:schemeClr val="lt1"/>
                </a:solidFill>
                <a:latin typeface="Play"/>
                <a:ea typeface="Play"/>
                <a:cs typeface="Play"/>
                <a:sym typeface="Play"/>
              </a:rPr>
              <a:t>&gt; 50% of sessions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9"/>
          <p:cNvPicPr preferRelativeResize="0"/>
          <p:nvPr/>
        </p:nvPicPr>
        <p:blipFill rotWithShape="1">
          <a:blip r:embed="rId3">
            <a:alphaModFix/>
          </a:blip>
          <a:srcRect b="0" l="0" r="0" t="0"/>
          <a:stretch/>
        </p:blipFill>
        <p:spPr>
          <a:xfrm>
            <a:off x="153620" y="0"/>
            <a:ext cx="3795505" cy="5143500"/>
          </a:xfrm>
          <a:prstGeom prst="rect">
            <a:avLst/>
          </a:prstGeom>
          <a:noFill/>
          <a:ln>
            <a:noFill/>
          </a:ln>
        </p:spPr>
      </p:pic>
      <p:sp>
        <p:nvSpPr>
          <p:cNvPr id="367" name="Google Shape;367;p9"/>
          <p:cNvSpPr txBox="1"/>
          <p:nvPr>
            <p:ph type="title"/>
          </p:nvPr>
        </p:nvSpPr>
        <p:spPr>
          <a:xfrm>
            <a:off x="4572000" y="56476"/>
            <a:ext cx="4037461" cy="105544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17D69"/>
              </a:buClr>
              <a:buSzPts val="2800"/>
              <a:buFont typeface="Arial"/>
              <a:buNone/>
            </a:pPr>
            <a:r>
              <a:rPr lang="en-GB" sz="2800">
                <a:solidFill>
                  <a:srgbClr val="017D69"/>
                </a:solidFill>
              </a:rPr>
              <a:t>Multivariate Analysis: Ordered Logit</a:t>
            </a:r>
            <a:endParaRPr sz="2800"/>
          </a:p>
        </p:txBody>
      </p:sp>
      <p:sp>
        <p:nvSpPr>
          <p:cNvPr id="368" name="Google Shape;368;p9"/>
          <p:cNvSpPr txBox="1"/>
          <p:nvPr/>
        </p:nvSpPr>
        <p:spPr>
          <a:xfrm>
            <a:off x="4770951" y="958898"/>
            <a:ext cx="4278091" cy="347787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GB" sz="1400">
                <a:solidFill>
                  <a:srgbClr val="003C3B"/>
                </a:solidFill>
                <a:latin typeface="Play"/>
                <a:ea typeface="Play"/>
                <a:cs typeface="Play"/>
                <a:sym typeface="Play"/>
              </a:rPr>
              <a:t>Notes:</a:t>
            </a:r>
            <a:endParaRPr/>
          </a:p>
          <a:p>
            <a:pPr indent="-285750" lvl="0" marL="285750" rtl="0" algn="l">
              <a:spcBef>
                <a:spcPts val="0"/>
              </a:spcBef>
              <a:spcAft>
                <a:spcPts val="0"/>
              </a:spcAft>
              <a:buClr>
                <a:srgbClr val="003C3B"/>
              </a:buClr>
              <a:buSzPts val="1400"/>
              <a:buFont typeface="Noto Sans Symbols"/>
              <a:buChar char="▪"/>
            </a:pPr>
            <a:r>
              <a:rPr lang="en-GB" sz="1400" u="sng">
                <a:solidFill>
                  <a:srgbClr val="003C3B"/>
                </a:solidFill>
                <a:latin typeface="Play"/>
                <a:ea typeface="Play"/>
                <a:cs typeface="Play"/>
                <a:sym typeface="Play"/>
              </a:rPr>
              <a:t>Dependent Variable (DV): </a:t>
            </a:r>
            <a:r>
              <a:rPr lang="en-GB" sz="1400">
                <a:solidFill>
                  <a:srgbClr val="003C3B"/>
                </a:solidFill>
                <a:latin typeface="Play"/>
                <a:ea typeface="Play"/>
                <a:cs typeface="Play"/>
                <a:sym typeface="Play"/>
              </a:rPr>
              <a:t>Categorial variable of percent of classes missed in past 4 weeks</a:t>
            </a:r>
            <a:endParaRPr/>
          </a:p>
          <a:p>
            <a:pPr indent="-196850" lvl="0" marL="285750" rtl="0" algn="l">
              <a:spcBef>
                <a:spcPts val="0"/>
              </a:spcBef>
              <a:spcAft>
                <a:spcPts val="0"/>
              </a:spcAft>
              <a:buSzPts val="1400"/>
              <a:buFont typeface="Noto Sans Symbols"/>
              <a:buNone/>
            </a:pPr>
            <a:r>
              <a:t/>
            </a:r>
            <a:endParaRPr sz="1400">
              <a:solidFill>
                <a:srgbClr val="003C3B"/>
              </a:solidFill>
              <a:latin typeface="Play"/>
              <a:ea typeface="Play"/>
              <a:cs typeface="Play"/>
              <a:sym typeface="Play"/>
            </a:endParaRPr>
          </a:p>
          <a:p>
            <a:pPr indent="-285750" lvl="0" marL="285750" rtl="0" algn="l">
              <a:spcBef>
                <a:spcPts val="0"/>
              </a:spcBef>
              <a:spcAft>
                <a:spcPts val="0"/>
              </a:spcAft>
              <a:buClr>
                <a:srgbClr val="003C3B"/>
              </a:buClr>
              <a:buSzPts val="1400"/>
              <a:buFont typeface="Noto Sans Symbols"/>
              <a:buChar char="▪"/>
            </a:pPr>
            <a:r>
              <a:rPr lang="en-GB" sz="1400" u="sng">
                <a:solidFill>
                  <a:srgbClr val="003C3B"/>
                </a:solidFill>
                <a:latin typeface="Play"/>
                <a:ea typeface="Play"/>
                <a:cs typeface="Play"/>
                <a:sym typeface="Play"/>
              </a:rPr>
              <a:t>Baseline</a:t>
            </a:r>
            <a:r>
              <a:rPr lang="en-GB" sz="1400">
                <a:solidFill>
                  <a:srgbClr val="003C3B"/>
                </a:solidFill>
                <a:latin typeface="Play"/>
                <a:ea typeface="Play"/>
                <a:cs typeface="Play"/>
                <a:sym typeface="Play"/>
              </a:rPr>
              <a:t>: Comparison group of students who missed &lt; 25% of classes</a:t>
            </a:r>
            <a:endParaRPr/>
          </a:p>
          <a:p>
            <a:pPr indent="-196850" lvl="0" marL="285750" rtl="0" algn="l">
              <a:spcBef>
                <a:spcPts val="0"/>
              </a:spcBef>
              <a:spcAft>
                <a:spcPts val="0"/>
              </a:spcAft>
              <a:buSzPts val="1400"/>
              <a:buFont typeface="Noto Sans Symbols"/>
              <a:buNone/>
            </a:pPr>
            <a:r>
              <a:t/>
            </a:r>
            <a:endParaRPr sz="1400">
              <a:solidFill>
                <a:srgbClr val="003C3B"/>
              </a:solidFill>
              <a:latin typeface="Play"/>
              <a:ea typeface="Play"/>
              <a:cs typeface="Play"/>
              <a:sym typeface="Play"/>
            </a:endParaRPr>
          </a:p>
          <a:p>
            <a:pPr indent="-285750" lvl="0" marL="285750" rtl="0" algn="l">
              <a:spcBef>
                <a:spcPts val="0"/>
              </a:spcBef>
              <a:spcAft>
                <a:spcPts val="0"/>
              </a:spcAft>
              <a:buClr>
                <a:srgbClr val="003C3B"/>
              </a:buClr>
              <a:buSzPts val="1400"/>
              <a:buFont typeface="Noto Sans Symbols"/>
              <a:buChar char="▪"/>
            </a:pPr>
            <a:r>
              <a:rPr lang="en-GB" sz="1400" u="sng">
                <a:solidFill>
                  <a:srgbClr val="003C3B"/>
                </a:solidFill>
                <a:latin typeface="Play"/>
                <a:ea typeface="Play"/>
                <a:cs typeface="Play"/>
                <a:sym typeface="Play"/>
              </a:rPr>
              <a:t>Independent Variable</a:t>
            </a:r>
            <a:r>
              <a:rPr lang="en-GB" sz="1400">
                <a:solidFill>
                  <a:srgbClr val="003C3B"/>
                </a:solidFill>
                <a:latin typeface="Play"/>
                <a:ea typeface="Play"/>
                <a:cs typeface="Play"/>
                <a:sym typeface="Play"/>
              </a:rPr>
              <a:t>: Dummy variables for factors related to reasons for and barriers to attend (removing overlaps across the two sets)</a:t>
            </a:r>
            <a:endParaRPr sz="1400" u="sng">
              <a:solidFill>
                <a:srgbClr val="003C3B"/>
              </a:solidFill>
              <a:latin typeface="Play"/>
              <a:ea typeface="Play"/>
              <a:cs typeface="Play"/>
              <a:sym typeface="Play"/>
            </a:endParaRPr>
          </a:p>
          <a:p>
            <a:pPr indent="-196850" lvl="0" marL="285750" rtl="0" algn="l">
              <a:spcBef>
                <a:spcPts val="0"/>
              </a:spcBef>
              <a:spcAft>
                <a:spcPts val="0"/>
              </a:spcAft>
              <a:buSzPts val="1400"/>
              <a:buFont typeface="Noto Sans Symbols"/>
              <a:buNone/>
            </a:pPr>
            <a:r>
              <a:t/>
            </a:r>
            <a:endParaRPr sz="1400" u="sng">
              <a:solidFill>
                <a:srgbClr val="003C3B"/>
              </a:solidFill>
              <a:latin typeface="Play"/>
              <a:ea typeface="Play"/>
              <a:cs typeface="Play"/>
              <a:sym typeface="Play"/>
            </a:endParaRPr>
          </a:p>
          <a:p>
            <a:pPr indent="-285750" lvl="0" marL="285750" rtl="0" algn="l">
              <a:spcBef>
                <a:spcPts val="0"/>
              </a:spcBef>
              <a:spcAft>
                <a:spcPts val="0"/>
              </a:spcAft>
              <a:buClr>
                <a:srgbClr val="003C3B"/>
              </a:buClr>
              <a:buSzPts val="1400"/>
              <a:buFont typeface="Noto Sans Symbols"/>
              <a:buChar char="▪"/>
            </a:pPr>
            <a:r>
              <a:rPr lang="en-GB" sz="1400" u="sng">
                <a:solidFill>
                  <a:srgbClr val="003C3B"/>
                </a:solidFill>
                <a:latin typeface="Play"/>
                <a:ea typeface="Play"/>
                <a:cs typeface="Play"/>
                <a:sym typeface="Play"/>
              </a:rPr>
              <a:t>Coefficient</a:t>
            </a:r>
            <a:r>
              <a:rPr lang="en-GB" sz="1400">
                <a:solidFill>
                  <a:srgbClr val="003C3B"/>
                </a:solidFill>
                <a:latin typeface="Play"/>
                <a:ea typeface="Play"/>
                <a:cs typeface="Play"/>
                <a:sym typeface="Play"/>
              </a:rPr>
              <a:t>: predicted probability for a student having  that barrier or reason to fall into the outcome category of missing &gt; 50% of classes  </a:t>
            </a:r>
            <a:endParaRPr/>
          </a:p>
          <a:p>
            <a:pPr indent="-285750" lvl="1" marL="721995" rtl="0" algn="l">
              <a:spcBef>
                <a:spcPts val="0"/>
              </a:spcBef>
              <a:spcAft>
                <a:spcPts val="0"/>
              </a:spcAft>
              <a:buClr>
                <a:srgbClr val="003C3B"/>
              </a:buClr>
              <a:buSzPts val="1200"/>
              <a:buFont typeface="Noto Sans Symbols"/>
              <a:buChar char="▪"/>
            </a:pPr>
            <a:r>
              <a:rPr lang="en-GB" sz="1200">
                <a:solidFill>
                  <a:srgbClr val="003C3B"/>
                </a:solidFill>
                <a:latin typeface="Play"/>
                <a:ea typeface="Play"/>
                <a:cs typeface="Play"/>
                <a:sym typeface="Play"/>
              </a:rPr>
              <a:t>Barriers to attending should have positive sign </a:t>
            </a:r>
            <a:endParaRPr/>
          </a:p>
          <a:p>
            <a:pPr indent="-285750" lvl="1" marL="721995" rtl="0" algn="l">
              <a:spcBef>
                <a:spcPts val="0"/>
              </a:spcBef>
              <a:spcAft>
                <a:spcPts val="0"/>
              </a:spcAft>
              <a:buClr>
                <a:srgbClr val="003C3B"/>
              </a:buClr>
              <a:buSzPts val="1200"/>
              <a:buFont typeface="Noto Sans Symbols"/>
              <a:buChar char="▪"/>
            </a:pPr>
            <a:r>
              <a:rPr lang="en-GB" sz="1200">
                <a:solidFill>
                  <a:srgbClr val="003C3B"/>
                </a:solidFill>
                <a:latin typeface="Play"/>
                <a:ea typeface="Play"/>
                <a:cs typeface="Play"/>
                <a:sym typeface="Play"/>
              </a:rPr>
              <a:t>Reasons for attending should have negative sign</a:t>
            </a:r>
            <a:endParaRPr sz="1600">
              <a:solidFill>
                <a:srgbClr val="003C3B"/>
              </a:solidFill>
              <a:latin typeface="Play"/>
              <a:ea typeface="Play"/>
              <a:cs typeface="Play"/>
              <a:sym typeface="Play"/>
            </a:endParaRPr>
          </a:p>
        </p:txBody>
      </p:sp>
      <p:sp>
        <p:nvSpPr>
          <p:cNvPr id="369" name="Google Shape;369;p9"/>
          <p:cNvSpPr/>
          <p:nvPr/>
        </p:nvSpPr>
        <p:spPr>
          <a:xfrm>
            <a:off x="1212783" y="41399"/>
            <a:ext cx="2887579" cy="154715"/>
          </a:xfrm>
          <a:prstGeom prst="roundRect">
            <a:avLst>
              <a:gd fmla="val 16667" name="adj"/>
            </a:avLst>
          </a:prstGeom>
          <a:noFill/>
          <a:ln cap="flat" cmpd="sng" w="19050">
            <a:solidFill>
              <a:srgbClr val="017D69"/>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370" name="Google Shape;370;p9"/>
          <p:cNvSpPr/>
          <p:nvPr/>
        </p:nvSpPr>
        <p:spPr>
          <a:xfrm>
            <a:off x="22260" y="403200"/>
            <a:ext cx="1286776" cy="3527999"/>
          </a:xfrm>
          <a:prstGeom prst="roundRect">
            <a:avLst>
              <a:gd fmla="val 16667" name="adj"/>
            </a:avLst>
          </a:prstGeom>
          <a:noFill/>
          <a:ln cap="flat" cmpd="sng" w="19050">
            <a:solidFill>
              <a:srgbClr val="017D69"/>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371" name="Google Shape;371;p9"/>
          <p:cNvSpPr/>
          <p:nvPr/>
        </p:nvSpPr>
        <p:spPr>
          <a:xfrm>
            <a:off x="1212783" y="403201"/>
            <a:ext cx="2867704" cy="3527999"/>
          </a:xfrm>
          <a:prstGeom prst="roundRect">
            <a:avLst>
              <a:gd fmla="val 16667" name="adj"/>
            </a:avLst>
          </a:prstGeom>
          <a:noFill/>
          <a:ln cap="flat" cmpd="sng" w="19050">
            <a:solidFill>
              <a:srgbClr val="017D69"/>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372" name="Google Shape;372;p9"/>
          <p:cNvSpPr/>
          <p:nvPr/>
        </p:nvSpPr>
        <p:spPr>
          <a:xfrm>
            <a:off x="87007" y="3931200"/>
            <a:ext cx="3928733" cy="1016185"/>
          </a:xfrm>
          <a:prstGeom prst="roundRect">
            <a:avLst>
              <a:gd fmla="val 16667" name="adj"/>
            </a:avLst>
          </a:prstGeom>
          <a:noFill/>
          <a:ln cap="flat" cmpd="sng" w="19050">
            <a:solidFill>
              <a:srgbClr val="017D69"/>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2022-09-29T15:54:17Z</dcterms:created>
  <dc:creator>Carlos Cortinhas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2022-07-28T10:00:00Z</vt:filetime>
  </property>
  <property fmtid="{D5CDD505-2E9C-101B-9397-08002B2CF9AE}" pid="3" name="Creator">
    <vt:lpwstr>Adobe InDesign 17.3 (Macintosh)</vt:lpwstr>
  </property>
  <property fmtid="{D5CDD505-2E9C-101B-9397-08002B2CF9AE}" pid="4" name="LastSaved">
    <vt:filetime>2022-07-28T10:00:00Z</vt:filetime>
  </property>
  <property fmtid="{D5CDD505-2E9C-101B-9397-08002B2CF9AE}" pid="5" name="Producer">
    <vt:lpwstr>Adobe PDF Library 16.0.7</vt:lpwstr>
  </property>
  <property fmtid="{D5CDD505-2E9C-101B-9397-08002B2CF9AE}" pid="6" name="ContentTypeId">
    <vt:lpwstr>0x0101002065CB1ADCFE334095B4F9BF77874058</vt:lpwstr>
  </property>
  <property fmtid="{D5CDD505-2E9C-101B-9397-08002B2CF9AE}" pid="7" name="MediaServiceImageTags">
    <vt:lpwstr/>
  </property>
</Properties>
</file>