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71" r:id="rId3"/>
    <p:sldId id="257" r:id="rId4"/>
    <p:sldId id="278" r:id="rId5"/>
    <p:sldId id="281" r:id="rId6"/>
    <p:sldId id="280" r:id="rId7"/>
    <p:sldId id="282" r:id="rId8"/>
    <p:sldId id="286" r:id="rId9"/>
    <p:sldId id="285" r:id="rId10"/>
    <p:sldId id="287" r:id="rId11"/>
    <p:sldId id="288" r:id="rId12"/>
    <p:sldId id="289" r:id="rId13"/>
    <p:sldId id="290" r:id="rId14"/>
    <p:sldId id="291" r:id="rId15"/>
    <p:sldId id="292" r:id="rId16"/>
    <p:sldId id="293" r:id="rId17"/>
    <p:sldId id="295" r:id="rId18"/>
    <p:sldId id="294" r:id="rId19"/>
    <p:sldId id="296" r:id="rId20"/>
    <p:sldId id="297" r:id="rId21"/>
    <p:sldId id="298" r:id="rId22"/>
    <p:sldId id="299" r:id="rId23"/>
    <p:sldId id="300" r:id="rId24"/>
    <p:sldId id="30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4305"/>
    <a:srgbClr val="F976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88495"/>
  </p:normalViewPr>
  <p:slideViewPr>
    <p:cSldViewPr snapToGrid="0">
      <p:cViewPr varScale="1">
        <p:scale>
          <a:sx n="73" d="100"/>
          <a:sy n="73" d="100"/>
        </p:scale>
        <p:origin x="1042"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5556BA-1D88-5A4F-8601-8B2098792FED}" type="doc">
      <dgm:prSet loTypeId="urn:microsoft.com/office/officeart/2005/8/layout/cycle7" loCatId="" qsTypeId="urn:microsoft.com/office/officeart/2005/8/quickstyle/simple1" qsCatId="simple" csTypeId="urn:microsoft.com/office/officeart/2005/8/colors/accent1_2" csCatId="accent1" phldr="1"/>
      <dgm:spPr/>
      <dgm:t>
        <a:bodyPr/>
        <a:lstStyle/>
        <a:p>
          <a:endParaRPr lang="en-GB"/>
        </a:p>
      </dgm:t>
    </dgm:pt>
    <dgm:pt modelId="{0C450768-6058-2540-8145-DD54F8F2D0F2}">
      <dgm:prSet phldrT="[Text]"/>
      <dgm:spPr/>
      <dgm:t>
        <a:bodyPr/>
        <a:lstStyle/>
        <a:p>
          <a:r>
            <a:rPr lang="en-GB"/>
            <a:t>Individual trajectory</a:t>
          </a:r>
        </a:p>
      </dgm:t>
    </dgm:pt>
    <dgm:pt modelId="{BDC34A5D-75B3-BF40-8D64-5E74851EB249}" type="parTrans" cxnId="{53D59D07-137D-BB4E-A5F9-526081B433E7}">
      <dgm:prSet/>
      <dgm:spPr/>
      <dgm:t>
        <a:bodyPr/>
        <a:lstStyle/>
        <a:p>
          <a:endParaRPr lang="en-GB"/>
        </a:p>
      </dgm:t>
    </dgm:pt>
    <dgm:pt modelId="{75D89B1F-34F0-E546-91D8-6880DCD4C76C}" type="sibTrans" cxnId="{53D59D07-137D-BB4E-A5F9-526081B433E7}">
      <dgm:prSet/>
      <dgm:spPr/>
      <dgm:t>
        <a:bodyPr/>
        <a:lstStyle/>
        <a:p>
          <a:endParaRPr lang="en-GB"/>
        </a:p>
      </dgm:t>
    </dgm:pt>
    <dgm:pt modelId="{81431C06-1B11-C740-9503-0423775D349B}">
      <dgm:prSet phldrT="[Text]"/>
      <dgm:spPr/>
      <dgm:t>
        <a:bodyPr/>
        <a:lstStyle/>
        <a:p>
          <a:r>
            <a:rPr lang="en-GB"/>
            <a:t>Disciplinary culture</a:t>
          </a:r>
        </a:p>
      </dgm:t>
    </dgm:pt>
    <dgm:pt modelId="{3ABD421D-5558-0341-B5CD-DF637FA2B5FE}" type="parTrans" cxnId="{D75B595E-B715-BF4A-A973-DBE0A6017477}">
      <dgm:prSet/>
      <dgm:spPr/>
      <dgm:t>
        <a:bodyPr/>
        <a:lstStyle/>
        <a:p>
          <a:endParaRPr lang="en-GB"/>
        </a:p>
      </dgm:t>
    </dgm:pt>
    <dgm:pt modelId="{4D4F69E9-54C9-7D43-88AB-7D8B659C2F13}" type="sibTrans" cxnId="{D75B595E-B715-BF4A-A973-DBE0A6017477}">
      <dgm:prSet/>
      <dgm:spPr/>
      <dgm:t>
        <a:bodyPr/>
        <a:lstStyle/>
        <a:p>
          <a:endParaRPr lang="en-GB"/>
        </a:p>
      </dgm:t>
    </dgm:pt>
    <dgm:pt modelId="{21C91646-17A5-C847-9E51-87BF19F7E3CA}">
      <dgm:prSet phldrT="[Text]"/>
      <dgm:spPr/>
      <dgm:t>
        <a:bodyPr/>
        <a:lstStyle/>
        <a:p>
          <a:r>
            <a:rPr lang="en-GB"/>
            <a:t>Institutional structures</a:t>
          </a:r>
        </a:p>
      </dgm:t>
    </dgm:pt>
    <dgm:pt modelId="{14507432-CE2E-584D-9B8B-B3BE35A6C6E7}" type="parTrans" cxnId="{BB2ED69E-BBCF-2D4B-ABFC-36E69BA286B6}">
      <dgm:prSet/>
      <dgm:spPr/>
      <dgm:t>
        <a:bodyPr/>
        <a:lstStyle/>
        <a:p>
          <a:endParaRPr lang="en-GB"/>
        </a:p>
      </dgm:t>
    </dgm:pt>
    <dgm:pt modelId="{17A49BFC-903C-1C41-8967-28398072DFCC}" type="sibTrans" cxnId="{BB2ED69E-BBCF-2D4B-ABFC-36E69BA286B6}">
      <dgm:prSet/>
      <dgm:spPr/>
      <dgm:t>
        <a:bodyPr/>
        <a:lstStyle/>
        <a:p>
          <a:endParaRPr lang="en-GB"/>
        </a:p>
      </dgm:t>
    </dgm:pt>
    <dgm:pt modelId="{3F9B2EDF-4A7A-1847-B90C-73403BDB2ACF}" type="pres">
      <dgm:prSet presAssocID="{535556BA-1D88-5A4F-8601-8B2098792FED}" presName="Name0" presStyleCnt="0">
        <dgm:presLayoutVars>
          <dgm:dir/>
          <dgm:resizeHandles val="exact"/>
        </dgm:presLayoutVars>
      </dgm:prSet>
      <dgm:spPr/>
    </dgm:pt>
    <dgm:pt modelId="{C15697A1-8A54-1447-A418-8974D770D58E}" type="pres">
      <dgm:prSet presAssocID="{0C450768-6058-2540-8145-DD54F8F2D0F2}" presName="node" presStyleLbl="node1" presStyleIdx="0" presStyleCnt="3">
        <dgm:presLayoutVars>
          <dgm:bulletEnabled val="1"/>
        </dgm:presLayoutVars>
      </dgm:prSet>
      <dgm:spPr/>
    </dgm:pt>
    <dgm:pt modelId="{733F4DCE-5A4A-284F-89E9-72CBC5858413}" type="pres">
      <dgm:prSet presAssocID="{75D89B1F-34F0-E546-91D8-6880DCD4C76C}" presName="sibTrans" presStyleLbl="sibTrans2D1" presStyleIdx="0" presStyleCnt="3" custLinFactNeighborX="46535" custLinFactNeighborY="-23508"/>
      <dgm:spPr/>
    </dgm:pt>
    <dgm:pt modelId="{212585E7-99A0-374A-A2ED-51FEF06ABDA4}" type="pres">
      <dgm:prSet presAssocID="{75D89B1F-34F0-E546-91D8-6880DCD4C76C}" presName="connectorText" presStyleLbl="sibTrans2D1" presStyleIdx="0" presStyleCnt="3"/>
      <dgm:spPr/>
    </dgm:pt>
    <dgm:pt modelId="{BA39CBEA-D5F8-F74A-80A6-6F2D135B6D8A}" type="pres">
      <dgm:prSet presAssocID="{81431C06-1B11-C740-9503-0423775D349B}" presName="node" presStyleLbl="node1" presStyleIdx="1" presStyleCnt="3" custRadScaleRad="126374" custRadScaleInc="-11947">
        <dgm:presLayoutVars>
          <dgm:bulletEnabled val="1"/>
        </dgm:presLayoutVars>
      </dgm:prSet>
      <dgm:spPr/>
    </dgm:pt>
    <dgm:pt modelId="{6D1B1D0F-2F99-664B-AE42-213E717DDCC8}" type="pres">
      <dgm:prSet presAssocID="{4D4F69E9-54C9-7D43-88AB-7D8B659C2F13}" presName="sibTrans" presStyleLbl="sibTrans2D1" presStyleIdx="1" presStyleCnt="3"/>
      <dgm:spPr/>
    </dgm:pt>
    <dgm:pt modelId="{C302813B-5927-6C47-8509-A50F765E393D}" type="pres">
      <dgm:prSet presAssocID="{4D4F69E9-54C9-7D43-88AB-7D8B659C2F13}" presName="connectorText" presStyleLbl="sibTrans2D1" presStyleIdx="1" presStyleCnt="3"/>
      <dgm:spPr/>
    </dgm:pt>
    <dgm:pt modelId="{564BB849-E89C-014D-B4E3-ACD8F681898F}" type="pres">
      <dgm:prSet presAssocID="{21C91646-17A5-C847-9E51-87BF19F7E3CA}" presName="node" presStyleLbl="node1" presStyleIdx="2" presStyleCnt="3" custRadScaleRad="127637" custRadScaleInc="11562">
        <dgm:presLayoutVars>
          <dgm:bulletEnabled val="1"/>
        </dgm:presLayoutVars>
      </dgm:prSet>
      <dgm:spPr/>
    </dgm:pt>
    <dgm:pt modelId="{8850999E-9743-834B-9B2A-3FA738AAF554}" type="pres">
      <dgm:prSet presAssocID="{17A49BFC-903C-1C41-8967-28398072DFCC}" presName="sibTrans" presStyleLbl="sibTrans2D1" presStyleIdx="2" presStyleCnt="3" custLinFactNeighborX="-50355" custLinFactNeighborY="-26027"/>
      <dgm:spPr/>
    </dgm:pt>
    <dgm:pt modelId="{B715F997-79D3-3B47-8179-17BCE4DF13CE}" type="pres">
      <dgm:prSet presAssocID="{17A49BFC-903C-1C41-8967-28398072DFCC}" presName="connectorText" presStyleLbl="sibTrans2D1" presStyleIdx="2" presStyleCnt="3"/>
      <dgm:spPr/>
    </dgm:pt>
  </dgm:ptLst>
  <dgm:cxnLst>
    <dgm:cxn modelId="{53D59D07-137D-BB4E-A5F9-526081B433E7}" srcId="{535556BA-1D88-5A4F-8601-8B2098792FED}" destId="{0C450768-6058-2540-8145-DD54F8F2D0F2}" srcOrd="0" destOrd="0" parTransId="{BDC34A5D-75B3-BF40-8D64-5E74851EB249}" sibTransId="{75D89B1F-34F0-E546-91D8-6880DCD4C76C}"/>
    <dgm:cxn modelId="{3EBE983B-2AA0-D146-ACA0-8D8C651C4F47}" type="presOf" srcId="{81431C06-1B11-C740-9503-0423775D349B}" destId="{BA39CBEA-D5F8-F74A-80A6-6F2D135B6D8A}" srcOrd="0" destOrd="0" presId="urn:microsoft.com/office/officeart/2005/8/layout/cycle7"/>
    <dgm:cxn modelId="{D75B595E-B715-BF4A-A973-DBE0A6017477}" srcId="{535556BA-1D88-5A4F-8601-8B2098792FED}" destId="{81431C06-1B11-C740-9503-0423775D349B}" srcOrd="1" destOrd="0" parTransId="{3ABD421D-5558-0341-B5CD-DF637FA2B5FE}" sibTransId="{4D4F69E9-54C9-7D43-88AB-7D8B659C2F13}"/>
    <dgm:cxn modelId="{B4695775-7D57-3B47-B0E7-D90F42366B2C}" type="presOf" srcId="{4D4F69E9-54C9-7D43-88AB-7D8B659C2F13}" destId="{C302813B-5927-6C47-8509-A50F765E393D}" srcOrd="1" destOrd="0" presId="urn:microsoft.com/office/officeart/2005/8/layout/cycle7"/>
    <dgm:cxn modelId="{AB17BA82-472E-D041-916E-51F19060E9F2}" type="presOf" srcId="{17A49BFC-903C-1C41-8967-28398072DFCC}" destId="{B715F997-79D3-3B47-8179-17BCE4DF13CE}" srcOrd="1" destOrd="0" presId="urn:microsoft.com/office/officeart/2005/8/layout/cycle7"/>
    <dgm:cxn modelId="{55B53C95-E197-A648-9121-411C5A53D9A0}" type="presOf" srcId="{535556BA-1D88-5A4F-8601-8B2098792FED}" destId="{3F9B2EDF-4A7A-1847-B90C-73403BDB2ACF}" srcOrd="0" destOrd="0" presId="urn:microsoft.com/office/officeart/2005/8/layout/cycle7"/>
    <dgm:cxn modelId="{BB2ED69E-BBCF-2D4B-ABFC-36E69BA286B6}" srcId="{535556BA-1D88-5A4F-8601-8B2098792FED}" destId="{21C91646-17A5-C847-9E51-87BF19F7E3CA}" srcOrd="2" destOrd="0" parTransId="{14507432-CE2E-584D-9B8B-B3BE35A6C6E7}" sibTransId="{17A49BFC-903C-1C41-8967-28398072DFCC}"/>
    <dgm:cxn modelId="{364437A0-D359-834A-A79C-C6CBA0AD5E3F}" type="presOf" srcId="{21C91646-17A5-C847-9E51-87BF19F7E3CA}" destId="{564BB849-E89C-014D-B4E3-ACD8F681898F}" srcOrd="0" destOrd="0" presId="urn:microsoft.com/office/officeart/2005/8/layout/cycle7"/>
    <dgm:cxn modelId="{B57359AA-F9A0-2947-8188-3653A19991EE}" type="presOf" srcId="{0C450768-6058-2540-8145-DD54F8F2D0F2}" destId="{C15697A1-8A54-1447-A418-8974D770D58E}" srcOrd="0" destOrd="0" presId="urn:microsoft.com/office/officeart/2005/8/layout/cycle7"/>
    <dgm:cxn modelId="{8019B8B4-B02F-D94D-AAD1-07910B3EAA85}" type="presOf" srcId="{4D4F69E9-54C9-7D43-88AB-7D8B659C2F13}" destId="{6D1B1D0F-2F99-664B-AE42-213E717DDCC8}" srcOrd="0" destOrd="0" presId="urn:microsoft.com/office/officeart/2005/8/layout/cycle7"/>
    <dgm:cxn modelId="{F38B2AC5-E78C-974D-8F5F-8883B75DBED6}" type="presOf" srcId="{17A49BFC-903C-1C41-8967-28398072DFCC}" destId="{8850999E-9743-834B-9B2A-3FA738AAF554}" srcOrd="0" destOrd="0" presId="urn:microsoft.com/office/officeart/2005/8/layout/cycle7"/>
    <dgm:cxn modelId="{63E1D9EC-7BCF-194A-A4E6-D6E931B9BDF7}" type="presOf" srcId="{75D89B1F-34F0-E546-91D8-6880DCD4C76C}" destId="{733F4DCE-5A4A-284F-89E9-72CBC5858413}" srcOrd="0" destOrd="0" presId="urn:microsoft.com/office/officeart/2005/8/layout/cycle7"/>
    <dgm:cxn modelId="{A5F9E3F9-35A5-EA44-8837-A01F81B42129}" type="presOf" srcId="{75D89B1F-34F0-E546-91D8-6880DCD4C76C}" destId="{212585E7-99A0-374A-A2ED-51FEF06ABDA4}" srcOrd="1" destOrd="0" presId="urn:microsoft.com/office/officeart/2005/8/layout/cycle7"/>
    <dgm:cxn modelId="{C76AD343-E1D0-1D45-8964-C45321EA56F8}" type="presParOf" srcId="{3F9B2EDF-4A7A-1847-B90C-73403BDB2ACF}" destId="{C15697A1-8A54-1447-A418-8974D770D58E}" srcOrd="0" destOrd="0" presId="urn:microsoft.com/office/officeart/2005/8/layout/cycle7"/>
    <dgm:cxn modelId="{B847EDD0-8F85-944C-B291-0DF305C4837D}" type="presParOf" srcId="{3F9B2EDF-4A7A-1847-B90C-73403BDB2ACF}" destId="{733F4DCE-5A4A-284F-89E9-72CBC5858413}" srcOrd="1" destOrd="0" presId="urn:microsoft.com/office/officeart/2005/8/layout/cycle7"/>
    <dgm:cxn modelId="{317836D4-AF38-4543-9F09-CB5AF098E153}" type="presParOf" srcId="{733F4DCE-5A4A-284F-89E9-72CBC5858413}" destId="{212585E7-99A0-374A-A2ED-51FEF06ABDA4}" srcOrd="0" destOrd="0" presId="urn:microsoft.com/office/officeart/2005/8/layout/cycle7"/>
    <dgm:cxn modelId="{230C3A3F-E98C-194B-A6D8-D8C766D6CE55}" type="presParOf" srcId="{3F9B2EDF-4A7A-1847-B90C-73403BDB2ACF}" destId="{BA39CBEA-D5F8-F74A-80A6-6F2D135B6D8A}" srcOrd="2" destOrd="0" presId="urn:microsoft.com/office/officeart/2005/8/layout/cycle7"/>
    <dgm:cxn modelId="{7EAE6972-A2F3-F444-9617-16F029F59D8D}" type="presParOf" srcId="{3F9B2EDF-4A7A-1847-B90C-73403BDB2ACF}" destId="{6D1B1D0F-2F99-664B-AE42-213E717DDCC8}" srcOrd="3" destOrd="0" presId="urn:microsoft.com/office/officeart/2005/8/layout/cycle7"/>
    <dgm:cxn modelId="{04A7C0ED-70B9-D446-8ABA-F580D7DE1C2C}" type="presParOf" srcId="{6D1B1D0F-2F99-664B-AE42-213E717DDCC8}" destId="{C302813B-5927-6C47-8509-A50F765E393D}" srcOrd="0" destOrd="0" presId="urn:microsoft.com/office/officeart/2005/8/layout/cycle7"/>
    <dgm:cxn modelId="{DF16577F-9FBA-8C43-832C-A5A6B5B1A75D}" type="presParOf" srcId="{3F9B2EDF-4A7A-1847-B90C-73403BDB2ACF}" destId="{564BB849-E89C-014D-B4E3-ACD8F681898F}" srcOrd="4" destOrd="0" presId="urn:microsoft.com/office/officeart/2005/8/layout/cycle7"/>
    <dgm:cxn modelId="{36536041-2058-704C-BD79-7748EB98FBC9}" type="presParOf" srcId="{3F9B2EDF-4A7A-1847-B90C-73403BDB2ACF}" destId="{8850999E-9743-834B-9B2A-3FA738AAF554}" srcOrd="5" destOrd="0" presId="urn:microsoft.com/office/officeart/2005/8/layout/cycle7"/>
    <dgm:cxn modelId="{B38AD0C2-41D0-8844-BC2C-1FEB90661D4D}" type="presParOf" srcId="{8850999E-9743-834B-9B2A-3FA738AAF554}" destId="{B715F997-79D3-3B47-8179-17BCE4DF13CE}"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5556BA-1D88-5A4F-8601-8B2098792FED}" type="doc">
      <dgm:prSet loTypeId="urn:microsoft.com/office/officeart/2005/8/layout/cycle7" loCatId="" qsTypeId="urn:microsoft.com/office/officeart/2005/8/quickstyle/simple1" qsCatId="simple" csTypeId="urn:microsoft.com/office/officeart/2005/8/colors/accent1_2" csCatId="accent1" phldr="1"/>
      <dgm:spPr/>
      <dgm:t>
        <a:bodyPr/>
        <a:lstStyle/>
        <a:p>
          <a:endParaRPr lang="en-GB"/>
        </a:p>
      </dgm:t>
    </dgm:pt>
    <dgm:pt modelId="{0C450768-6058-2540-8145-DD54F8F2D0F2}">
      <dgm:prSet phldrT="[Text]"/>
      <dgm:spPr/>
      <dgm:t>
        <a:bodyPr/>
        <a:lstStyle/>
        <a:p>
          <a:r>
            <a:rPr lang="en-GB"/>
            <a:t>Individual trajectory</a:t>
          </a:r>
        </a:p>
      </dgm:t>
    </dgm:pt>
    <dgm:pt modelId="{BDC34A5D-75B3-BF40-8D64-5E74851EB249}" type="parTrans" cxnId="{53D59D07-137D-BB4E-A5F9-526081B433E7}">
      <dgm:prSet/>
      <dgm:spPr/>
      <dgm:t>
        <a:bodyPr/>
        <a:lstStyle/>
        <a:p>
          <a:endParaRPr lang="en-GB"/>
        </a:p>
      </dgm:t>
    </dgm:pt>
    <dgm:pt modelId="{75D89B1F-34F0-E546-91D8-6880DCD4C76C}" type="sibTrans" cxnId="{53D59D07-137D-BB4E-A5F9-526081B433E7}">
      <dgm:prSet/>
      <dgm:spPr/>
      <dgm:t>
        <a:bodyPr/>
        <a:lstStyle/>
        <a:p>
          <a:endParaRPr lang="en-GB"/>
        </a:p>
      </dgm:t>
    </dgm:pt>
    <dgm:pt modelId="{81431C06-1B11-C740-9503-0423775D349B}">
      <dgm:prSet phldrT="[Text]"/>
      <dgm:spPr/>
      <dgm:t>
        <a:bodyPr/>
        <a:lstStyle/>
        <a:p>
          <a:r>
            <a:rPr lang="en-GB"/>
            <a:t>Disciplinary culture</a:t>
          </a:r>
        </a:p>
      </dgm:t>
    </dgm:pt>
    <dgm:pt modelId="{3ABD421D-5558-0341-B5CD-DF637FA2B5FE}" type="parTrans" cxnId="{D75B595E-B715-BF4A-A973-DBE0A6017477}">
      <dgm:prSet/>
      <dgm:spPr/>
      <dgm:t>
        <a:bodyPr/>
        <a:lstStyle/>
        <a:p>
          <a:endParaRPr lang="en-GB"/>
        </a:p>
      </dgm:t>
    </dgm:pt>
    <dgm:pt modelId="{4D4F69E9-54C9-7D43-88AB-7D8B659C2F13}" type="sibTrans" cxnId="{D75B595E-B715-BF4A-A973-DBE0A6017477}">
      <dgm:prSet/>
      <dgm:spPr/>
      <dgm:t>
        <a:bodyPr/>
        <a:lstStyle/>
        <a:p>
          <a:endParaRPr lang="en-GB"/>
        </a:p>
      </dgm:t>
    </dgm:pt>
    <dgm:pt modelId="{21C91646-17A5-C847-9E51-87BF19F7E3CA}">
      <dgm:prSet phldrT="[Text]"/>
      <dgm:spPr/>
      <dgm:t>
        <a:bodyPr/>
        <a:lstStyle/>
        <a:p>
          <a:r>
            <a:rPr lang="en-GB"/>
            <a:t>Institutional structures</a:t>
          </a:r>
        </a:p>
      </dgm:t>
    </dgm:pt>
    <dgm:pt modelId="{14507432-CE2E-584D-9B8B-B3BE35A6C6E7}" type="parTrans" cxnId="{BB2ED69E-BBCF-2D4B-ABFC-36E69BA286B6}">
      <dgm:prSet/>
      <dgm:spPr/>
      <dgm:t>
        <a:bodyPr/>
        <a:lstStyle/>
        <a:p>
          <a:endParaRPr lang="en-GB"/>
        </a:p>
      </dgm:t>
    </dgm:pt>
    <dgm:pt modelId="{17A49BFC-903C-1C41-8967-28398072DFCC}" type="sibTrans" cxnId="{BB2ED69E-BBCF-2D4B-ABFC-36E69BA286B6}">
      <dgm:prSet/>
      <dgm:spPr/>
      <dgm:t>
        <a:bodyPr/>
        <a:lstStyle/>
        <a:p>
          <a:endParaRPr lang="en-GB"/>
        </a:p>
      </dgm:t>
    </dgm:pt>
    <dgm:pt modelId="{3F9B2EDF-4A7A-1847-B90C-73403BDB2ACF}" type="pres">
      <dgm:prSet presAssocID="{535556BA-1D88-5A4F-8601-8B2098792FED}" presName="Name0" presStyleCnt="0">
        <dgm:presLayoutVars>
          <dgm:dir/>
          <dgm:resizeHandles val="exact"/>
        </dgm:presLayoutVars>
      </dgm:prSet>
      <dgm:spPr/>
    </dgm:pt>
    <dgm:pt modelId="{C15697A1-8A54-1447-A418-8974D770D58E}" type="pres">
      <dgm:prSet presAssocID="{0C450768-6058-2540-8145-DD54F8F2D0F2}" presName="node" presStyleLbl="node1" presStyleIdx="0" presStyleCnt="3">
        <dgm:presLayoutVars>
          <dgm:bulletEnabled val="1"/>
        </dgm:presLayoutVars>
      </dgm:prSet>
      <dgm:spPr/>
    </dgm:pt>
    <dgm:pt modelId="{733F4DCE-5A4A-284F-89E9-72CBC5858413}" type="pres">
      <dgm:prSet presAssocID="{75D89B1F-34F0-E546-91D8-6880DCD4C76C}" presName="sibTrans" presStyleLbl="sibTrans2D1" presStyleIdx="0" presStyleCnt="3" custLinFactNeighborX="76822" custLinFactNeighborY="-75951"/>
      <dgm:spPr/>
    </dgm:pt>
    <dgm:pt modelId="{212585E7-99A0-374A-A2ED-51FEF06ABDA4}" type="pres">
      <dgm:prSet presAssocID="{75D89B1F-34F0-E546-91D8-6880DCD4C76C}" presName="connectorText" presStyleLbl="sibTrans2D1" presStyleIdx="0" presStyleCnt="3"/>
      <dgm:spPr/>
    </dgm:pt>
    <dgm:pt modelId="{BA39CBEA-D5F8-F74A-80A6-6F2D135B6D8A}" type="pres">
      <dgm:prSet presAssocID="{81431C06-1B11-C740-9503-0423775D349B}" presName="node" presStyleLbl="node1" presStyleIdx="1" presStyleCnt="3">
        <dgm:presLayoutVars>
          <dgm:bulletEnabled val="1"/>
        </dgm:presLayoutVars>
      </dgm:prSet>
      <dgm:spPr/>
    </dgm:pt>
    <dgm:pt modelId="{6D1B1D0F-2F99-664B-AE42-213E717DDCC8}" type="pres">
      <dgm:prSet presAssocID="{4D4F69E9-54C9-7D43-88AB-7D8B659C2F13}" presName="sibTrans" presStyleLbl="sibTrans2D1" presStyleIdx="1" presStyleCnt="3"/>
      <dgm:spPr/>
    </dgm:pt>
    <dgm:pt modelId="{C302813B-5927-6C47-8509-A50F765E393D}" type="pres">
      <dgm:prSet presAssocID="{4D4F69E9-54C9-7D43-88AB-7D8B659C2F13}" presName="connectorText" presStyleLbl="sibTrans2D1" presStyleIdx="1" presStyleCnt="3"/>
      <dgm:spPr/>
    </dgm:pt>
    <dgm:pt modelId="{564BB849-E89C-014D-B4E3-ACD8F681898F}" type="pres">
      <dgm:prSet presAssocID="{21C91646-17A5-C847-9E51-87BF19F7E3CA}" presName="node" presStyleLbl="node1" presStyleIdx="2" presStyleCnt="3">
        <dgm:presLayoutVars>
          <dgm:bulletEnabled val="1"/>
        </dgm:presLayoutVars>
      </dgm:prSet>
      <dgm:spPr/>
    </dgm:pt>
    <dgm:pt modelId="{8850999E-9743-834B-9B2A-3FA738AAF554}" type="pres">
      <dgm:prSet presAssocID="{17A49BFC-903C-1C41-8967-28398072DFCC}" presName="sibTrans" presStyleLbl="sibTrans2D1" presStyleIdx="2" presStyleCnt="3" custLinFactNeighborX="-76822" custLinFactNeighborY="-75951"/>
      <dgm:spPr/>
    </dgm:pt>
    <dgm:pt modelId="{B715F997-79D3-3B47-8179-17BCE4DF13CE}" type="pres">
      <dgm:prSet presAssocID="{17A49BFC-903C-1C41-8967-28398072DFCC}" presName="connectorText" presStyleLbl="sibTrans2D1" presStyleIdx="2" presStyleCnt="3"/>
      <dgm:spPr/>
    </dgm:pt>
  </dgm:ptLst>
  <dgm:cxnLst>
    <dgm:cxn modelId="{53D59D07-137D-BB4E-A5F9-526081B433E7}" srcId="{535556BA-1D88-5A4F-8601-8B2098792FED}" destId="{0C450768-6058-2540-8145-DD54F8F2D0F2}" srcOrd="0" destOrd="0" parTransId="{BDC34A5D-75B3-BF40-8D64-5E74851EB249}" sibTransId="{75D89B1F-34F0-E546-91D8-6880DCD4C76C}"/>
    <dgm:cxn modelId="{3EBE983B-2AA0-D146-ACA0-8D8C651C4F47}" type="presOf" srcId="{81431C06-1B11-C740-9503-0423775D349B}" destId="{BA39CBEA-D5F8-F74A-80A6-6F2D135B6D8A}" srcOrd="0" destOrd="0" presId="urn:microsoft.com/office/officeart/2005/8/layout/cycle7"/>
    <dgm:cxn modelId="{D75B595E-B715-BF4A-A973-DBE0A6017477}" srcId="{535556BA-1D88-5A4F-8601-8B2098792FED}" destId="{81431C06-1B11-C740-9503-0423775D349B}" srcOrd="1" destOrd="0" parTransId="{3ABD421D-5558-0341-B5CD-DF637FA2B5FE}" sibTransId="{4D4F69E9-54C9-7D43-88AB-7D8B659C2F13}"/>
    <dgm:cxn modelId="{B4695775-7D57-3B47-B0E7-D90F42366B2C}" type="presOf" srcId="{4D4F69E9-54C9-7D43-88AB-7D8B659C2F13}" destId="{C302813B-5927-6C47-8509-A50F765E393D}" srcOrd="1" destOrd="0" presId="urn:microsoft.com/office/officeart/2005/8/layout/cycle7"/>
    <dgm:cxn modelId="{AB17BA82-472E-D041-916E-51F19060E9F2}" type="presOf" srcId="{17A49BFC-903C-1C41-8967-28398072DFCC}" destId="{B715F997-79D3-3B47-8179-17BCE4DF13CE}" srcOrd="1" destOrd="0" presId="urn:microsoft.com/office/officeart/2005/8/layout/cycle7"/>
    <dgm:cxn modelId="{55B53C95-E197-A648-9121-411C5A53D9A0}" type="presOf" srcId="{535556BA-1D88-5A4F-8601-8B2098792FED}" destId="{3F9B2EDF-4A7A-1847-B90C-73403BDB2ACF}" srcOrd="0" destOrd="0" presId="urn:microsoft.com/office/officeart/2005/8/layout/cycle7"/>
    <dgm:cxn modelId="{BB2ED69E-BBCF-2D4B-ABFC-36E69BA286B6}" srcId="{535556BA-1D88-5A4F-8601-8B2098792FED}" destId="{21C91646-17A5-C847-9E51-87BF19F7E3CA}" srcOrd="2" destOrd="0" parTransId="{14507432-CE2E-584D-9B8B-B3BE35A6C6E7}" sibTransId="{17A49BFC-903C-1C41-8967-28398072DFCC}"/>
    <dgm:cxn modelId="{364437A0-D359-834A-A79C-C6CBA0AD5E3F}" type="presOf" srcId="{21C91646-17A5-C847-9E51-87BF19F7E3CA}" destId="{564BB849-E89C-014D-B4E3-ACD8F681898F}" srcOrd="0" destOrd="0" presId="urn:microsoft.com/office/officeart/2005/8/layout/cycle7"/>
    <dgm:cxn modelId="{B57359AA-F9A0-2947-8188-3653A19991EE}" type="presOf" srcId="{0C450768-6058-2540-8145-DD54F8F2D0F2}" destId="{C15697A1-8A54-1447-A418-8974D770D58E}" srcOrd="0" destOrd="0" presId="urn:microsoft.com/office/officeart/2005/8/layout/cycle7"/>
    <dgm:cxn modelId="{8019B8B4-B02F-D94D-AAD1-07910B3EAA85}" type="presOf" srcId="{4D4F69E9-54C9-7D43-88AB-7D8B659C2F13}" destId="{6D1B1D0F-2F99-664B-AE42-213E717DDCC8}" srcOrd="0" destOrd="0" presId="urn:microsoft.com/office/officeart/2005/8/layout/cycle7"/>
    <dgm:cxn modelId="{F38B2AC5-E78C-974D-8F5F-8883B75DBED6}" type="presOf" srcId="{17A49BFC-903C-1C41-8967-28398072DFCC}" destId="{8850999E-9743-834B-9B2A-3FA738AAF554}" srcOrd="0" destOrd="0" presId="urn:microsoft.com/office/officeart/2005/8/layout/cycle7"/>
    <dgm:cxn modelId="{63E1D9EC-7BCF-194A-A4E6-D6E931B9BDF7}" type="presOf" srcId="{75D89B1F-34F0-E546-91D8-6880DCD4C76C}" destId="{733F4DCE-5A4A-284F-89E9-72CBC5858413}" srcOrd="0" destOrd="0" presId="urn:microsoft.com/office/officeart/2005/8/layout/cycle7"/>
    <dgm:cxn modelId="{A5F9E3F9-35A5-EA44-8837-A01F81B42129}" type="presOf" srcId="{75D89B1F-34F0-E546-91D8-6880DCD4C76C}" destId="{212585E7-99A0-374A-A2ED-51FEF06ABDA4}" srcOrd="1" destOrd="0" presId="urn:microsoft.com/office/officeart/2005/8/layout/cycle7"/>
    <dgm:cxn modelId="{C76AD343-E1D0-1D45-8964-C45321EA56F8}" type="presParOf" srcId="{3F9B2EDF-4A7A-1847-B90C-73403BDB2ACF}" destId="{C15697A1-8A54-1447-A418-8974D770D58E}" srcOrd="0" destOrd="0" presId="urn:microsoft.com/office/officeart/2005/8/layout/cycle7"/>
    <dgm:cxn modelId="{B847EDD0-8F85-944C-B291-0DF305C4837D}" type="presParOf" srcId="{3F9B2EDF-4A7A-1847-B90C-73403BDB2ACF}" destId="{733F4DCE-5A4A-284F-89E9-72CBC5858413}" srcOrd="1" destOrd="0" presId="urn:microsoft.com/office/officeart/2005/8/layout/cycle7"/>
    <dgm:cxn modelId="{317836D4-AF38-4543-9F09-CB5AF098E153}" type="presParOf" srcId="{733F4DCE-5A4A-284F-89E9-72CBC5858413}" destId="{212585E7-99A0-374A-A2ED-51FEF06ABDA4}" srcOrd="0" destOrd="0" presId="urn:microsoft.com/office/officeart/2005/8/layout/cycle7"/>
    <dgm:cxn modelId="{230C3A3F-E98C-194B-A6D8-D8C766D6CE55}" type="presParOf" srcId="{3F9B2EDF-4A7A-1847-B90C-73403BDB2ACF}" destId="{BA39CBEA-D5F8-F74A-80A6-6F2D135B6D8A}" srcOrd="2" destOrd="0" presId="urn:microsoft.com/office/officeart/2005/8/layout/cycle7"/>
    <dgm:cxn modelId="{7EAE6972-A2F3-F444-9617-16F029F59D8D}" type="presParOf" srcId="{3F9B2EDF-4A7A-1847-B90C-73403BDB2ACF}" destId="{6D1B1D0F-2F99-664B-AE42-213E717DDCC8}" srcOrd="3" destOrd="0" presId="urn:microsoft.com/office/officeart/2005/8/layout/cycle7"/>
    <dgm:cxn modelId="{04A7C0ED-70B9-D446-8ABA-F580D7DE1C2C}" type="presParOf" srcId="{6D1B1D0F-2F99-664B-AE42-213E717DDCC8}" destId="{C302813B-5927-6C47-8509-A50F765E393D}" srcOrd="0" destOrd="0" presId="urn:microsoft.com/office/officeart/2005/8/layout/cycle7"/>
    <dgm:cxn modelId="{DF16577F-9FBA-8C43-832C-A5A6B5B1A75D}" type="presParOf" srcId="{3F9B2EDF-4A7A-1847-B90C-73403BDB2ACF}" destId="{564BB849-E89C-014D-B4E3-ACD8F681898F}" srcOrd="4" destOrd="0" presId="urn:microsoft.com/office/officeart/2005/8/layout/cycle7"/>
    <dgm:cxn modelId="{36536041-2058-704C-BD79-7748EB98FBC9}" type="presParOf" srcId="{3F9B2EDF-4A7A-1847-B90C-73403BDB2ACF}" destId="{8850999E-9743-834B-9B2A-3FA738AAF554}" srcOrd="5" destOrd="0" presId="urn:microsoft.com/office/officeart/2005/8/layout/cycle7"/>
    <dgm:cxn modelId="{B38AD0C2-41D0-8844-BC2C-1FEB90661D4D}" type="presParOf" srcId="{8850999E-9743-834B-9B2A-3FA738AAF554}" destId="{B715F997-79D3-3B47-8179-17BCE4DF13CE}"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5697A1-8A54-1447-A418-8974D770D58E}">
      <dsp:nvSpPr>
        <dsp:cNvPr id="0" name=""/>
        <dsp:cNvSpPr/>
      </dsp:nvSpPr>
      <dsp:spPr>
        <a:xfrm>
          <a:off x="3339042" y="1517"/>
          <a:ext cx="2072214" cy="103610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a:t>Individual trajectory</a:t>
          </a:r>
        </a:p>
      </dsp:txBody>
      <dsp:txXfrm>
        <a:off x="3369389" y="31864"/>
        <a:ext cx="2011520" cy="975413"/>
      </dsp:txXfrm>
    </dsp:sp>
    <dsp:sp modelId="{733F4DCE-5A4A-284F-89E9-72CBC5858413}">
      <dsp:nvSpPr>
        <dsp:cNvPr id="0" name=""/>
        <dsp:cNvSpPr/>
      </dsp:nvSpPr>
      <dsp:spPr>
        <a:xfrm rot="3119538">
          <a:off x="5459303" y="1726274"/>
          <a:ext cx="1939704" cy="362637"/>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a:off x="5568094" y="1798801"/>
        <a:ext cx="1722122" cy="217583"/>
      </dsp:txXfrm>
    </dsp:sp>
    <dsp:sp modelId="{BA39CBEA-D5F8-F74A-80A6-6F2D135B6D8A}">
      <dsp:nvSpPr>
        <dsp:cNvPr id="0" name=""/>
        <dsp:cNvSpPr/>
      </dsp:nvSpPr>
      <dsp:spPr>
        <a:xfrm>
          <a:off x="5641770" y="2948059"/>
          <a:ext cx="2072214" cy="103610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a:t>Disciplinary culture</a:t>
          </a:r>
        </a:p>
      </dsp:txBody>
      <dsp:txXfrm>
        <a:off x="5672117" y="2978406"/>
        <a:ext cx="2011520" cy="975413"/>
      </dsp:txXfrm>
    </dsp:sp>
    <dsp:sp modelId="{6D1B1D0F-2F99-664B-AE42-213E717DDCC8}">
      <dsp:nvSpPr>
        <dsp:cNvPr id="0" name=""/>
        <dsp:cNvSpPr/>
      </dsp:nvSpPr>
      <dsp:spPr>
        <a:xfrm rot="10785833">
          <a:off x="3395774" y="3294323"/>
          <a:ext cx="1939704" cy="362637"/>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rot="10800000">
        <a:off x="3504565" y="3366850"/>
        <a:ext cx="1722122" cy="217583"/>
      </dsp:txXfrm>
    </dsp:sp>
    <dsp:sp modelId="{564BB849-E89C-014D-B4E3-ACD8F681898F}">
      <dsp:nvSpPr>
        <dsp:cNvPr id="0" name=""/>
        <dsp:cNvSpPr/>
      </dsp:nvSpPr>
      <dsp:spPr>
        <a:xfrm>
          <a:off x="1017267" y="2967117"/>
          <a:ext cx="2072214" cy="103610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a:t>Institutional structures</a:t>
          </a:r>
        </a:p>
      </dsp:txBody>
      <dsp:txXfrm>
        <a:off x="1047614" y="2997464"/>
        <a:ext cx="2011520" cy="975413"/>
      </dsp:txXfrm>
    </dsp:sp>
    <dsp:sp modelId="{8850999E-9743-834B-9B2A-3FA738AAF554}">
      <dsp:nvSpPr>
        <dsp:cNvPr id="0" name=""/>
        <dsp:cNvSpPr/>
      </dsp:nvSpPr>
      <dsp:spPr>
        <a:xfrm rot="18483449">
          <a:off x="1267671" y="1726668"/>
          <a:ext cx="1939704" cy="362637"/>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a:off x="1376462" y="1799195"/>
        <a:ext cx="1722122" cy="2175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5697A1-8A54-1447-A418-8974D770D58E}">
      <dsp:nvSpPr>
        <dsp:cNvPr id="0" name=""/>
        <dsp:cNvSpPr/>
      </dsp:nvSpPr>
      <dsp:spPr>
        <a:xfrm>
          <a:off x="3339042" y="1517"/>
          <a:ext cx="2072214" cy="103610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a:t>Individual trajectory</a:t>
          </a:r>
        </a:p>
      </dsp:txBody>
      <dsp:txXfrm>
        <a:off x="3369389" y="31864"/>
        <a:ext cx="2011520" cy="975413"/>
      </dsp:txXfrm>
    </dsp:sp>
    <dsp:sp modelId="{733F4DCE-5A4A-284F-89E9-72CBC5858413}">
      <dsp:nvSpPr>
        <dsp:cNvPr id="0" name=""/>
        <dsp:cNvSpPr/>
      </dsp:nvSpPr>
      <dsp:spPr>
        <a:xfrm rot="3600000">
          <a:off x="5521381" y="1545620"/>
          <a:ext cx="1081723" cy="362637"/>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a:off x="5630172" y="1618147"/>
        <a:ext cx="864141" cy="217583"/>
      </dsp:txXfrm>
    </dsp:sp>
    <dsp:sp modelId="{BA39CBEA-D5F8-F74A-80A6-6F2D135B6D8A}">
      <dsp:nvSpPr>
        <dsp:cNvPr id="0" name=""/>
        <dsp:cNvSpPr/>
      </dsp:nvSpPr>
      <dsp:spPr>
        <a:xfrm>
          <a:off x="5051227" y="2967107"/>
          <a:ext cx="2072214" cy="103610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a:t>Disciplinary culture</a:t>
          </a:r>
        </a:p>
      </dsp:txBody>
      <dsp:txXfrm>
        <a:off x="5081574" y="2997454"/>
        <a:ext cx="2011520" cy="975413"/>
      </dsp:txXfrm>
    </dsp:sp>
    <dsp:sp modelId="{6D1B1D0F-2F99-664B-AE42-213E717DDCC8}">
      <dsp:nvSpPr>
        <dsp:cNvPr id="0" name=""/>
        <dsp:cNvSpPr/>
      </dsp:nvSpPr>
      <dsp:spPr>
        <a:xfrm rot="10800000">
          <a:off x="3834288" y="3303842"/>
          <a:ext cx="1081723" cy="362637"/>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rot="10800000">
        <a:off x="3943079" y="3376369"/>
        <a:ext cx="864141" cy="217583"/>
      </dsp:txXfrm>
    </dsp:sp>
    <dsp:sp modelId="{564BB849-E89C-014D-B4E3-ACD8F681898F}">
      <dsp:nvSpPr>
        <dsp:cNvPr id="0" name=""/>
        <dsp:cNvSpPr/>
      </dsp:nvSpPr>
      <dsp:spPr>
        <a:xfrm>
          <a:off x="1626858" y="2967107"/>
          <a:ext cx="2072214" cy="103610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a:t>Institutional structures</a:t>
          </a:r>
        </a:p>
      </dsp:txBody>
      <dsp:txXfrm>
        <a:off x="1657205" y="2997454"/>
        <a:ext cx="2011520" cy="975413"/>
      </dsp:txXfrm>
    </dsp:sp>
    <dsp:sp modelId="{8850999E-9743-834B-9B2A-3FA738AAF554}">
      <dsp:nvSpPr>
        <dsp:cNvPr id="0" name=""/>
        <dsp:cNvSpPr/>
      </dsp:nvSpPr>
      <dsp:spPr>
        <a:xfrm rot="18000000">
          <a:off x="2147194" y="1545620"/>
          <a:ext cx="1081723" cy="362637"/>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a:off x="2255985" y="1618147"/>
        <a:ext cx="864141" cy="217583"/>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DEC405-4D2F-424B-89B6-EC51E97CF263}" type="datetimeFigureOut">
              <a:rPr lang="en-GB" smtClean="0"/>
              <a:t>14/10/2025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319794-FB96-8C4A-831A-9AE85595129B}" type="slidenum">
              <a:rPr lang="en-GB" smtClean="0"/>
              <a:t>‹#›</a:t>
            </a:fld>
            <a:endParaRPr lang="en-GB"/>
          </a:p>
        </p:txBody>
      </p:sp>
    </p:spTree>
    <p:extLst>
      <p:ext uri="{BB962C8B-B14F-4D97-AF65-F5344CB8AC3E}">
        <p14:creationId xmlns:p14="http://schemas.microsoft.com/office/powerpoint/2010/main" val="1685094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319794-FB96-8C4A-831A-9AE85595129B}" type="slidenum">
              <a:rPr lang="en-GB" smtClean="0"/>
              <a:t>13</a:t>
            </a:fld>
            <a:endParaRPr lang="en-GB"/>
          </a:p>
        </p:txBody>
      </p:sp>
    </p:spTree>
    <p:extLst>
      <p:ext uri="{BB962C8B-B14F-4D97-AF65-F5344CB8AC3E}">
        <p14:creationId xmlns:p14="http://schemas.microsoft.com/office/powerpoint/2010/main" val="3282893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D64C7-B407-1F02-A4FE-F5D184B147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EE54B8-345F-5AA4-4347-E7C66114A5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F0CA57-B57A-D41D-A76B-2A0A7EEA17F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B549F88-9993-6F31-F962-032D7AF486E4}"/>
              </a:ext>
            </a:extLst>
          </p:cNvPr>
          <p:cNvSpPr>
            <a:spLocks noGrp="1"/>
          </p:cNvSpPr>
          <p:nvPr>
            <p:ph type="sldNum" sz="quarter" idx="5"/>
          </p:nvPr>
        </p:nvSpPr>
        <p:spPr/>
        <p:txBody>
          <a:bodyPr/>
          <a:lstStyle/>
          <a:p>
            <a:fld id="{A6319794-FB96-8C4A-831A-9AE85595129B}" type="slidenum">
              <a:rPr lang="en-GB" smtClean="0"/>
              <a:t>15</a:t>
            </a:fld>
            <a:endParaRPr lang="en-GB"/>
          </a:p>
        </p:txBody>
      </p:sp>
    </p:spTree>
    <p:extLst>
      <p:ext uri="{BB962C8B-B14F-4D97-AF65-F5344CB8AC3E}">
        <p14:creationId xmlns:p14="http://schemas.microsoft.com/office/powerpoint/2010/main" val="2082266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Identity may involve a period of self-reflection and a conscious deprogramming of norms that have been internalised. What makes you happy? It is the first step in finding satisfaction in the midcareer.  </a:t>
            </a:r>
          </a:p>
        </p:txBody>
      </p:sp>
      <p:sp>
        <p:nvSpPr>
          <p:cNvPr id="4" name="Slide Number Placeholder 3"/>
          <p:cNvSpPr>
            <a:spLocks noGrp="1"/>
          </p:cNvSpPr>
          <p:nvPr>
            <p:ph type="sldNum" sz="quarter" idx="5"/>
          </p:nvPr>
        </p:nvSpPr>
        <p:spPr/>
        <p:txBody>
          <a:bodyPr/>
          <a:lstStyle/>
          <a:p>
            <a:fld id="{A6319794-FB96-8C4A-831A-9AE85595129B}" type="slidenum">
              <a:rPr lang="en-GB" smtClean="0"/>
              <a:t>22</a:t>
            </a:fld>
            <a:endParaRPr lang="en-GB"/>
          </a:p>
        </p:txBody>
      </p:sp>
    </p:spTree>
    <p:extLst>
      <p:ext uri="{BB962C8B-B14F-4D97-AF65-F5344CB8AC3E}">
        <p14:creationId xmlns:p14="http://schemas.microsoft.com/office/powerpoint/2010/main" val="2167694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BCDE4-8179-A6EC-10BE-131E37A326E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4CD2953E-87C2-EDB0-AF75-0720C5E003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5F5262E3-ECEF-26BC-A46D-99F685CF7FF2}"/>
              </a:ext>
            </a:extLst>
          </p:cNvPr>
          <p:cNvSpPr>
            <a:spLocks noGrp="1"/>
          </p:cNvSpPr>
          <p:nvPr>
            <p:ph type="dt" sz="half" idx="10"/>
          </p:nvPr>
        </p:nvSpPr>
        <p:spPr/>
        <p:txBody>
          <a:bodyPr/>
          <a:lstStyle/>
          <a:p>
            <a:fld id="{8654D540-1CB1-5B4C-93F7-910CE1B8990C}" type="datetimeFigureOut">
              <a:rPr lang="en-GB" smtClean="0"/>
              <a:t>14/10/2025</a:t>
            </a:fld>
            <a:endParaRPr lang="en-GB"/>
          </a:p>
        </p:txBody>
      </p:sp>
      <p:sp>
        <p:nvSpPr>
          <p:cNvPr id="5" name="Footer Placeholder 4">
            <a:extLst>
              <a:ext uri="{FF2B5EF4-FFF2-40B4-BE49-F238E27FC236}">
                <a16:creationId xmlns:a16="http://schemas.microsoft.com/office/drawing/2014/main" id="{073837CD-96B0-5D56-6F0A-1A1A26E35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E025C9-ED8B-2D66-7308-253F2452BAB2}"/>
              </a:ext>
            </a:extLst>
          </p:cNvPr>
          <p:cNvSpPr>
            <a:spLocks noGrp="1"/>
          </p:cNvSpPr>
          <p:nvPr>
            <p:ph type="sldNum" sz="quarter" idx="12"/>
          </p:nvPr>
        </p:nvSpPr>
        <p:spPr/>
        <p:txBody>
          <a:bodyPr/>
          <a:lstStyle/>
          <a:p>
            <a:fld id="{A1887243-8909-A340-9F81-5680618B74E7}" type="slidenum">
              <a:rPr lang="en-GB" smtClean="0"/>
              <a:t>‹#›</a:t>
            </a:fld>
            <a:endParaRPr lang="en-GB"/>
          </a:p>
        </p:txBody>
      </p:sp>
    </p:spTree>
    <p:extLst>
      <p:ext uri="{BB962C8B-B14F-4D97-AF65-F5344CB8AC3E}">
        <p14:creationId xmlns:p14="http://schemas.microsoft.com/office/powerpoint/2010/main" val="2486819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D449D-12D9-6D54-5997-80F530BC000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01931E37-836D-244C-ED0D-D5F1AB9D483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BB9CC0E-CA14-921E-3267-4D0FE77D4E04}"/>
              </a:ext>
            </a:extLst>
          </p:cNvPr>
          <p:cNvSpPr>
            <a:spLocks noGrp="1"/>
          </p:cNvSpPr>
          <p:nvPr>
            <p:ph type="dt" sz="half" idx="10"/>
          </p:nvPr>
        </p:nvSpPr>
        <p:spPr/>
        <p:txBody>
          <a:bodyPr/>
          <a:lstStyle/>
          <a:p>
            <a:fld id="{8654D540-1CB1-5B4C-93F7-910CE1B8990C}" type="datetimeFigureOut">
              <a:rPr lang="en-GB" smtClean="0"/>
              <a:t>14/10/2025</a:t>
            </a:fld>
            <a:endParaRPr lang="en-GB"/>
          </a:p>
        </p:txBody>
      </p:sp>
      <p:sp>
        <p:nvSpPr>
          <p:cNvPr id="5" name="Footer Placeholder 4">
            <a:extLst>
              <a:ext uri="{FF2B5EF4-FFF2-40B4-BE49-F238E27FC236}">
                <a16:creationId xmlns:a16="http://schemas.microsoft.com/office/drawing/2014/main" id="{10EEE39B-7C5D-06A1-867A-C993629AB2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71785F-FC73-71A5-6AF4-1FE7BCECAA65}"/>
              </a:ext>
            </a:extLst>
          </p:cNvPr>
          <p:cNvSpPr>
            <a:spLocks noGrp="1"/>
          </p:cNvSpPr>
          <p:nvPr>
            <p:ph type="sldNum" sz="quarter" idx="12"/>
          </p:nvPr>
        </p:nvSpPr>
        <p:spPr/>
        <p:txBody>
          <a:bodyPr/>
          <a:lstStyle/>
          <a:p>
            <a:fld id="{A1887243-8909-A340-9F81-5680618B74E7}" type="slidenum">
              <a:rPr lang="en-GB" smtClean="0"/>
              <a:t>‹#›</a:t>
            </a:fld>
            <a:endParaRPr lang="en-GB"/>
          </a:p>
        </p:txBody>
      </p:sp>
    </p:spTree>
    <p:extLst>
      <p:ext uri="{BB962C8B-B14F-4D97-AF65-F5344CB8AC3E}">
        <p14:creationId xmlns:p14="http://schemas.microsoft.com/office/powerpoint/2010/main" val="2358859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CE27AF-F0AB-385E-E561-A06563661475}"/>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02A8CC15-4027-293E-AFB6-AD116CE811E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124A1DA-73AF-CC26-FADA-98490E443A2C}"/>
              </a:ext>
            </a:extLst>
          </p:cNvPr>
          <p:cNvSpPr>
            <a:spLocks noGrp="1"/>
          </p:cNvSpPr>
          <p:nvPr>
            <p:ph type="dt" sz="half" idx="10"/>
          </p:nvPr>
        </p:nvSpPr>
        <p:spPr/>
        <p:txBody>
          <a:bodyPr/>
          <a:lstStyle/>
          <a:p>
            <a:fld id="{8654D540-1CB1-5B4C-93F7-910CE1B8990C}" type="datetimeFigureOut">
              <a:rPr lang="en-GB" smtClean="0"/>
              <a:t>14/10/2025</a:t>
            </a:fld>
            <a:endParaRPr lang="en-GB"/>
          </a:p>
        </p:txBody>
      </p:sp>
      <p:sp>
        <p:nvSpPr>
          <p:cNvPr id="5" name="Footer Placeholder 4">
            <a:extLst>
              <a:ext uri="{FF2B5EF4-FFF2-40B4-BE49-F238E27FC236}">
                <a16:creationId xmlns:a16="http://schemas.microsoft.com/office/drawing/2014/main" id="{A5BC63C7-17C4-F7F0-B5CC-3FD9F90969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0E76F1-984E-3A22-6CA2-7ADFA9B7DD70}"/>
              </a:ext>
            </a:extLst>
          </p:cNvPr>
          <p:cNvSpPr>
            <a:spLocks noGrp="1"/>
          </p:cNvSpPr>
          <p:nvPr>
            <p:ph type="sldNum" sz="quarter" idx="12"/>
          </p:nvPr>
        </p:nvSpPr>
        <p:spPr/>
        <p:txBody>
          <a:bodyPr/>
          <a:lstStyle/>
          <a:p>
            <a:fld id="{A1887243-8909-A340-9F81-5680618B74E7}" type="slidenum">
              <a:rPr lang="en-GB" smtClean="0"/>
              <a:t>‹#›</a:t>
            </a:fld>
            <a:endParaRPr lang="en-GB"/>
          </a:p>
        </p:txBody>
      </p:sp>
    </p:spTree>
    <p:extLst>
      <p:ext uri="{BB962C8B-B14F-4D97-AF65-F5344CB8AC3E}">
        <p14:creationId xmlns:p14="http://schemas.microsoft.com/office/powerpoint/2010/main" val="369719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56E5F-A713-EF4C-6F5E-60D228CA232A}"/>
              </a:ext>
            </a:extLst>
          </p:cNvPr>
          <p:cNvSpPr>
            <a:spLocks noGrp="1"/>
          </p:cNvSpPr>
          <p:nvPr>
            <p:ph type="title"/>
          </p:nvPr>
        </p:nvSpPr>
        <p:spPr>
          <a:xfrm>
            <a:off x="798654" y="313050"/>
            <a:ext cx="10960260" cy="1032518"/>
          </a:xfrm>
        </p:spPr>
        <p:txBody>
          <a:bodyPr>
            <a:normAutofit/>
          </a:bodyPr>
          <a:lstStyle>
            <a:lvl1pPr>
              <a:defRPr sz="3600" b="1">
                <a:latin typeface="Helvetica" pitchFamily="2" charset="0"/>
              </a:defRPr>
            </a:lvl1pPr>
          </a:lstStyle>
          <a:p>
            <a:r>
              <a:rPr lang="en-GB" dirty="0"/>
              <a:t>Click to edit Master title style</a:t>
            </a:r>
          </a:p>
        </p:txBody>
      </p:sp>
      <p:sp>
        <p:nvSpPr>
          <p:cNvPr id="3" name="Content Placeholder 2">
            <a:extLst>
              <a:ext uri="{FF2B5EF4-FFF2-40B4-BE49-F238E27FC236}">
                <a16:creationId xmlns:a16="http://schemas.microsoft.com/office/drawing/2014/main" id="{C2AAC0AD-9C50-A056-9E29-2D33A4886127}"/>
              </a:ext>
            </a:extLst>
          </p:cNvPr>
          <p:cNvSpPr>
            <a:spLocks noGrp="1"/>
          </p:cNvSpPr>
          <p:nvPr>
            <p:ph idx="1"/>
          </p:nvPr>
        </p:nvSpPr>
        <p:spPr>
          <a:xfrm>
            <a:off x="891252" y="1435261"/>
            <a:ext cx="10867662" cy="4741702"/>
          </a:xfrm>
        </p:spPr>
        <p:txBody>
          <a:bodyPr/>
          <a:lstStyle>
            <a:lvl1pPr>
              <a:defRPr>
                <a:latin typeface="Helvetica" pitchFamily="2" charset="0"/>
              </a:defRPr>
            </a:lvl1pPr>
            <a:lvl2pPr>
              <a:defRPr>
                <a:latin typeface="Helvetica" pitchFamily="2" charset="0"/>
              </a:defRPr>
            </a:lvl2pPr>
            <a:lvl3pPr>
              <a:defRPr>
                <a:latin typeface="Helvetica" pitchFamily="2" charset="0"/>
              </a:defRPr>
            </a:lvl3pPr>
            <a:lvl4pPr>
              <a:defRPr>
                <a:latin typeface="Helvetica" pitchFamily="2" charset="0"/>
              </a:defRPr>
            </a:lvl4pPr>
            <a:lvl5pPr>
              <a:defRPr>
                <a:latin typeface="Helvetica"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417BFCC-611F-1EFD-731A-078A20090823}"/>
              </a:ext>
            </a:extLst>
          </p:cNvPr>
          <p:cNvSpPr>
            <a:spLocks noGrp="1"/>
          </p:cNvSpPr>
          <p:nvPr>
            <p:ph type="dt" sz="half" idx="10"/>
          </p:nvPr>
        </p:nvSpPr>
        <p:spPr>
          <a:xfrm>
            <a:off x="1243314" y="6356350"/>
            <a:ext cx="2743200" cy="365125"/>
          </a:xfrm>
        </p:spPr>
        <p:txBody>
          <a:bodyPr/>
          <a:lstStyle>
            <a:lvl1pPr>
              <a:defRPr>
                <a:latin typeface="Helvetica" pitchFamily="2" charset="0"/>
              </a:defRPr>
            </a:lvl1pPr>
          </a:lstStyle>
          <a:p>
            <a:fld id="{8654D540-1CB1-5B4C-93F7-910CE1B8990C}" type="datetimeFigureOut">
              <a:rPr lang="en-GB" smtClean="0"/>
              <a:pPr/>
              <a:t>14/10/2025</a:t>
            </a:fld>
            <a:endParaRPr lang="en-GB"/>
          </a:p>
        </p:txBody>
      </p:sp>
      <p:sp>
        <p:nvSpPr>
          <p:cNvPr id="5" name="Footer Placeholder 4">
            <a:extLst>
              <a:ext uri="{FF2B5EF4-FFF2-40B4-BE49-F238E27FC236}">
                <a16:creationId xmlns:a16="http://schemas.microsoft.com/office/drawing/2014/main" id="{7FA7C173-9108-6D98-4E38-DE04AF627A5A}"/>
              </a:ext>
            </a:extLst>
          </p:cNvPr>
          <p:cNvSpPr>
            <a:spLocks noGrp="1"/>
          </p:cNvSpPr>
          <p:nvPr>
            <p:ph type="ftr" sz="quarter" idx="11"/>
          </p:nvPr>
        </p:nvSpPr>
        <p:spPr>
          <a:xfrm>
            <a:off x="4443714" y="6356350"/>
            <a:ext cx="4114800" cy="365125"/>
          </a:xfrm>
        </p:spPr>
        <p:txBody>
          <a:bodyPr/>
          <a:lstStyle>
            <a:lvl1pPr>
              <a:defRPr>
                <a:latin typeface="Helvetica" pitchFamily="2" charset="0"/>
              </a:defRPr>
            </a:lvl1pPr>
          </a:lstStyle>
          <a:p>
            <a:r>
              <a:rPr lang="en-GB" dirty="0"/>
              <a:t>The Unwritten Path: DEE 2025</a:t>
            </a:r>
          </a:p>
        </p:txBody>
      </p:sp>
      <p:sp>
        <p:nvSpPr>
          <p:cNvPr id="6" name="Slide Number Placeholder 5">
            <a:extLst>
              <a:ext uri="{FF2B5EF4-FFF2-40B4-BE49-F238E27FC236}">
                <a16:creationId xmlns:a16="http://schemas.microsoft.com/office/drawing/2014/main" id="{3AEA2840-4F77-6B80-8B60-C4C88F090D23}"/>
              </a:ext>
            </a:extLst>
          </p:cNvPr>
          <p:cNvSpPr>
            <a:spLocks noGrp="1"/>
          </p:cNvSpPr>
          <p:nvPr>
            <p:ph type="sldNum" sz="quarter" idx="12"/>
          </p:nvPr>
        </p:nvSpPr>
        <p:spPr>
          <a:xfrm>
            <a:off x="9015714" y="6356350"/>
            <a:ext cx="2743200" cy="365125"/>
          </a:xfrm>
        </p:spPr>
        <p:txBody>
          <a:bodyPr/>
          <a:lstStyle>
            <a:lvl1pPr>
              <a:defRPr>
                <a:latin typeface="Helvetica" pitchFamily="2" charset="0"/>
              </a:defRPr>
            </a:lvl1pPr>
          </a:lstStyle>
          <a:p>
            <a:fld id="{A1887243-8909-A340-9F81-5680618B74E7}" type="slidenum">
              <a:rPr lang="en-GB" smtClean="0"/>
              <a:pPr/>
              <a:t>‹#›</a:t>
            </a:fld>
            <a:endParaRPr lang="en-GB"/>
          </a:p>
        </p:txBody>
      </p:sp>
      <p:pic>
        <p:nvPicPr>
          <p:cNvPr id="7" name="Picture 2">
            <a:extLst>
              <a:ext uri="{FF2B5EF4-FFF2-40B4-BE49-F238E27FC236}">
                <a16:creationId xmlns:a16="http://schemas.microsoft.com/office/drawing/2014/main" id="{BCF1A0B3-F91F-8BF7-2F78-00EED46B5488}"/>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6104" t="22724" r="75969" b="11498"/>
          <a:stretch/>
        </p:blipFill>
        <p:spPr bwMode="auto">
          <a:xfrm>
            <a:off x="0" y="0"/>
            <a:ext cx="64818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593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706CF-5EC3-8F67-B7C3-85D7D541F69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B88A8477-46AE-6962-7F55-B55D805992D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FFB5F59-F0FF-8CB2-5209-A9EDEF341ACE}"/>
              </a:ext>
            </a:extLst>
          </p:cNvPr>
          <p:cNvSpPr>
            <a:spLocks noGrp="1"/>
          </p:cNvSpPr>
          <p:nvPr>
            <p:ph type="dt" sz="half" idx="10"/>
          </p:nvPr>
        </p:nvSpPr>
        <p:spPr/>
        <p:txBody>
          <a:bodyPr/>
          <a:lstStyle/>
          <a:p>
            <a:fld id="{8654D540-1CB1-5B4C-93F7-910CE1B8990C}" type="datetimeFigureOut">
              <a:rPr lang="en-GB" smtClean="0"/>
              <a:t>14/10/2025</a:t>
            </a:fld>
            <a:endParaRPr lang="en-GB"/>
          </a:p>
        </p:txBody>
      </p:sp>
      <p:sp>
        <p:nvSpPr>
          <p:cNvPr id="5" name="Footer Placeholder 4">
            <a:extLst>
              <a:ext uri="{FF2B5EF4-FFF2-40B4-BE49-F238E27FC236}">
                <a16:creationId xmlns:a16="http://schemas.microsoft.com/office/drawing/2014/main" id="{8367D915-2F32-4A1B-A1C0-A2DE0C1F32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665E2C-0140-1E2D-D7AD-1E2F4799923C}"/>
              </a:ext>
            </a:extLst>
          </p:cNvPr>
          <p:cNvSpPr>
            <a:spLocks noGrp="1"/>
          </p:cNvSpPr>
          <p:nvPr>
            <p:ph type="sldNum" sz="quarter" idx="12"/>
          </p:nvPr>
        </p:nvSpPr>
        <p:spPr/>
        <p:txBody>
          <a:bodyPr/>
          <a:lstStyle/>
          <a:p>
            <a:fld id="{A1887243-8909-A340-9F81-5680618B74E7}" type="slidenum">
              <a:rPr lang="en-GB" smtClean="0"/>
              <a:t>‹#›</a:t>
            </a:fld>
            <a:endParaRPr lang="en-GB"/>
          </a:p>
        </p:txBody>
      </p:sp>
    </p:spTree>
    <p:extLst>
      <p:ext uri="{BB962C8B-B14F-4D97-AF65-F5344CB8AC3E}">
        <p14:creationId xmlns:p14="http://schemas.microsoft.com/office/powerpoint/2010/main" val="100911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0D592-F517-637A-9727-448F5279C94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D8071A0-2EBF-915E-F30E-C54163524D1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D0648814-93CB-5D60-0ECC-96FB9DA0A8C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0184D593-2C2A-B86A-4388-21C87FB9FCE3}"/>
              </a:ext>
            </a:extLst>
          </p:cNvPr>
          <p:cNvSpPr>
            <a:spLocks noGrp="1"/>
          </p:cNvSpPr>
          <p:nvPr>
            <p:ph type="dt" sz="half" idx="10"/>
          </p:nvPr>
        </p:nvSpPr>
        <p:spPr/>
        <p:txBody>
          <a:bodyPr/>
          <a:lstStyle/>
          <a:p>
            <a:fld id="{8654D540-1CB1-5B4C-93F7-910CE1B8990C}" type="datetimeFigureOut">
              <a:rPr lang="en-GB" smtClean="0"/>
              <a:t>14/10/2025</a:t>
            </a:fld>
            <a:endParaRPr lang="en-GB"/>
          </a:p>
        </p:txBody>
      </p:sp>
      <p:sp>
        <p:nvSpPr>
          <p:cNvPr id="6" name="Footer Placeholder 5">
            <a:extLst>
              <a:ext uri="{FF2B5EF4-FFF2-40B4-BE49-F238E27FC236}">
                <a16:creationId xmlns:a16="http://schemas.microsoft.com/office/drawing/2014/main" id="{8C54F25E-603E-7034-2C9D-D14C44CFBC3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15DBC30-5CC9-9FF1-F0A5-89930D872CE8}"/>
              </a:ext>
            </a:extLst>
          </p:cNvPr>
          <p:cNvSpPr>
            <a:spLocks noGrp="1"/>
          </p:cNvSpPr>
          <p:nvPr>
            <p:ph type="sldNum" sz="quarter" idx="12"/>
          </p:nvPr>
        </p:nvSpPr>
        <p:spPr/>
        <p:txBody>
          <a:bodyPr/>
          <a:lstStyle/>
          <a:p>
            <a:fld id="{A1887243-8909-A340-9F81-5680618B74E7}" type="slidenum">
              <a:rPr lang="en-GB" smtClean="0"/>
              <a:t>‹#›</a:t>
            </a:fld>
            <a:endParaRPr lang="en-GB"/>
          </a:p>
        </p:txBody>
      </p:sp>
    </p:spTree>
    <p:extLst>
      <p:ext uri="{BB962C8B-B14F-4D97-AF65-F5344CB8AC3E}">
        <p14:creationId xmlns:p14="http://schemas.microsoft.com/office/powerpoint/2010/main" val="3194213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83591-349B-7D26-22D5-222F8A1DC1A3}"/>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835BCA93-C650-73DA-67EF-0EFBADEA22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E47E828-8E7B-BD4A-CF7D-DD796987944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9C0A52E2-C8D1-716A-FD8E-08F9D75B66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1E4C7B5-9C21-2EA3-BD58-287B293CCA8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7FB2EC94-F556-C6DD-734F-D3380500EC78}"/>
              </a:ext>
            </a:extLst>
          </p:cNvPr>
          <p:cNvSpPr>
            <a:spLocks noGrp="1"/>
          </p:cNvSpPr>
          <p:nvPr>
            <p:ph type="dt" sz="half" idx="10"/>
          </p:nvPr>
        </p:nvSpPr>
        <p:spPr/>
        <p:txBody>
          <a:bodyPr/>
          <a:lstStyle/>
          <a:p>
            <a:fld id="{8654D540-1CB1-5B4C-93F7-910CE1B8990C}" type="datetimeFigureOut">
              <a:rPr lang="en-GB" smtClean="0"/>
              <a:t>14/10/2025</a:t>
            </a:fld>
            <a:endParaRPr lang="en-GB"/>
          </a:p>
        </p:txBody>
      </p:sp>
      <p:sp>
        <p:nvSpPr>
          <p:cNvPr id="8" name="Footer Placeholder 7">
            <a:extLst>
              <a:ext uri="{FF2B5EF4-FFF2-40B4-BE49-F238E27FC236}">
                <a16:creationId xmlns:a16="http://schemas.microsoft.com/office/drawing/2014/main" id="{51B64D4B-875A-C6A5-479A-185A6634F95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7A6BC9C-D84D-5296-481D-FF3483259FB3}"/>
              </a:ext>
            </a:extLst>
          </p:cNvPr>
          <p:cNvSpPr>
            <a:spLocks noGrp="1"/>
          </p:cNvSpPr>
          <p:nvPr>
            <p:ph type="sldNum" sz="quarter" idx="12"/>
          </p:nvPr>
        </p:nvSpPr>
        <p:spPr/>
        <p:txBody>
          <a:bodyPr/>
          <a:lstStyle/>
          <a:p>
            <a:fld id="{A1887243-8909-A340-9F81-5680618B74E7}" type="slidenum">
              <a:rPr lang="en-GB" smtClean="0"/>
              <a:t>‹#›</a:t>
            </a:fld>
            <a:endParaRPr lang="en-GB"/>
          </a:p>
        </p:txBody>
      </p:sp>
    </p:spTree>
    <p:extLst>
      <p:ext uri="{BB962C8B-B14F-4D97-AF65-F5344CB8AC3E}">
        <p14:creationId xmlns:p14="http://schemas.microsoft.com/office/powerpoint/2010/main" val="589259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F737E-02C0-F866-7E35-0989A77B1E69}"/>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F4E3119D-4857-02D3-0533-97C9EF66B7F7}"/>
              </a:ext>
            </a:extLst>
          </p:cNvPr>
          <p:cNvSpPr>
            <a:spLocks noGrp="1"/>
          </p:cNvSpPr>
          <p:nvPr>
            <p:ph type="dt" sz="half" idx="10"/>
          </p:nvPr>
        </p:nvSpPr>
        <p:spPr/>
        <p:txBody>
          <a:bodyPr/>
          <a:lstStyle/>
          <a:p>
            <a:fld id="{8654D540-1CB1-5B4C-93F7-910CE1B8990C}" type="datetimeFigureOut">
              <a:rPr lang="en-GB" smtClean="0"/>
              <a:t>14/10/2025</a:t>
            </a:fld>
            <a:endParaRPr lang="en-GB"/>
          </a:p>
        </p:txBody>
      </p:sp>
      <p:sp>
        <p:nvSpPr>
          <p:cNvPr id="4" name="Footer Placeholder 3">
            <a:extLst>
              <a:ext uri="{FF2B5EF4-FFF2-40B4-BE49-F238E27FC236}">
                <a16:creationId xmlns:a16="http://schemas.microsoft.com/office/drawing/2014/main" id="{5B4AB937-C296-91BB-7629-937CA0D4B3D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6C855B5-E6A0-DC87-8D9E-5D4987568129}"/>
              </a:ext>
            </a:extLst>
          </p:cNvPr>
          <p:cNvSpPr>
            <a:spLocks noGrp="1"/>
          </p:cNvSpPr>
          <p:nvPr>
            <p:ph type="sldNum" sz="quarter" idx="12"/>
          </p:nvPr>
        </p:nvSpPr>
        <p:spPr/>
        <p:txBody>
          <a:bodyPr/>
          <a:lstStyle/>
          <a:p>
            <a:fld id="{A1887243-8909-A340-9F81-5680618B74E7}" type="slidenum">
              <a:rPr lang="en-GB" smtClean="0"/>
              <a:t>‹#›</a:t>
            </a:fld>
            <a:endParaRPr lang="en-GB"/>
          </a:p>
        </p:txBody>
      </p:sp>
    </p:spTree>
    <p:extLst>
      <p:ext uri="{BB962C8B-B14F-4D97-AF65-F5344CB8AC3E}">
        <p14:creationId xmlns:p14="http://schemas.microsoft.com/office/powerpoint/2010/main" val="209860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590B9A-CDB9-96BB-2D36-420BB4D94F07}"/>
              </a:ext>
            </a:extLst>
          </p:cNvPr>
          <p:cNvSpPr>
            <a:spLocks noGrp="1"/>
          </p:cNvSpPr>
          <p:nvPr>
            <p:ph type="dt" sz="half" idx="10"/>
          </p:nvPr>
        </p:nvSpPr>
        <p:spPr/>
        <p:txBody>
          <a:bodyPr/>
          <a:lstStyle/>
          <a:p>
            <a:fld id="{8654D540-1CB1-5B4C-93F7-910CE1B8990C}" type="datetimeFigureOut">
              <a:rPr lang="en-GB" smtClean="0"/>
              <a:t>14/10/2025</a:t>
            </a:fld>
            <a:endParaRPr lang="en-GB"/>
          </a:p>
        </p:txBody>
      </p:sp>
      <p:sp>
        <p:nvSpPr>
          <p:cNvPr id="3" name="Footer Placeholder 2">
            <a:extLst>
              <a:ext uri="{FF2B5EF4-FFF2-40B4-BE49-F238E27FC236}">
                <a16:creationId xmlns:a16="http://schemas.microsoft.com/office/drawing/2014/main" id="{7E712936-5E83-6EEC-3B9C-31B87B739DE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84480E1-991F-0484-8807-D211CE37093E}"/>
              </a:ext>
            </a:extLst>
          </p:cNvPr>
          <p:cNvSpPr>
            <a:spLocks noGrp="1"/>
          </p:cNvSpPr>
          <p:nvPr>
            <p:ph type="sldNum" sz="quarter" idx="12"/>
          </p:nvPr>
        </p:nvSpPr>
        <p:spPr/>
        <p:txBody>
          <a:bodyPr/>
          <a:lstStyle/>
          <a:p>
            <a:fld id="{A1887243-8909-A340-9F81-5680618B74E7}" type="slidenum">
              <a:rPr lang="en-GB" smtClean="0"/>
              <a:t>‹#›</a:t>
            </a:fld>
            <a:endParaRPr lang="en-GB"/>
          </a:p>
        </p:txBody>
      </p:sp>
    </p:spTree>
    <p:extLst>
      <p:ext uri="{BB962C8B-B14F-4D97-AF65-F5344CB8AC3E}">
        <p14:creationId xmlns:p14="http://schemas.microsoft.com/office/powerpoint/2010/main" val="2036456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11F16-ABF4-82E3-0F97-8986B79ED46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5234896B-7164-82FF-6C46-7FB9A837F1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0CD1DF1-0DEC-816D-8385-D6E08C801B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46D95F2-F04E-24BC-04A9-944B159222B0}"/>
              </a:ext>
            </a:extLst>
          </p:cNvPr>
          <p:cNvSpPr>
            <a:spLocks noGrp="1"/>
          </p:cNvSpPr>
          <p:nvPr>
            <p:ph type="dt" sz="half" idx="10"/>
          </p:nvPr>
        </p:nvSpPr>
        <p:spPr/>
        <p:txBody>
          <a:bodyPr/>
          <a:lstStyle/>
          <a:p>
            <a:fld id="{8654D540-1CB1-5B4C-93F7-910CE1B8990C}" type="datetimeFigureOut">
              <a:rPr lang="en-GB" smtClean="0"/>
              <a:t>14/10/2025</a:t>
            </a:fld>
            <a:endParaRPr lang="en-GB"/>
          </a:p>
        </p:txBody>
      </p:sp>
      <p:sp>
        <p:nvSpPr>
          <p:cNvPr id="6" name="Footer Placeholder 5">
            <a:extLst>
              <a:ext uri="{FF2B5EF4-FFF2-40B4-BE49-F238E27FC236}">
                <a16:creationId xmlns:a16="http://schemas.microsoft.com/office/drawing/2014/main" id="{08BC4659-E073-FCE8-32F8-EAA89CF05D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DA979D-DBBD-0FE1-55C1-EA8273375116}"/>
              </a:ext>
            </a:extLst>
          </p:cNvPr>
          <p:cNvSpPr>
            <a:spLocks noGrp="1"/>
          </p:cNvSpPr>
          <p:nvPr>
            <p:ph type="sldNum" sz="quarter" idx="12"/>
          </p:nvPr>
        </p:nvSpPr>
        <p:spPr/>
        <p:txBody>
          <a:bodyPr/>
          <a:lstStyle/>
          <a:p>
            <a:fld id="{A1887243-8909-A340-9F81-5680618B74E7}" type="slidenum">
              <a:rPr lang="en-GB" smtClean="0"/>
              <a:t>‹#›</a:t>
            </a:fld>
            <a:endParaRPr lang="en-GB"/>
          </a:p>
        </p:txBody>
      </p:sp>
    </p:spTree>
    <p:extLst>
      <p:ext uri="{BB962C8B-B14F-4D97-AF65-F5344CB8AC3E}">
        <p14:creationId xmlns:p14="http://schemas.microsoft.com/office/powerpoint/2010/main" val="40779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061C6-5143-C763-4072-FB49CF992B4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E0686DC5-5A51-696F-5BDE-BE6DA46D03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0336D7D-E00C-8826-1AE0-3BE2E8EFA0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0FB6313-8B68-4AFB-BEE6-92EAA09CB1C6}"/>
              </a:ext>
            </a:extLst>
          </p:cNvPr>
          <p:cNvSpPr>
            <a:spLocks noGrp="1"/>
          </p:cNvSpPr>
          <p:nvPr>
            <p:ph type="dt" sz="half" idx="10"/>
          </p:nvPr>
        </p:nvSpPr>
        <p:spPr/>
        <p:txBody>
          <a:bodyPr/>
          <a:lstStyle/>
          <a:p>
            <a:fld id="{8654D540-1CB1-5B4C-93F7-910CE1B8990C}" type="datetimeFigureOut">
              <a:rPr lang="en-GB" smtClean="0"/>
              <a:t>14/10/2025</a:t>
            </a:fld>
            <a:endParaRPr lang="en-GB"/>
          </a:p>
        </p:txBody>
      </p:sp>
      <p:sp>
        <p:nvSpPr>
          <p:cNvPr id="6" name="Footer Placeholder 5">
            <a:extLst>
              <a:ext uri="{FF2B5EF4-FFF2-40B4-BE49-F238E27FC236}">
                <a16:creationId xmlns:a16="http://schemas.microsoft.com/office/drawing/2014/main" id="{51D1DC06-388B-069B-E51F-E8CAE8E110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2DC0975-D39C-F8E6-1FCE-31B45D37D371}"/>
              </a:ext>
            </a:extLst>
          </p:cNvPr>
          <p:cNvSpPr>
            <a:spLocks noGrp="1"/>
          </p:cNvSpPr>
          <p:nvPr>
            <p:ph type="sldNum" sz="quarter" idx="12"/>
          </p:nvPr>
        </p:nvSpPr>
        <p:spPr/>
        <p:txBody>
          <a:bodyPr/>
          <a:lstStyle/>
          <a:p>
            <a:fld id="{A1887243-8909-A340-9F81-5680618B74E7}" type="slidenum">
              <a:rPr lang="en-GB" smtClean="0"/>
              <a:t>‹#›</a:t>
            </a:fld>
            <a:endParaRPr lang="en-GB"/>
          </a:p>
        </p:txBody>
      </p:sp>
    </p:spTree>
    <p:extLst>
      <p:ext uri="{BB962C8B-B14F-4D97-AF65-F5344CB8AC3E}">
        <p14:creationId xmlns:p14="http://schemas.microsoft.com/office/powerpoint/2010/main" val="3340412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BD9890-A9F8-08B1-27B0-8059093C4E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58BEB454-47D5-85AE-C1CE-C55B395F48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C161041-9112-B555-1C11-E6A0B1DD3D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654D540-1CB1-5B4C-93F7-910CE1B8990C}" type="datetimeFigureOut">
              <a:rPr lang="en-GB" smtClean="0"/>
              <a:t>14/10/2025</a:t>
            </a:fld>
            <a:endParaRPr lang="en-GB"/>
          </a:p>
        </p:txBody>
      </p:sp>
      <p:sp>
        <p:nvSpPr>
          <p:cNvPr id="5" name="Footer Placeholder 4">
            <a:extLst>
              <a:ext uri="{FF2B5EF4-FFF2-40B4-BE49-F238E27FC236}">
                <a16:creationId xmlns:a16="http://schemas.microsoft.com/office/drawing/2014/main" id="{E6B088CF-2A7C-1E5B-8014-030098862D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330C052C-7967-48BD-E62D-E93CA56D88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887243-8909-A340-9F81-5680618B74E7}" type="slidenum">
              <a:rPr lang="en-GB" smtClean="0"/>
              <a:t>‹#›</a:t>
            </a:fld>
            <a:endParaRPr lang="en-GB"/>
          </a:p>
        </p:txBody>
      </p:sp>
    </p:spTree>
    <p:extLst>
      <p:ext uri="{BB962C8B-B14F-4D97-AF65-F5344CB8AC3E}">
        <p14:creationId xmlns:p14="http://schemas.microsoft.com/office/powerpoint/2010/main" val="3353163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A8F985-9413-00E1-EEB4-E41D521C98D6}"/>
              </a:ext>
            </a:extLst>
          </p:cNvPr>
          <p:cNvSpPr/>
          <p:nvPr/>
        </p:nvSpPr>
        <p:spPr>
          <a:xfrm>
            <a:off x="5779008" y="0"/>
            <a:ext cx="641299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a:extLst>
              <a:ext uri="{FF2B5EF4-FFF2-40B4-BE49-F238E27FC236}">
                <a16:creationId xmlns:a16="http://schemas.microsoft.com/office/drawing/2014/main" id="{97646F1B-D1F7-3067-35C5-ED23BB9C4A2C}"/>
              </a:ext>
            </a:extLst>
          </p:cNvPr>
          <p:cNvSpPr>
            <a:spLocks noGrp="1"/>
          </p:cNvSpPr>
          <p:nvPr>
            <p:ph type="subTitle" idx="1"/>
          </p:nvPr>
        </p:nvSpPr>
        <p:spPr>
          <a:xfrm>
            <a:off x="6096000" y="3776472"/>
            <a:ext cx="3017520" cy="868680"/>
          </a:xfrm>
        </p:spPr>
        <p:txBody>
          <a:bodyPr>
            <a:normAutofit/>
          </a:bodyPr>
          <a:lstStyle/>
          <a:p>
            <a:r>
              <a:rPr lang="en-GB" dirty="0">
                <a:solidFill>
                  <a:schemeClr val="bg1"/>
                </a:solidFill>
              </a:rPr>
              <a:t>Stefania Paredes Fuentes</a:t>
            </a:r>
          </a:p>
        </p:txBody>
      </p:sp>
      <p:pic>
        <p:nvPicPr>
          <p:cNvPr id="1026" name="Picture 2">
            <a:extLst>
              <a:ext uri="{FF2B5EF4-FFF2-40B4-BE49-F238E27FC236}">
                <a16:creationId xmlns:a16="http://schemas.microsoft.com/office/drawing/2014/main" id="{7474680C-03ED-6F1E-B573-7AD17D98AD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104" t="22724" r="11876" b="11498"/>
          <a:stretch/>
        </p:blipFill>
        <p:spPr bwMode="auto">
          <a:xfrm>
            <a:off x="0" y="0"/>
            <a:ext cx="588873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AD56D28-7336-087C-8663-4CB3D6A62C84}"/>
              </a:ext>
            </a:extLst>
          </p:cNvPr>
          <p:cNvSpPr>
            <a:spLocks noGrp="1"/>
          </p:cNvSpPr>
          <p:nvPr>
            <p:ph type="ctrTitle"/>
          </p:nvPr>
        </p:nvSpPr>
        <p:spPr>
          <a:xfrm>
            <a:off x="6053328" y="986536"/>
            <a:ext cx="6035040" cy="2387600"/>
          </a:xfrm>
        </p:spPr>
        <p:txBody>
          <a:bodyPr>
            <a:normAutofit/>
          </a:bodyPr>
          <a:lstStyle/>
          <a:p>
            <a:r>
              <a:rPr lang="en-GB" sz="3200" b="1" dirty="0">
                <a:solidFill>
                  <a:schemeClr val="bg1"/>
                </a:solidFill>
                <a:effectLst/>
                <a:latin typeface="Helvetica" pitchFamily="2" charset="0"/>
                <a:ea typeface="Times New Roman" panose="02020603050405020304" pitchFamily="18" charset="0"/>
              </a:rPr>
              <a:t>The Unwritten Path: </a:t>
            </a:r>
            <a:br>
              <a:rPr lang="en-GB" sz="3200" b="1" dirty="0">
                <a:solidFill>
                  <a:schemeClr val="bg1"/>
                </a:solidFill>
                <a:effectLst/>
                <a:latin typeface="Helvetica" pitchFamily="2" charset="0"/>
                <a:ea typeface="Times New Roman" panose="02020603050405020304" pitchFamily="18" charset="0"/>
              </a:rPr>
            </a:br>
            <a:r>
              <a:rPr lang="en-GB" sz="3200" b="1" dirty="0">
                <a:solidFill>
                  <a:schemeClr val="bg1"/>
                </a:solidFill>
                <a:effectLst/>
                <a:latin typeface="Helvetica" pitchFamily="2" charset="0"/>
                <a:ea typeface="Times New Roman" panose="02020603050405020304" pitchFamily="18" charset="0"/>
              </a:rPr>
              <a:t>Mid-Career Transitions and Challenges for Economics Educators</a:t>
            </a:r>
            <a:endParaRPr lang="en-GB" sz="8800" dirty="0">
              <a:solidFill>
                <a:schemeClr val="bg1"/>
              </a:solidFill>
              <a:latin typeface="Helvetica" pitchFamily="2" charset="0"/>
            </a:endParaRPr>
          </a:p>
        </p:txBody>
      </p:sp>
      <p:sp>
        <p:nvSpPr>
          <p:cNvPr id="4" name="Rectangle 3">
            <a:extLst>
              <a:ext uri="{FF2B5EF4-FFF2-40B4-BE49-F238E27FC236}">
                <a16:creationId xmlns:a16="http://schemas.microsoft.com/office/drawing/2014/main" id="{F5AE0B06-6DC5-07F0-3A0A-D55BE799E175}"/>
              </a:ext>
            </a:extLst>
          </p:cNvPr>
          <p:cNvSpPr/>
          <p:nvPr/>
        </p:nvSpPr>
        <p:spPr>
          <a:xfrm>
            <a:off x="5468112" y="-603504"/>
            <a:ext cx="6163056" cy="1097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ubtitle 2">
            <a:extLst>
              <a:ext uri="{FF2B5EF4-FFF2-40B4-BE49-F238E27FC236}">
                <a16:creationId xmlns:a16="http://schemas.microsoft.com/office/drawing/2014/main" id="{5600A89B-388D-2D43-2AE5-4D50B66E32BE}"/>
              </a:ext>
            </a:extLst>
          </p:cNvPr>
          <p:cNvSpPr txBox="1">
            <a:spLocks/>
          </p:cNvSpPr>
          <p:nvPr/>
        </p:nvSpPr>
        <p:spPr>
          <a:xfrm>
            <a:off x="6096000" y="4562856"/>
            <a:ext cx="3017520" cy="86868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dirty="0">
                <a:solidFill>
                  <a:schemeClr val="bg1"/>
                </a:solidFill>
              </a:rPr>
              <a:t>University of Southampton and National Bank of Slovakia</a:t>
            </a:r>
          </a:p>
        </p:txBody>
      </p:sp>
      <p:sp>
        <p:nvSpPr>
          <p:cNvPr id="7" name="Subtitle 2">
            <a:extLst>
              <a:ext uri="{FF2B5EF4-FFF2-40B4-BE49-F238E27FC236}">
                <a16:creationId xmlns:a16="http://schemas.microsoft.com/office/drawing/2014/main" id="{DFD87849-4FEB-83C9-2A4C-EB98754ECD0B}"/>
              </a:ext>
            </a:extLst>
          </p:cNvPr>
          <p:cNvSpPr txBox="1">
            <a:spLocks/>
          </p:cNvSpPr>
          <p:nvPr/>
        </p:nvSpPr>
        <p:spPr>
          <a:xfrm>
            <a:off x="9043416" y="3982212"/>
            <a:ext cx="3017520" cy="86868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solidFill>
                  <a:schemeClr val="bg1"/>
                </a:solidFill>
              </a:rPr>
              <a:t>Tim Burnett</a:t>
            </a:r>
          </a:p>
        </p:txBody>
      </p:sp>
      <p:sp>
        <p:nvSpPr>
          <p:cNvPr id="8" name="Subtitle 2">
            <a:extLst>
              <a:ext uri="{FF2B5EF4-FFF2-40B4-BE49-F238E27FC236}">
                <a16:creationId xmlns:a16="http://schemas.microsoft.com/office/drawing/2014/main" id="{EAA8877F-426D-AC46-9A89-0C89A5F0A7FA}"/>
              </a:ext>
            </a:extLst>
          </p:cNvPr>
          <p:cNvSpPr txBox="1">
            <a:spLocks/>
          </p:cNvSpPr>
          <p:nvPr/>
        </p:nvSpPr>
        <p:spPr>
          <a:xfrm>
            <a:off x="9043416" y="4562856"/>
            <a:ext cx="3017520" cy="86868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dirty="0">
                <a:solidFill>
                  <a:schemeClr val="bg1"/>
                </a:solidFill>
              </a:rPr>
              <a:t>Aston University</a:t>
            </a:r>
          </a:p>
        </p:txBody>
      </p:sp>
      <p:pic>
        <p:nvPicPr>
          <p:cNvPr id="11" name="Picture 10">
            <a:extLst>
              <a:ext uri="{FF2B5EF4-FFF2-40B4-BE49-F238E27FC236}">
                <a16:creationId xmlns:a16="http://schemas.microsoft.com/office/drawing/2014/main" id="{7A6A8A7C-3666-6403-00A8-5073FE54D395}"/>
              </a:ext>
            </a:extLst>
          </p:cNvPr>
          <p:cNvPicPr>
            <a:picLocks noChangeAspect="1"/>
          </p:cNvPicPr>
          <p:nvPr/>
        </p:nvPicPr>
        <p:blipFill>
          <a:blip r:embed="rId3"/>
          <a:srcRect l="11656" t="15479" r="11000" b="15479"/>
          <a:stretch/>
        </p:blipFill>
        <p:spPr>
          <a:xfrm>
            <a:off x="10591801" y="5775768"/>
            <a:ext cx="1171190" cy="596242"/>
          </a:xfrm>
          <a:prstGeom prst="rect">
            <a:avLst/>
          </a:prstGeom>
        </p:spPr>
      </p:pic>
      <p:pic>
        <p:nvPicPr>
          <p:cNvPr id="13" name="Picture 12" descr="A black background with white text&#10;&#10;Description automatically generated">
            <a:extLst>
              <a:ext uri="{FF2B5EF4-FFF2-40B4-BE49-F238E27FC236}">
                <a16:creationId xmlns:a16="http://schemas.microsoft.com/office/drawing/2014/main" id="{7BAE97F2-891C-7AB7-E09A-7E6397972C3A}"/>
              </a:ext>
            </a:extLst>
          </p:cNvPr>
          <p:cNvPicPr>
            <a:picLocks noChangeAspect="1"/>
          </p:cNvPicPr>
          <p:nvPr/>
        </p:nvPicPr>
        <p:blipFill>
          <a:blip r:embed="rId4"/>
          <a:stretch>
            <a:fillRect/>
          </a:stretch>
        </p:blipFill>
        <p:spPr>
          <a:xfrm>
            <a:off x="7872195" y="5963363"/>
            <a:ext cx="1314513" cy="278892"/>
          </a:xfrm>
          <a:prstGeom prst="rect">
            <a:avLst/>
          </a:prstGeom>
        </p:spPr>
      </p:pic>
      <p:pic>
        <p:nvPicPr>
          <p:cNvPr id="15" name="Picture 14">
            <a:extLst>
              <a:ext uri="{FF2B5EF4-FFF2-40B4-BE49-F238E27FC236}">
                <a16:creationId xmlns:a16="http://schemas.microsoft.com/office/drawing/2014/main" id="{32BD7A0D-D7D3-EB8D-3C96-3FC18BE7A437}"/>
              </a:ext>
            </a:extLst>
          </p:cNvPr>
          <p:cNvPicPr>
            <a:picLocks noChangeAspect="1"/>
          </p:cNvPicPr>
          <p:nvPr/>
        </p:nvPicPr>
        <p:blipFill>
          <a:blip r:embed="rId5"/>
          <a:stretch>
            <a:fillRect/>
          </a:stretch>
        </p:blipFill>
        <p:spPr>
          <a:xfrm>
            <a:off x="9490632" y="5876215"/>
            <a:ext cx="762519" cy="430037"/>
          </a:xfrm>
          <a:prstGeom prst="rect">
            <a:avLst/>
          </a:prstGeom>
        </p:spPr>
      </p:pic>
      <p:pic>
        <p:nvPicPr>
          <p:cNvPr id="16" name="Picture 15">
            <a:extLst>
              <a:ext uri="{FF2B5EF4-FFF2-40B4-BE49-F238E27FC236}">
                <a16:creationId xmlns:a16="http://schemas.microsoft.com/office/drawing/2014/main" id="{0C1DB801-EFEF-A9BD-1A70-F7E0485C29E3}"/>
              </a:ext>
            </a:extLst>
          </p:cNvPr>
          <p:cNvPicPr>
            <a:picLocks noChangeAspect="1"/>
          </p:cNvPicPr>
          <p:nvPr/>
        </p:nvPicPr>
        <p:blipFill>
          <a:blip r:embed="rId6"/>
          <a:stretch>
            <a:fillRect/>
          </a:stretch>
        </p:blipFill>
        <p:spPr>
          <a:xfrm>
            <a:off x="6317887" y="5892233"/>
            <a:ext cx="1298448" cy="383015"/>
          </a:xfrm>
          <a:prstGeom prst="rect">
            <a:avLst/>
          </a:prstGeom>
        </p:spPr>
      </p:pic>
    </p:spTree>
    <p:extLst>
      <p:ext uri="{BB962C8B-B14F-4D97-AF65-F5344CB8AC3E}">
        <p14:creationId xmlns:p14="http://schemas.microsoft.com/office/powerpoint/2010/main" val="3462200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F89BB-77D4-EB44-9BC5-744A5D9759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8FCF79-03C2-48D3-BBB9-3F87B64412BE}"/>
              </a:ext>
            </a:extLst>
          </p:cNvPr>
          <p:cNvSpPr>
            <a:spLocks noGrp="1"/>
          </p:cNvSpPr>
          <p:nvPr>
            <p:ph type="title"/>
          </p:nvPr>
        </p:nvSpPr>
        <p:spPr/>
        <p:txBody>
          <a:bodyPr>
            <a:normAutofit fontScale="90000"/>
          </a:bodyPr>
          <a:lstStyle/>
          <a:p>
            <a:r>
              <a:rPr lang="en-GB" sz="3600" b="1" dirty="0">
                <a:effectLst/>
                <a:latin typeface="Arial" panose="020B0604020202020204" pitchFamily="34" charset="0"/>
                <a:ea typeface="Times New Roman" panose="02020603050405020304" pitchFamily="18" charset="0"/>
              </a:rPr>
              <a:t>The Emerging Space of Education-Focussed Roles in Economics: </a:t>
            </a:r>
            <a:r>
              <a:rPr lang="en-GB" sz="3600" b="1" dirty="0">
                <a:solidFill>
                  <a:srgbClr val="F9766D"/>
                </a:solidFill>
                <a:effectLst/>
                <a:latin typeface="Arial" panose="020B0604020202020204" pitchFamily="34" charset="0"/>
                <a:ea typeface="Times New Roman" panose="02020603050405020304" pitchFamily="18" charset="0"/>
              </a:rPr>
              <a:t>Academic Seniority</a:t>
            </a:r>
            <a:endParaRPr lang="en-GB" dirty="0">
              <a:solidFill>
                <a:srgbClr val="F9766D"/>
              </a:solidFill>
            </a:endParaRPr>
          </a:p>
        </p:txBody>
      </p:sp>
      <p:pic>
        <p:nvPicPr>
          <p:cNvPr id="6" name="drawing" descr="A graph showing a variety of colored squares&#10;&#10;AI-generated content may be incorrect.">
            <a:extLst>
              <a:ext uri="{FF2B5EF4-FFF2-40B4-BE49-F238E27FC236}">
                <a16:creationId xmlns:a16="http://schemas.microsoft.com/office/drawing/2014/main" id="{60651D97-913C-F6F3-44E8-FC0EF2214E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0029" y="1639030"/>
            <a:ext cx="10986125" cy="4507128"/>
          </a:xfrm>
          <a:prstGeom prst="rect">
            <a:avLst/>
          </a:prstGeom>
        </p:spPr>
      </p:pic>
    </p:spTree>
    <p:extLst>
      <p:ext uri="{BB962C8B-B14F-4D97-AF65-F5344CB8AC3E}">
        <p14:creationId xmlns:p14="http://schemas.microsoft.com/office/powerpoint/2010/main" val="802904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599D2-1737-20DC-E49D-31D9339F7E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C705E6-E4EE-C773-EF10-0163212622BD}"/>
              </a:ext>
            </a:extLst>
          </p:cNvPr>
          <p:cNvSpPr>
            <a:spLocks noGrp="1"/>
          </p:cNvSpPr>
          <p:nvPr>
            <p:ph type="title"/>
          </p:nvPr>
        </p:nvSpPr>
        <p:spPr/>
        <p:txBody>
          <a:bodyPr>
            <a:normAutofit fontScale="90000"/>
          </a:bodyPr>
          <a:lstStyle/>
          <a:p>
            <a:r>
              <a:rPr lang="en-GB" sz="3600" b="1" dirty="0">
                <a:effectLst/>
                <a:latin typeface="Arial" panose="020B0604020202020204" pitchFamily="34" charset="0"/>
                <a:ea typeface="Times New Roman" panose="02020603050405020304" pitchFamily="18" charset="0"/>
              </a:rPr>
              <a:t>The Emerging Space of Education-Focussed Roles in Economics: </a:t>
            </a:r>
            <a:r>
              <a:rPr lang="en-GB" sz="3600" b="1" dirty="0">
                <a:solidFill>
                  <a:srgbClr val="F9766D"/>
                </a:solidFill>
                <a:effectLst/>
                <a:latin typeface="Arial" panose="020B0604020202020204" pitchFamily="34" charset="0"/>
                <a:ea typeface="Times New Roman" panose="02020603050405020304" pitchFamily="18" charset="0"/>
              </a:rPr>
              <a:t>Job Precarity</a:t>
            </a:r>
            <a:endParaRPr lang="en-GB" dirty="0">
              <a:solidFill>
                <a:srgbClr val="F9766D"/>
              </a:solidFill>
            </a:endParaRPr>
          </a:p>
        </p:txBody>
      </p:sp>
      <p:pic>
        <p:nvPicPr>
          <p:cNvPr id="3" name="Picture 2" descr="A graph of a graph with a line graph and a line graph&#10;&#10;Description automatically generated with medium confidence">
            <a:extLst>
              <a:ext uri="{FF2B5EF4-FFF2-40B4-BE49-F238E27FC236}">
                <a16:creationId xmlns:a16="http://schemas.microsoft.com/office/drawing/2014/main" id="{1A0E90EE-AC85-0E30-29DD-C381D3AB85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817" y="1632031"/>
            <a:ext cx="11179183" cy="4571999"/>
          </a:xfrm>
          <a:prstGeom prst="rect">
            <a:avLst/>
          </a:prstGeom>
        </p:spPr>
      </p:pic>
    </p:spTree>
    <p:extLst>
      <p:ext uri="{BB962C8B-B14F-4D97-AF65-F5344CB8AC3E}">
        <p14:creationId xmlns:p14="http://schemas.microsoft.com/office/powerpoint/2010/main" val="3273336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80C94-4FB1-F9A6-C58B-241EC59157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1099F5-33D7-4A2C-CF9E-41B919FE352A}"/>
              </a:ext>
            </a:extLst>
          </p:cNvPr>
          <p:cNvSpPr>
            <a:spLocks noGrp="1"/>
          </p:cNvSpPr>
          <p:nvPr>
            <p:ph type="title"/>
          </p:nvPr>
        </p:nvSpPr>
        <p:spPr/>
        <p:txBody>
          <a:bodyPr>
            <a:normAutofit fontScale="90000"/>
          </a:bodyPr>
          <a:lstStyle/>
          <a:p>
            <a:r>
              <a:rPr lang="en-GB" sz="3600" b="1" dirty="0">
                <a:effectLst/>
                <a:latin typeface="Arial" panose="020B0604020202020204" pitchFamily="34" charset="0"/>
                <a:ea typeface="Times New Roman" panose="02020603050405020304" pitchFamily="18" charset="0"/>
              </a:rPr>
              <a:t>The Emerging Space of Education-Focussed Roles in Economics: </a:t>
            </a:r>
            <a:r>
              <a:rPr lang="en-GB" sz="3600" b="1" dirty="0">
                <a:solidFill>
                  <a:srgbClr val="F9766D"/>
                </a:solidFill>
                <a:effectLst/>
                <a:latin typeface="Arial" panose="020B0604020202020204" pitchFamily="34" charset="0"/>
                <a:ea typeface="Times New Roman" panose="02020603050405020304" pitchFamily="18" charset="0"/>
              </a:rPr>
              <a:t>Diversity</a:t>
            </a:r>
            <a:endParaRPr lang="en-GB" dirty="0">
              <a:solidFill>
                <a:srgbClr val="F9766D"/>
              </a:solidFill>
            </a:endParaRPr>
          </a:p>
        </p:txBody>
      </p:sp>
      <p:pic>
        <p:nvPicPr>
          <p:cNvPr id="4" name="Picture 3" descr="A close-up of a graph&#10;&#10;Description automatically generated">
            <a:extLst>
              <a:ext uri="{FF2B5EF4-FFF2-40B4-BE49-F238E27FC236}">
                <a16:creationId xmlns:a16="http://schemas.microsoft.com/office/drawing/2014/main" id="{26377CA2-B4BE-3F9D-EE02-D0811A0A7EEC}"/>
              </a:ext>
            </a:extLst>
          </p:cNvPr>
          <p:cNvPicPr>
            <a:picLocks noChangeAspect="1"/>
          </p:cNvPicPr>
          <p:nvPr/>
        </p:nvPicPr>
        <p:blipFill>
          <a:blip r:embed="rId2"/>
          <a:stretch>
            <a:fillRect/>
          </a:stretch>
        </p:blipFill>
        <p:spPr>
          <a:xfrm>
            <a:off x="1104698" y="1666974"/>
            <a:ext cx="10886830" cy="4716463"/>
          </a:xfrm>
          <a:prstGeom prst="rect">
            <a:avLst/>
          </a:prstGeom>
        </p:spPr>
      </p:pic>
    </p:spTree>
    <p:extLst>
      <p:ext uri="{BB962C8B-B14F-4D97-AF65-F5344CB8AC3E}">
        <p14:creationId xmlns:p14="http://schemas.microsoft.com/office/powerpoint/2010/main" val="3941835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C98BC-6C52-1A2E-FB52-D8485DF6909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C076B9A-57DA-0877-0187-D83A9F75D23B}"/>
              </a:ext>
            </a:extLst>
          </p:cNvPr>
          <p:cNvSpPr/>
          <p:nvPr/>
        </p:nvSpPr>
        <p:spPr>
          <a:xfrm>
            <a:off x="5779008" y="0"/>
            <a:ext cx="641299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a:extLst>
              <a:ext uri="{FF2B5EF4-FFF2-40B4-BE49-F238E27FC236}">
                <a16:creationId xmlns:a16="http://schemas.microsoft.com/office/drawing/2014/main" id="{B29EC85D-A83D-9D94-2380-B8BEB85696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104" t="22724" r="11876" b="11498"/>
          <a:stretch/>
        </p:blipFill>
        <p:spPr bwMode="auto">
          <a:xfrm>
            <a:off x="0" y="0"/>
            <a:ext cx="588873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2812994-FC5C-822F-F21C-A49CC6A795FB}"/>
              </a:ext>
            </a:extLst>
          </p:cNvPr>
          <p:cNvSpPr>
            <a:spLocks noGrp="1"/>
          </p:cNvSpPr>
          <p:nvPr>
            <p:ph type="ctrTitle"/>
          </p:nvPr>
        </p:nvSpPr>
        <p:spPr>
          <a:xfrm>
            <a:off x="6269738" y="1843060"/>
            <a:ext cx="5605272" cy="2387600"/>
          </a:xfrm>
        </p:spPr>
        <p:txBody>
          <a:bodyPr>
            <a:normAutofit/>
          </a:bodyPr>
          <a:lstStyle/>
          <a:p>
            <a:r>
              <a:rPr lang="en-GB" sz="3200" b="1" dirty="0">
                <a:solidFill>
                  <a:schemeClr val="bg1"/>
                </a:solidFill>
                <a:effectLst/>
                <a:latin typeface="Helvetica" pitchFamily="2" charset="0"/>
                <a:ea typeface="Times New Roman" panose="02020603050405020304" pitchFamily="18" charset="0"/>
              </a:rPr>
              <a:t>Contextualising Experiences: The Culture of Economics</a:t>
            </a:r>
            <a:endParaRPr lang="en-GB" sz="8800" b="1" dirty="0">
              <a:solidFill>
                <a:schemeClr val="bg1"/>
              </a:solidFill>
              <a:latin typeface="Helvetica" pitchFamily="2" charset="0"/>
            </a:endParaRPr>
          </a:p>
        </p:txBody>
      </p:sp>
      <p:sp>
        <p:nvSpPr>
          <p:cNvPr id="4" name="Rectangle 3">
            <a:extLst>
              <a:ext uri="{FF2B5EF4-FFF2-40B4-BE49-F238E27FC236}">
                <a16:creationId xmlns:a16="http://schemas.microsoft.com/office/drawing/2014/main" id="{0B4CFF2D-4A90-BAAF-4B53-52E482CA0CAA}"/>
              </a:ext>
            </a:extLst>
          </p:cNvPr>
          <p:cNvSpPr/>
          <p:nvPr/>
        </p:nvSpPr>
        <p:spPr>
          <a:xfrm>
            <a:off x="5468112" y="-603504"/>
            <a:ext cx="6163056" cy="1097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2E4CE8DD-7CD9-8B6A-F557-D99D41742F62}"/>
              </a:ext>
            </a:extLst>
          </p:cNvPr>
          <p:cNvPicPr>
            <a:picLocks noChangeAspect="1"/>
          </p:cNvPicPr>
          <p:nvPr/>
        </p:nvPicPr>
        <p:blipFill>
          <a:blip r:embed="rId4"/>
          <a:srcRect l="27300" t="2169" r="33436" b="51916"/>
          <a:stretch/>
        </p:blipFill>
        <p:spPr>
          <a:xfrm>
            <a:off x="24153" y="0"/>
            <a:ext cx="5864583" cy="6858000"/>
          </a:xfrm>
          <a:prstGeom prst="rect">
            <a:avLst/>
          </a:prstGeom>
        </p:spPr>
      </p:pic>
      <p:pic>
        <p:nvPicPr>
          <p:cNvPr id="6148" name="Picture 4" descr="Generated image">
            <a:extLst>
              <a:ext uri="{FF2B5EF4-FFF2-40B4-BE49-F238E27FC236}">
                <a16:creationId xmlns:a16="http://schemas.microsoft.com/office/drawing/2014/main" id="{2C6ECE07-2371-D932-7660-D37C60A54E3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2132"/>
          <a:stretch/>
        </p:blipFill>
        <p:spPr bwMode="auto">
          <a:xfrm>
            <a:off x="24154" y="0"/>
            <a:ext cx="587141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255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CCC7-6995-8961-326F-76254C90DB1E}"/>
              </a:ext>
            </a:extLst>
          </p:cNvPr>
          <p:cNvSpPr>
            <a:spLocks noGrp="1"/>
          </p:cNvSpPr>
          <p:nvPr>
            <p:ph type="title"/>
          </p:nvPr>
        </p:nvSpPr>
        <p:spPr/>
        <p:txBody>
          <a:bodyPr>
            <a:normAutofit fontScale="90000"/>
          </a:bodyPr>
          <a:lstStyle/>
          <a:p>
            <a:r>
              <a:rPr lang="en-GB" dirty="0"/>
              <a:t>Culture in Economics Impacts Education-focussed Staff!</a:t>
            </a:r>
          </a:p>
        </p:txBody>
      </p:sp>
      <p:sp>
        <p:nvSpPr>
          <p:cNvPr id="3" name="Content Placeholder 2">
            <a:extLst>
              <a:ext uri="{FF2B5EF4-FFF2-40B4-BE49-F238E27FC236}">
                <a16:creationId xmlns:a16="http://schemas.microsoft.com/office/drawing/2014/main" id="{E2054A80-4C4E-5C55-A094-2558825737F0}"/>
              </a:ext>
            </a:extLst>
          </p:cNvPr>
          <p:cNvSpPr>
            <a:spLocks noGrp="1"/>
          </p:cNvSpPr>
          <p:nvPr>
            <p:ph idx="1"/>
          </p:nvPr>
        </p:nvSpPr>
        <p:spPr>
          <a:xfrm>
            <a:off x="891252" y="1435260"/>
            <a:ext cx="10867662" cy="5422740"/>
          </a:xfrm>
        </p:spPr>
        <p:txBody>
          <a:bodyPr>
            <a:normAutofit fontScale="92500" lnSpcReduction="20000"/>
          </a:bodyPr>
          <a:lstStyle/>
          <a:p>
            <a:pPr>
              <a:lnSpc>
                <a:spcPct val="140000"/>
              </a:lnSpc>
            </a:pPr>
            <a:r>
              <a:rPr lang="en-GB" sz="2400" dirty="0"/>
              <a:t>Economics stands out for its insularity, prestige hierarchies, rigidity, and resistance to change (Fourcade et al. 2015) </a:t>
            </a:r>
          </a:p>
          <a:p>
            <a:pPr>
              <a:lnSpc>
                <a:spcPct val="140000"/>
              </a:lnSpc>
            </a:pPr>
            <a:r>
              <a:rPr lang="en-GB" sz="2400" dirty="0"/>
              <a:t>Under-representation and barriers to promotion for many groups (Paredes et al., 2023)</a:t>
            </a:r>
          </a:p>
          <a:p>
            <a:pPr>
              <a:lnSpc>
                <a:spcPct val="140000"/>
              </a:lnSpc>
            </a:pPr>
            <a:r>
              <a:rPr lang="en-GB" sz="2400" dirty="0"/>
              <a:t>“Publish or Perish” still impact the culture in economics:</a:t>
            </a:r>
          </a:p>
          <a:p>
            <a:pPr lvl="2">
              <a:lnSpc>
                <a:spcPct val="140000"/>
              </a:lnSpc>
            </a:pPr>
            <a:r>
              <a:rPr lang="en-GB" sz="2400" dirty="0"/>
              <a:t>Influence research agendas (</a:t>
            </a:r>
            <a:r>
              <a:rPr lang="en-GB" sz="2400" dirty="0" err="1"/>
              <a:t>Akerlof</a:t>
            </a:r>
            <a:r>
              <a:rPr lang="en-GB" sz="2400" dirty="0"/>
              <a:t>, 2020)</a:t>
            </a:r>
          </a:p>
          <a:p>
            <a:pPr lvl="2">
              <a:lnSpc>
                <a:spcPct val="140000"/>
              </a:lnSpc>
            </a:pPr>
            <a:r>
              <a:rPr lang="en-GB" sz="2400" dirty="0"/>
              <a:t>Affects wellbeing (Miller et al. 2011; </a:t>
            </a:r>
            <a:r>
              <a:rPr lang="en-GB" sz="2400" dirty="0" err="1"/>
              <a:t>Scheneider</a:t>
            </a:r>
            <a:r>
              <a:rPr lang="en-GB" sz="2400" dirty="0"/>
              <a:t>, 2019)</a:t>
            </a:r>
          </a:p>
          <a:p>
            <a:pPr lvl="2">
              <a:lnSpc>
                <a:spcPct val="140000"/>
              </a:lnSpc>
            </a:pPr>
            <a:r>
              <a:rPr lang="en-GB" sz="2400" dirty="0"/>
              <a:t>Determines attrition (van Dalen, 2021)</a:t>
            </a:r>
          </a:p>
          <a:p>
            <a:pPr lvl="2">
              <a:lnSpc>
                <a:spcPct val="140000"/>
              </a:lnSpc>
            </a:pPr>
            <a:r>
              <a:rPr lang="en-GB" sz="2400" dirty="0"/>
              <a:t>Some researchers are willing to give up a limb for an AER! (</a:t>
            </a:r>
            <a:r>
              <a:rPr lang="en-GB" sz="2400" dirty="0" err="1"/>
              <a:t>Atterna</a:t>
            </a:r>
            <a:r>
              <a:rPr lang="en-GB" sz="2400" dirty="0"/>
              <a:t> et al. 2014)</a:t>
            </a:r>
          </a:p>
          <a:p>
            <a:pPr marL="0" indent="0">
              <a:lnSpc>
                <a:spcPct val="140000"/>
              </a:lnSpc>
              <a:buNone/>
            </a:pPr>
            <a:r>
              <a:rPr lang="en-GB" sz="2400" b="1" dirty="0">
                <a:solidFill>
                  <a:srgbClr val="E24305"/>
                </a:solidFill>
              </a:rPr>
              <a:t>Economists across all pathways may internalise these social norms</a:t>
            </a:r>
            <a:endParaRPr lang="en-GB" sz="2400" dirty="0">
              <a:solidFill>
                <a:srgbClr val="E24305"/>
              </a:solidFill>
            </a:endParaRPr>
          </a:p>
        </p:txBody>
      </p:sp>
    </p:spTree>
    <p:extLst>
      <p:ext uri="{BB962C8B-B14F-4D97-AF65-F5344CB8AC3E}">
        <p14:creationId xmlns:p14="http://schemas.microsoft.com/office/powerpoint/2010/main" val="106257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dissolve">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dissolve">
                                      <p:cBhvr>
                                        <p:cTn id="3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1A5F8-7B8B-C55B-E472-61FF8C65167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2ED39B2-C101-8DAC-9453-E1D131EA47B7}"/>
              </a:ext>
            </a:extLst>
          </p:cNvPr>
          <p:cNvSpPr/>
          <p:nvPr/>
        </p:nvSpPr>
        <p:spPr>
          <a:xfrm>
            <a:off x="5779008" y="0"/>
            <a:ext cx="641299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a:extLst>
              <a:ext uri="{FF2B5EF4-FFF2-40B4-BE49-F238E27FC236}">
                <a16:creationId xmlns:a16="http://schemas.microsoft.com/office/drawing/2014/main" id="{874D9153-414A-A473-0372-6101D6E471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104" t="22724" r="11876" b="11498"/>
          <a:stretch/>
        </p:blipFill>
        <p:spPr bwMode="auto">
          <a:xfrm>
            <a:off x="0" y="0"/>
            <a:ext cx="588873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2F2F533-FFCD-30FB-BCDB-9950D64FBF4C}"/>
              </a:ext>
            </a:extLst>
          </p:cNvPr>
          <p:cNvSpPr>
            <a:spLocks noGrp="1"/>
          </p:cNvSpPr>
          <p:nvPr>
            <p:ph type="ctrTitle"/>
          </p:nvPr>
        </p:nvSpPr>
        <p:spPr>
          <a:xfrm>
            <a:off x="6269738" y="1843060"/>
            <a:ext cx="5605272" cy="2387600"/>
          </a:xfrm>
        </p:spPr>
        <p:txBody>
          <a:bodyPr>
            <a:normAutofit/>
          </a:bodyPr>
          <a:lstStyle/>
          <a:p>
            <a:r>
              <a:rPr lang="en-GB" sz="3200" b="1" dirty="0">
                <a:solidFill>
                  <a:schemeClr val="bg1"/>
                </a:solidFill>
                <a:effectLst/>
                <a:latin typeface="Helvetica" pitchFamily="2" charset="0"/>
                <a:ea typeface="Times New Roman" panose="02020603050405020304" pitchFamily="18" charset="0"/>
              </a:rPr>
              <a:t>Contextualising Experiences: Previous Literature</a:t>
            </a:r>
            <a:endParaRPr lang="en-GB" sz="8800" b="1" dirty="0">
              <a:solidFill>
                <a:schemeClr val="bg1"/>
              </a:solidFill>
              <a:latin typeface="Helvetica" pitchFamily="2" charset="0"/>
            </a:endParaRPr>
          </a:p>
        </p:txBody>
      </p:sp>
      <p:sp>
        <p:nvSpPr>
          <p:cNvPr id="4" name="Rectangle 3">
            <a:extLst>
              <a:ext uri="{FF2B5EF4-FFF2-40B4-BE49-F238E27FC236}">
                <a16:creationId xmlns:a16="http://schemas.microsoft.com/office/drawing/2014/main" id="{BD893A92-6E99-9896-50DF-51E63D3DDC7A}"/>
              </a:ext>
            </a:extLst>
          </p:cNvPr>
          <p:cNvSpPr/>
          <p:nvPr/>
        </p:nvSpPr>
        <p:spPr>
          <a:xfrm>
            <a:off x="5468112" y="-603504"/>
            <a:ext cx="6163056" cy="1097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F28FDCB4-061B-B05C-7496-CEB319E21ABD}"/>
              </a:ext>
            </a:extLst>
          </p:cNvPr>
          <p:cNvPicPr>
            <a:picLocks noChangeAspect="1"/>
          </p:cNvPicPr>
          <p:nvPr/>
        </p:nvPicPr>
        <p:blipFill>
          <a:blip r:embed="rId4"/>
          <a:srcRect l="27300" t="2169" r="33436" b="51916"/>
          <a:stretch/>
        </p:blipFill>
        <p:spPr>
          <a:xfrm>
            <a:off x="24153" y="0"/>
            <a:ext cx="5864583" cy="6858000"/>
          </a:xfrm>
          <a:prstGeom prst="rect">
            <a:avLst/>
          </a:prstGeom>
        </p:spPr>
      </p:pic>
      <p:pic>
        <p:nvPicPr>
          <p:cNvPr id="8194" name="Picture 2" descr="Generated image">
            <a:extLst>
              <a:ext uri="{FF2B5EF4-FFF2-40B4-BE49-F238E27FC236}">
                <a16:creationId xmlns:a16="http://schemas.microsoft.com/office/drawing/2014/main" id="{6388017A-7145-B585-EA78-44FC818EFEB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539" t="23662" r="12167" b="16860"/>
          <a:stretch/>
        </p:blipFill>
        <p:spPr bwMode="auto">
          <a:xfrm>
            <a:off x="1" y="-1"/>
            <a:ext cx="5864584"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934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75329-72BE-DDEB-0BF1-95D2A727684E}"/>
              </a:ext>
            </a:extLst>
          </p:cNvPr>
          <p:cNvSpPr>
            <a:spLocks noGrp="1"/>
          </p:cNvSpPr>
          <p:nvPr>
            <p:ph type="title"/>
          </p:nvPr>
        </p:nvSpPr>
        <p:spPr/>
        <p:txBody>
          <a:bodyPr>
            <a:normAutofit fontScale="90000"/>
          </a:bodyPr>
          <a:lstStyle/>
          <a:p>
            <a:r>
              <a:rPr lang="en-GB" sz="3600" b="1" dirty="0">
                <a:latin typeface="Arial" panose="020B0604020202020204" pitchFamily="34" charset="0"/>
              </a:rPr>
              <a:t>Literature on mid-career and on education pathways </a:t>
            </a:r>
            <a:endParaRPr lang="en-GB" dirty="0"/>
          </a:p>
        </p:txBody>
      </p:sp>
      <p:sp>
        <p:nvSpPr>
          <p:cNvPr id="3" name="Content Placeholder 2">
            <a:extLst>
              <a:ext uri="{FF2B5EF4-FFF2-40B4-BE49-F238E27FC236}">
                <a16:creationId xmlns:a16="http://schemas.microsoft.com/office/drawing/2014/main" id="{3B62B590-D70F-87AA-E5A0-69DA0518F264}"/>
              </a:ext>
            </a:extLst>
          </p:cNvPr>
          <p:cNvSpPr>
            <a:spLocks noGrp="1"/>
          </p:cNvSpPr>
          <p:nvPr>
            <p:ph idx="1"/>
          </p:nvPr>
        </p:nvSpPr>
        <p:spPr>
          <a:xfrm>
            <a:off x="891252" y="1435260"/>
            <a:ext cx="10867662" cy="5109689"/>
          </a:xfrm>
        </p:spPr>
        <p:txBody>
          <a:bodyPr>
            <a:normAutofit/>
          </a:bodyPr>
          <a:lstStyle/>
          <a:p>
            <a:pPr>
              <a:lnSpc>
                <a:spcPct val="110000"/>
              </a:lnSpc>
            </a:pPr>
            <a:r>
              <a:rPr lang="en-GB" dirty="0"/>
              <a:t>Research on academic career development tends to focus on early career. Mid-career remains comparatively underexplored. </a:t>
            </a:r>
          </a:p>
          <a:p>
            <a:pPr>
              <a:lnSpc>
                <a:spcPct val="110000"/>
              </a:lnSpc>
            </a:pPr>
            <a:r>
              <a:rPr lang="en-GB" dirty="0"/>
              <a:t>No consistent definition of “mid-career” (</a:t>
            </a:r>
            <a:r>
              <a:rPr lang="en-GB" dirty="0" err="1"/>
              <a:t>Treebak</a:t>
            </a:r>
            <a:r>
              <a:rPr lang="en-GB" dirty="0"/>
              <a:t> and Thomsen, 2022):</a:t>
            </a:r>
          </a:p>
          <a:p>
            <a:pPr lvl="1">
              <a:lnSpc>
                <a:spcPct val="110000"/>
              </a:lnSpc>
            </a:pPr>
            <a:r>
              <a:rPr lang="en-GB" dirty="0"/>
              <a:t>Midcareer is both a </a:t>
            </a:r>
            <a:r>
              <a:rPr lang="en-GB" i="1" dirty="0"/>
              <a:t>situation</a:t>
            </a:r>
            <a:r>
              <a:rPr lang="en-GB" dirty="0"/>
              <a:t> and an </a:t>
            </a:r>
            <a:r>
              <a:rPr lang="en-GB" i="1" dirty="0"/>
              <a:t>emotion</a:t>
            </a:r>
          </a:p>
          <a:p>
            <a:pPr lvl="1">
              <a:lnSpc>
                <a:spcPct val="110000"/>
              </a:lnSpc>
            </a:pPr>
            <a:r>
              <a:rPr lang="en-GB" dirty="0"/>
              <a:t>Multiple sources of midcareer </a:t>
            </a:r>
            <a:r>
              <a:rPr lang="en-GB" i="1" dirty="0" err="1"/>
              <a:t>stuckness</a:t>
            </a:r>
            <a:r>
              <a:rPr lang="en-GB" dirty="0"/>
              <a:t> </a:t>
            </a:r>
          </a:p>
          <a:p>
            <a:pPr lvl="1">
              <a:lnSpc>
                <a:spcPct val="110000"/>
              </a:lnSpc>
            </a:pPr>
            <a:r>
              <a:rPr lang="en-GB" dirty="0"/>
              <a:t>Associated with ‘</a:t>
            </a:r>
            <a:r>
              <a:rPr lang="en-GB" i="1" dirty="0"/>
              <a:t>narrowed horizon for action</a:t>
            </a:r>
            <a:r>
              <a:rPr lang="en-GB" dirty="0"/>
              <a:t>’</a:t>
            </a:r>
          </a:p>
          <a:p>
            <a:pPr>
              <a:lnSpc>
                <a:spcPct val="110000"/>
              </a:lnSpc>
            </a:pPr>
            <a:r>
              <a:rPr lang="en-GB" dirty="0"/>
              <a:t>Modern literature: mid-career as a dynamic period of reassessment, identity negotiation, and adaptation (Baldwin et al. 2005; Brown, 2015; </a:t>
            </a:r>
            <a:r>
              <a:rPr lang="en-GB" dirty="0" err="1"/>
              <a:t>Treebak</a:t>
            </a:r>
            <a:r>
              <a:rPr lang="en-GB" dirty="0"/>
              <a:t> and Thomsen, 2022)</a:t>
            </a:r>
          </a:p>
          <a:p>
            <a:pPr marL="0" indent="0">
              <a:buNone/>
            </a:pPr>
            <a:endParaRPr lang="en-GB" dirty="0"/>
          </a:p>
        </p:txBody>
      </p:sp>
    </p:spTree>
    <p:extLst>
      <p:ext uri="{BB962C8B-B14F-4D97-AF65-F5344CB8AC3E}">
        <p14:creationId xmlns:p14="http://schemas.microsoft.com/office/powerpoint/2010/main" val="37598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4A340-8435-6696-E86B-97F4A3128A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13CF4B-0578-F4C5-1DEB-F9D3DD4564EE}"/>
              </a:ext>
            </a:extLst>
          </p:cNvPr>
          <p:cNvSpPr>
            <a:spLocks noGrp="1"/>
          </p:cNvSpPr>
          <p:nvPr>
            <p:ph type="title"/>
          </p:nvPr>
        </p:nvSpPr>
        <p:spPr/>
        <p:txBody>
          <a:bodyPr>
            <a:normAutofit fontScale="90000"/>
          </a:bodyPr>
          <a:lstStyle/>
          <a:p>
            <a:r>
              <a:rPr lang="en-GB" sz="3600" b="1" dirty="0">
                <a:latin typeface="Arial" panose="020B0604020202020204" pitchFamily="34" charset="0"/>
              </a:rPr>
              <a:t>Literature on mid-career and on education pathways </a:t>
            </a:r>
            <a:endParaRPr lang="en-GB" dirty="0"/>
          </a:p>
        </p:txBody>
      </p:sp>
      <p:sp>
        <p:nvSpPr>
          <p:cNvPr id="3" name="Content Placeholder 2">
            <a:extLst>
              <a:ext uri="{FF2B5EF4-FFF2-40B4-BE49-F238E27FC236}">
                <a16:creationId xmlns:a16="http://schemas.microsoft.com/office/drawing/2014/main" id="{66C16F70-A645-DD32-E29E-12724E470001}"/>
              </a:ext>
            </a:extLst>
          </p:cNvPr>
          <p:cNvSpPr>
            <a:spLocks noGrp="1"/>
          </p:cNvSpPr>
          <p:nvPr>
            <p:ph idx="1"/>
          </p:nvPr>
        </p:nvSpPr>
        <p:spPr>
          <a:xfrm>
            <a:off x="891252" y="1435260"/>
            <a:ext cx="10867662" cy="5109689"/>
          </a:xfrm>
        </p:spPr>
        <p:txBody>
          <a:bodyPr>
            <a:normAutofit fontScale="92500" lnSpcReduction="10000"/>
          </a:bodyPr>
          <a:lstStyle/>
          <a:p>
            <a:pPr marL="0" indent="0">
              <a:lnSpc>
                <a:spcPct val="110000"/>
              </a:lnSpc>
              <a:buNone/>
            </a:pPr>
            <a:r>
              <a:rPr lang="en-GB" sz="2800" dirty="0"/>
              <a:t>In academia: </a:t>
            </a:r>
          </a:p>
          <a:p>
            <a:pPr>
              <a:lnSpc>
                <a:spcPct val="110000"/>
              </a:lnSpc>
            </a:pPr>
            <a:r>
              <a:rPr lang="en-GB" sz="2800" dirty="0"/>
              <a:t>Challenges are intensified by rigid norms and structures that privilege specific outputs (</a:t>
            </a:r>
            <a:r>
              <a:rPr lang="en-GB" sz="2800" dirty="0" err="1"/>
              <a:t>Treebak</a:t>
            </a:r>
            <a:r>
              <a:rPr lang="en-GB" sz="2800" dirty="0"/>
              <a:t> and Thomsen, 2022; Whitchurch et al. 2021)</a:t>
            </a:r>
          </a:p>
          <a:p>
            <a:pPr>
              <a:lnSpc>
                <a:spcPct val="110000"/>
              </a:lnSpc>
            </a:pPr>
            <a:r>
              <a:rPr lang="en-GB" sz="2800" dirty="0"/>
              <a:t>Structural challenges persist through midcareer: publication pressure, limited autonomy, unclear progression pathways, widespread casualisation of academic labour (Dore &amp; Richards, 2024; Hollywood et al., 2020; </a:t>
            </a:r>
            <a:r>
              <a:rPr lang="en-GB" sz="2800" dirty="0" err="1"/>
              <a:t>Khanijou</a:t>
            </a:r>
            <a:r>
              <a:rPr lang="en-GB" sz="2800" dirty="0"/>
              <a:t> &amp; </a:t>
            </a:r>
            <a:r>
              <a:rPr lang="en-GB" sz="2800" dirty="0" err="1"/>
              <a:t>Zakariah</a:t>
            </a:r>
            <a:r>
              <a:rPr lang="en-GB" sz="2800" dirty="0"/>
              <a:t>, 2023) </a:t>
            </a:r>
          </a:p>
          <a:p>
            <a:pPr>
              <a:lnSpc>
                <a:spcPct val="110000"/>
              </a:lnSpc>
            </a:pPr>
            <a:r>
              <a:rPr lang="en-GB" sz="2800" dirty="0"/>
              <a:t>Fixed-term contracts translate in slower career progression, unfair working conditions, mental health concerns (Ackers and Oliver, 2007, Bryson &amp; Barnes, 2000, Menard &amp; </a:t>
            </a:r>
            <a:r>
              <a:rPr lang="en-GB" sz="2800" dirty="0" err="1"/>
              <a:t>Shinton</a:t>
            </a:r>
            <a:r>
              <a:rPr lang="en-GB" sz="2800" dirty="0"/>
              <a:t>, 2022, Solomon &amp; Du Plessis, 2023). </a:t>
            </a:r>
          </a:p>
        </p:txBody>
      </p:sp>
    </p:spTree>
    <p:extLst>
      <p:ext uri="{BB962C8B-B14F-4D97-AF65-F5344CB8AC3E}">
        <p14:creationId xmlns:p14="http://schemas.microsoft.com/office/powerpoint/2010/main" val="252008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8D20A-B9D5-4940-927C-3EA6C5CD78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4470E4-22D5-3709-829E-07051B321BDB}"/>
              </a:ext>
            </a:extLst>
          </p:cNvPr>
          <p:cNvSpPr>
            <a:spLocks noGrp="1"/>
          </p:cNvSpPr>
          <p:nvPr>
            <p:ph type="title"/>
          </p:nvPr>
        </p:nvSpPr>
        <p:spPr/>
        <p:txBody>
          <a:bodyPr>
            <a:normAutofit fontScale="90000"/>
          </a:bodyPr>
          <a:lstStyle/>
          <a:p>
            <a:r>
              <a:rPr lang="en-GB" sz="3600" b="1" dirty="0">
                <a:latin typeface="Arial" panose="020B0604020202020204" pitchFamily="34" charset="0"/>
              </a:rPr>
              <a:t>Literature on mid-career and on education pathways </a:t>
            </a:r>
            <a:endParaRPr lang="en-GB" dirty="0"/>
          </a:p>
        </p:txBody>
      </p:sp>
      <p:sp>
        <p:nvSpPr>
          <p:cNvPr id="3" name="Content Placeholder 2">
            <a:extLst>
              <a:ext uri="{FF2B5EF4-FFF2-40B4-BE49-F238E27FC236}">
                <a16:creationId xmlns:a16="http://schemas.microsoft.com/office/drawing/2014/main" id="{17B4207D-FF30-C67C-A781-5B7B991720CA}"/>
              </a:ext>
            </a:extLst>
          </p:cNvPr>
          <p:cNvSpPr>
            <a:spLocks noGrp="1"/>
          </p:cNvSpPr>
          <p:nvPr>
            <p:ph idx="1"/>
          </p:nvPr>
        </p:nvSpPr>
        <p:spPr>
          <a:xfrm>
            <a:off x="891252" y="1435260"/>
            <a:ext cx="10867662" cy="5422740"/>
          </a:xfrm>
        </p:spPr>
        <p:txBody>
          <a:bodyPr>
            <a:normAutofit lnSpcReduction="10000"/>
          </a:bodyPr>
          <a:lstStyle/>
          <a:p>
            <a:pPr>
              <a:lnSpc>
                <a:spcPct val="110000"/>
              </a:lnSpc>
              <a:buFontTx/>
              <a:buChar char="-"/>
            </a:pPr>
            <a:r>
              <a:rPr lang="en-GB" sz="2400" dirty="0"/>
              <a:t>Recurring theme: Education pathway staff reports feelings of professional isolation, lack of clarity of expectations, and perceived lower professional status within their institutions (Bennett et al. 2018b, Smith and Walker 2024, Bull et al. 2025). </a:t>
            </a:r>
          </a:p>
          <a:p>
            <a:pPr>
              <a:lnSpc>
                <a:spcPct val="110000"/>
              </a:lnSpc>
              <a:buFontTx/>
              <a:buChar char="-"/>
            </a:pPr>
            <a:r>
              <a:rPr lang="en-GB" sz="2400" dirty="0"/>
              <a:t>Common challenges: </a:t>
            </a:r>
          </a:p>
          <a:p>
            <a:pPr lvl="1">
              <a:lnSpc>
                <a:spcPct val="110000"/>
              </a:lnSpc>
              <a:buFontTx/>
              <a:buChar char="-"/>
            </a:pPr>
            <a:r>
              <a:rPr lang="en-GB" sz="2000" dirty="0"/>
              <a:t>Lack of standardised promotion criteria across institutions</a:t>
            </a:r>
          </a:p>
          <a:p>
            <a:pPr lvl="1">
              <a:lnSpc>
                <a:spcPct val="110000"/>
              </a:lnSpc>
              <a:buFontTx/>
              <a:buChar char="-"/>
            </a:pPr>
            <a:r>
              <a:rPr lang="en-GB" sz="2000" dirty="0"/>
              <a:t>Inconsistency in job titles (e.g. Bamber &amp; McCormack, 2017, 2023)</a:t>
            </a:r>
          </a:p>
          <a:p>
            <a:pPr lvl="1">
              <a:lnSpc>
                <a:spcPct val="110000"/>
              </a:lnSpc>
              <a:buFontTx/>
              <a:buChar char="-"/>
            </a:pPr>
            <a:r>
              <a:rPr lang="en-GB" sz="2000" dirty="0"/>
              <a:t>Absence of tailored professional development opportunities</a:t>
            </a:r>
          </a:p>
          <a:p>
            <a:pPr>
              <a:lnSpc>
                <a:spcPct val="110000"/>
              </a:lnSpc>
              <a:buFontTx/>
              <a:buChar char="-"/>
            </a:pPr>
            <a:r>
              <a:rPr lang="en-GB" sz="2400" dirty="0"/>
              <a:t>Challenges are more acute in research-intensive institutions (Bull et al. 2025)</a:t>
            </a:r>
          </a:p>
          <a:p>
            <a:pPr>
              <a:lnSpc>
                <a:spcPct val="110000"/>
              </a:lnSpc>
              <a:buFontTx/>
              <a:buChar char="-"/>
            </a:pPr>
            <a:r>
              <a:rPr lang="en-GB" sz="2400" dirty="0"/>
              <a:t>Misrecognition of Scholarship of Teaching and Learning (Kern et al., 2015)</a:t>
            </a:r>
          </a:p>
          <a:p>
            <a:pPr>
              <a:lnSpc>
                <a:spcPct val="110000"/>
              </a:lnSpc>
              <a:buFontTx/>
              <a:buChar char="-"/>
            </a:pPr>
            <a:r>
              <a:rPr lang="en-GB" sz="2400" dirty="0"/>
              <a:t>Experiences in career progression are also shaped by intersections of gender, ethnicity, socio-economic background, disability and other social identities. </a:t>
            </a:r>
          </a:p>
        </p:txBody>
      </p:sp>
    </p:spTree>
    <p:extLst>
      <p:ext uri="{BB962C8B-B14F-4D97-AF65-F5344CB8AC3E}">
        <p14:creationId xmlns:p14="http://schemas.microsoft.com/office/powerpoint/2010/main" val="312075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dissolv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dissolve">
                                      <p:cBhvr>
                                        <p:cTn id="3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91F7B-86FD-C18C-F887-720A2B60CDB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BD2F4AE-87AA-2901-20A4-E7687DA98058}"/>
              </a:ext>
            </a:extLst>
          </p:cNvPr>
          <p:cNvSpPr/>
          <p:nvPr/>
        </p:nvSpPr>
        <p:spPr>
          <a:xfrm>
            <a:off x="5779008" y="0"/>
            <a:ext cx="641299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a:extLst>
              <a:ext uri="{FF2B5EF4-FFF2-40B4-BE49-F238E27FC236}">
                <a16:creationId xmlns:a16="http://schemas.microsoft.com/office/drawing/2014/main" id="{FE49CE64-26B6-4D09-86C5-C7A0C37CAF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104" t="22724" r="11876" b="11498"/>
          <a:stretch/>
        </p:blipFill>
        <p:spPr bwMode="auto">
          <a:xfrm>
            <a:off x="0" y="0"/>
            <a:ext cx="588873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325CA00-63AF-7FAC-4EB1-686AF8B7CB86}"/>
              </a:ext>
            </a:extLst>
          </p:cNvPr>
          <p:cNvSpPr/>
          <p:nvPr/>
        </p:nvSpPr>
        <p:spPr>
          <a:xfrm>
            <a:off x="5468112" y="-603504"/>
            <a:ext cx="6163056" cy="1097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a:extLst>
              <a:ext uri="{FF2B5EF4-FFF2-40B4-BE49-F238E27FC236}">
                <a16:creationId xmlns:a16="http://schemas.microsoft.com/office/drawing/2014/main" id="{D7A652E1-0952-C26E-B0B6-A72D376B4356}"/>
              </a:ext>
            </a:extLst>
          </p:cNvPr>
          <p:cNvSpPr>
            <a:spLocks noGrp="1"/>
          </p:cNvSpPr>
          <p:nvPr>
            <p:ph type="ctrTitle"/>
          </p:nvPr>
        </p:nvSpPr>
        <p:spPr>
          <a:xfrm>
            <a:off x="6603251" y="1409922"/>
            <a:ext cx="4764505" cy="3739593"/>
          </a:xfrm>
        </p:spPr>
        <p:txBody>
          <a:bodyPr>
            <a:normAutofit/>
          </a:bodyPr>
          <a:lstStyle/>
          <a:p>
            <a:r>
              <a:rPr lang="en-GB" sz="3200" b="1" dirty="0">
                <a:solidFill>
                  <a:schemeClr val="bg1"/>
                </a:solidFill>
                <a:effectLst/>
                <a:latin typeface="Helvetica" pitchFamily="2" charset="0"/>
                <a:ea typeface="Times New Roman" panose="02020603050405020304" pitchFamily="18" charset="0"/>
              </a:rPr>
              <a:t>Conceptualising the Mid-career: Writing the Path</a:t>
            </a:r>
            <a:br>
              <a:rPr lang="en-GB" sz="3200" b="1" dirty="0">
                <a:solidFill>
                  <a:schemeClr val="bg1"/>
                </a:solidFill>
                <a:effectLst/>
                <a:latin typeface="Helvetica" pitchFamily="2" charset="0"/>
                <a:ea typeface="Times New Roman" panose="02020603050405020304" pitchFamily="18" charset="0"/>
              </a:rPr>
            </a:br>
            <a:br>
              <a:rPr lang="en-GB" sz="3200" b="1" dirty="0">
                <a:solidFill>
                  <a:schemeClr val="bg1"/>
                </a:solidFill>
                <a:effectLst/>
                <a:latin typeface="Helvetica" pitchFamily="2" charset="0"/>
                <a:ea typeface="Times New Roman" panose="02020603050405020304" pitchFamily="18" charset="0"/>
              </a:rPr>
            </a:br>
            <a:r>
              <a:rPr lang="en-GB" sz="3200" b="1" dirty="0">
                <a:solidFill>
                  <a:schemeClr val="bg1"/>
                </a:solidFill>
                <a:effectLst/>
                <a:latin typeface="Helvetica" pitchFamily="2" charset="0"/>
                <a:ea typeface="Times New Roman" panose="02020603050405020304" pitchFamily="18" charset="0"/>
              </a:rPr>
              <a:t>(kind of, in progress)</a:t>
            </a:r>
            <a:endParaRPr lang="en-GB" sz="8800" b="1" dirty="0">
              <a:solidFill>
                <a:schemeClr val="bg1"/>
              </a:solidFill>
              <a:latin typeface="Helvetica" pitchFamily="2" charset="0"/>
            </a:endParaRPr>
          </a:p>
        </p:txBody>
      </p:sp>
    </p:spTree>
    <p:extLst>
      <p:ext uri="{BB962C8B-B14F-4D97-AF65-F5344CB8AC3E}">
        <p14:creationId xmlns:p14="http://schemas.microsoft.com/office/powerpoint/2010/main" val="3564343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718BF98-A2A8-A8B7-2B2F-F640EA0E62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360EFC-DF1E-8A39-4CD2-9DDA827DB4F3}"/>
              </a:ext>
            </a:extLst>
          </p:cNvPr>
          <p:cNvSpPr>
            <a:spLocks noGrp="1"/>
          </p:cNvSpPr>
          <p:nvPr>
            <p:ph type="title"/>
          </p:nvPr>
        </p:nvSpPr>
        <p:spPr/>
        <p:txBody>
          <a:bodyPr/>
          <a:lstStyle/>
          <a:p>
            <a:r>
              <a:rPr lang="en-GB"/>
              <a:t>This paper (no need to present this slide)</a:t>
            </a:r>
          </a:p>
        </p:txBody>
      </p:sp>
      <p:sp>
        <p:nvSpPr>
          <p:cNvPr id="3" name="Content Placeholder 2">
            <a:extLst>
              <a:ext uri="{FF2B5EF4-FFF2-40B4-BE49-F238E27FC236}">
                <a16:creationId xmlns:a16="http://schemas.microsoft.com/office/drawing/2014/main" id="{B35BD602-EB9B-02FC-9A79-20D8CF076DDB}"/>
              </a:ext>
            </a:extLst>
          </p:cNvPr>
          <p:cNvSpPr>
            <a:spLocks noGrp="1"/>
          </p:cNvSpPr>
          <p:nvPr>
            <p:ph idx="1"/>
          </p:nvPr>
        </p:nvSpPr>
        <p:spPr>
          <a:xfrm>
            <a:off x="838200" y="1690688"/>
            <a:ext cx="10515600" cy="4351338"/>
          </a:xfrm>
        </p:spPr>
        <p:txBody>
          <a:bodyPr>
            <a:normAutofit fontScale="85000" lnSpcReduction="20000"/>
          </a:bodyPr>
          <a:lstStyle/>
          <a:p>
            <a:pPr>
              <a:lnSpc>
                <a:spcPct val="110000"/>
              </a:lnSpc>
            </a:pPr>
            <a:r>
              <a:rPr lang="en-GB" sz="3200"/>
              <a:t>Considers the experiences of mid-career economists in education pathway roles.</a:t>
            </a:r>
          </a:p>
          <a:p>
            <a:pPr>
              <a:lnSpc>
                <a:spcPct val="110000"/>
              </a:lnSpc>
            </a:pPr>
            <a:r>
              <a:rPr lang="en-GB" sz="3200"/>
              <a:t>Contextualise these experiences using data on the evolution of education-focused roles since 2012/13 and on the broader literature on the challenges of mid-careers and the evolution of education focused pathways. </a:t>
            </a:r>
          </a:p>
          <a:p>
            <a:pPr>
              <a:lnSpc>
                <a:spcPct val="110000"/>
              </a:lnSpc>
            </a:pPr>
            <a:r>
              <a:rPr lang="en-GB" sz="3200"/>
              <a:t>Provides a conceptual framework that links these experiences to the broader literature and provides the basis for reinterpreting these lived experiences and making the “unwritten path” more navigable for economists in education roles. </a:t>
            </a:r>
          </a:p>
        </p:txBody>
      </p:sp>
    </p:spTree>
    <p:extLst>
      <p:ext uri="{BB962C8B-B14F-4D97-AF65-F5344CB8AC3E}">
        <p14:creationId xmlns:p14="http://schemas.microsoft.com/office/powerpoint/2010/main" val="17238756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CAEF4-CAD6-2866-E325-2DC67216C25E}"/>
              </a:ext>
            </a:extLst>
          </p:cNvPr>
          <p:cNvSpPr>
            <a:spLocks noGrp="1"/>
          </p:cNvSpPr>
          <p:nvPr>
            <p:ph type="title"/>
          </p:nvPr>
        </p:nvSpPr>
        <p:spPr/>
        <p:txBody>
          <a:bodyPr>
            <a:normAutofit fontScale="90000"/>
          </a:bodyPr>
          <a:lstStyle/>
          <a:p>
            <a:r>
              <a:rPr lang="en-GB" sz="3600" b="1" dirty="0">
                <a:latin typeface="Arial" panose="020B0604020202020204" pitchFamily="34" charset="0"/>
              </a:rPr>
              <a:t>Writing the Path: A Narrative for Economists in Education Pathways </a:t>
            </a:r>
            <a:endParaRPr lang="en-GB" dirty="0"/>
          </a:p>
        </p:txBody>
      </p:sp>
      <p:graphicFrame>
        <p:nvGraphicFramePr>
          <p:cNvPr id="4" name="Diagram 3">
            <a:extLst>
              <a:ext uri="{FF2B5EF4-FFF2-40B4-BE49-F238E27FC236}">
                <a16:creationId xmlns:a16="http://schemas.microsoft.com/office/drawing/2014/main" id="{58E50550-D2F4-DCD4-127C-C2A17BF9B7D6}"/>
              </a:ext>
            </a:extLst>
          </p:cNvPr>
          <p:cNvGraphicFramePr/>
          <p:nvPr>
            <p:extLst>
              <p:ext uri="{D42A27DB-BD31-4B8C-83A1-F6EECF244321}">
                <p14:modId xmlns:p14="http://schemas.microsoft.com/office/powerpoint/2010/main" val="3861178971"/>
              </p:ext>
            </p:extLst>
          </p:nvPr>
        </p:nvGraphicFramePr>
        <p:xfrm>
          <a:off x="485608" y="1943100"/>
          <a:ext cx="8750300" cy="40047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F683BA9F-46C0-7794-9F85-31F7711672AF}"/>
              </a:ext>
            </a:extLst>
          </p:cNvPr>
          <p:cNvSpPr txBox="1"/>
          <p:nvPr/>
        </p:nvSpPr>
        <p:spPr>
          <a:xfrm>
            <a:off x="8293819" y="2305615"/>
            <a:ext cx="3465095" cy="2246769"/>
          </a:xfrm>
          <a:prstGeom prst="rect">
            <a:avLst/>
          </a:prstGeom>
          <a:noFill/>
        </p:spPr>
        <p:txBody>
          <a:bodyPr wrap="square" rtlCol="0">
            <a:spAutoFit/>
          </a:bodyPr>
          <a:lstStyle/>
          <a:p>
            <a:r>
              <a:rPr lang="en-GB" sz="2800" dirty="0"/>
              <a:t>An individual’s </a:t>
            </a:r>
            <a:r>
              <a:rPr lang="en-GB" sz="2800" b="1" dirty="0">
                <a:solidFill>
                  <a:srgbClr val="E24305"/>
                </a:solidFill>
              </a:rPr>
              <a:t>experienced</a:t>
            </a:r>
            <a:r>
              <a:rPr lang="en-GB" sz="2800" dirty="0"/>
              <a:t> career pathway is determined by three interacting domains</a:t>
            </a:r>
          </a:p>
        </p:txBody>
      </p:sp>
    </p:spTree>
    <p:extLst>
      <p:ext uri="{BB962C8B-B14F-4D97-AF65-F5344CB8AC3E}">
        <p14:creationId xmlns:p14="http://schemas.microsoft.com/office/powerpoint/2010/main" val="1994127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A73E8-D73A-1480-7E7F-10FC8AC835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D3DA08-D393-BEBD-7F9C-ACE9464C96D5}"/>
              </a:ext>
            </a:extLst>
          </p:cNvPr>
          <p:cNvSpPr>
            <a:spLocks noGrp="1"/>
          </p:cNvSpPr>
          <p:nvPr>
            <p:ph type="title"/>
          </p:nvPr>
        </p:nvSpPr>
        <p:spPr/>
        <p:txBody>
          <a:bodyPr>
            <a:normAutofit fontScale="90000"/>
          </a:bodyPr>
          <a:lstStyle/>
          <a:p>
            <a:r>
              <a:rPr lang="en-GB" sz="3600" b="1" dirty="0">
                <a:latin typeface="Arial" panose="020B0604020202020204" pitchFamily="34" charset="0"/>
              </a:rPr>
              <a:t>Writing the Path: A Narrative for Economists in Education Pathways </a:t>
            </a:r>
            <a:endParaRPr lang="en-GB" dirty="0"/>
          </a:p>
        </p:txBody>
      </p:sp>
      <p:sp>
        <p:nvSpPr>
          <p:cNvPr id="3" name="Rounded Rectangle 2">
            <a:extLst>
              <a:ext uri="{FF2B5EF4-FFF2-40B4-BE49-F238E27FC236}">
                <a16:creationId xmlns:a16="http://schemas.microsoft.com/office/drawing/2014/main" id="{69654503-03F9-1AF4-666B-BE4FEC7E6B1D}"/>
              </a:ext>
            </a:extLst>
          </p:cNvPr>
          <p:cNvSpPr/>
          <p:nvPr/>
        </p:nvSpPr>
        <p:spPr>
          <a:xfrm>
            <a:off x="495300" y="4229100"/>
            <a:ext cx="3810000" cy="2419350"/>
          </a:xfrm>
          <a:prstGeom prst="roundRect">
            <a:avLst/>
          </a:prstGeom>
          <a:solidFill>
            <a:schemeClr val="bg2"/>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285750" indent="-285750">
              <a:buFontTx/>
              <a:buChar char="-"/>
            </a:pPr>
            <a:endParaRPr lang="en-GB" sz="2000" dirty="0"/>
          </a:p>
          <a:p>
            <a:pPr marL="285750" indent="-285750">
              <a:buFontTx/>
              <a:buChar char="-"/>
            </a:pPr>
            <a:r>
              <a:rPr lang="en-GB" sz="2000" dirty="0"/>
              <a:t>No clear promotion </a:t>
            </a:r>
            <a:br>
              <a:rPr lang="en-GB" sz="2000" dirty="0"/>
            </a:br>
            <a:r>
              <a:rPr lang="en-GB" sz="2000" dirty="0"/>
              <a:t>criteria</a:t>
            </a:r>
          </a:p>
          <a:p>
            <a:pPr marL="285750" indent="-285750">
              <a:buFontTx/>
              <a:buChar char="-"/>
            </a:pPr>
            <a:r>
              <a:rPr lang="en-GB" sz="2000" dirty="0"/>
              <a:t>Unclear workloads</a:t>
            </a:r>
          </a:p>
          <a:p>
            <a:pPr marL="285750" indent="-285750">
              <a:buFontTx/>
              <a:buChar char="-"/>
            </a:pPr>
            <a:r>
              <a:rPr lang="en-GB" sz="2000" dirty="0"/>
              <a:t>Lack or recognition</a:t>
            </a:r>
          </a:p>
          <a:p>
            <a:endParaRPr lang="en-GB" sz="2000" dirty="0"/>
          </a:p>
          <a:p>
            <a:r>
              <a:rPr lang="en-GB" sz="2000" b="1" dirty="0"/>
              <a:t>Feelings of career stagnation</a:t>
            </a:r>
          </a:p>
          <a:p>
            <a:pPr marL="285750" indent="-285750">
              <a:buFontTx/>
              <a:buChar char="-"/>
            </a:pPr>
            <a:endParaRPr lang="en-GB" sz="2000" dirty="0"/>
          </a:p>
        </p:txBody>
      </p:sp>
      <p:sp>
        <p:nvSpPr>
          <p:cNvPr id="5" name="Rounded Rectangle 4">
            <a:extLst>
              <a:ext uri="{FF2B5EF4-FFF2-40B4-BE49-F238E27FC236}">
                <a16:creationId xmlns:a16="http://schemas.microsoft.com/office/drawing/2014/main" id="{CD496681-4589-18A2-E4B7-FF277704BB12}"/>
              </a:ext>
            </a:extLst>
          </p:cNvPr>
          <p:cNvSpPr/>
          <p:nvPr/>
        </p:nvSpPr>
        <p:spPr>
          <a:xfrm>
            <a:off x="8210550" y="4229100"/>
            <a:ext cx="3676650" cy="2419350"/>
          </a:xfrm>
          <a:prstGeom prst="roundRect">
            <a:avLst/>
          </a:prstGeom>
          <a:solidFill>
            <a:schemeClr val="bg2"/>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742950" lvl="1" indent="-285750">
              <a:buFontTx/>
              <a:buChar char="-"/>
            </a:pPr>
            <a:r>
              <a:rPr lang="en-GB" sz="2000"/>
              <a:t>Lack of community</a:t>
            </a:r>
          </a:p>
          <a:p>
            <a:pPr marL="742950" lvl="1" indent="-285750">
              <a:buFontTx/>
              <a:buChar char="-"/>
            </a:pPr>
            <a:r>
              <a:rPr lang="en-GB" sz="2000"/>
              <a:t>Increase sense of marginality</a:t>
            </a:r>
          </a:p>
          <a:p>
            <a:pPr marL="742950" lvl="1" indent="-285750">
              <a:buFontTx/>
              <a:buChar char="-"/>
            </a:pPr>
            <a:r>
              <a:rPr lang="en-GB" sz="2000"/>
              <a:t>Lack of recognition for teaching</a:t>
            </a:r>
          </a:p>
          <a:p>
            <a:endParaRPr lang="en-GB" sz="2000"/>
          </a:p>
          <a:p>
            <a:pPr algn="r"/>
            <a:r>
              <a:rPr lang="en-GB" sz="2000" b="1"/>
              <a:t>Sense of alienation</a:t>
            </a:r>
          </a:p>
        </p:txBody>
      </p:sp>
      <p:sp>
        <p:nvSpPr>
          <p:cNvPr id="6" name="Rounded Rectangle 5">
            <a:extLst>
              <a:ext uri="{FF2B5EF4-FFF2-40B4-BE49-F238E27FC236}">
                <a16:creationId xmlns:a16="http://schemas.microsoft.com/office/drawing/2014/main" id="{08571490-F056-0FE3-7C88-9D372D570DBA}"/>
              </a:ext>
            </a:extLst>
          </p:cNvPr>
          <p:cNvSpPr/>
          <p:nvPr/>
        </p:nvSpPr>
        <p:spPr>
          <a:xfrm>
            <a:off x="495300" y="1533525"/>
            <a:ext cx="5226050" cy="1781175"/>
          </a:xfrm>
          <a:prstGeom prst="roundRect">
            <a:avLst/>
          </a:prstGeom>
          <a:solidFill>
            <a:schemeClr val="bg2"/>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285750" indent="-285750">
              <a:buFontTx/>
              <a:buChar char="-"/>
            </a:pPr>
            <a:r>
              <a:rPr lang="en-GB" dirty="0"/>
              <a:t>Lack of professional identity/agency</a:t>
            </a:r>
          </a:p>
          <a:p>
            <a:pPr marL="285750" indent="-285750">
              <a:buFontTx/>
              <a:buChar char="-"/>
            </a:pPr>
            <a:r>
              <a:rPr lang="en-GB" dirty="0"/>
              <a:t>Not clear job description (or one</a:t>
            </a:r>
            <a:br>
              <a:rPr lang="en-GB" dirty="0"/>
            </a:br>
            <a:r>
              <a:rPr lang="en-GB" dirty="0"/>
              <a:t>that does not reflect real responsibilities)</a:t>
            </a:r>
          </a:p>
          <a:p>
            <a:pPr marL="285750" indent="-285750">
              <a:buFontTx/>
              <a:buChar char="-"/>
            </a:pPr>
            <a:r>
              <a:rPr lang="en-GB" dirty="0"/>
              <a:t>Personal background</a:t>
            </a:r>
          </a:p>
          <a:p>
            <a:endParaRPr lang="en-GB" dirty="0"/>
          </a:p>
          <a:p>
            <a:r>
              <a:rPr lang="en-GB" sz="2000" b="1" dirty="0"/>
              <a:t>Lack of validation</a:t>
            </a:r>
          </a:p>
        </p:txBody>
      </p:sp>
      <p:graphicFrame>
        <p:nvGraphicFramePr>
          <p:cNvPr id="7" name="Diagram 6">
            <a:extLst>
              <a:ext uri="{FF2B5EF4-FFF2-40B4-BE49-F238E27FC236}">
                <a16:creationId xmlns:a16="http://schemas.microsoft.com/office/drawing/2014/main" id="{E8E089F4-9321-7C6E-4519-D2B8F7946D49}"/>
              </a:ext>
            </a:extLst>
          </p:cNvPr>
          <p:cNvGraphicFramePr/>
          <p:nvPr>
            <p:extLst>
              <p:ext uri="{D42A27DB-BD31-4B8C-83A1-F6EECF244321}">
                <p14:modId xmlns:p14="http://schemas.microsoft.com/office/powerpoint/2010/main" val="3242056837"/>
              </p:ext>
            </p:extLst>
          </p:nvPr>
        </p:nvGraphicFramePr>
        <p:xfrm>
          <a:off x="1720850" y="1943100"/>
          <a:ext cx="8750300" cy="40047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Oval 7">
            <a:extLst>
              <a:ext uri="{FF2B5EF4-FFF2-40B4-BE49-F238E27FC236}">
                <a16:creationId xmlns:a16="http://schemas.microsoft.com/office/drawing/2014/main" id="{14B334FA-1181-BC24-860D-9AF0150DE5D1}"/>
              </a:ext>
            </a:extLst>
          </p:cNvPr>
          <p:cNvSpPr/>
          <p:nvPr/>
        </p:nvSpPr>
        <p:spPr>
          <a:xfrm>
            <a:off x="4800600" y="3543300"/>
            <a:ext cx="2590800" cy="1043516"/>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2000" b="1">
                <a:solidFill>
                  <a:schemeClr val="accent1"/>
                </a:solidFill>
              </a:rPr>
              <a:t>UNWRITTEN PATH</a:t>
            </a:r>
          </a:p>
        </p:txBody>
      </p:sp>
    </p:spTree>
    <p:extLst>
      <p:ext uri="{BB962C8B-B14F-4D97-AF65-F5344CB8AC3E}">
        <p14:creationId xmlns:p14="http://schemas.microsoft.com/office/powerpoint/2010/main" val="317704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E8087-9C96-5CB3-A039-A2813F6B63FC}"/>
              </a:ext>
            </a:extLst>
          </p:cNvPr>
          <p:cNvSpPr>
            <a:spLocks noGrp="1"/>
          </p:cNvSpPr>
          <p:nvPr>
            <p:ph type="title"/>
          </p:nvPr>
        </p:nvSpPr>
        <p:spPr/>
        <p:txBody>
          <a:bodyPr>
            <a:normAutofit fontScale="90000"/>
          </a:bodyPr>
          <a:lstStyle/>
          <a:p>
            <a:r>
              <a:rPr lang="en-GB" sz="3600" b="1" dirty="0">
                <a:latin typeface="Arial" panose="020B0604020202020204" pitchFamily="34" charset="0"/>
              </a:rPr>
              <a:t>A Narrative for Economists in Education Pathways: </a:t>
            </a:r>
            <a:r>
              <a:rPr lang="en-GB" sz="3600" b="1" dirty="0">
                <a:solidFill>
                  <a:srgbClr val="E24305"/>
                </a:solidFill>
                <a:latin typeface="Arial" panose="020B0604020202020204" pitchFamily="34" charset="0"/>
              </a:rPr>
              <a:t>Navigating the Pathway</a:t>
            </a:r>
            <a:endParaRPr lang="en-GB" dirty="0">
              <a:solidFill>
                <a:srgbClr val="E24305"/>
              </a:solidFill>
            </a:endParaRPr>
          </a:p>
        </p:txBody>
      </p:sp>
      <p:sp>
        <p:nvSpPr>
          <p:cNvPr id="6" name="Rounded Rectangle 5">
            <a:extLst>
              <a:ext uri="{FF2B5EF4-FFF2-40B4-BE49-F238E27FC236}">
                <a16:creationId xmlns:a16="http://schemas.microsoft.com/office/drawing/2014/main" id="{11C3491D-182A-DC0D-3F46-3A50AFFBA857}"/>
              </a:ext>
            </a:extLst>
          </p:cNvPr>
          <p:cNvSpPr/>
          <p:nvPr/>
        </p:nvSpPr>
        <p:spPr>
          <a:xfrm>
            <a:off x="228600" y="1678723"/>
            <a:ext cx="1695450" cy="838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Identity</a:t>
            </a:r>
          </a:p>
        </p:txBody>
      </p:sp>
      <p:sp>
        <p:nvSpPr>
          <p:cNvPr id="7" name="Rounded Rectangle 6">
            <a:extLst>
              <a:ext uri="{FF2B5EF4-FFF2-40B4-BE49-F238E27FC236}">
                <a16:creationId xmlns:a16="http://schemas.microsoft.com/office/drawing/2014/main" id="{8968CAD1-AC4D-991D-858C-4B85672988BE}"/>
              </a:ext>
            </a:extLst>
          </p:cNvPr>
          <p:cNvSpPr/>
          <p:nvPr/>
        </p:nvSpPr>
        <p:spPr>
          <a:xfrm>
            <a:off x="228600" y="3946166"/>
            <a:ext cx="1695450" cy="838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a:t>Agency</a:t>
            </a:r>
          </a:p>
        </p:txBody>
      </p:sp>
      <p:sp>
        <p:nvSpPr>
          <p:cNvPr id="8" name="TextBox 7">
            <a:extLst>
              <a:ext uri="{FF2B5EF4-FFF2-40B4-BE49-F238E27FC236}">
                <a16:creationId xmlns:a16="http://schemas.microsoft.com/office/drawing/2014/main" id="{FD517195-4C93-B294-AC82-E8309CE3C1B7}"/>
              </a:ext>
            </a:extLst>
          </p:cNvPr>
          <p:cNvSpPr txBox="1"/>
          <p:nvPr/>
        </p:nvSpPr>
        <p:spPr>
          <a:xfrm>
            <a:off x="2009772" y="1542344"/>
            <a:ext cx="9801228" cy="2031325"/>
          </a:xfrm>
          <a:prstGeom prst="rect">
            <a:avLst/>
          </a:prstGeom>
          <a:noFill/>
        </p:spPr>
        <p:txBody>
          <a:bodyPr wrap="square" rtlCol="0">
            <a:spAutoFit/>
          </a:bodyPr>
          <a:lstStyle/>
          <a:p>
            <a:r>
              <a:rPr lang="en-GB" b="1" dirty="0">
                <a:solidFill>
                  <a:schemeClr val="accent4">
                    <a:lumMod val="75000"/>
                  </a:schemeClr>
                </a:solidFill>
              </a:rPr>
              <a:t>Developing professional identity</a:t>
            </a:r>
          </a:p>
          <a:p>
            <a:r>
              <a:rPr lang="en-GB" dirty="0"/>
              <a:t>Develop a professional identity that reflects your teaching and scholarly contributions. </a:t>
            </a:r>
          </a:p>
          <a:p>
            <a:r>
              <a:rPr lang="en-GB" b="1" dirty="0"/>
              <a:t>Why it matters?</a:t>
            </a:r>
            <a:r>
              <a:rPr lang="en-GB" dirty="0"/>
              <a:t> For sustaining progression and maintaining long-term job satisfaction. </a:t>
            </a:r>
          </a:p>
          <a:p>
            <a:r>
              <a:rPr lang="en-GB" b="1" dirty="0"/>
              <a:t>Constraints </a:t>
            </a:r>
          </a:p>
          <a:p>
            <a:pPr marL="285750" indent="-285750">
              <a:buFontTx/>
              <a:buChar char="-"/>
            </a:pPr>
            <a:r>
              <a:rPr lang="en-GB" dirty="0"/>
              <a:t>Lack of clear job descriptions and workloads that accurately reflect day-to-day activities.</a:t>
            </a:r>
          </a:p>
          <a:p>
            <a:pPr marL="285750" indent="-285750">
              <a:buFontTx/>
              <a:buChar char="-"/>
            </a:pPr>
            <a:r>
              <a:rPr lang="en-GB" dirty="0"/>
              <a:t>Promotion criteria that doesn’t recognise achievements in education and leadership. </a:t>
            </a:r>
          </a:p>
          <a:p>
            <a:pPr marL="285750" indent="-285750">
              <a:buFontTx/>
              <a:buChar char="-"/>
            </a:pPr>
            <a:r>
              <a:rPr lang="en-GB" dirty="0"/>
              <a:t>Who has been promoted in the last 3 years? </a:t>
            </a:r>
          </a:p>
        </p:txBody>
      </p:sp>
      <p:sp>
        <p:nvSpPr>
          <p:cNvPr id="9" name="TextBox 8">
            <a:extLst>
              <a:ext uri="{FF2B5EF4-FFF2-40B4-BE49-F238E27FC236}">
                <a16:creationId xmlns:a16="http://schemas.microsoft.com/office/drawing/2014/main" id="{E5D14EEF-3F4F-BAB8-7DFD-6ED17377D6F8}"/>
              </a:ext>
            </a:extLst>
          </p:cNvPr>
          <p:cNvSpPr txBox="1"/>
          <p:nvPr/>
        </p:nvSpPr>
        <p:spPr>
          <a:xfrm>
            <a:off x="2009772" y="3795772"/>
            <a:ext cx="9801228" cy="2585323"/>
          </a:xfrm>
          <a:prstGeom prst="rect">
            <a:avLst/>
          </a:prstGeom>
          <a:noFill/>
        </p:spPr>
        <p:txBody>
          <a:bodyPr wrap="square" rtlCol="0">
            <a:spAutoFit/>
          </a:bodyPr>
          <a:lstStyle/>
          <a:p>
            <a:r>
              <a:rPr lang="en-GB" b="1" dirty="0">
                <a:solidFill>
                  <a:schemeClr val="accent4">
                    <a:lumMod val="75000"/>
                  </a:schemeClr>
                </a:solidFill>
              </a:rPr>
              <a:t>(Re)claim agency</a:t>
            </a:r>
          </a:p>
          <a:p>
            <a:r>
              <a:rPr lang="en-GB" dirty="0"/>
              <a:t>Actively seek for opportunities, clarify your career trajectory (based on your professional identity). Be proactive (instead of reactive) in shaping your role (</a:t>
            </a:r>
            <a:r>
              <a:rPr lang="en-GB" dirty="0" err="1"/>
              <a:t>Ansberg</a:t>
            </a:r>
            <a:r>
              <a:rPr lang="en-GB" dirty="0"/>
              <a:t> et al., 2022). </a:t>
            </a:r>
          </a:p>
          <a:p>
            <a:r>
              <a:rPr lang="en-GB" b="1" dirty="0"/>
              <a:t>Why it matters? </a:t>
            </a:r>
            <a:r>
              <a:rPr lang="en-GB" dirty="0"/>
              <a:t>Maintain work balance. </a:t>
            </a:r>
          </a:p>
          <a:p>
            <a:r>
              <a:rPr lang="en-GB" b="1" dirty="0"/>
              <a:t>Constraints</a:t>
            </a:r>
          </a:p>
          <a:p>
            <a:pPr marL="285750" indent="-285750">
              <a:buFontTx/>
              <a:buChar char="-"/>
            </a:pPr>
            <a:r>
              <a:rPr lang="en-GB" dirty="0"/>
              <a:t>No transparent pathways for leadership in education (e.g. you don’t know how decisions on these roles are made). </a:t>
            </a:r>
          </a:p>
          <a:p>
            <a:pPr marL="285750" indent="-285750">
              <a:buFontTx/>
              <a:buChar char="-"/>
            </a:pPr>
            <a:r>
              <a:rPr lang="en-GB" dirty="0"/>
              <a:t>Lack of support for innovation in education, institutional recognition for this work. </a:t>
            </a:r>
          </a:p>
          <a:p>
            <a:pPr marL="285750" indent="-285750">
              <a:buFontTx/>
              <a:buChar char="-"/>
            </a:pPr>
            <a:r>
              <a:rPr lang="en-GB" dirty="0"/>
              <a:t>Limited autonomy over teaching-related decisions</a:t>
            </a:r>
          </a:p>
        </p:txBody>
      </p:sp>
      <p:cxnSp>
        <p:nvCxnSpPr>
          <p:cNvPr id="10" name="Straight Connector 9">
            <a:extLst>
              <a:ext uri="{FF2B5EF4-FFF2-40B4-BE49-F238E27FC236}">
                <a16:creationId xmlns:a16="http://schemas.microsoft.com/office/drawing/2014/main" id="{97956B52-CA69-9481-6091-AAFE3CD93B56}"/>
              </a:ext>
            </a:extLst>
          </p:cNvPr>
          <p:cNvCxnSpPr>
            <a:cxnSpLocks/>
          </p:cNvCxnSpPr>
          <p:nvPr/>
        </p:nvCxnSpPr>
        <p:spPr>
          <a:xfrm flipH="1">
            <a:off x="-171450" y="3689747"/>
            <a:ext cx="128397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632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500"/>
                            </p:stCondLst>
                            <p:childTnLst>
                              <p:par>
                                <p:cTn id="17" presetID="9"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469C0-55D6-F475-C262-E964B36D31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AFA493-EAB6-2A46-F947-E684781AF051}"/>
              </a:ext>
            </a:extLst>
          </p:cNvPr>
          <p:cNvSpPr>
            <a:spLocks noGrp="1"/>
          </p:cNvSpPr>
          <p:nvPr>
            <p:ph type="title"/>
          </p:nvPr>
        </p:nvSpPr>
        <p:spPr/>
        <p:txBody>
          <a:bodyPr>
            <a:normAutofit fontScale="90000"/>
          </a:bodyPr>
          <a:lstStyle/>
          <a:p>
            <a:r>
              <a:rPr lang="en-GB" sz="3600" b="1" dirty="0">
                <a:latin typeface="Arial" panose="020B0604020202020204" pitchFamily="34" charset="0"/>
              </a:rPr>
              <a:t>A Narrative for Economists in Education Pathways: </a:t>
            </a:r>
            <a:r>
              <a:rPr lang="en-GB" sz="3600" b="1" dirty="0">
                <a:solidFill>
                  <a:srgbClr val="E24305"/>
                </a:solidFill>
                <a:latin typeface="Arial" panose="020B0604020202020204" pitchFamily="34" charset="0"/>
              </a:rPr>
              <a:t>Navigating the Pathway</a:t>
            </a:r>
            <a:endParaRPr lang="en-GB" dirty="0">
              <a:solidFill>
                <a:srgbClr val="E24305"/>
              </a:solidFill>
            </a:endParaRPr>
          </a:p>
        </p:txBody>
      </p:sp>
      <p:sp>
        <p:nvSpPr>
          <p:cNvPr id="3" name="Rounded Rectangle 2">
            <a:extLst>
              <a:ext uri="{FF2B5EF4-FFF2-40B4-BE49-F238E27FC236}">
                <a16:creationId xmlns:a16="http://schemas.microsoft.com/office/drawing/2014/main" id="{3DEF305C-9D8B-20F5-0A6A-4C3368B9E179}"/>
              </a:ext>
            </a:extLst>
          </p:cNvPr>
          <p:cNvSpPr/>
          <p:nvPr/>
        </p:nvSpPr>
        <p:spPr>
          <a:xfrm>
            <a:off x="371472" y="1525462"/>
            <a:ext cx="1666878" cy="838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a:t>Culture</a:t>
            </a:r>
          </a:p>
        </p:txBody>
      </p:sp>
      <p:sp>
        <p:nvSpPr>
          <p:cNvPr id="4" name="Rounded Rectangle 3">
            <a:extLst>
              <a:ext uri="{FF2B5EF4-FFF2-40B4-BE49-F238E27FC236}">
                <a16:creationId xmlns:a16="http://schemas.microsoft.com/office/drawing/2014/main" id="{E9582F2D-C307-B71D-B8EB-143FEB668E75}"/>
              </a:ext>
            </a:extLst>
          </p:cNvPr>
          <p:cNvSpPr/>
          <p:nvPr/>
        </p:nvSpPr>
        <p:spPr>
          <a:xfrm>
            <a:off x="419100" y="4330116"/>
            <a:ext cx="1666878" cy="838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a:t>Impact</a:t>
            </a:r>
          </a:p>
        </p:txBody>
      </p:sp>
      <p:sp>
        <p:nvSpPr>
          <p:cNvPr id="5" name="TextBox 4">
            <a:extLst>
              <a:ext uri="{FF2B5EF4-FFF2-40B4-BE49-F238E27FC236}">
                <a16:creationId xmlns:a16="http://schemas.microsoft.com/office/drawing/2014/main" id="{87574125-AAAD-5F9D-9A1D-818EA3750776}"/>
              </a:ext>
            </a:extLst>
          </p:cNvPr>
          <p:cNvSpPr txBox="1"/>
          <p:nvPr/>
        </p:nvSpPr>
        <p:spPr>
          <a:xfrm>
            <a:off x="2238372" y="1377157"/>
            <a:ext cx="9582156" cy="2585323"/>
          </a:xfrm>
          <a:prstGeom prst="rect">
            <a:avLst/>
          </a:prstGeom>
          <a:noFill/>
        </p:spPr>
        <p:txBody>
          <a:bodyPr wrap="square" rtlCol="0">
            <a:spAutoFit/>
          </a:bodyPr>
          <a:lstStyle/>
          <a:p>
            <a:r>
              <a:rPr lang="en-GB" b="1" dirty="0">
                <a:solidFill>
                  <a:schemeClr val="accent4">
                    <a:lumMod val="75000"/>
                  </a:schemeClr>
                </a:solidFill>
              </a:rPr>
              <a:t>Find where you belong</a:t>
            </a:r>
          </a:p>
          <a:p>
            <a:r>
              <a:rPr lang="en-GB" dirty="0"/>
              <a:t>Cultivate communities of practice where your contributions are valued. This can be within your department but also at institutional and discipline level. </a:t>
            </a:r>
          </a:p>
          <a:p>
            <a:r>
              <a:rPr lang="en-GB" b="1" dirty="0"/>
              <a:t>Why it matters?</a:t>
            </a:r>
            <a:r>
              <a:rPr lang="en-GB" dirty="0"/>
              <a:t> Contributes to reinforce your sense of belonging as an economist and as an academic. </a:t>
            </a:r>
          </a:p>
          <a:p>
            <a:r>
              <a:rPr lang="en-GB" b="1" dirty="0"/>
              <a:t>Constraints:  </a:t>
            </a:r>
          </a:p>
          <a:p>
            <a:pPr marL="285750" indent="-285750">
              <a:buFontTx/>
              <a:buChar char="-"/>
            </a:pPr>
            <a:r>
              <a:rPr lang="en-GB" dirty="0"/>
              <a:t>No mentors to lead the way. </a:t>
            </a:r>
          </a:p>
          <a:p>
            <a:pPr marL="285750" indent="-285750">
              <a:buFontTx/>
              <a:buChar char="-"/>
            </a:pPr>
            <a:r>
              <a:rPr lang="en-GB" dirty="0"/>
              <a:t>In some departments, education staff may not be invited to engage in decision processes.</a:t>
            </a:r>
          </a:p>
          <a:p>
            <a:pPr marL="285750" indent="-285750">
              <a:buFontTx/>
              <a:buChar char="-"/>
            </a:pPr>
            <a:r>
              <a:rPr lang="en-GB" dirty="0"/>
              <a:t>Lack of support/recognition for engaging with external networks.</a:t>
            </a:r>
          </a:p>
        </p:txBody>
      </p:sp>
      <p:sp>
        <p:nvSpPr>
          <p:cNvPr id="11" name="TextBox 10">
            <a:extLst>
              <a:ext uri="{FF2B5EF4-FFF2-40B4-BE49-F238E27FC236}">
                <a16:creationId xmlns:a16="http://schemas.microsoft.com/office/drawing/2014/main" id="{C3B3F01F-885E-CCDE-82BE-8B3A98CFB6C1}"/>
              </a:ext>
            </a:extLst>
          </p:cNvPr>
          <p:cNvSpPr txBox="1"/>
          <p:nvPr/>
        </p:nvSpPr>
        <p:spPr>
          <a:xfrm>
            <a:off x="2238372" y="4131031"/>
            <a:ext cx="9582156" cy="2585323"/>
          </a:xfrm>
          <a:prstGeom prst="rect">
            <a:avLst/>
          </a:prstGeom>
          <a:noFill/>
        </p:spPr>
        <p:txBody>
          <a:bodyPr wrap="square" rtlCol="0">
            <a:spAutoFit/>
          </a:bodyPr>
          <a:lstStyle/>
          <a:p>
            <a:r>
              <a:rPr lang="en-GB" b="1">
                <a:solidFill>
                  <a:schemeClr val="accent4">
                    <a:lumMod val="75000"/>
                  </a:schemeClr>
                </a:solidFill>
              </a:rPr>
              <a:t>Document the impact of your work</a:t>
            </a:r>
          </a:p>
          <a:p>
            <a:r>
              <a:rPr lang="en-GB"/>
              <a:t>Develop a system to evidence your contributions. Check which mechanisms are used in your department and in your communities to track impact.  </a:t>
            </a:r>
          </a:p>
          <a:p>
            <a:r>
              <a:rPr lang="en-GB" b="1"/>
              <a:t>Why it matters?</a:t>
            </a:r>
            <a:r>
              <a:rPr lang="en-GB"/>
              <a:t> Ensures you understand your progress and can explain this to your institution. </a:t>
            </a:r>
          </a:p>
          <a:p>
            <a:r>
              <a:rPr lang="en-GB" b="1"/>
              <a:t>Constraints:  </a:t>
            </a:r>
          </a:p>
          <a:p>
            <a:pPr marL="285750" indent="-285750">
              <a:buFontTx/>
              <a:buChar char="-"/>
            </a:pPr>
            <a:r>
              <a:rPr lang="en-GB"/>
              <a:t>Some contributions may not be seen as valid as research outputs. </a:t>
            </a:r>
          </a:p>
          <a:p>
            <a:pPr marL="285750" indent="-285750">
              <a:buFontTx/>
              <a:buChar char="-"/>
            </a:pPr>
            <a:r>
              <a:rPr lang="en-GB"/>
              <a:t>No recognition of contributions to student outcomes, departmental results, institutional success. </a:t>
            </a:r>
          </a:p>
          <a:p>
            <a:pPr marL="285750" indent="-285750">
              <a:buFontTx/>
              <a:buChar char="-"/>
            </a:pPr>
            <a:r>
              <a:rPr lang="en-GB"/>
              <a:t>Lack of visibility of education-focused achievements</a:t>
            </a:r>
          </a:p>
        </p:txBody>
      </p:sp>
      <p:cxnSp>
        <p:nvCxnSpPr>
          <p:cNvPr id="12" name="Straight Connector 11">
            <a:extLst>
              <a:ext uri="{FF2B5EF4-FFF2-40B4-BE49-F238E27FC236}">
                <a16:creationId xmlns:a16="http://schemas.microsoft.com/office/drawing/2014/main" id="{5E3F9162-5F7E-F68A-A1BB-66005482F4F4}"/>
              </a:ext>
            </a:extLst>
          </p:cNvPr>
          <p:cNvCxnSpPr>
            <a:cxnSpLocks/>
          </p:cNvCxnSpPr>
          <p:nvPr/>
        </p:nvCxnSpPr>
        <p:spPr>
          <a:xfrm flipH="1">
            <a:off x="-323850" y="3994627"/>
            <a:ext cx="128397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3349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1"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500"/>
                            </p:stCondLst>
                            <p:childTnLst>
                              <p:par>
                                <p:cTn id="17" presetID="9"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4" grpId="0" animBg="1"/>
      <p:bldP spid="5" grpId="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CDC9E-620B-27B3-C810-4A89290D8014}"/>
              </a:ext>
            </a:extLst>
          </p:cNvPr>
          <p:cNvSpPr>
            <a:spLocks noGrp="1"/>
          </p:cNvSpPr>
          <p:nvPr>
            <p:ph type="title"/>
          </p:nvPr>
        </p:nvSpPr>
        <p:spPr/>
        <p:txBody>
          <a:bodyPr/>
          <a:lstStyle/>
          <a:p>
            <a:r>
              <a:rPr lang="en-GB" dirty="0"/>
              <a:t>Wrapping Up</a:t>
            </a:r>
          </a:p>
        </p:txBody>
      </p:sp>
      <p:sp>
        <p:nvSpPr>
          <p:cNvPr id="3" name="Content Placeholder 2">
            <a:extLst>
              <a:ext uri="{FF2B5EF4-FFF2-40B4-BE49-F238E27FC236}">
                <a16:creationId xmlns:a16="http://schemas.microsoft.com/office/drawing/2014/main" id="{49BE7538-5A49-DAA2-5F76-0E1CE23DAAC9}"/>
              </a:ext>
            </a:extLst>
          </p:cNvPr>
          <p:cNvSpPr>
            <a:spLocks noGrp="1"/>
          </p:cNvSpPr>
          <p:nvPr>
            <p:ph idx="1"/>
          </p:nvPr>
        </p:nvSpPr>
        <p:spPr/>
        <p:txBody>
          <a:bodyPr>
            <a:normAutofit fontScale="70000" lnSpcReduction="20000"/>
          </a:bodyPr>
          <a:lstStyle/>
          <a:p>
            <a:pPr marL="0" indent="0">
              <a:buNone/>
            </a:pPr>
            <a:r>
              <a:rPr lang="en-GB" dirty="0"/>
              <a:t>Education-focussed mid-career can be challenging and there is not a lot of support!</a:t>
            </a:r>
          </a:p>
          <a:p>
            <a:pPr marL="0" indent="0">
              <a:buNone/>
            </a:pPr>
            <a:endParaRPr lang="en-GB" dirty="0"/>
          </a:p>
          <a:p>
            <a:pPr marL="0" indent="0">
              <a:buNone/>
            </a:pPr>
            <a:r>
              <a:rPr lang="en-GB" dirty="0"/>
              <a:t>Every academic’s experienced career path is subjective…</a:t>
            </a:r>
          </a:p>
          <a:p>
            <a:pPr marL="0" indent="0">
              <a:buNone/>
            </a:pPr>
            <a:r>
              <a:rPr lang="en-GB" dirty="0"/>
              <a:t>…BUT… Education pathway is more variable (between individuals) owing to a range of factors</a:t>
            </a:r>
          </a:p>
          <a:p>
            <a:pPr marL="0" indent="0">
              <a:buNone/>
            </a:pPr>
            <a:endParaRPr lang="en-GB" dirty="0"/>
          </a:p>
          <a:p>
            <a:pPr marL="0" indent="0">
              <a:buNone/>
            </a:pPr>
            <a:r>
              <a:rPr lang="en-GB" dirty="0"/>
              <a:t>Navigating the path is a </a:t>
            </a:r>
            <a:r>
              <a:rPr lang="en-GB" b="1" i="1" dirty="0">
                <a:solidFill>
                  <a:srgbClr val="E24305"/>
                </a:solidFill>
              </a:rPr>
              <a:t>constrained optimisation </a:t>
            </a:r>
            <a:r>
              <a:rPr lang="en-GB" dirty="0"/>
              <a:t>(there are things we can control, and things we cannot)</a:t>
            </a:r>
          </a:p>
          <a:p>
            <a:pPr marL="0" indent="0">
              <a:buNone/>
            </a:pPr>
            <a:endParaRPr lang="en-GB" b="1" i="1" dirty="0"/>
          </a:p>
          <a:p>
            <a:pPr marL="0" indent="0">
              <a:buNone/>
            </a:pPr>
            <a:r>
              <a:rPr lang="en-GB" dirty="0"/>
              <a:t>You cannot (</a:t>
            </a:r>
            <a:r>
              <a:rPr lang="en-GB" b="1" dirty="0"/>
              <a:t>and shouldn’t</a:t>
            </a:r>
            <a:r>
              <a:rPr lang="en-GB" dirty="0"/>
              <a:t>) try to do everything: find an identity—your objective function—which works for you</a:t>
            </a:r>
          </a:p>
          <a:p>
            <a:pPr marL="0" indent="0">
              <a:buNone/>
            </a:pPr>
            <a:endParaRPr lang="en-GB" dirty="0"/>
          </a:p>
          <a:p>
            <a:pPr marL="0" indent="0">
              <a:buNone/>
            </a:pPr>
            <a:r>
              <a:rPr lang="en-GB" dirty="0"/>
              <a:t>Be deliberate in the things you do—where possible, focus on things that move you in the right direction</a:t>
            </a:r>
          </a:p>
          <a:p>
            <a:pPr marL="0" indent="0">
              <a:buNone/>
            </a:pPr>
            <a:endParaRPr lang="en-GB" dirty="0"/>
          </a:p>
          <a:p>
            <a:pPr marL="0" indent="0">
              <a:buNone/>
            </a:pPr>
            <a:r>
              <a:rPr lang="en-GB" b="1" dirty="0">
                <a:solidFill>
                  <a:srgbClr val="E24305"/>
                </a:solidFill>
              </a:rPr>
              <a:t>Find community!</a:t>
            </a:r>
          </a:p>
        </p:txBody>
      </p:sp>
    </p:spTree>
    <p:extLst>
      <p:ext uri="{BB962C8B-B14F-4D97-AF65-F5344CB8AC3E}">
        <p14:creationId xmlns:p14="http://schemas.microsoft.com/office/powerpoint/2010/main" val="321577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dissolv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dissolve">
                                      <p:cBhvr>
                                        <p:cTn id="32" dur="500"/>
                                        <p:tgtEl>
                                          <p:spTgt spid="3">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Effect transition="in" filter="dissolve">
                                      <p:cBhvr>
                                        <p:cTn id="3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8FBCB-A93C-2B9A-F32D-A09A7BEDCEC4}"/>
              </a:ext>
            </a:extLst>
          </p:cNvPr>
          <p:cNvSpPr>
            <a:spLocks noGrp="1"/>
          </p:cNvSpPr>
          <p:nvPr>
            <p:ph type="title"/>
          </p:nvPr>
        </p:nvSpPr>
        <p:spPr/>
        <p:txBody>
          <a:bodyPr/>
          <a:lstStyle/>
          <a:p>
            <a:r>
              <a:rPr lang="en-GB"/>
              <a:t>This presentation</a:t>
            </a:r>
          </a:p>
        </p:txBody>
      </p:sp>
      <p:sp>
        <p:nvSpPr>
          <p:cNvPr id="3" name="Content Placeholder 2">
            <a:extLst>
              <a:ext uri="{FF2B5EF4-FFF2-40B4-BE49-F238E27FC236}">
                <a16:creationId xmlns:a16="http://schemas.microsoft.com/office/drawing/2014/main" id="{3ACBCA5B-7115-6F8D-9962-BD777AC12BD3}"/>
              </a:ext>
            </a:extLst>
          </p:cNvPr>
          <p:cNvSpPr>
            <a:spLocks noGrp="1"/>
          </p:cNvSpPr>
          <p:nvPr>
            <p:ph idx="1"/>
          </p:nvPr>
        </p:nvSpPr>
        <p:spPr>
          <a:xfrm>
            <a:off x="838200" y="1690688"/>
            <a:ext cx="10515600" cy="4351338"/>
          </a:xfrm>
        </p:spPr>
        <p:txBody>
          <a:bodyPr>
            <a:normAutofit fontScale="92500"/>
          </a:bodyPr>
          <a:lstStyle/>
          <a:p>
            <a:pPr>
              <a:lnSpc>
                <a:spcPct val="110000"/>
              </a:lnSpc>
            </a:pPr>
            <a:r>
              <a:rPr lang="en-GB" sz="3200" dirty="0"/>
              <a:t>Voices from the mid-career workshop for academic economists</a:t>
            </a:r>
          </a:p>
          <a:p>
            <a:pPr>
              <a:lnSpc>
                <a:spcPct val="110000"/>
              </a:lnSpc>
            </a:pPr>
            <a:r>
              <a:rPr lang="en-GB" sz="3200" dirty="0"/>
              <a:t>Contextualising these voices: </a:t>
            </a:r>
          </a:p>
          <a:p>
            <a:pPr lvl="1">
              <a:lnSpc>
                <a:spcPct val="110000"/>
              </a:lnSpc>
            </a:pPr>
            <a:r>
              <a:rPr lang="en-GB" sz="2800" dirty="0"/>
              <a:t>The emerging space of education-focused roles in economics</a:t>
            </a:r>
          </a:p>
          <a:p>
            <a:pPr lvl="1">
              <a:lnSpc>
                <a:spcPct val="110000"/>
              </a:lnSpc>
            </a:pPr>
            <a:r>
              <a:rPr lang="en-GB" sz="2800" dirty="0"/>
              <a:t>The culture in economics </a:t>
            </a:r>
          </a:p>
          <a:p>
            <a:pPr lvl="1">
              <a:lnSpc>
                <a:spcPct val="110000"/>
              </a:lnSpc>
            </a:pPr>
            <a:r>
              <a:rPr lang="en-GB" sz="2800" dirty="0"/>
              <a:t>The broader literature</a:t>
            </a:r>
          </a:p>
          <a:p>
            <a:pPr>
              <a:lnSpc>
                <a:spcPct val="110000"/>
              </a:lnSpc>
            </a:pPr>
            <a:r>
              <a:rPr lang="en-GB" sz="3200" dirty="0"/>
              <a:t>Writing the path: navigating progression as economics educators </a:t>
            </a:r>
          </a:p>
        </p:txBody>
      </p:sp>
    </p:spTree>
    <p:extLst>
      <p:ext uri="{BB962C8B-B14F-4D97-AF65-F5344CB8AC3E}">
        <p14:creationId xmlns:p14="http://schemas.microsoft.com/office/powerpoint/2010/main" val="425613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E1598-5B6F-10F6-76B1-92383C7B6250}"/>
              </a:ext>
            </a:extLst>
          </p:cNvPr>
          <p:cNvSpPr>
            <a:spLocks noGrp="1"/>
          </p:cNvSpPr>
          <p:nvPr>
            <p:ph type="title"/>
          </p:nvPr>
        </p:nvSpPr>
        <p:spPr/>
        <p:txBody>
          <a:bodyPr/>
          <a:lstStyle/>
          <a:p>
            <a:r>
              <a:rPr lang="en-GB" sz="3600" b="1" dirty="0">
                <a:effectLst/>
                <a:latin typeface="Arial" panose="020B0604020202020204" pitchFamily="34" charset="0"/>
                <a:ea typeface="Times New Roman" panose="02020603050405020304" pitchFamily="18" charset="0"/>
              </a:rPr>
              <a:t>A Workshop for Mid-Career Economists</a:t>
            </a:r>
            <a:endParaRPr lang="en-GB" dirty="0"/>
          </a:p>
        </p:txBody>
      </p:sp>
      <p:sp>
        <p:nvSpPr>
          <p:cNvPr id="3" name="Content Placeholder 2">
            <a:extLst>
              <a:ext uri="{FF2B5EF4-FFF2-40B4-BE49-F238E27FC236}">
                <a16:creationId xmlns:a16="http://schemas.microsoft.com/office/drawing/2014/main" id="{B3575CEB-EE0A-6450-2356-99BE0E1DCE59}"/>
              </a:ext>
            </a:extLst>
          </p:cNvPr>
          <p:cNvSpPr>
            <a:spLocks noGrp="1"/>
          </p:cNvSpPr>
          <p:nvPr>
            <p:ph idx="1"/>
          </p:nvPr>
        </p:nvSpPr>
        <p:spPr>
          <a:xfrm>
            <a:off x="891252" y="1273215"/>
            <a:ext cx="5479861" cy="4903748"/>
          </a:xfrm>
        </p:spPr>
        <p:txBody>
          <a:bodyPr>
            <a:normAutofit lnSpcReduction="10000"/>
          </a:bodyPr>
          <a:lstStyle/>
          <a:p>
            <a:pPr>
              <a:lnSpc>
                <a:spcPct val="100000"/>
              </a:lnSpc>
            </a:pPr>
            <a:r>
              <a:rPr lang="en-GB" dirty="0"/>
              <a:t>Aston University, 1-2 April 2025, in person</a:t>
            </a:r>
          </a:p>
          <a:p>
            <a:pPr lvl="1">
              <a:lnSpc>
                <a:spcPct val="100000"/>
              </a:lnSpc>
            </a:pPr>
            <a:r>
              <a:rPr lang="en-GB" dirty="0"/>
              <a:t>Support of the Economics Network, Aston University, BEES, </a:t>
            </a:r>
            <a:r>
              <a:rPr lang="en-GB" dirty="0" err="1"/>
              <a:t>iLead</a:t>
            </a:r>
            <a:r>
              <a:rPr lang="en-GB" dirty="0"/>
              <a:t> (KCL), Royal Economic Society</a:t>
            </a:r>
          </a:p>
          <a:p>
            <a:pPr>
              <a:lnSpc>
                <a:spcPct val="100000"/>
              </a:lnSpc>
            </a:pPr>
            <a:r>
              <a:rPr lang="en-GB" dirty="0"/>
              <a:t>50 applicants, 41 eligible, 30 participants from various universities</a:t>
            </a:r>
          </a:p>
          <a:p>
            <a:pPr>
              <a:lnSpc>
                <a:spcPct val="100000"/>
              </a:lnSpc>
            </a:pPr>
            <a:r>
              <a:rPr lang="en-GB" dirty="0"/>
              <a:t>Focused on education, but open to all academic economists</a:t>
            </a:r>
          </a:p>
        </p:txBody>
      </p:sp>
      <p:pic>
        <p:nvPicPr>
          <p:cNvPr id="4" name="Picture 3" descr="A group of people sitting at tables in a room&#10;&#10;AI-generated content may be incorrect.">
            <a:extLst>
              <a:ext uri="{FF2B5EF4-FFF2-40B4-BE49-F238E27FC236}">
                <a16:creationId xmlns:a16="http://schemas.microsoft.com/office/drawing/2014/main" id="{C22E5690-4156-BCEC-3E5D-F6BC0FCAB407}"/>
              </a:ext>
            </a:extLst>
          </p:cNvPr>
          <p:cNvPicPr>
            <a:picLocks noChangeAspect="1"/>
          </p:cNvPicPr>
          <p:nvPr/>
        </p:nvPicPr>
        <p:blipFill>
          <a:blip r:embed="rId2"/>
          <a:srcRect l="6623" t="23281" r="5473" b="2864"/>
          <a:stretch/>
        </p:blipFill>
        <p:spPr>
          <a:xfrm>
            <a:off x="6475285" y="1932972"/>
            <a:ext cx="5387202" cy="3394674"/>
          </a:xfrm>
          <a:prstGeom prst="rect">
            <a:avLst/>
          </a:prstGeom>
        </p:spPr>
      </p:pic>
    </p:spTree>
    <p:extLst>
      <p:ext uri="{BB962C8B-B14F-4D97-AF65-F5344CB8AC3E}">
        <p14:creationId xmlns:p14="http://schemas.microsoft.com/office/powerpoint/2010/main" val="110444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DF7D9-F0FB-71CE-2444-23D6B88797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F9969D-3C56-3088-2816-AE6DCD04E205}"/>
              </a:ext>
            </a:extLst>
          </p:cNvPr>
          <p:cNvSpPr>
            <a:spLocks noGrp="1"/>
          </p:cNvSpPr>
          <p:nvPr>
            <p:ph type="title"/>
          </p:nvPr>
        </p:nvSpPr>
        <p:spPr/>
        <p:txBody>
          <a:bodyPr/>
          <a:lstStyle/>
          <a:p>
            <a:r>
              <a:rPr lang="en-GB" sz="3600" b="1" dirty="0">
                <a:effectLst/>
                <a:latin typeface="Arial" panose="020B0604020202020204" pitchFamily="34" charset="0"/>
                <a:ea typeface="Times New Roman" panose="02020603050405020304" pitchFamily="18" charset="0"/>
              </a:rPr>
              <a:t>A Workshop for Mid-Career Economists</a:t>
            </a:r>
            <a:endParaRPr lang="en-GB" dirty="0"/>
          </a:p>
        </p:txBody>
      </p:sp>
      <p:sp>
        <p:nvSpPr>
          <p:cNvPr id="3" name="Content Placeholder 2">
            <a:extLst>
              <a:ext uri="{FF2B5EF4-FFF2-40B4-BE49-F238E27FC236}">
                <a16:creationId xmlns:a16="http://schemas.microsoft.com/office/drawing/2014/main" id="{69490940-30FD-D814-2BEB-B08905C03686}"/>
              </a:ext>
            </a:extLst>
          </p:cNvPr>
          <p:cNvSpPr>
            <a:spLocks noGrp="1"/>
          </p:cNvSpPr>
          <p:nvPr>
            <p:ph idx="1"/>
          </p:nvPr>
        </p:nvSpPr>
        <p:spPr>
          <a:xfrm>
            <a:off x="1223280" y="2720051"/>
            <a:ext cx="5051646" cy="4903748"/>
          </a:xfrm>
        </p:spPr>
        <p:txBody>
          <a:bodyPr>
            <a:normAutofit/>
          </a:bodyPr>
          <a:lstStyle/>
          <a:p>
            <a:pPr marL="0" indent="0" algn="ctr">
              <a:lnSpc>
                <a:spcPct val="100000"/>
              </a:lnSpc>
              <a:buNone/>
            </a:pPr>
            <a:r>
              <a:rPr lang="en-GB" sz="3600" i="1" kern="0" dirty="0">
                <a:effectLst/>
                <a:latin typeface="Times New Roman" panose="02020603050405020304" pitchFamily="18" charset="0"/>
                <a:ea typeface="CMU SERIF ROMAN" panose="02000603000000000000" pitchFamily="2" charset="0"/>
                <a:cs typeface="Times New Roman" panose="02020603050405020304" pitchFamily="18" charset="0"/>
              </a:rPr>
              <a:t>“What motivates you to participate in this workshop?”</a:t>
            </a:r>
            <a:endParaRPr lang="en-GB" sz="3600" i="1" dirty="0">
              <a:latin typeface="Times New Roman" panose="02020603050405020304" pitchFamily="18" charset="0"/>
              <a:ea typeface="CMU SERIF ROMAN" panose="02000603000000000000" pitchFamily="2" charset="0"/>
              <a:cs typeface="Times New Roman" panose="02020603050405020304" pitchFamily="18" charset="0"/>
            </a:endParaRPr>
          </a:p>
        </p:txBody>
      </p:sp>
      <p:pic>
        <p:nvPicPr>
          <p:cNvPr id="5" name="drawing" descr="A graph of different colored bars&#10;&#10;AI-generated content may be incorrect.">
            <a:extLst>
              <a:ext uri="{FF2B5EF4-FFF2-40B4-BE49-F238E27FC236}">
                <a16:creationId xmlns:a16="http://schemas.microsoft.com/office/drawing/2014/main" id="{E62F0719-A880-AA9F-85A7-EE3D25AC8A9E}"/>
              </a:ext>
            </a:extLst>
          </p:cNvPr>
          <p:cNvPicPr>
            <a:picLocks noChangeAspect="1"/>
          </p:cNvPicPr>
          <p:nvPr/>
        </p:nvPicPr>
        <p:blipFill>
          <a:blip r:embed="rId2">
            <a:extLst>
              <a:ext uri="{28A0092B-C50C-407E-A947-70E740481C1C}">
                <a14:useLocalDpi xmlns:a14="http://schemas.microsoft.com/office/drawing/2010/main" val="0"/>
              </a:ext>
            </a:extLst>
          </a:blip>
          <a:srcRect t="7452" r="48516"/>
          <a:stretch/>
        </p:blipFill>
        <p:spPr>
          <a:xfrm>
            <a:off x="6408517" y="1345568"/>
            <a:ext cx="5297441" cy="4821455"/>
          </a:xfrm>
          <a:prstGeom prst="rect">
            <a:avLst/>
          </a:prstGeom>
        </p:spPr>
      </p:pic>
    </p:spTree>
    <p:extLst>
      <p:ext uri="{BB962C8B-B14F-4D97-AF65-F5344CB8AC3E}">
        <p14:creationId xmlns:p14="http://schemas.microsoft.com/office/powerpoint/2010/main" val="3983479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F8347-2F6A-DABD-8150-3179BD7225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CD0BDB-BA28-85C4-2282-6ED1E9B29D21}"/>
              </a:ext>
            </a:extLst>
          </p:cNvPr>
          <p:cNvSpPr>
            <a:spLocks noGrp="1"/>
          </p:cNvSpPr>
          <p:nvPr>
            <p:ph type="title"/>
          </p:nvPr>
        </p:nvSpPr>
        <p:spPr/>
        <p:txBody>
          <a:bodyPr/>
          <a:lstStyle/>
          <a:p>
            <a:r>
              <a:rPr lang="en-GB" sz="3600" b="1" dirty="0">
                <a:effectLst/>
                <a:latin typeface="Arial" panose="020B0604020202020204" pitchFamily="34" charset="0"/>
                <a:ea typeface="Times New Roman" panose="02020603050405020304" pitchFamily="18" charset="0"/>
              </a:rPr>
              <a:t>A Workshop for Mid-Career Economists</a:t>
            </a:r>
            <a:endParaRPr lang="en-GB" dirty="0"/>
          </a:p>
        </p:txBody>
      </p:sp>
      <p:sp>
        <p:nvSpPr>
          <p:cNvPr id="3" name="Content Placeholder 2">
            <a:extLst>
              <a:ext uri="{FF2B5EF4-FFF2-40B4-BE49-F238E27FC236}">
                <a16:creationId xmlns:a16="http://schemas.microsoft.com/office/drawing/2014/main" id="{32E4CC8C-A9DC-B737-48C8-0C9989BE5E79}"/>
              </a:ext>
            </a:extLst>
          </p:cNvPr>
          <p:cNvSpPr>
            <a:spLocks noGrp="1"/>
          </p:cNvSpPr>
          <p:nvPr>
            <p:ph idx="1"/>
          </p:nvPr>
        </p:nvSpPr>
        <p:spPr>
          <a:xfrm>
            <a:off x="1353013" y="2083444"/>
            <a:ext cx="5051646" cy="4903748"/>
          </a:xfrm>
        </p:spPr>
        <p:txBody>
          <a:bodyPr>
            <a:normAutofit/>
          </a:bodyPr>
          <a:lstStyle/>
          <a:p>
            <a:pPr marL="0" indent="0" algn="ctr">
              <a:lnSpc>
                <a:spcPct val="100000"/>
              </a:lnSpc>
              <a:buNone/>
            </a:pPr>
            <a:r>
              <a:rPr lang="en-GB" sz="3200" i="1" kern="0" dirty="0">
                <a:effectLst/>
                <a:latin typeface="Times New Roman" panose="02020603050405020304" pitchFamily="18" charset="0"/>
                <a:ea typeface="Times New Roman" panose="02020603050405020304" pitchFamily="18" charset="0"/>
                <a:cs typeface="Times New Roman" panose="02020603050405020304" pitchFamily="18" charset="0"/>
              </a:rPr>
              <a:t>“What specific challenges or goals do you currently face in your mid-career academic journey? How do you see this workshop helping you address these challenges or achieve your goals?”</a:t>
            </a:r>
            <a:r>
              <a:rPr lang="en-GB" sz="3200" i="1" dirty="0">
                <a:effectLst/>
                <a:latin typeface="Times New Roman" panose="02020603050405020304" pitchFamily="18" charset="0"/>
                <a:cs typeface="Times New Roman" panose="02020603050405020304" pitchFamily="18" charset="0"/>
              </a:rPr>
              <a:t> </a:t>
            </a:r>
            <a:endParaRPr lang="en-GB" sz="3200" i="1" dirty="0">
              <a:latin typeface="Times New Roman" panose="02020603050405020304" pitchFamily="18" charset="0"/>
              <a:cs typeface="Times New Roman" panose="02020603050405020304" pitchFamily="18" charset="0"/>
            </a:endParaRPr>
          </a:p>
        </p:txBody>
      </p:sp>
      <p:pic>
        <p:nvPicPr>
          <p:cNvPr id="4" name="drawing" descr="A graph of different colored bars&#10;&#10;AI-generated content may be incorrect.">
            <a:extLst>
              <a:ext uri="{FF2B5EF4-FFF2-40B4-BE49-F238E27FC236}">
                <a16:creationId xmlns:a16="http://schemas.microsoft.com/office/drawing/2014/main" id="{9F405207-6F30-2551-3E09-4C9836A336F4}"/>
              </a:ext>
            </a:extLst>
          </p:cNvPr>
          <p:cNvPicPr>
            <a:picLocks noChangeAspect="1"/>
          </p:cNvPicPr>
          <p:nvPr/>
        </p:nvPicPr>
        <p:blipFill>
          <a:blip r:embed="rId2">
            <a:extLst>
              <a:ext uri="{28A0092B-C50C-407E-A947-70E740481C1C}">
                <a14:useLocalDpi xmlns:a14="http://schemas.microsoft.com/office/drawing/2010/main" val="0"/>
              </a:ext>
            </a:extLst>
          </a:blip>
          <a:srcRect l="51239" t="5709" r="-2723" b="1504"/>
          <a:stretch/>
        </p:blipFill>
        <p:spPr>
          <a:xfrm>
            <a:off x="6771191" y="1241386"/>
            <a:ext cx="5297441" cy="4833978"/>
          </a:xfrm>
          <a:prstGeom prst="rect">
            <a:avLst/>
          </a:prstGeom>
        </p:spPr>
      </p:pic>
    </p:spTree>
    <p:extLst>
      <p:ext uri="{BB962C8B-B14F-4D97-AF65-F5344CB8AC3E}">
        <p14:creationId xmlns:p14="http://schemas.microsoft.com/office/powerpoint/2010/main" val="2746517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F3C8D-16A9-F7BC-F15F-7DAB70B258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0677BF-2A02-4512-16C9-42E29C1AC984}"/>
              </a:ext>
            </a:extLst>
          </p:cNvPr>
          <p:cNvSpPr>
            <a:spLocks noGrp="1"/>
          </p:cNvSpPr>
          <p:nvPr>
            <p:ph type="title"/>
          </p:nvPr>
        </p:nvSpPr>
        <p:spPr/>
        <p:txBody>
          <a:bodyPr/>
          <a:lstStyle/>
          <a:p>
            <a:r>
              <a:rPr lang="en-GB" sz="3600" b="1" dirty="0">
                <a:effectLst/>
                <a:latin typeface="Arial" panose="020B0604020202020204" pitchFamily="34" charset="0"/>
                <a:ea typeface="Times New Roman" panose="02020603050405020304" pitchFamily="18" charset="0"/>
              </a:rPr>
              <a:t>A Workshop for Mid-Career Economists</a:t>
            </a:r>
            <a:endParaRPr lang="en-GB" dirty="0"/>
          </a:p>
        </p:txBody>
      </p:sp>
      <p:sp>
        <p:nvSpPr>
          <p:cNvPr id="3" name="Content Placeholder 2">
            <a:extLst>
              <a:ext uri="{FF2B5EF4-FFF2-40B4-BE49-F238E27FC236}">
                <a16:creationId xmlns:a16="http://schemas.microsoft.com/office/drawing/2014/main" id="{8BB8FF82-11C2-CEF3-8196-7CFED0A85868}"/>
              </a:ext>
            </a:extLst>
          </p:cNvPr>
          <p:cNvSpPr>
            <a:spLocks noGrp="1"/>
          </p:cNvSpPr>
          <p:nvPr>
            <p:ph idx="1"/>
          </p:nvPr>
        </p:nvSpPr>
        <p:spPr>
          <a:xfrm>
            <a:off x="891253" y="1273214"/>
            <a:ext cx="5204748" cy="5104437"/>
          </a:xfrm>
        </p:spPr>
        <p:txBody>
          <a:bodyPr>
            <a:normAutofit fontScale="92500" lnSpcReduction="20000"/>
          </a:bodyPr>
          <a:lstStyle/>
          <a:p>
            <a:pPr>
              <a:lnSpc>
                <a:spcPct val="120000"/>
              </a:lnSpc>
            </a:pPr>
            <a:r>
              <a:rPr lang="en-GB" sz="2800" b="1" dirty="0">
                <a:solidFill>
                  <a:srgbClr val="FFC000"/>
                </a:solidFill>
              </a:rPr>
              <a:t>High points</a:t>
            </a:r>
            <a:r>
              <a:rPr lang="en-GB" sz="2800" dirty="0"/>
              <a:t>: Permanent position, recognition</a:t>
            </a:r>
          </a:p>
          <a:p>
            <a:pPr>
              <a:lnSpc>
                <a:spcPct val="120000"/>
              </a:lnSpc>
            </a:pPr>
            <a:endParaRPr lang="en-GB" sz="2800" dirty="0"/>
          </a:p>
          <a:p>
            <a:pPr>
              <a:lnSpc>
                <a:spcPct val="120000"/>
              </a:lnSpc>
            </a:pPr>
            <a:r>
              <a:rPr lang="en-GB" sz="2800" b="1" dirty="0">
                <a:solidFill>
                  <a:srgbClr val="FF0000"/>
                </a:solidFill>
              </a:rPr>
              <a:t>Low points</a:t>
            </a:r>
            <a:r>
              <a:rPr lang="en-GB" sz="2800" dirty="0"/>
              <a:t>: COVID19, delayed promotions, feeling stuck, burnout, rejection</a:t>
            </a:r>
          </a:p>
          <a:p>
            <a:pPr>
              <a:lnSpc>
                <a:spcPct val="120000"/>
              </a:lnSpc>
            </a:pPr>
            <a:endParaRPr lang="en-GB" sz="2800" dirty="0"/>
          </a:p>
          <a:p>
            <a:pPr>
              <a:lnSpc>
                <a:spcPct val="120000"/>
              </a:lnSpc>
            </a:pPr>
            <a:r>
              <a:rPr lang="en-GB" sz="2800" b="1" dirty="0">
                <a:solidFill>
                  <a:srgbClr val="00B050"/>
                </a:solidFill>
              </a:rPr>
              <a:t>Turning points</a:t>
            </a:r>
            <a:r>
              <a:rPr lang="en-GB" sz="2800" dirty="0"/>
              <a:t>:  Leadership positions, securing funding, joining professional networks, changing jobs</a:t>
            </a:r>
          </a:p>
        </p:txBody>
      </p:sp>
      <p:pic>
        <p:nvPicPr>
          <p:cNvPr id="5" name="Picture 4" descr="A diagram of a timeline&#10;&#10;AI-generated content may be incorrect.">
            <a:extLst>
              <a:ext uri="{FF2B5EF4-FFF2-40B4-BE49-F238E27FC236}">
                <a16:creationId xmlns:a16="http://schemas.microsoft.com/office/drawing/2014/main" id="{091D9635-878F-8F80-03C1-C31B831ABE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8784" y="1345568"/>
            <a:ext cx="5253942" cy="2190265"/>
          </a:xfrm>
          <a:prstGeom prst="rect">
            <a:avLst/>
          </a:prstGeom>
          <a:ln>
            <a:solidFill>
              <a:schemeClr val="tx1"/>
            </a:solidFill>
          </a:ln>
        </p:spPr>
      </p:pic>
      <p:pic>
        <p:nvPicPr>
          <p:cNvPr id="6" name="Picture 5" descr="A white board with many sticky notes&#10;&#10;AI-generated content may be incorrect.">
            <a:extLst>
              <a:ext uri="{FF2B5EF4-FFF2-40B4-BE49-F238E27FC236}">
                <a16:creationId xmlns:a16="http://schemas.microsoft.com/office/drawing/2014/main" id="{761E7ACC-2BD7-D683-7FF9-5FDE6565D288}"/>
              </a:ext>
            </a:extLst>
          </p:cNvPr>
          <p:cNvPicPr>
            <a:picLocks noChangeAspect="1"/>
          </p:cNvPicPr>
          <p:nvPr/>
        </p:nvPicPr>
        <p:blipFill>
          <a:blip r:embed="rId3"/>
          <a:srcRect l="14755" t="13131" r="8758" b="8576"/>
          <a:stretch/>
        </p:blipFill>
        <p:spPr>
          <a:xfrm>
            <a:off x="7003169" y="3761772"/>
            <a:ext cx="3784438" cy="2905377"/>
          </a:xfrm>
          <a:prstGeom prst="rect">
            <a:avLst/>
          </a:prstGeom>
        </p:spPr>
      </p:pic>
    </p:spTree>
    <p:extLst>
      <p:ext uri="{BB962C8B-B14F-4D97-AF65-F5344CB8AC3E}">
        <p14:creationId xmlns:p14="http://schemas.microsoft.com/office/powerpoint/2010/main" val="108034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dissolv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ssolv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0AFA4-59B1-2084-8019-D5EDAF82E89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C9B4829-32A1-1DEB-0458-9E761D59E68D}"/>
              </a:ext>
            </a:extLst>
          </p:cNvPr>
          <p:cNvSpPr/>
          <p:nvPr/>
        </p:nvSpPr>
        <p:spPr>
          <a:xfrm>
            <a:off x="5779008" y="0"/>
            <a:ext cx="641299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a:extLst>
              <a:ext uri="{FF2B5EF4-FFF2-40B4-BE49-F238E27FC236}">
                <a16:creationId xmlns:a16="http://schemas.microsoft.com/office/drawing/2014/main" id="{D70F1D30-2E9A-BB8C-82C9-48924BE2E2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104" t="22724" r="11876" b="11498"/>
          <a:stretch/>
        </p:blipFill>
        <p:spPr bwMode="auto">
          <a:xfrm>
            <a:off x="0" y="0"/>
            <a:ext cx="588873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1883B77-C8A1-8644-547A-3392A0938A8A}"/>
              </a:ext>
            </a:extLst>
          </p:cNvPr>
          <p:cNvSpPr>
            <a:spLocks noGrp="1"/>
          </p:cNvSpPr>
          <p:nvPr>
            <p:ph type="ctrTitle"/>
          </p:nvPr>
        </p:nvSpPr>
        <p:spPr>
          <a:xfrm>
            <a:off x="6269738" y="2062981"/>
            <a:ext cx="5605272" cy="2387600"/>
          </a:xfrm>
        </p:spPr>
        <p:txBody>
          <a:bodyPr>
            <a:normAutofit/>
          </a:bodyPr>
          <a:lstStyle/>
          <a:p>
            <a:r>
              <a:rPr lang="en-GB" sz="3200" b="1" dirty="0">
                <a:solidFill>
                  <a:schemeClr val="bg1"/>
                </a:solidFill>
                <a:effectLst/>
                <a:latin typeface="Helvetica" pitchFamily="2" charset="0"/>
                <a:ea typeface="Times New Roman" panose="02020603050405020304" pitchFamily="18" charset="0"/>
              </a:rPr>
              <a:t>Contextualising Experiences: The Emerging Education-focussed Pathway</a:t>
            </a:r>
            <a:endParaRPr lang="en-GB" sz="8800" b="1" dirty="0">
              <a:solidFill>
                <a:schemeClr val="bg1"/>
              </a:solidFill>
              <a:latin typeface="Helvetica" pitchFamily="2" charset="0"/>
            </a:endParaRPr>
          </a:p>
        </p:txBody>
      </p:sp>
      <p:sp>
        <p:nvSpPr>
          <p:cNvPr id="4" name="Rectangle 3">
            <a:extLst>
              <a:ext uri="{FF2B5EF4-FFF2-40B4-BE49-F238E27FC236}">
                <a16:creationId xmlns:a16="http://schemas.microsoft.com/office/drawing/2014/main" id="{E9573AF8-2DE8-7FEC-B7F3-FD881B6DD399}"/>
              </a:ext>
            </a:extLst>
          </p:cNvPr>
          <p:cNvSpPr/>
          <p:nvPr/>
        </p:nvSpPr>
        <p:spPr>
          <a:xfrm>
            <a:off x="5468112" y="-603504"/>
            <a:ext cx="6163056" cy="1097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00" name="Picture 4">
            <a:extLst>
              <a:ext uri="{FF2B5EF4-FFF2-40B4-BE49-F238E27FC236}">
                <a16:creationId xmlns:a16="http://schemas.microsoft.com/office/drawing/2014/main" id="{55AEA2A6-0F6C-452C-36A9-CBFAB3F254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640" t="3076" r="4682" b="31180"/>
          <a:stretch/>
        </p:blipFill>
        <p:spPr bwMode="auto">
          <a:xfrm>
            <a:off x="0" y="0"/>
            <a:ext cx="5888736"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367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56F7F-E55A-29EF-B94F-E5AA27DAEBC8}"/>
              </a:ext>
            </a:extLst>
          </p:cNvPr>
          <p:cNvSpPr>
            <a:spLocks noGrp="1"/>
          </p:cNvSpPr>
          <p:nvPr>
            <p:ph type="title"/>
          </p:nvPr>
        </p:nvSpPr>
        <p:spPr/>
        <p:txBody>
          <a:bodyPr>
            <a:normAutofit fontScale="90000"/>
          </a:bodyPr>
          <a:lstStyle/>
          <a:p>
            <a:r>
              <a:rPr lang="en-GB" sz="3600" b="1" dirty="0">
                <a:effectLst/>
                <a:latin typeface="Arial" panose="020B0604020202020204" pitchFamily="34" charset="0"/>
                <a:ea typeface="Times New Roman" panose="02020603050405020304" pitchFamily="18" charset="0"/>
              </a:rPr>
              <a:t>The Emerging Space of Education-Focussed Roles in Economics: </a:t>
            </a:r>
            <a:r>
              <a:rPr lang="en-GB" sz="3600" b="1" dirty="0">
                <a:solidFill>
                  <a:srgbClr val="F9766D"/>
                </a:solidFill>
                <a:effectLst/>
                <a:latin typeface="Arial" panose="020B0604020202020204" pitchFamily="34" charset="0"/>
                <a:ea typeface="Times New Roman" panose="02020603050405020304" pitchFamily="18" charset="0"/>
              </a:rPr>
              <a:t>Employment</a:t>
            </a:r>
            <a:endParaRPr lang="en-GB" dirty="0">
              <a:solidFill>
                <a:srgbClr val="F9766D"/>
              </a:solidFill>
            </a:endParaRPr>
          </a:p>
        </p:txBody>
      </p:sp>
      <p:pic>
        <p:nvPicPr>
          <p:cNvPr id="4" name="drawing">
            <a:extLst>
              <a:ext uri="{FF2B5EF4-FFF2-40B4-BE49-F238E27FC236}">
                <a16:creationId xmlns:a16="http://schemas.microsoft.com/office/drawing/2014/main" id="{70DEA584-8589-7E4E-5F66-7233DC13958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75100" y="1345568"/>
            <a:ext cx="9490272" cy="5422564"/>
          </a:xfrm>
          <a:prstGeom prst="rect">
            <a:avLst/>
          </a:prstGeom>
        </p:spPr>
      </p:pic>
    </p:spTree>
    <p:extLst>
      <p:ext uri="{BB962C8B-B14F-4D97-AF65-F5344CB8AC3E}">
        <p14:creationId xmlns:p14="http://schemas.microsoft.com/office/powerpoint/2010/main" val="40268388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1690</TotalTime>
  <Words>1426</Words>
  <Application>Microsoft Office PowerPoint</Application>
  <PresentationFormat>Widescreen</PresentationFormat>
  <Paragraphs>146</Paragraphs>
  <Slides>24</Slides>
  <Notes>3</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Aptos</vt:lpstr>
      <vt:lpstr>Aptos Display</vt:lpstr>
      <vt:lpstr>Arial</vt:lpstr>
      <vt:lpstr>Helvetica</vt:lpstr>
      <vt:lpstr>Times New Roman</vt:lpstr>
      <vt:lpstr>Office Theme</vt:lpstr>
      <vt:lpstr>The Unwritten Path:  Mid-Career Transitions and Challenges for Economics Educators</vt:lpstr>
      <vt:lpstr>This paper (no need to present this slide)</vt:lpstr>
      <vt:lpstr>This presentation</vt:lpstr>
      <vt:lpstr>A Workshop for Mid-Career Economists</vt:lpstr>
      <vt:lpstr>A Workshop for Mid-Career Economists</vt:lpstr>
      <vt:lpstr>A Workshop for Mid-Career Economists</vt:lpstr>
      <vt:lpstr>A Workshop for Mid-Career Economists</vt:lpstr>
      <vt:lpstr>Contextualising Experiences: The Emerging Education-focussed Pathway</vt:lpstr>
      <vt:lpstr>The Emerging Space of Education-Focussed Roles in Economics: Employment</vt:lpstr>
      <vt:lpstr>The Emerging Space of Education-Focussed Roles in Economics: Academic Seniority</vt:lpstr>
      <vt:lpstr>The Emerging Space of Education-Focussed Roles in Economics: Job Precarity</vt:lpstr>
      <vt:lpstr>The Emerging Space of Education-Focussed Roles in Economics: Diversity</vt:lpstr>
      <vt:lpstr>Contextualising Experiences: The Culture of Economics</vt:lpstr>
      <vt:lpstr>Culture in Economics Impacts Education-focussed Staff!</vt:lpstr>
      <vt:lpstr>Contextualising Experiences: Previous Literature</vt:lpstr>
      <vt:lpstr>Literature on mid-career and on education pathways </vt:lpstr>
      <vt:lpstr>Literature on mid-career and on education pathways </vt:lpstr>
      <vt:lpstr>Literature on mid-career and on education pathways </vt:lpstr>
      <vt:lpstr>Conceptualising the Mid-career: Writing the Path  (kind of, in progress)</vt:lpstr>
      <vt:lpstr>Writing the Path: A Narrative for Economists in Education Pathways </vt:lpstr>
      <vt:lpstr>Writing the Path: A Narrative for Economists in Education Pathways </vt:lpstr>
      <vt:lpstr>A Narrative for Economists in Education Pathways: Navigating the Pathway</vt:lpstr>
      <vt:lpstr>A Narrative for Economists in Education Pathways: Navigating the Pathway</vt:lpstr>
      <vt:lpstr>Wrapping 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Unwritten Path: Mid-Career Transitions and Challenges for Economics Educators</dc:title>
  <dc:creator>Stefania Paredes Fuentes</dc:creator>
  <cp:keywords>Economics education</cp:keywords>
  <cp:lastModifiedBy>Martin Poulter</cp:lastModifiedBy>
  <cp:revision>9</cp:revision>
  <dcterms:created xsi:type="dcterms:W3CDTF">2025-09-06T16:10:37Z</dcterms:created>
  <dcterms:modified xsi:type="dcterms:W3CDTF">2025-10-14T16:08:02Z</dcterms:modified>
</cp:coreProperties>
</file>