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20"/>
  </p:notesMasterIdLst>
  <p:sldIdLst>
    <p:sldId id="257" r:id="rId5"/>
    <p:sldId id="265" r:id="rId6"/>
    <p:sldId id="805" r:id="rId7"/>
    <p:sldId id="266" r:id="rId8"/>
    <p:sldId id="269" r:id="rId9"/>
    <p:sldId id="261" r:id="rId10"/>
    <p:sldId id="806" r:id="rId11"/>
    <p:sldId id="263" r:id="rId12"/>
    <p:sldId id="808" r:id="rId13"/>
    <p:sldId id="811" r:id="rId14"/>
    <p:sldId id="809" r:id="rId15"/>
    <p:sldId id="810" r:id="rId16"/>
    <p:sldId id="268" r:id="rId17"/>
    <p:sldId id="807" r:id="rId18"/>
    <p:sldId id="267" r:id="rId19"/>
  </p:sldIdLst>
  <p:sldSz cx="9144000" cy="5143500" type="screen16x9"/>
  <p:notesSz cx="6858000" cy="9144000"/>
  <p:custDataLst>
    <p:tags r:id="rId2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0063"/>
    <a:srgbClr val="7426AA"/>
    <a:srgbClr val="742671"/>
    <a:srgbClr val="83008F"/>
    <a:srgbClr val="A626AA"/>
    <a:srgbClr val="C900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FA6999-C7BA-45E9-D812-CE4B286EF1D0}" v="9" dt="2025-09-01T13:26:37.7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30" autoAdjust="0"/>
    <p:restoredTop sz="76019" autoAdjust="0"/>
  </p:normalViewPr>
  <p:slideViewPr>
    <p:cSldViewPr snapToGrid="0" snapToObjects="1">
      <p:cViewPr varScale="1">
        <p:scale>
          <a:sx n="83" d="100"/>
          <a:sy n="83" d="100"/>
        </p:scale>
        <p:origin x="1373" y="6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 dirty="0"/>
              <a:t>Do you intend to attend any of the following staff/ student events?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Sheet1!$C$3:$E$3</c:f>
              <c:strCache>
                <c:ptCount val="3"/>
                <c:pt idx="0">
                  <c:v>Academic / career talks</c:v>
                </c:pt>
                <c:pt idx="1">
                  <c:v>Social events</c:v>
                </c:pt>
                <c:pt idx="2">
                  <c:v>None</c:v>
                </c:pt>
              </c:strCache>
            </c:strRef>
          </c:cat>
          <c:val>
            <c:numRef>
              <c:f>Sheet1!$C$4:$E$4</c:f>
              <c:numCache>
                <c:formatCode>General</c:formatCode>
                <c:ptCount val="3"/>
                <c:pt idx="0">
                  <c:v>86.829269999999994</c:v>
                </c:pt>
                <c:pt idx="1">
                  <c:v>57.073169999999998</c:v>
                </c:pt>
                <c:pt idx="2">
                  <c:v>5.3658539999999997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E7-4847-A685-5EBD5DF625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6645471"/>
        <c:axId val="256642591"/>
      </c:barChart>
      <c:catAx>
        <c:axId val="2566454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6642591"/>
        <c:crosses val="autoZero"/>
        <c:auto val="1"/>
        <c:lblAlgn val="ctr"/>
        <c:lblOffset val="100"/>
        <c:noMultiLvlLbl val="0"/>
      </c:catAx>
      <c:valAx>
        <c:axId val="2566425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Percentage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66454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b="1" i="0" u="none" strike="noStrike" baseline="0" dirty="0">
                <a:effectLst/>
              </a:rPr>
              <a:t>What is most likely to stop you from attending an event that you would otherwise like to attend?</a:t>
            </a:r>
            <a:r>
              <a:rPr lang="en-GB" sz="1400" b="1" i="0" u="none" strike="noStrike" baseline="0" dirty="0"/>
              <a:t> </a:t>
            </a:r>
            <a:endParaRPr lang="en-GB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B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Sheet1!$G$25:$G$28</c:f>
              <c:strCache>
                <c:ptCount val="4"/>
                <c:pt idx="0">
                  <c:v>Scheduling due to
 other commitments
 (not work-related) </c:v>
                </c:pt>
                <c:pt idx="1">
                  <c:v>I don't know anyone
 who is going </c:v>
                </c:pt>
                <c:pt idx="2">
                  <c:v>Scheduling due to
 my part-time job </c:v>
                </c:pt>
                <c:pt idx="3">
                  <c:v>My time might be 
better used studying </c:v>
                </c:pt>
              </c:strCache>
            </c:strRef>
          </c:cat>
          <c:val>
            <c:numRef>
              <c:f>Sheet1!$H$25:$H$28</c:f>
              <c:numCache>
                <c:formatCode>General</c:formatCode>
                <c:ptCount val="4"/>
                <c:pt idx="0">
                  <c:v>40</c:v>
                </c:pt>
                <c:pt idx="1">
                  <c:v>21.951219512195124</c:v>
                </c:pt>
                <c:pt idx="2">
                  <c:v>20</c:v>
                </c:pt>
                <c:pt idx="3">
                  <c:v>16.097560975609756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B8-4094-802B-9D72270E41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56643071"/>
        <c:axId val="256643551"/>
      </c:barChart>
      <c:catAx>
        <c:axId val="2566430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6643551"/>
        <c:crosses val="autoZero"/>
        <c:auto val="1"/>
        <c:lblAlgn val="ctr"/>
        <c:lblOffset val="100"/>
        <c:noMultiLvlLbl val="0"/>
      </c:catAx>
      <c:valAx>
        <c:axId val="25664355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66430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Important</a:t>
            </a:r>
            <a:r>
              <a:rPr lang="en-GB" baseline="0"/>
              <a:t> for attending?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B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Sheet1!$M$20</c:f>
              <c:strCache>
                <c:ptCount val="1"/>
                <c:pt idx="0">
                  <c:v>Important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Sheet1!$L$21:$L$24</c:f>
              <c:strCache>
                <c:ptCount val="4"/>
                <c:pt idx="0">
                  <c:v>Something for my CV</c:v>
                </c:pt>
                <c:pt idx="1">
                  <c:v>Getting to know other students      </c:v>
                </c:pt>
                <c:pt idx="2">
                  <c:v>Getting to know staff      </c:v>
                </c:pt>
                <c:pt idx="3">
                  <c:v>Interest in the topic </c:v>
                </c:pt>
              </c:strCache>
            </c:strRef>
          </c:cat>
          <c:val>
            <c:numRef>
              <c:f>Sheet1!$M$21:$M$24</c:f>
              <c:numCache>
                <c:formatCode>General</c:formatCode>
                <c:ptCount val="4"/>
                <c:pt idx="0">
                  <c:v>43.75</c:v>
                </c:pt>
                <c:pt idx="1">
                  <c:v>12.5</c:v>
                </c:pt>
                <c:pt idx="2">
                  <c:v>43.75</c:v>
                </c:pt>
                <c:pt idx="3">
                  <c:v>93.75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A7-4B0B-8526-ACBFCC96A3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89592544"/>
        <c:axId val="1889584384"/>
      </c:barChart>
      <c:catAx>
        <c:axId val="1889592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9584384"/>
        <c:crosses val="autoZero"/>
        <c:auto val="1"/>
        <c:lblAlgn val="ctr"/>
        <c:lblOffset val="100"/>
        <c:noMultiLvlLbl val="0"/>
      </c:catAx>
      <c:valAx>
        <c:axId val="1889584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9592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Agree with</a:t>
            </a:r>
            <a:r>
              <a:rPr lang="en-US" baseline="0"/>
              <a:t> statments?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Sheet1!$O$20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Sheet1!$N$21:$N$24</c:f>
              <c:strCache>
                <c:ptCount val="4"/>
                <c:pt idx="0">
                  <c:v> I got something additional for my CV</c:v>
                </c:pt>
                <c:pt idx="1">
                  <c:v> I got to know other students </c:v>
                </c:pt>
                <c:pt idx="2">
                  <c:v>I became more comfortable talking to academic staff     </c:v>
                </c:pt>
                <c:pt idx="3">
                  <c:v>I became more interested in the related topic   </c:v>
                </c:pt>
              </c:strCache>
            </c:strRef>
          </c:cat>
          <c:val>
            <c:numRef>
              <c:f>Sheet1!$O$21:$O$24</c:f>
              <c:numCache>
                <c:formatCode>General</c:formatCode>
                <c:ptCount val="4"/>
                <c:pt idx="0">
                  <c:v>87.5</c:v>
                </c:pt>
                <c:pt idx="1">
                  <c:v>75</c:v>
                </c:pt>
                <c:pt idx="2">
                  <c:v>93.8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B5-4D27-80F9-A20BC9654D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92265856"/>
        <c:axId val="1892289856"/>
      </c:barChart>
      <c:catAx>
        <c:axId val="1892265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2289856"/>
        <c:crosses val="autoZero"/>
        <c:auto val="1"/>
        <c:lblAlgn val="ctr"/>
        <c:lblOffset val="100"/>
        <c:noMultiLvlLbl val="0"/>
      </c:catAx>
      <c:valAx>
        <c:axId val="189228985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2265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FA2DE-5537-4F2E-BBFB-23E0D272AFE7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A4EF6-140C-471C-986C-D0EBC4CA21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863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53DC14-BC61-41C3-A65A-0F4A2432E58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810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53DC14-BC61-41C3-A65A-0F4A2432E58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929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8A4EF6-140C-471C-986C-D0EBC4CA211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632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8A4EF6-140C-471C-986C-D0EBC4CA211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208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53DC14-BC61-41C3-A65A-0F4A2432E58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575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8A4EF6-140C-471C-986C-D0EBC4CA211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47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53DC14-BC61-41C3-A65A-0F4A2432E58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1775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8A4EF6-140C-471C-986C-D0EBC4CA211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5825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8A4EF6-140C-471C-986C-D0EBC4CA211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803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15241" y="2593508"/>
            <a:ext cx="3745793" cy="60221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Subhead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15241" y="1983884"/>
            <a:ext cx="3745793" cy="609624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15241" y="2593508"/>
            <a:ext cx="4101627" cy="60221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Subhead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15241" y="1983884"/>
            <a:ext cx="4101627" cy="609624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5EEB9B-96FD-7919-F0F2-A2FB3AEEE514}"/>
              </a:ext>
            </a:extLst>
          </p:cNvPr>
          <p:cNvSpPr txBox="1"/>
          <p:nvPr userDrawn="1"/>
        </p:nvSpPr>
        <p:spPr>
          <a:xfrm>
            <a:off x="8352755" y="4788351"/>
            <a:ext cx="739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FB5099B-FE44-5A42-BA56-6696CD855C2E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651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95FA4D-399E-7441-1D5A-326E396A2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63663-F9CB-48C0-AA3B-0F050D69C57C}" type="datetimeFigureOut">
              <a:rPr lang="en-GB"/>
              <a:pPr>
                <a:defRPr/>
              </a:pPr>
              <a:t>14/10/2025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514207-D2C7-394A-CC65-5D98263AE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7E6EA-F99D-A514-F3EF-88650F718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0F550-AB4D-47DB-B413-F353D61D99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883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97B0A-143A-CCC3-DDAD-43A3BCFA1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42233-7F78-FE32-7EC1-3ADC337D8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E4F6C1-1DE8-D252-B7FD-CC3A070E4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F1A1E-0804-41A0-A9DC-91A08A97293D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9C693-E44A-3BDD-B215-D3E5A2EB0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3E5626-9E50-D039-8580-434CA2D73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FCC5F-C7F2-40FE-80B7-72D604C09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071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15241" y="2593508"/>
            <a:ext cx="3745793" cy="60221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15241" y="1983884"/>
            <a:ext cx="3745793" cy="609624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53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15241" y="2593508"/>
            <a:ext cx="3745793" cy="60221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15241" y="1983884"/>
            <a:ext cx="3745793" cy="609624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222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15241" y="2593508"/>
            <a:ext cx="3745793" cy="60221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15241" y="1983884"/>
            <a:ext cx="3745793" cy="609624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419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5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15241" y="2593508"/>
            <a:ext cx="3745793" cy="60221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15241" y="1983884"/>
            <a:ext cx="3745793" cy="609624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866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e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81567" y="206375"/>
            <a:ext cx="8229600" cy="610054"/>
          </a:xfrm>
          <a:prstGeom prst="rect">
            <a:avLst/>
          </a:prstGeom>
        </p:spPr>
        <p:txBody>
          <a:bodyPr vert="horz"/>
          <a:lstStyle>
            <a:lvl1pPr algn="l">
              <a:defRPr sz="2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4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381567" y="1037691"/>
            <a:ext cx="8401928" cy="3154166"/>
          </a:xfrm>
          <a:prstGeom prst="rect">
            <a:avLst/>
          </a:prstGeom>
        </p:spPr>
        <p:txBody>
          <a:bodyPr vert="horz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600063"/>
              </a:buClr>
              <a:buSzTx/>
              <a:buFont typeface="Arial"/>
              <a:buChar char="•"/>
              <a:tabLst/>
              <a:defRPr sz="1400" baseline="0">
                <a:latin typeface="Arial"/>
                <a:cs typeface="Arial"/>
              </a:defRPr>
            </a:lvl1pPr>
            <a:lvl2pPr>
              <a:defRPr sz="1400">
                <a:latin typeface="Arial"/>
                <a:cs typeface="Arial"/>
              </a:defRPr>
            </a:lvl2pPr>
            <a:lvl3pPr>
              <a:defRPr sz="14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text</a:t>
            </a:r>
          </a:p>
          <a:p>
            <a:pPr lvl="0"/>
            <a:r>
              <a:rPr lang="en-GB" dirty="0"/>
              <a:t>text</a:t>
            </a:r>
          </a:p>
          <a:p>
            <a:pPr lvl="0"/>
            <a:r>
              <a:rPr lang="en-GB" dirty="0"/>
              <a:t>text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7CCDE4-CD07-CC29-46E0-74CDAC4D83C8}"/>
              </a:ext>
            </a:extLst>
          </p:cNvPr>
          <p:cNvSpPr txBox="1"/>
          <p:nvPr userDrawn="1"/>
        </p:nvSpPr>
        <p:spPr>
          <a:xfrm>
            <a:off x="8352755" y="4788351"/>
            <a:ext cx="739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FB5099B-FE44-5A42-BA56-6696CD855C2E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e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381567" y="913575"/>
            <a:ext cx="8401928" cy="0"/>
          </a:xfrm>
          <a:prstGeom prst="line">
            <a:avLst/>
          </a:prstGeom>
          <a:ln>
            <a:solidFill>
              <a:srgbClr val="6000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381567" y="1132126"/>
            <a:ext cx="8401928" cy="3097800"/>
          </a:xfrm>
          <a:prstGeom prst="rect">
            <a:avLst/>
          </a:prstGeom>
        </p:spPr>
        <p:txBody>
          <a:bodyPr vert="horz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600063"/>
              </a:buClr>
              <a:buSzTx/>
              <a:buFont typeface="Arial"/>
              <a:buChar char="•"/>
              <a:tabLst/>
              <a:defRPr sz="1400" baseline="0">
                <a:latin typeface="Arial"/>
                <a:cs typeface="Arial"/>
              </a:defRPr>
            </a:lvl1pPr>
            <a:lvl2pPr>
              <a:defRPr sz="1400">
                <a:latin typeface="Arial"/>
                <a:cs typeface="Arial"/>
              </a:defRPr>
            </a:lvl2pPr>
            <a:lvl3pPr>
              <a:defRPr sz="14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text</a:t>
            </a:r>
          </a:p>
          <a:p>
            <a:pPr lvl="0"/>
            <a:r>
              <a:rPr lang="en-GB" dirty="0"/>
              <a:t>text</a:t>
            </a:r>
          </a:p>
          <a:p>
            <a:pPr lvl="0"/>
            <a:r>
              <a:rPr lang="en-GB" dirty="0"/>
              <a:t>text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 hasCustomPrompt="1"/>
          </p:nvPr>
        </p:nvSpPr>
        <p:spPr>
          <a:xfrm>
            <a:off x="381567" y="206375"/>
            <a:ext cx="8229600" cy="610054"/>
          </a:xfrm>
          <a:prstGeom prst="rect">
            <a:avLst/>
          </a:prstGeom>
        </p:spPr>
        <p:txBody>
          <a:bodyPr vert="horz"/>
          <a:lstStyle>
            <a:lvl1pPr algn="l">
              <a:defRPr sz="2800">
                <a:solidFill>
                  <a:srgbClr val="600063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7359AA-A038-1245-9D52-20676F747896}"/>
              </a:ext>
            </a:extLst>
          </p:cNvPr>
          <p:cNvSpPr txBox="1"/>
          <p:nvPr userDrawn="1"/>
        </p:nvSpPr>
        <p:spPr>
          <a:xfrm>
            <a:off x="8352755" y="4788351"/>
            <a:ext cx="739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FB5099B-FE44-5A42-BA56-6696CD855C2E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19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side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7CCDE4-CD07-CC29-46E0-74CDAC4D83C8}"/>
              </a:ext>
            </a:extLst>
          </p:cNvPr>
          <p:cNvSpPr txBox="1"/>
          <p:nvPr userDrawn="1"/>
        </p:nvSpPr>
        <p:spPr>
          <a:xfrm>
            <a:off x="8352755" y="4788351"/>
            <a:ext cx="739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FB5099B-FE44-5A42-BA56-6696CD855C2E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BAEA58F5-73A1-8904-AFA7-5795243AC4B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567" y="999241"/>
            <a:ext cx="8401928" cy="3864990"/>
          </a:xfrm>
          <a:prstGeom prst="rect">
            <a:avLst/>
          </a:prstGeom>
        </p:spPr>
        <p:txBody>
          <a:bodyPr vert="horz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600063"/>
              </a:buClr>
              <a:buSzTx/>
              <a:buFont typeface="Arial"/>
              <a:buChar char="•"/>
              <a:tabLst/>
              <a:defRPr sz="1400" baseline="0">
                <a:latin typeface="Arial"/>
                <a:cs typeface="Arial"/>
              </a:defRPr>
            </a:lvl1pPr>
            <a:lvl2pPr>
              <a:defRPr sz="1400">
                <a:latin typeface="Arial"/>
                <a:cs typeface="Arial"/>
              </a:defRPr>
            </a:lvl2pPr>
            <a:lvl3pPr>
              <a:defRPr sz="14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text</a:t>
            </a:r>
          </a:p>
          <a:p>
            <a:pPr lvl="0"/>
            <a:r>
              <a:rPr lang="en-GB" dirty="0"/>
              <a:t>text</a:t>
            </a:r>
          </a:p>
          <a:p>
            <a:pPr lvl="0"/>
            <a:r>
              <a:rPr lang="en-GB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326336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side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381567" y="961534"/>
            <a:ext cx="8401928" cy="3975592"/>
          </a:xfrm>
          <a:prstGeom prst="rect">
            <a:avLst/>
          </a:prstGeom>
        </p:spPr>
        <p:txBody>
          <a:bodyPr vert="horz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600063"/>
              </a:buClr>
              <a:buSzTx/>
              <a:buFont typeface="Arial"/>
              <a:buChar char="•"/>
              <a:tabLst/>
              <a:defRPr sz="1400" baseline="0">
                <a:latin typeface="Arial"/>
                <a:cs typeface="Arial"/>
              </a:defRPr>
            </a:lvl1pPr>
            <a:lvl2pPr>
              <a:defRPr sz="1400">
                <a:latin typeface="Arial"/>
                <a:cs typeface="Arial"/>
              </a:defRPr>
            </a:lvl2pPr>
            <a:lvl3pPr>
              <a:defRPr sz="14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text</a:t>
            </a:r>
          </a:p>
          <a:p>
            <a:pPr lvl="0"/>
            <a:r>
              <a:rPr lang="en-GB" dirty="0"/>
              <a:t>text</a:t>
            </a:r>
          </a:p>
          <a:p>
            <a:pPr lvl="0"/>
            <a:r>
              <a:rPr lang="en-GB" dirty="0"/>
              <a:t>text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7359AA-A038-1245-9D52-20676F747896}"/>
              </a:ext>
            </a:extLst>
          </p:cNvPr>
          <p:cNvSpPr txBox="1"/>
          <p:nvPr userDrawn="1"/>
        </p:nvSpPr>
        <p:spPr>
          <a:xfrm>
            <a:off x="8352755" y="4788351"/>
            <a:ext cx="739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FB5099B-FE44-5A42-BA56-6696CD855C2E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AF3734-F6AC-051B-D272-0CBA8FFD86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4672" y="206375"/>
            <a:ext cx="4748823" cy="519766"/>
          </a:xfrm>
          <a:prstGeom prst="rect">
            <a:avLst/>
          </a:prstGeom>
        </p:spPr>
        <p:txBody>
          <a:bodyPr vert="horz"/>
          <a:lstStyle>
            <a:lvl1pPr algn="l">
              <a:defRPr sz="2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613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83" r:id="rId2"/>
    <p:sldLayoutId id="2147493484" r:id="rId3"/>
    <p:sldLayoutId id="2147493485" r:id="rId4"/>
    <p:sldLayoutId id="2147493486" r:id="rId5"/>
    <p:sldLayoutId id="2147493457" r:id="rId6"/>
    <p:sldLayoutId id="2147493459" r:id="rId7"/>
    <p:sldLayoutId id="2147493481" r:id="rId8"/>
    <p:sldLayoutId id="2147493482" r:id="rId9"/>
    <p:sldLayoutId id="2147493458" r:id="rId10"/>
    <p:sldLayoutId id="2147493488" r:id="rId11"/>
    <p:sldLayoutId id="2147493489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15239" y="3178691"/>
            <a:ext cx="3745793" cy="602218"/>
          </a:xfrm>
        </p:spPr>
        <p:txBody>
          <a:bodyPr vert="horz" lIns="91440" tIns="45720" rIns="91440" bIns="45720" anchor="t"/>
          <a:lstStyle/>
          <a:p>
            <a:r>
              <a:rPr lang="en-GB" dirty="0"/>
              <a:t>Karishma Patel and Robert Riegler (Aston University)</a:t>
            </a:r>
          </a:p>
          <a:p>
            <a:endParaRPr lang="en-GB" dirty="0"/>
          </a:p>
          <a:p>
            <a:r>
              <a:rPr lang="en-GB" dirty="0"/>
              <a:t>DEE 2025, Leeds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5238" y="1364244"/>
            <a:ext cx="3745793" cy="609624"/>
          </a:xfrm>
        </p:spPr>
        <p:txBody>
          <a:bodyPr/>
          <a:lstStyle/>
          <a:p>
            <a:r>
              <a:rPr lang="en-GB" sz="2400" dirty="0"/>
              <a:t>Do students at a UK Business School feel a sense of belonging to their University?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27226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8FC803-A686-429B-D85B-529E981BF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Students and extra-curricular events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79921669-290D-7A35-3F69-412B2EFF8E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2698308"/>
              </p:ext>
            </p:extLst>
          </p:nvPr>
        </p:nvGraphicFramePr>
        <p:xfrm>
          <a:off x="381567" y="1049148"/>
          <a:ext cx="4190433" cy="3237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DBD88929-C637-FA27-5D15-08354771AB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5450618"/>
              </p:ext>
            </p:extLst>
          </p:nvPr>
        </p:nvGraphicFramePr>
        <p:xfrm>
          <a:off x="4572000" y="1078801"/>
          <a:ext cx="4190433" cy="3178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8893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F048725-EE38-CF01-4F30-4FCA1AF4C8A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95403" y="897015"/>
            <a:ext cx="8401928" cy="3097800"/>
          </a:xfrm>
        </p:spPr>
        <p:txBody>
          <a:bodyPr/>
          <a:lstStyle/>
          <a:p>
            <a:r>
              <a:rPr lang="en-GB" sz="1600" dirty="0"/>
              <a:t>According to Thomas (2012), belonging interventions:</a:t>
            </a:r>
          </a:p>
          <a:p>
            <a:pPr lvl="1"/>
            <a:r>
              <a:rPr lang="en-GB" sz="1600" dirty="0"/>
              <a:t>should be for </a:t>
            </a:r>
            <a:r>
              <a:rPr lang="en-GB" sz="1600" b="1" dirty="0"/>
              <a:t>everyone</a:t>
            </a:r>
            <a:r>
              <a:rPr lang="en-GB" sz="1600" dirty="0"/>
              <a:t> – not just aimed at a particular group of students </a:t>
            </a:r>
          </a:p>
          <a:p>
            <a:pPr lvl="1"/>
            <a:r>
              <a:rPr lang="en-GB" sz="1600" dirty="0"/>
              <a:t>should be delivered in ‘the academic sphere’ and have an “</a:t>
            </a:r>
            <a:r>
              <a:rPr lang="en-GB" sz="1600" b="1" dirty="0"/>
              <a:t>overt academic purpose</a:t>
            </a:r>
            <a:r>
              <a:rPr lang="en-GB" sz="1600" dirty="0"/>
              <a:t>”</a:t>
            </a:r>
          </a:p>
          <a:p>
            <a:pPr lvl="1"/>
            <a:r>
              <a:rPr lang="en-GB" sz="1600" dirty="0"/>
              <a:t>Should aim at supporting </a:t>
            </a:r>
            <a:r>
              <a:rPr lang="en-GB" sz="1600" b="1" dirty="0"/>
              <a:t>peer networking </a:t>
            </a:r>
            <a:r>
              <a:rPr lang="en-GB" sz="1600" dirty="0"/>
              <a:t>and meaningful </a:t>
            </a:r>
            <a:r>
              <a:rPr lang="en-GB" sz="1600" b="1" dirty="0"/>
              <a:t>staff-student interactions</a:t>
            </a:r>
          </a:p>
          <a:p>
            <a:pPr lvl="1"/>
            <a:endParaRPr lang="en-GB" sz="1600" dirty="0"/>
          </a:p>
          <a:p>
            <a:r>
              <a:rPr lang="en-GB" sz="1600" dirty="0"/>
              <a:t>We created three “</a:t>
            </a:r>
            <a:r>
              <a:rPr lang="en-GB" sz="1600" b="1" dirty="0"/>
              <a:t>Thinking like and Economist</a:t>
            </a:r>
            <a:r>
              <a:rPr lang="en-GB" sz="1600" dirty="0"/>
              <a:t>” workshops </a:t>
            </a:r>
          </a:p>
          <a:p>
            <a:pPr lvl="1"/>
            <a:r>
              <a:rPr lang="en-GB" sz="1600" dirty="0"/>
              <a:t>Co-created sessions with students’ economic society</a:t>
            </a:r>
          </a:p>
          <a:p>
            <a:pPr lvl="1"/>
            <a:r>
              <a:rPr lang="en-GB" sz="1600" dirty="0"/>
              <a:t>All had academic purpose (programming, policy briefings, and experiments)</a:t>
            </a:r>
          </a:p>
          <a:p>
            <a:pPr lvl="1"/>
            <a:r>
              <a:rPr lang="en-GB" sz="1600" dirty="0"/>
              <a:t>Was open to all economics students across years</a:t>
            </a:r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E04A6E-2A1F-E61F-0F2F-90DDBD4FA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Interventions	</a:t>
            </a:r>
          </a:p>
        </p:txBody>
      </p:sp>
    </p:spTree>
    <p:extLst>
      <p:ext uri="{BB962C8B-B14F-4D97-AF65-F5344CB8AC3E}">
        <p14:creationId xmlns:p14="http://schemas.microsoft.com/office/powerpoint/2010/main" val="153237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A3D348-2914-F8F2-7A26-700736E1E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Motivation and Feedback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C45A87B-B6EB-C38E-DDC1-9CAD686530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7356947"/>
              </p:ext>
            </p:extLst>
          </p:nvPr>
        </p:nvGraphicFramePr>
        <p:xfrm>
          <a:off x="381567" y="1124649"/>
          <a:ext cx="4190433" cy="3120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0AFF332-31C6-0794-CCFF-924528D640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5970351"/>
              </p:ext>
            </p:extLst>
          </p:nvPr>
        </p:nvGraphicFramePr>
        <p:xfrm>
          <a:off x="4572000" y="1124648"/>
          <a:ext cx="4572000" cy="3287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8814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1B0C9-71D5-CE83-808F-C2F05E960CB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1800" dirty="0"/>
              <a:t>We do not find that ethnicity or gender have an impact on students’ sense of belonging</a:t>
            </a:r>
          </a:p>
          <a:p>
            <a:r>
              <a:rPr lang="en-GB" sz="1800" dirty="0"/>
              <a:t>However, our results suggest that there could be differences in the impact of ethnicity on different dimensions of social fit variables</a:t>
            </a:r>
          </a:p>
          <a:p>
            <a:r>
              <a:rPr lang="en-GB" sz="1800" dirty="0"/>
              <a:t>We found that students are mostly interested in attending extra-curricular events if they are academic / career talks </a:t>
            </a:r>
          </a:p>
          <a:p>
            <a:r>
              <a:rPr lang="en-GB" sz="1800" dirty="0"/>
              <a:t>Intervention of co-created workshops allowed students to get to know their peers and gave them the opportunity to talk to staff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AC1DD1-37D1-67BF-A248-79424E3BB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	</a:t>
            </a:r>
          </a:p>
        </p:txBody>
      </p:sp>
    </p:spTree>
    <p:extLst>
      <p:ext uri="{BB962C8B-B14F-4D97-AF65-F5344CB8AC3E}">
        <p14:creationId xmlns:p14="http://schemas.microsoft.com/office/powerpoint/2010/main" val="1723835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DC28A-A65E-BE0B-DEAE-7E76EFF4765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n-GB" sz="2400" dirty="0"/>
              <a:t>Undertaking focus group meetings to learn more about students’ perceptions of interventions</a:t>
            </a:r>
          </a:p>
          <a:p>
            <a:pPr marL="457200" lvl="1" indent="0">
              <a:buNone/>
            </a:pPr>
            <a:endParaRPr lang="en-GB" sz="2400" dirty="0"/>
          </a:p>
          <a:p>
            <a:pPr lvl="1"/>
            <a:r>
              <a:rPr lang="en-GB" sz="2400" dirty="0"/>
              <a:t>Further Intervention: How do other extra-curricular events and involvement in departmental activities affect students belonging? E.g.</a:t>
            </a:r>
          </a:p>
          <a:p>
            <a:pPr lvl="2"/>
            <a:r>
              <a:rPr lang="en-GB" sz="2100" dirty="0"/>
              <a:t>Peer Assisted Learning</a:t>
            </a:r>
          </a:p>
          <a:p>
            <a:pPr lvl="2"/>
            <a:r>
              <a:rPr lang="en-GB" sz="2100" dirty="0"/>
              <a:t>Personal tutoring</a:t>
            </a:r>
          </a:p>
          <a:p>
            <a:pPr lvl="2"/>
            <a:r>
              <a:rPr lang="en-GB" sz="2100" dirty="0"/>
              <a:t>Social media initiative</a:t>
            </a:r>
          </a:p>
          <a:p>
            <a:pPr lvl="2"/>
            <a:endParaRPr lang="en-GB" sz="2100" dirty="0"/>
          </a:p>
          <a:p>
            <a:pPr marL="457200" lvl="1" indent="0">
              <a:buNone/>
            </a:pPr>
            <a:endParaRPr lang="en-GB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2BC576-96CA-5920-94EE-8FBAA26E7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What’s next?</a:t>
            </a:r>
          </a:p>
        </p:txBody>
      </p:sp>
    </p:spTree>
    <p:extLst>
      <p:ext uri="{BB962C8B-B14F-4D97-AF65-F5344CB8AC3E}">
        <p14:creationId xmlns:p14="http://schemas.microsoft.com/office/powerpoint/2010/main" val="740740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9C441-BA98-32A9-E99E-8587BDC62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GB" sz="3200" b="1" dirty="0"/>
              <a:t>THANK YOU!!!</a:t>
            </a:r>
            <a:br>
              <a:rPr lang="en-GB" sz="3200" b="1" dirty="0"/>
            </a:br>
            <a:br>
              <a:rPr lang="en-GB" sz="3200" b="1" dirty="0"/>
            </a:br>
            <a:r>
              <a:rPr lang="en-GB" sz="3200" b="1" dirty="0"/>
              <a:t>Any questions?</a:t>
            </a:r>
            <a:br>
              <a:rPr lang="en-GB" sz="3200" b="1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430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168A1-0FBD-1F83-88B7-E05A9119D3A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76169" y="989901"/>
            <a:ext cx="6301398" cy="3240025"/>
          </a:xfrm>
        </p:spPr>
        <p:txBody>
          <a:bodyPr/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141437"/>
                </a:solidFill>
                <a:latin typeface="ff-tisa-web-pro"/>
              </a:rPr>
              <a:t>Lewis and Hodge (2014) describe two dimensions of belonging: </a:t>
            </a:r>
            <a:r>
              <a:rPr lang="en-GB" sz="1800" b="1" dirty="0">
                <a:solidFill>
                  <a:srgbClr val="0070C0"/>
                </a:solidFill>
                <a:latin typeface="ff-tisa-web-pro"/>
              </a:rPr>
              <a:t>social fit </a:t>
            </a:r>
            <a:r>
              <a:rPr lang="en-GB" sz="1800" dirty="0">
                <a:solidFill>
                  <a:srgbClr val="141437"/>
                </a:solidFill>
                <a:latin typeface="ff-tisa-web-pro"/>
              </a:rPr>
              <a:t>and </a:t>
            </a:r>
            <a:r>
              <a:rPr lang="en-GB" sz="1800" b="1" dirty="0">
                <a:solidFill>
                  <a:srgbClr val="0070C0"/>
                </a:solidFill>
                <a:latin typeface="ff-tisa-web-pro"/>
              </a:rPr>
              <a:t>ability fit</a:t>
            </a:r>
            <a:r>
              <a:rPr lang="en-GB" sz="1800" dirty="0">
                <a:solidFill>
                  <a:srgbClr val="141437"/>
                </a:solidFill>
                <a:latin typeface="ff-tisa-web-pro"/>
              </a:rPr>
              <a:t>.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141437"/>
                </a:solidFill>
                <a:latin typeface="ff-tisa-web-pro"/>
              </a:rPr>
              <a:t>Boulton (2022) provides examples: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141437"/>
              </a:solidFill>
              <a:latin typeface="ff-tisa-web-pro"/>
            </a:endParaRPr>
          </a:p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78D4CA-6855-489C-320D-C83D8C749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belonging?</a:t>
            </a:r>
          </a:p>
        </p:txBody>
      </p:sp>
      <p:pic>
        <p:nvPicPr>
          <p:cNvPr id="4" name="Picture 3" descr="A group of people in a classroom&#10;&#10;AI-generated content may be incorrect.">
            <a:extLst>
              <a:ext uri="{FF2B5EF4-FFF2-40B4-BE49-F238E27FC236}">
                <a16:creationId xmlns:a16="http://schemas.microsoft.com/office/drawing/2014/main" id="{5CCADE93-352E-00DA-5137-20D0B44794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7377" y="989901"/>
            <a:ext cx="1990088" cy="19900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BFA152A-302E-3213-5C15-015ED3CBCE3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4813" y="3043927"/>
            <a:ext cx="1986869" cy="1990089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71552FA-7175-DF0C-C35A-6F2B7CB801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665817"/>
              </p:ext>
            </p:extLst>
          </p:nvPr>
        </p:nvGraphicFramePr>
        <p:xfrm>
          <a:off x="77031" y="2075591"/>
          <a:ext cx="6484312" cy="2839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42156">
                  <a:extLst>
                    <a:ext uri="{9D8B030D-6E8A-4147-A177-3AD203B41FA5}">
                      <a16:colId xmlns:a16="http://schemas.microsoft.com/office/drawing/2014/main" val="874806046"/>
                    </a:ext>
                  </a:extLst>
                </a:gridCol>
                <a:gridCol w="3242156">
                  <a:extLst>
                    <a:ext uri="{9D8B030D-6E8A-4147-A177-3AD203B41FA5}">
                      <a16:colId xmlns:a16="http://schemas.microsoft.com/office/drawing/2014/main" val="23934983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Social fit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Ability fit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7818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Connection with peers, staff and mentors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Feeling capable and comparable in their abilities to their peers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9546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Low levels of concern about negative stereotypes and bias </a:t>
                      </a:r>
                    </a:p>
                    <a:p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about ability to fit in socially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Low levels of concern about negative stereotypes and biases about academic abilities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1804298"/>
                  </a:ext>
                </a:extLst>
              </a:tr>
              <a:tr h="369118"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Feeling accepted and valued socially, as part of a cohort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Feeling accepted and valued academically, as part of course cohort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1717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306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BF014-4CAF-6A4D-38AA-4FA68FB41F0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GB" sz="2400" dirty="0">
                <a:solidFill>
                  <a:srgbClr val="141437"/>
                </a:solidFill>
                <a:latin typeface="ff-tisa-web-pro"/>
              </a:rPr>
              <a:t>Students </a:t>
            </a:r>
            <a:r>
              <a:rPr lang="en-GB" sz="2400" b="1" dirty="0">
                <a:solidFill>
                  <a:srgbClr val="141437"/>
                </a:solidFill>
                <a:latin typeface="ff-tisa-web-pro"/>
              </a:rPr>
              <a:t>feeling part of a community </a:t>
            </a:r>
            <a:r>
              <a:rPr lang="en-GB" sz="2400" dirty="0">
                <a:solidFill>
                  <a:srgbClr val="141437"/>
                </a:solidFill>
                <a:latin typeface="ff-tisa-web-pro"/>
              </a:rPr>
              <a:t>of staff and students</a:t>
            </a:r>
            <a:r>
              <a:rPr lang="en-GB" sz="2400" b="1" dirty="0">
                <a:solidFill>
                  <a:srgbClr val="141437"/>
                </a:solidFill>
                <a:latin typeface="ff-tisa-web-pro"/>
              </a:rPr>
              <a:t> </a:t>
            </a:r>
            <a:r>
              <a:rPr lang="en-GB" sz="2400" dirty="0">
                <a:solidFill>
                  <a:srgbClr val="141437"/>
                </a:solidFill>
                <a:latin typeface="ff-tisa-web-pro"/>
              </a:rPr>
              <a:t>is </a:t>
            </a:r>
            <a:r>
              <a:rPr lang="en-GB" sz="2400" b="1" dirty="0">
                <a:solidFill>
                  <a:srgbClr val="FF0000"/>
                </a:solidFill>
                <a:latin typeface="ff-tisa-web-pro"/>
              </a:rPr>
              <a:t>essential to feelings of fairness</a:t>
            </a:r>
            <a:r>
              <a:rPr lang="en-GB" sz="2400" dirty="0">
                <a:solidFill>
                  <a:srgbClr val="FF0000"/>
                </a:solidFill>
                <a:latin typeface="ff-tisa-web-pro"/>
              </a:rPr>
              <a:t> </a:t>
            </a:r>
            <a:r>
              <a:rPr lang="en-GB" sz="2400" dirty="0">
                <a:solidFill>
                  <a:srgbClr val="141437"/>
                </a:solidFill>
                <a:latin typeface="ff-tisa-web-pro"/>
              </a:rPr>
              <a:t>in the assessment design, marking and learning from the feedback given (</a:t>
            </a:r>
            <a:r>
              <a:rPr lang="en-GB" sz="2400" dirty="0" err="1">
                <a:solidFill>
                  <a:srgbClr val="141437"/>
                </a:solidFill>
                <a:latin typeface="ff-tisa-web-pro"/>
              </a:rPr>
              <a:t>WonkHE</a:t>
            </a:r>
            <a:r>
              <a:rPr lang="en-GB" sz="2400" dirty="0">
                <a:solidFill>
                  <a:srgbClr val="141437"/>
                </a:solidFill>
                <a:latin typeface="ff-tisa-web-pro"/>
              </a:rPr>
              <a:t>, 2023)</a:t>
            </a:r>
          </a:p>
          <a:p>
            <a:r>
              <a:rPr lang="en-GB" sz="2400" dirty="0">
                <a:solidFill>
                  <a:srgbClr val="141437"/>
                </a:solidFill>
                <a:latin typeface="ff-tisa-web-pro"/>
              </a:rPr>
              <a:t>Sense of belonging among students has emerged as a </a:t>
            </a:r>
            <a:r>
              <a:rPr lang="en-GB" sz="2400" b="1" dirty="0">
                <a:solidFill>
                  <a:srgbClr val="FF0000"/>
                </a:solidFill>
                <a:latin typeface="ff-tisa-web-pro"/>
              </a:rPr>
              <a:t>crucial</a:t>
            </a:r>
            <a:r>
              <a:rPr lang="en-GB" sz="2400" dirty="0">
                <a:solidFill>
                  <a:srgbClr val="141437"/>
                </a:solidFill>
                <a:latin typeface="ff-tisa-web-pro"/>
              </a:rPr>
              <a:t> element </a:t>
            </a:r>
            <a:r>
              <a:rPr lang="en-GB" sz="2400" b="1" dirty="0">
                <a:solidFill>
                  <a:srgbClr val="FF0000"/>
                </a:solidFill>
                <a:latin typeface="ff-tisa-web-pro"/>
              </a:rPr>
              <a:t>for academic success</a:t>
            </a:r>
            <a:r>
              <a:rPr lang="en-GB" sz="2400" dirty="0">
                <a:solidFill>
                  <a:srgbClr val="141437"/>
                </a:solidFill>
                <a:latin typeface="ff-tisa-web-pro"/>
              </a:rPr>
              <a:t>, </a:t>
            </a:r>
            <a:r>
              <a:rPr lang="en-GB" sz="2400" b="1" dirty="0">
                <a:solidFill>
                  <a:srgbClr val="FF0000"/>
                </a:solidFill>
                <a:latin typeface="ff-tisa-web-pro"/>
              </a:rPr>
              <a:t>student retention</a:t>
            </a:r>
            <a:r>
              <a:rPr lang="en-GB" sz="2400" dirty="0">
                <a:solidFill>
                  <a:srgbClr val="141437"/>
                </a:solidFill>
                <a:latin typeface="ff-tisa-web-pro"/>
              </a:rPr>
              <a:t>, and </a:t>
            </a:r>
            <a:r>
              <a:rPr lang="en-GB" sz="2400" b="1" dirty="0">
                <a:solidFill>
                  <a:srgbClr val="FF0000"/>
                </a:solidFill>
                <a:latin typeface="ff-tisa-web-pro"/>
              </a:rPr>
              <a:t>overall wellbeing </a:t>
            </a:r>
            <a:r>
              <a:rPr lang="en-GB" sz="2400" dirty="0">
                <a:solidFill>
                  <a:srgbClr val="141437"/>
                </a:solidFill>
                <a:latin typeface="ff-tisa-web-pro"/>
              </a:rPr>
              <a:t>(Advance HE, 2024)</a:t>
            </a:r>
          </a:p>
          <a:p>
            <a:r>
              <a:rPr lang="en-GB" sz="2400" dirty="0">
                <a:solidFill>
                  <a:srgbClr val="141437"/>
                </a:solidFill>
                <a:latin typeface="ff-tisa-web-pro"/>
              </a:rPr>
              <a:t>Many universities recognise the importance of belonging in their 2030 strategies.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2C6C97-58E0-9BC3-928F-AB5CDD79C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does it matter?</a:t>
            </a:r>
          </a:p>
        </p:txBody>
      </p:sp>
    </p:spTree>
    <p:extLst>
      <p:ext uri="{BB962C8B-B14F-4D97-AF65-F5344CB8AC3E}">
        <p14:creationId xmlns:p14="http://schemas.microsoft.com/office/powerpoint/2010/main" val="213386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EEA7A-54FD-9E9A-1253-FB59AFF611A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85763" indent="-385763">
              <a:buFont typeface="+mj-lt"/>
              <a:buAutoNum type="arabicPeriod"/>
            </a:pPr>
            <a:r>
              <a:rPr lang="en-GB" sz="2700" dirty="0"/>
              <a:t>Identify the sense of belonging of Business School students at a “Broad Access University” </a:t>
            </a:r>
          </a:p>
          <a:p>
            <a:pPr marL="385763" indent="-385763">
              <a:buFont typeface="+mj-lt"/>
              <a:buAutoNum type="arabicPeriod"/>
            </a:pPr>
            <a:r>
              <a:rPr lang="en-GB" sz="2700" dirty="0"/>
              <a:t>Identify its determinants</a:t>
            </a:r>
          </a:p>
          <a:p>
            <a:pPr marL="385763" indent="-385763">
              <a:buFont typeface="+mj-lt"/>
              <a:buAutoNum type="arabicPeriod"/>
            </a:pPr>
            <a:r>
              <a:rPr lang="en-GB" sz="2700" dirty="0"/>
              <a:t>Evaluate impact of interventions on students’ sense of belonging</a:t>
            </a:r>
          </a:p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905586-0189-F733-31D5-1F9F3F240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Project aims</a:t>
            </a:r>
          </a:p>
        </p:txBody>
      </p:sp>
    </p:spTree>
    <p:extLst>
      <p:ext uri="{BB962C8B-B14F-4D97-AF65-F5344CB8AC3E}">
        <p14:creationId xmlns:p14="http://schemas.microsoft.com/office/powerpoint/2010/main" val="1340810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FD462-32DB-39BD-3EC4-12E4DBD6EDB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2400" dirty="0"/>
              <a:t>Through online questionnaire  students had to complete in-class:</a:t>
            </a:r>
          </a:p>
          <a:p>
            <a:pPr lvl="1"/>
            <a:r>
              <a:rPr lang="en-GB" sz="2400" dirty="0"/>
              <a:t>First year: During the welcome week </a:t>
            </a:r>
          </a:p>
          <a:p>
            <a:pPr lvl="1"/>
            <a:r>
              <a:rPr lang="en-GB" sz="2400" dirty="0"/>
              <a:t>Second year and final year: During welcome back sessions delivered by Course directors</a:t>
            </a:r>
          </a:p>
          <a:p>
            <a:r>
              <a:rPr lang="en-GB" sz="2400" dirty="0"/>
              <a:t>Sample covers economics courses.</a:t>
            </a:r>
          </a:p>
          <a:p>
            <a:r>
              <a:rPr lang="en-GB" sz="2400" dirty="0"/>
              <a:t>Response rates per year between 24.3 to 67.1%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833A4-3DCE-250D-D1B1-0C768B06C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collection</a:t>
            </a:r>
          </a:p>
        </p:txBody>
      </p:sp>
    </p:spTree>
    <p:extLst>
      <p:ext uri="{BB962C8B-B14F-4D97-AF65-F5344CB8AC3E}">
        <p14:creationId xmlns:p14="http://schemas.microsoft.com/office/powerpoint/2010/main" val="4198536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03F3C09-3E11-36CC-8FFD-BFDE1BAAE1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628559"/>
              </p:ext>
            </p:extLst>
          </p:nvPr>
        </p:nvGraphicFramePr>
        <p:xfrm>
          <a:off x="1434395" y="1057192"/>
          <a:ext cx="6123944" cy="3246852"/>
        </p:xfrm>
        <a:graphic>
          <a:graphicData uri="http://schemas.openxmlformats.org/drawingml/2006/table">
            <a:tbl>
              <a:tblPr/>
              <a:tblGrid>
                <a:gridCol w="2012702">
                  <a:extLst>
                    <a:ext uri="{9D8B030D-6E8A-4147-A177-3AD203B41FA5}">
                      <a16:colId xmlns:a16="http://schemas.microsoft.com/office/drawing/2014/main" val="3356440914"/>
                    </a:ext>
                  </a:extLst>
                </a:gridCol>
                <a:gridCol w="3375797">
                  <a:extLst>
                    <a:ext uri="{9D8B030D-6E8A-4147-A177-3AD203B41FA5}">
                      <a16:colId xmlns:a16="http://schemas.microsoft.com/office/drawing/2014/main" val="1153504486"/>
                    </a:ext>
                  </a:extLst>
                </a:gridCol>
                <a:gridCol w="735445">
                  <a:extLst>
                    <a:ext uri="{9D8B030D-6E8A-4147-A177-3AD203B41FA5}">
                      <a16:colId xmlns:a16="http://schemas.microsoft.com/office/drawing/2014/main" val="4187629693"/>
                    </a:ext>
                  </a:extLst>
                </a:gridCol>
              </a:tblGrid>
              <a:tr h="231918"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3318" marR="3318" marT="331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3318" marR="3318" marT="331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Pct.</a:t>
                      </a:r>
                    </a:p>
                  </a:txBody>
                  <a:tcPr marL="3318" marR="3318" marT="331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0060130"/>
                  </a:ext>
                </a:extLst>
              </a:tr>
              <a:tr h="231918"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Gender</a:t>
                      </a:r>
                    </a:p>
                  </a:txBody>
                  <a:tcPr marL="3318" marR="3318" marT="331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3318" marR="3318" marT="331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</a:t>
                      </a:r>
                    </a:p>
                  </a:txBody>
                  <a:tcPr marL="3318" marR="3318" marT="331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964144"/>
                  </a:ext>
                </a:extLst>
              </a:tr>
              <a:tr h="231918"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18" marR="3318" marT="331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3318" marR="3318" marT="331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70.7</a:t>
                      </a:r>
                    </a:p>
                  </a:txBody>
                  <a:tcPr marL="3318" marR="3318" marT="331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0874385"/>
                  </a:ext>
                </a:extLst>
              </a:tr>
              <a:tr h="231918"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 of Study</a:t>
                      </a:r>
                    </a:p>
                  </a:txBody>
                  <a:tcPr marL="3318" marR="3318" marT="331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First year</a:t>
                      </a:r>
                    </a:p>
                  </a:txBody>
                  <a:tcPr marL="3318" marR="3318" marT="331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23.9</a:t>
                      </a:r>
                    </a:p>
                  </a:txBody>
                  <a:tcPr marL="3318" marR="3318" marT="331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3568193"/>
                  </a:ext>
                </a:extLst>
              </a:tr>
              <a:tr h="231918"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18" marR="3318" marT="331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Second year</a:t>
                      </a:r>
                    </a:p>
                  </a:txBody>
                  <a:tcPr marL="3318" marR="3318" marT="331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52.7</a:t>
                      </a:r>
                    </a:p>
                  </a:txBody>
                  <a:tcPr marL="3318" marR="3318" marT="331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0390274"/>
                  </a:ext>
                </a:extLst>
              </a:tr>
              <a:tr h="231918"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18" marR="3318" marT="331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 year</a:t>
                      </a:r>
                    </a:p>
                  </a:txBody>
                  <a:tcPr marL="3318" marR="3318" marT="331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23.4</a:t>
                      </a:r>
                    </a:p>
                  </a:txBody>
                  <a:tcPr marL="3318" marR="3318" marT="331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9729636"/>
                  </a:ext>
                </a:extLst>
              </a:tr>
              <a:tr h="231918"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Ethnicity</a:t>
                      </a:r>
                    </a:p>
                  </a:txBody>
                  <a:tcPr marL="3318" marR="3318" marT="331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Asian/ Asian British</a:t>
                      </a:r>
                    </a:p>
                  </a:txBody>
                  <a:tcPr marL="3318" marR="3318" marT="331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52.2</a:t>
                      </a:r>
                    </a:p>
                  </a:txBody>
                  <a:tcPr marL="3318" marR="3318" marT="331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0773170"/>
                  </a:ext>
                </a:extLst>
              </a:tr>
              <a:tr h="231918"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18" marR="3318" marT="331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Black/ Black British</a:t>
                      </a:r>
                    </a:p>
                  </a:txBody>
                  <a:tcPr marL="3318" marR="3318" marT="331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22.0</a:t>
                      </a:r>
                    </a:p>
                  </a:txBody>
                  <a:tcPr marL="3318" marR="3318" marT="331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705353"/>
                  </a:ext>
                </a:extLst>
              </a:tr>
              <a:tr h="231918"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18" marR="3318" marT="331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White</a:t>
                      </a:r>
                    </a:p>
                  </a:txBody>
                  <a:tcPr marL="3318" marR="3318" marT="331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16.6</a:t>
                      </a:r>
                    </a:p>
                  </a:txBody>
                  <a:tcPr marL="3318" marR="3318" marT="331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9192660"/>
                  </a:ext>
                </a:extLst>
              </a:tr>
              <a:tr h="231918"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18" marR="3318" marT="331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Mixed / Other / prefer not to say</a:t>
                      </a:r>
                    </a:p>
                  </a:txBody>
                  <a:tcPr marL="3318" marR="3318" marT="331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</a:t>
                      </a:r>
                    </a:p>
                  </a:txBody>
                  <a:tcPr marL="3318" marR="3318" marT="331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720974"/>
                  </a:ext>
                </a:extLst>
              </a:tr>
              <a:tr h="231918"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Term accommodation</a:t>
                      </a:r>
                    </a:p>
                  </a:txBody>
                  <a:tcPr marL="3318" marR="3318" marT="331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Living at home with my family</a:t>
                      </a:r>
                    </a:p>
                  </a:txBody>
                  <a:tcPr marL="3318" marR="3318" marT="331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37.6</a:t>
                      </a:r>
                    </a:p>
                  </a:txBody>
                  <a:tcPr marL="3318" marR="3318" marT="331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7494525"/>
                  </a:ext>
                </a:extLst>
              </a:tr>
              <a:tr h="231918"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18" marR="3318" marT="331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Living away from family</a:t>
                      </a:r>
                    </a:p>
                  </a:txBody>
                  <a:tcPr marL="3318" marR="3318" marT="331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62.4</a:t>
                      </a:r>
                    </a:p>
                  </a:txBody>
                  <a:tcPr marL="3318" marR="3318" marT="331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8417591"/>
                  </a:ext>
                </a:extLst>
              </a:tr>
              <a:tr h="231918"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Accommodation location</a:t>
                      </a:r>
                    </a:p>
                  </a:txBody>
                  <a:tcPr marL="3318" marR="3318" marT="331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Birmingham</a:t>
                      </a:r>
                    </a:p>
                  </a:txBody>
                  <a:tcPr marL="3318" marR="3318" marT="331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85.9</a:t>
                      </a:r>
                    </a:p>
                  </a:txBody>
                  <a:tcPr marL="3318" marR="3318" marT="331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1378198"/>
                  </a:ext>
                </a:extLst>
              </a:tr>
              <a:tr h="231918"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18" marR="3318" marT="331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Outside of Birmingham</a:t>
                      </a:r>
                    </a:p>
                  </a:txBody>
                  <a:tcPr marL="3318" marR="3318" marT="331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</a:t>
                      </a:r>
                    </a:p>
                  </a:txBody>
                  <a:tcPr marL="3318" marR="3318" marT="331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5091307"/>
                  </a:ext>
                </a:extLst>
              </a:tr>
            </a:tbl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3AA7EE3B-2836-390C-1A0B-D56394ED2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Sample Statistics</a:t>
            </a:r>
          </a:p>
        </p:txBody>
      </p:sp>
    </p:spTree>
    <p:extLst>
      <p:ext uri="{BB962C8B-B14F-4D97-AF65-F5344CB8AC3E}">
        <p14:creationId xmlns:p14="http://schemas.microsoft.com/office/powerpoint/2010/main" val="930845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4FB42-6E89-F2DA-8DFC-0B4E1A9D4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1475450"/>
            <a:ext cx="1971675" cy="1910443"/>
          </a:xfrm>
          <a:noFill/>
        </p:spPr>
        <p:txBody>
          <a:bodyPr vert="horz" lIns="68580" tIns="34290" rIns="68580" bIns="34290" rtlCol="0" anchor="ctr">
            <a:normAutofit/>
          </a:bodyPr>
          <a:lstStyle/>
          <a:p>
            <a:pPr algn="ctr"/>
            <a:r>
              <a:rPr lang="en-US" sz="2475">
                <a:solidFill>
                  <a:srgbClr val="FFFFFF"/>
                </a:solidFill>
              </a:rPr>
              <a:t>What is sense of belonging at your University?</a:t>
            </a:r>
          </a:p>
        </p:txBody>
      </p:sp>
      <p:pic>
        <p:nvPicPr>
          <p:cNvPr id="4" name="Picture 3" descr="A graph of a student's degree&#10;&#10;AI-generated content may be incorrect.">
            <a:extLst>
              <a:ext uri="{FF2B5EF4-FFF2-40B4-BE49-F238E27FC236}">
                <a16:creationId xmlns:a16="http://schemas.microsoft.com/office/drawing/2014/main" id="{C39774A4-AFDE-BC16-7B2B-48809FD690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7724" y="342394"/>
            <a:ext cx="5368552" cy="461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498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>
            <a:extLst>
              <a:ext uri="{FF2B5EF4-FFF2-40B4-BE49-F238E27FC236}">
                <a16:creationId xmlns:a16="http://schemas.microsoft.com/office/drawing/2014/main" id="{92E94424-2D92-D134-5244-CB4B24E04EF3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82179" y="977026"/>
            <a:ext cx="8498681" cy="425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7" name="Line 5">
            <a:extLst>
              <a:ext uri="{FF2B5EF4-FFF2-40B4-BE49-F238E27FC236}">
                <a16:creationId xmlns:a16="http://schemas.microsoft.com/office/drawing/2014/main" id="{14F1EB3B-EB44-0519-72F0-A6F097C14E0B}"/>
              </a:ext>
            </a:extLst>
          </p:cNvPr>
          <p:cNvSpPr>
            <a:spLocks noChangeShapeType="1"/>
          </p:cNvSpPr>
          <p:nvPr/>
        </p:nvSpPr>
        <p:spPr bwMode="auto">
          <a:xfrm>
            <a:off x="330995" y="1203245"/>
            <a:ext cx="8493919" cy="0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8" name="Line 6">
            <a:extLst>
              <a:ext uri="{FF2B5EF4-FFF2-40B4-BE49-F238E27FC236}">
                <a16:creationId xmlns:a16="http://schemas.microsoft.com/office/drawing/2014/main" id="{437EEEAC-098B-0225-2FA1-6DB6C12C2497}"/>
              </a:ext>
            </a:extLst>
          </p:cNvPr>
          <p:cNvSpPr>
            <a:spLocks noChangeShapeType="1"/>
          </p:cNvSpPr>
          <p:nvPr/>
        </p:nvSpPr>
        <p:spPr bwMode="auto">
          <a:xfrm>
            <a:off x="330995" y="1392554"/>
            <a:ext cx="8493919" cy="0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9" name="Line 7">
            <a:extLst>
              <a:ext uri="{FF2B5EF4-FFF2-40B4-BE49-F238E27FC236}">
                <a16:creationId xmlns:a16="http://schemas.microsoft.com/office/drawing/2014/main" id="{2FAB24BA-1497-BBAD-66BF-62D1E4D2BE5D}"/>
              </a:ext>
            </a:extLst>
          </p:cNvPr>
          <p:cNvSpPr>
            <a:spLocks noChangeShapeType="1"/>
          </p:cNvSpPr>
          <p:nvPr/>
        </p:nvSpPr>
        <p:spPr bwMode="auto">
          <a:xfrm>
            <a:off x="330995" y="2723673"/>
            <a:ext cx="8493919" cy="0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0" name="Line 8">
            <a:extLst>
              <a:ext uri="{FF2B5EF4-FFF2-40B4-BE49-F238E27FC236}">
                <a16:creationId xmlns:a16="http://schemas.microsoft.com/office/drawing/2014/main" id="{C66CBF67-B111-9C90-7033-794FB7609E61}"/>
              </a:ext>
            </a:extLst>
          </p:cNvPr>
          <p:cNvSpPr>
            <a:spLocks noChangeShapeType="1"/>
          </p:cNvSpPr>
          <p:nvPr/>
        </p:nvSpPr>
        <p:spPr bwMode="auto">
          <a:xfrm>
            <a:off x="330995" y="3483291"/>
            <a:ext cx="8493919" cy="0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1" name="Line 9">
            <a:extLst>
              <a:ext uri="{FF2B5EF4-FFF2-40B4-BE49-F238E27FC236}">
                <a16:creationId xmlns:a16="http://schemas.microsoft.com/office/drawing/2014/main" id="{B5C771E3-C54A-55C1-1217-305DDBD2E7ED}"/>
              </a:ext>
            </a:extLst>
          </p:cNvPr>
          <p:cNvSpPr>
            <a:spLocks noChangeShapeType="1"/>
          </p:cNvSpPr>
          <p:nvPr/>
        </p:nvSpPr>
        <p:spPr bwMode="auto">
          <a:xfrm>
            <a:off x="330995" y="4433410"/>
            <a:ext cx="8493919" cy="0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id="{323B02F5-C98A-0470-C2BC-49484FC8CE91}"/>
              </a:ext>
            </a:extLst>
          </p:cNvPr>
          <p:cNvSpPr>
            <a:spLocks noChangeShapeType="1"/>
          </p:cNvSpPr>
          <p:nvPr/>
        </p:nvSpPr>
        <p:spPr bwMode="auto">
          <a:xfrm>
            <a:off x="330995" y="5003720"/>
            <a:ext cx="8493919" cy="0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0DEFA321-EAEC-5E5E-6A11-8E7982FE8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139" y="986551"/>
            <a:ext cx="125816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1200" b="1" dirty="0">
                <a:solidFill>
                  <a:srgbClr val="000000"/>
                </a:solidFill>
                <a:latin typeface="Aptos Narrow" panose="020B0004020202020204" pitchFamily="34" charset="0"/>
              </a:rPr>
              <a:t>Dep. Var.: Belonging</a:t>
            </a:r>
            <a:endParaRPr lang="en-US" altLang="en-US" sz="1350" dirty="0"/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FDE36356-A307-107C-7FA4-F1CC2173F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9058" y="1208007"/>
            <a:ext cx="46352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1200" b="1">
                <a:solidFill>
                  <a:srgbClr val="000000"/>
                </a:solidFill>
                <a:latin typeface="Aptos Narrow" panose="020B0004020202020204" pitchFamily="34" charset="0"/>
              </a:rPr>
              <a:t>Stage 3</a:t>
            </a:r>
            <a:endParaRPr lang="en-US" altLang="en-US" sz="1350"/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FBA1BDA0-C1F9-AF43-1CCB-0D0CBF1FC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3354" y="1208007"/>
            <a:ext cx="46352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1200" b="1" dirty="0">
                <a:solidFill>
                  <a:srgbClr val="000000"/>
                </a:solidFill>
                <a:latin typeface="Aptos Narrow" panose="020B0004020202020204" pitchFamily="34" charset="0"/>
              </a:rPr>
              <a:t>Stage 2</a:t>
            </a:r>
            <a:endParaRPr lang="en-US" altLang="en-US" sz="1350" dirty="0"/>
          </a:p>
        </p:txBody>
      </p:sp>
      <p:sp>
        <p:nvSpPr>
          <p:cNvPr id="16" name="Rectangle 14">
            <a:extLst>
              <a:ext uri="{FF2B5EF4-FFF2-40B4-BE49-F238E27FC236}">
                <a16:creationId xmlns:a16="http://schemas.microsoft.com/office/drawing/2014/main" id="{61704CDC-9A39-1150-D81C-0FAABDCAD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6460" y="1208007"/>
            <a:ext cx="46352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1200" b="1">
                <a:solidFill>
                  <a:srgbClr val="000000"/>
                </a:solidFill>
                <a:latin typeface="Aptos Narrow" panose="020B0004020202020204" pitchFamily="34" charset="0"/>
              </a:rPr>
              <a:t>Stage 1</a:t>
            </a:r>
            <a:endParaRPr lang="en-US" altLang="en-US" sz="1350"/>
          </a:p>
        </p:txBody>
      </p:sp>
      <p:sp>
        <p:nvSpPr>
          <p:cNvPr id="17" name="Rectangle 15">
            <a:extLst>
              <a:ext uri="{FF2B5EF4-FFF2-40B4-BE49-F238E27FC236}">
                <a16:creationId xmlns:a16="http://schemas.microsoft.com/office/drawing/2014/main" id="{6623A262-717C-1D37-B936-660E84421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1204" y="1398507"/>
            <a:ext cx="464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1200" dirty="0">
                <a:solidFill>
                  <a:srgbClr val="000000"/>
                </a:solidFill>
                <a:latin typeface="Aptos Narrow" panose="020B0004020202020204" pitchFamily="34" charset="0"/>
              </a:rPr>
              <a:t>-</a:t>
            </a:r>
            <a:endParaRPr lang="en-US" altLang="en-US" sz="1350" dirty="0"/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063F839C-8C1F-2891-B370-2239CA532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7639" y="1398507"/>
            <a:ext cx="3542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1200" dirty="0">
                <a:solidFill>
                  <a:srgbClr val="000000"/>
                </a:solidFill>
                <a:latin typeface="Aptos Narrow" panose="020B0004020202020204" pitchFamily="34" charset="0"/>
              </a:rPr>
              <a:t>0.245</a:t>
            </a:r>
            <a:endParaRPr lang="en-US" altLang="en-US" sz="1350" dirty="0"/>
          </a:p>
        </p:txBody>
      </p:sp>
      <p:sp>
        <p:nvSpPr>
          <p:cNvPr id="19" name="Rectangle 17">
            <a:extLst>
              <a:ext uri="{FF2B5EF4-FFF2-40B4-BE49-F238E27FC236}">
                <a16:creationId xmlns:a16="http://schemas.microsoft.com/office/drawing/2014/main" id="{48D1643B-D3D1-0B26-1F63-2B683E3F1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5014" y="1398507"/>
            <a:ext cx="58509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1200">
                <a:solidFill>
                  <a:srgbClr val="000000"/>
                </a:solidFill>
                <a:latin typeface="Aptos Narrow" panose="020B0004020202020204" pitchFamily="34" charset="0"/>
              </a:rPr>
              <a:t>3.232***</a:t>
            </a:r>
            <a:endParaRPr lang="en-US" altLang="en-US" sz="1350"/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8500D2F3-D104-3503-D101-802158D61A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8120" y="1398507"/>
            <a:ext cx="58509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1200">
                <a:solidFill>
                  <a:srgbClr val="000000"/>
                </a:solidFill>
                <a:latin typeface="Aptos Narrow" panose="020B0004020202020204" pitchFamily="34" charset="0"/>
              </a:rPr>
              <a:t>3.279***</a:t>
            </a:r>
            <a:endParaRPr lang="en-US" altLang="en-US" sz="1350"/>
          </a:p>
        </p:txBody>
      </p:sp>
      <p:sp>
        <p:nvSpPr>
          <p:cNvPr id="21" name="Rectangle 19">
            <a:extLst>
              <a:ext uri="{FF2B5EF4-FFF2-40B4-BE49-F238E27FC236}">
                <a16:creationId xmlns:a16="http://schemas.microsoft.com/office/drawing/2014/main" id="{D3FD58FD-E801-698F-C2CE-934DD30433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138" y="1398507"/>
            <a:ext cx="56470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1200" dirty="0">
                <a:solidFill>
                  <a:srgbClr val="000000"/>
                </a:solidFill>
                <a:latin typeface="Aptos Narrow" panose="020B0004020202020204" pitchFamily="34" charset="0"/>
              </a:rPr>
              <a:t>Constant</a:t>
            </a:r>
            <a:endParaRPr lang="en-US" altLang="en-US" sz="1350" dirty="0"/>
          </a:p>
        </p:txBody>
      </p:sp>
      <p:sp>
        <p:nvSpPr>
          <p:cNvPr id="22" name="Rectangle 20">
            <a:extLst>
              <a:ext uri="{FF2B5EF4-FFF2-40B4-BE49-F238E27FC236}">
                <a16:creationId xmlns:a16="http://schemas.microsoft.com/office/drawing/2014/main" id="{7BE323C6-798E-66B8-9D46-6E9EE2C4B6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3826" y="1587816"/>
            <a:ext cx="3542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1200" dirty="0">
                <a:solidFill>
                  <a:srgbClr val="000000"/>
                </a:solidFill>
                <a:latin typeface="Aptos Narrow" panose="020B0004020202020204" pitchFamily="34" charset="0"/>
              </a:rPr>
              <a:t>0.055</a:t>
            </a:r>
            <a:endParaRPr lang="en-US" altLang="en-US" sz="1350" dirty="0"/>
          </a:p>
        </p:txBody>
      </p:sp>
      <p:sp>
        <p:nvSpPr>
          <p:cNvPr id="23" name="Rectangle 21">
            <a:extLst>
              <a:ext uri="{FF2B5EF4-FFF2-40B4-BE49-F238E27FC236}">
                <a16:creationId xmlns:a16="http://schemas.microsoft.com/office/drawing/2014/main" id="{99FA8160-05DA-7A03-36A9-810EA1695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8123" y="1587816"/>
            <a:ext cx="3542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1200">
                <a:solidFill>
                  <a:srgbClr val="000000"/>
                </a:solidFill>
                <a:latin typeface="Aptos Narrow" panose="020B0004020202020204" pitchFamily="34" charset="0"/>
              </a:rPr>
              <a:t>0.153</a:t>
            </a:r>
            <a:endParaRPr lang="en-US" altLang="en-US" sz="1350"/>
          </a:p>
        </p:txBody>
      </p:sp>
      <p:sp>
        <p:nvSpPr>
          <p:cNvPr id="24" name="Rectangle 22">
            <a:extLst>
              <a:ext uri="{FF2B5EF4-FFF2-40B4-BE49-F238E27FC236}">
                <a16:creationId xmlns:a16="http://schemas.microsoft.com/office/drawing/2014/main" id="{B372DEB8-E894-9C35-0768-5DA12DCA69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1229" y="1587816"/>
            <a:ext cx="3542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1200">
                <a:solidFill>
                  <a:srgbClr val="000000"/>
                </a:solidFill>
                <a:latin typeface="Aptos Narrow" panose="020B0004020202020204" pitchFamily="34" charset="0"/>
              </a:rPr>
              <a:t>0.157</a:t>
            </a:r>
            <a:endParaRPr lang="en-US" altLang="en-US" sz="1350"/>
          </a:p>
        </p:txBody>
      </p:sp>
      <p:sp>
        <p:nvSpPr>
          <p:cNvPr id="25" name="Rectangle 23">
            <a:extLst>
              <a:ext uri="{FF2B5EF4-FFF2-40B4-BE49-F238E27FC236}">
                <a16:creationId xmlns:a16="http://schemas.microsoft.com/office/drawing/2014/main" id="{605BE5B1-1CFF-EE9F-6C8F-0981E4F20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139" y="1587816"/>
            <a:ext cx="29815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1200">
                <a:solidFill>
                  <a:srgbClr val="000000"/>
                </a:solidFill>
                <a:latin typeface="Aptos Narrow" panose="020B0004020202020204" pitchFamily="34" charset="0"/>
              </a:rPr>
              <a:t>Male</a:t>
            </a:r>
            <a:endParaRPr lang="en-US" altLang="en-US" sz="1350"/>
          </a:p>
        </p:txBody>
      </p:sp>
      <p:sp>
        <p:nvSpPr>
          <p:cNvPr id="26" name="Rectangle 24">
            <a:extLst>
              <a:ext uri="{FF2B5EF4-FFF2-40B4-BE49-F238E27FC236}">
                <a16:creationId xmlns:a16="http://schemas.microsoft.com/office/drawing/2014/main" id="{A5F6536D-4AFB-2B5D-111C-7B0202DE1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3826" y="1778316"/>
            <a:ext cx="3542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1200" dirty="0">
                <a:solidFill>
                  <a:srgbClr val="000000"/>
                </a:solidFill>
                <a:latin typeface="Aptos Narrow" panose="020B0004020202020204" pitchFamily="34" charset="0"/>
              </a:rPr>
              <a:t>0.168</a:t>
            </a:r>
            <a:endParaRPr lang="en-US" altLang="en-US" sz="1350" dirty="0"/>
          </a:p>
        </p:txBody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00FC26CB-A061-C781-995D-3F46B00FE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8123" y="1778316"/>
            <a:ext cx="3542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1200">
                <a:solidFill>
                  <a:srgbClr val="000000"/>
                </a:solidFill>
                <a:latin typeface="Aptos Narrow" panose="020B0004020202020204" pitchFamily="34" charset="0"/>
              </a:rPr>
              <a:t>0.086</a:t>
            </a:r>
            <a:endParaRPr lang="en-US" altLang="en-US" sz="1350"/>
          </a:p>
        </p:txBody>
      </p:sp>
      <p:sp>
        <p:nvSpPr>
          <p:cNvPr id="28" name="Rectangle 26">
            <a:extLst>
              <a:ext uri="{FF2B5EF4-FFF2-40B4-BE49-F238E27FC236}">
                <a16:creationId xmlns:a16="http://schemas.microsoft.com/office/drawing/2014/main" id="{1D423521-8CFC-6A0C-65B1-17262FF26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1229" y="1778316"/>
            <a:ext cx="3542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1200">
                <a:solidFill>
                  <a:srgbClr val="000000"/>
                </a:solidFill>
                <a:latin typeface="Aptos Narrow" panose="020B0004020202020204" pitchFamily="34" charset="0"/>
              </a:rPr>
              <a:t>0.185</a:t>
            </a:r>
            <a:endParaRPr lang="en-US" altLang="en-US" sz="1350"/>
          </a:p>
        </p:txBody>
      </p:sp>
      <p:sp>
        <p:nvSpPr>
          <p:cNvPr id="29" name="Rectangle 27">
            <a:extLst>
              <a:ext uri="{FF2B5EF4-FFF2-40B4-BE49-F238E27FC236}">
                <a16:creationId xmlns:a16="http://schemas.microsoft.com/office/drawing/2014/main" id="{FD668B06-B048-CC7B-8FF1-009FE2A27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139" y="1778316"/>
            <a:ext cx="174086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1200" dirty="0">
                <a:solidFill>
                  <a:srgbClr val="000000"/>
                </a:solidFill>
                <a:latin typeface="Aptos Narrow" panose="020B0004020202020204" pitchFamily="34" charset="0"/>
              </a:rPr>
              <a:t>ethnicity Black/ Black British</a:t>
            </a:r>
            <a:endParaRPr lang="en-US" altLang="en-US" sz="1350" dirty="0"/>
          </a:p>
        </p:txBody>
      </p:sp>
      <p:sp>
        <p:nvSpPr>
          <p:cNvPr id="30" name="Rectangle 28">
            <a:extLst>
              <a:ext uri="{FF2B5EF4-FFF2-40B4-BE49-F238E27FC236}">
                <a16:creationId xmlns:a16="http://schemas.microsoft.com/office/drawing/2014/main" id="{389D606D-667E-ADC9-989F-E25D0289F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1204" y="1968816"/>
            <a:ext cx="464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1200">
                <a:solidFill>
                  <a:srgbClr val="000000"/>
                </a:solidFill>
                <a:latin typeface="Aptos Narrow" panose="020B0004020202020204" pitchFamily="34" charset="0"/>
              </a:rPr>
              <a:t>-</a:t>
            </a:r>
            <a:endParaRPr lang="en-US" altLang="en-US" sz="1350"/>
          </a:p>
        </p:txBody>
      </p:sp>
      <p:sp>
        <p:nvSpPr>
          <p:cNvPr id="31" name="Rectangle 29">
            <a:extLst>
              <a:ext uri="{FF2B5EF4-FFF2-40B4-BE49-F238E27FC236}">
                <a16:creationId xmlns:a16="http://schemas.microsoft.com/office/drawing/2014/main" id="{0F9A5BEF-8D90-4303-4A1B-9A353E649A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7639" y="1968816"/>
            <a:ext cx="3542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1200">
                <a:solidFill>
                  <a:srgbClr val="000000"/>
                </a:solidFill>
                <a:latin typeface="Aptos Narrow" panose="020B0004020202020204" pitchFamily="34" charset="0"/>
              </a:rPr>
              <a:t>0.214</a:t>
            </a:r>
            <a:endParaRPr lang="en-US" altLang="en-US" sz="1350"/>
          </a:p>
        </p:txBody>
      </p:sp>
      <p:sp>
        <p:nvSpPr>
          <p:cNvPr id="32" name="Rectangle 30">
            <a:extLst>
              <a:ext uri="{FF2B5EF4-FFF2-40B4-BE49-F238E27FC236}">
                <a16:creationId xmlns:a16="http://schemas.microsoft.com/office/drawing/2014/main" id="{E75158A1-617E-F53E-7329-C8DBE76FEF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5501" y="1968816"/>
            <a:ext cx="464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1200">
                <a:solidFill>
                  <a:srgbClr val="000000"/>
                </a:solidFill>
                <a:latin typeface="Aptos Narrow" panose="020B0004020202020204" pitchFamily="34" charset="0"/>
              </a:rPr>
              <a:t>-</a:t>
            </a:r>
            <a:endParaRPr lang="en-US" altLang="en-US" sz="1350"/>
          </a:p>
        </p:txBody>
      </p:sp>
      <p:sp>
        <p:nvSpPr>
          <p:cNvPr id="33" name="Rectangle 31">
            <a:extLst>
              <a:ext uri="{FF2B5EF4-FFF2-40B4-BE49-F238E27FC236}">
                <a16:creationId xmlns:a16="http://schemas.microsoft.com/office/drawing/2014/main" id="{61CE5D9F-E884-8C9B-1716-640140989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1935" y="1968816"/>
            <a:ext cx="3542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1200">
                <a:solidFill>
                  <a:srgbClr val="000000"/>
                </a:solidFill>
                <a:latin typeface="Aptos Narrow" panose="020B0004020202020204" pitchFamily="34" charset="0"/>
              </a:rPr>
              <a:t>0.178</a:t>
            </a:r>
            <a:endParaRPr lang="en-US" altLang="en-US" sz="1350"/>
          </a:p>
        </p:txBody>
      </p:sp>
      <p:sp>
        <p:nvSpPr>
          <p:cNvPr id="34" name="Rectangle 32">
            <a:extLst>
              <a:ext uri="{FF2B5EF4-FFF2-40B4-BE49-F238E27FC236}">
                <a16:creationId xmlns:a16="http://schemas.microsoft.com/office/drawing/2014/main" id="{B1EC3E6A-B555-0D39-65DF-0BE9B62AC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8607" y="1968816"/>
            <a:ext cx="464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1200">
                <a:solidFill>
                  <a:srgbClr val="000000"/>
                </a:solidFill>
                <a:latin typeface="Aptos Narrow" panose="020B0004020202020204" pitchFamily="34" charset="0"/>
              </a:rPr>
              <a:t>-</a:t>
            </a:r>
            <a:endParaRPr lang="en-US" altLang="en-US" sz="1350"/>
          </a:p>
        </p:txBody>
      </p:sp>
      <p:sp>
        <p:nvSpPr>
          <p:cNvPr id="35" name="Rectangle 33">
            <a:extLst>
              <a:ext uri="{FF2B5EF4-FFF2-40B4-BE49-F238E27FC236}">
                <a16:creationId xmlns:a16="http://schemas.microsoft.com/office/drawing/2014/main" id="{D684EAE7-ECD1-BAA7-67CF-88EE2BCCA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6232" y="1968816"/>
            <a:ext cx="3542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1200">
                <a:solidFill>
                  <a:srgbClr val="000000"/>
                </a:solidFill>
                <a:latin typeface="Aptos Narrow" panose="020B0004020202020204" pitchFamily="34" charset="0"/>
              </a:rPr>
              <a:t>0.092</a:t>
            </a:r>
            <a:endParaRPr lang="en-US" altLang="en-US" sz="1350"/>
          </a:p>
        </p:txBody>
      </p:sp>
      <p:sp>
        <p:nvSpPr>
          <p:cNvPr id="36" name="Rectangle 34">
            <a:extLst>
              <a:ext uri="{FF2B5EF4-FFF2-40B4-BE49-F238E27FC236}">
                <a16:creationId xmlns:a16="http://schemas.microsoft.com/office/drawing/2014/main" id="{59818445-50DF-1E67-7CB6-1DF03D7BC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139" y="1968816"/>
            <a:ext cx="92102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1200">
                <a:solidFill>
                  <a:srgbClr val="000000"/>
                </a:solidFill>
                <a:latin typeface="Aptos Narrow" panose="020B0004020202020204" pitchFamily="34" charset="0"/>
              </a:rPr>
              <a:t>Ethnicity White</a:t>
            </a:r>
            <a:endParaRPr lang="en-US" altLang="en-US" sz="1350"/>
          </a:p>
        </p:txBody>
      </p:sp>
      <p:sp>
        <p:nvSpPr>
          <p:cNvPr id="37" name="Rectangle 35">
            <a:extLst>
              <a:ext uri="{FF2B5EF4-FFF2-40B4-BE49-F238E27FC236}">
                <a16:creationId xmlns:a16="http://schemas.microsoft.com/office/drawing/2014/main" id="{934CD5FA-AEBF-3C63-5BC7-7AB91998E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3826" y="2158126"/>
            <a:ext cx="3542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1200">
                <a:solidFill>
                  <a:srgbClr val="000000"/>
                </a:solidFill>
                <a:latin typeface="Aptos Narrow" panose="020B0004020202020204" pitchFamily="34" charset="0"/>
              </a:rPr>
              <a:t>0.264</a:t>
            </a:r>
            <a:endParaRPr lang="en-US" altLang="en-US" sz="1350"/>
          </a:p>
        </p:txBody>
      </p:sp>
      <p:sp>
        <p:nvSpPr>
          <p:cNvPr id="38" name="Rectangle 36">
            <a:extLst>
              <a:ext uri="{FF2B5EF4-FFF2-40B4-BE49-F238E27FC236}">
                <a16:creationId xmlns:a16="http://schemas.microsoft.com/office/drawing/2014/main" id="{BD994AF5-4923-363B-8111-64E7E121C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8123" y="2158126"/>
            <a:ext cx="3542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1200">
                <a:solidFill>
                  <a:srgbClr val="000000"/>
                </a:solidFill>
                <a:latin typeface="Aptos Narrow" panose="020B0004020202020204" pitchFamily="34" charset="0"/>
              </a:rPr>
              <a:t>0.382</a:t>
            </a:r>
            <a:endParaRPr lang="en-US" altLang="en-US" sz="1350"/>
          </a:p>
        </p:txBody>
      </p:sp>
      <p:sp>
        <p:nvSpPr>
          <p:cNvPr id="39" name="Rectangle 37">
            <a:extLst>
              <a:ext uri="{FF2B5EF4-FFF2-40B4-BE49-F238E27FC236}">
                <a16:creationId xmlns:a16="http://schemas.microsoft.com/office/drawing/2014/main" id="{D89D03CE-90EB-55F0-F3F1-0D25397ED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4320" y="2158126"/>
            <a:ext cx="43120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1200" dirty="0">
                <a:solidFill>
                  <a:srgbClr val="000000"/>
                </a:solidFill>
                <a:latin typeface="Aptos Narrow" panose="020B0004020202020204" pitchFamily="34" charset="0"/>
              </a:rPr>
              <a:t>0.440*</a:t>
            </a:r>
            <a:endParaRPr lang="en-US" altLang="en-US" sz="1350" dirty="0"/>
          </a:p>
        </p:txBody>
      </p:sp>
      <p:sp>
        <p:nvSpPr>
          <p:cNvPr id="40" name="Rectangle 38">
            <a:extLst>
              <a:ext uri="{FF2B5EF4-FFF2-40B4-BE49-F238E27FC236}">
                <a16:creationId xmlns:a16="http://schemas.microsoft.com/office/drawing/2014/main" id="{E05138C8-1738-12B6-75E2-793CDF0E2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139" y="2158126"/>
            <a:ext cx="91210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1200">
                <a:solidFill>
                  <a:srgbClr val="000000"/>
                </a:solidFill>
                <a:latin typeface="Aptos Narrow" panose="020B0004020202020204" pitchFamily="34" charset="0"/>
              </a:rPr>
              <a:t>Ethnicity Other</a:t>
            </a:r>
            <a:endParaRPr lang="en-US" altLang="en-US" sz="1350"/>
          </a:p>
        </p:txBody>
      </p:sp>
      <p:sp>
        <p:nvSpPr>
          <p:cNvPr id="41" name="Rectangle 39">
            <a:extLst>
              <a:ext uri="{FF2B5EF4-FFF2-40B4-BE49-F238E27FC236}">
                <a16:creationId xmlns:a16="http://schemas.microsoft.com/office/drawing/2014/main" id="{D0906DC1-5B16-B0F6-55DA-89D7AF842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1204" y="2348626"/>
            <a:ext cx="464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1200">
                <a:solidFill>
                  <a:srgbClr val="000000"/>
                </a:solidFill>
                <a:latin typeface="Aptos Narrow" panose="020B0004020202020204" pitchFamily="34" charset="0"/>
              </a:rPr>
              <a:t>-</a:t>
            </a:r>
            <a:endParaRPr lang="en-US" altLang="en-US" sz="1350"/>
          </a:p>
        </p:txBody>
      </p:sp>
      <p:sp>
        <p:nvSpPr>
          <p:cNvPr id="42" name="Rectangle 40">
            <a:extLst>
              <a:ext uri="{FF2B5EF4-FFF2-40B4-BE49-F238E27FC236}">
                <a16:creationId xmlns:a16="http://schemas.microsoft.com/office/drawing/2014/main" id="{AE805708-33DC-0DE7-C503-EFD9DE6D1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7639" y="2348626"/>
            <a:ext cx="3542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1200">
                <a:solidFill>
                  <a:srgbClr val="000000"/>
                </a:solidFill>
                <a:latin typeface="Aptos Narrow" panose="020B0004020202020204" pitchFamily="34" charset="0"/>
              </a:rPr>
              <a:t>0.104</a:t>
            </a:r>
            <a:endParaRPr lang="en-US" altLang="en-US" sz="1350"/>
          </a:p>
        </p:txBody>
      </p:sp>
      <p:sp>
        <p:nvSpPr>
          <p:cNvPr id="43" name="Rectangle 41">
            <a:extLst>
              <a:ext uri="{FF2B5EF4-FFF2-40B4-BE49-F238E27FC236}">
                <a16:creationId xmlns:a16="http://schemas.microsoft.com/office/drawing/2014/main" id="{4AF21722-5518-23D6-1192-F9FD9F954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8123" y="2348626"/>
            <a:ext cx="3542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1200">
                <a:solidFill>
                  <a:srgbClr val="000000"/>
                </a:solidFill>
                <a:latin typeface="Aptos Narrow" panose="020B0004020202020204" pitchFamily="34" charset="0"/>
              </a:rPr>
              <a:t>0.153</a:t>
            </a:r>
            <a:endParaRPr lang="en-US" altLang="en-US" sz="1350"/>
          </a:p>
        </p:txBody>
      </p:sp>
      <p:sp>
        <p:nvSpPr>
          <p:cNvPr id="44" name="Rectangle 42">
            <a:extLst>
              <a:ext uri="{FF2B5EF4-FFF2-40B4-BE49-F238E27FC236}">
                <a16:creationId xmlns:a16="http://schemas.microsoft.com/office/drawing/2014/main" id="{5306F7FC-B9BC-9162-82E3-BF7A3D041B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1229" y="2348626"/>
            <a:ext cx="3542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1200">
                <a:solidFill>
                  <a:srgbClr val="000000"/>
                </a:solidFill>
                <a:latin typeface="Aptos Narrow" panose="020B0004020202020204" pitchFamily="34" charset="0"/>
              </a:rPr>
              <a:t>0.131</a:t>
            </a:r>
            <a:endParaRPr lang="en-US" altLang="en-US" sz="1350"/>
          </a:p>
        </p:txBody>
      </p:sp>
      <p:sp>
        <p:nvSpPr>
          <p:cNvPr id="45" name="Rectangle 43">
            <a:extLst>
              <a:ext uri="{FF2B5EF4-FFF2-40B4-BE49-F238E27FC236}">
                <a16:creationId xmlns:a16="http://schemas.microsoft.com/office/drawing/2014/main" id="{F7341407-D004-D4DA-36D1-6F2220DF7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139" y="2348626"/>
            <a:ext cx="4289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1200">
                <a:solidFill>
                  <a:srgbClr val="000000"/>
                </a:solidFill>
                <a:latin typeface="Aptos Narrow" panose="020B0004020202020204" pitchFamily="34" charset="0"/>
              </a:rPr>
              <a:t>Level 4</a:t>
            </a:r>
            <a:endParaRPr lang="en-US" altLang="en-US" sz="1350"/>
          </a:p>
        </p:txBody>
      </p:sp>
      <p:sp>
        <p:nvSpPr>
          <p:cNvPr id="46" name="Rectangle 44">
            <a:extLst>
              <a:ext uri="{FF2B5EF4-FFF2-40B4-BE49-F238E27FC236}">
                <a16:creationId xmlns:a16="http://schemas.microsoft.com/office/drawing/2014/main" id="{C39385E6-A2A2-5EE6-CEF2-720388DFC5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1204" y="2537935"/>
            <a:ext cx="464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1200">
                <a:solidFill>
                  <a:srgbClr val="000000"/>
                </a:solidFill>
                <a:latin typeface="Aptos Narrow" panose="020B0004020202020204" pitchFamily="34" charset="0"/>
              </a:rPr>
              <a:t>-</a:t>
            </a:r>
            <a:endParaRPr lang="en-US" altLang="en-US" sz="1350"/>
          </a:p>
        </p:txBody>
      </p:sp>
      <p:sp>
        <p:nvSpPr>
          <p:cNvPr id="47" name="Rectangle 45">
            <a:extLst>
              <a:ext uri="{FF2B5EF4-FFF2-40B4-BE49-F238E27FC236}">
                <a16:creationId xmlns:a16="http://schemas.microsoft.com/office/drawing/2014/main" id="{2018445F-8D8F-0E29-FFF5-3848AE7FF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7639" y="2537935"/>
            <a:ext cx="3542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1200">
                <a:solidFill>
                  <a:srgbClr val="000000"/>
                </a:solidFill>
                <a:latin typeface="Aptos Narrow" panose="020B0004020202020204" pitchFamily="34" charset="0"/>
              </a:rPr>
              <a:t>0.104</a:t>
            </a:r>
            <a:endParaRPr lang="en-US" altLang="en-US" sz="1350"/>
          </a:p>
        </p:txBody>
      </p:sp>
      <p:sp>
        <p:nvSpPr>
          <p:cNvPr id="48" name="Rectangle 46">
            <a:extLst>
              <a:ext uri="{FF2B5EF4-FFF2-40B4-BE49-F238E27FC236}">
                <a16:creationId xmlns:a16="http://schemas.microsoft.com/office/drawing/2014/main" id="{1469AAB8-3022-6CA0-0F75-0C4D8A907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5501" y="2537935"/>
            <a:ext cx="464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1200">
                <a:solidFill>
                  <a:srgbClr val="000000"/>
                </a:solidFill>
                <a:latin typeface="Aptos Narrow" panose="020B0004020202020204" pitchFamily="34" charset="0"/>
              </a:rPr>
              <a:t>-</a:t>
            </a:r>
            <a:endParaRPr lang="en-US" altLang="en-US" sz="1350"/>
          </a:p>
        </p:txBody>
      </p:sp>
      <p:sp>
        <p:nvSpPr>
          <p:cNvPr id="49" name="Rectangle 47">
            <a:extLst>
              <a:ext uri="{FF2B5EF4-FFF2-40B4-BE49-F238E27FC236}">
                <a16:creationId xmlns:a16="http://schemas.microsoft.com/office/drawing/2014/main" id="{EEF0CA99-176E-DC81-D6CC-349F50681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1935" y="2537935"/>
            <a:ext cx="3542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1200">
                <a:solidFill>
                  <a:srgbClr val="000000"/>
                </a:solidFill>
                <a:latin typeface="Aptos Narrow" panose="020B0004020202020204" pitchFamily="34" charset="0"/>
              </a:rPr>
              <a:t>0.146</a:t>
            </a:r>
            <a:endParaRPr lang="en-US" altLang="en-US" sz="1350"/>
          </a:p>
        </p:txBody>
      </p:sp>
      <p:sp>
        <p:nvSpPr>
          <p:cNvPr id="50" name="Rectangle 48">
            <a:extLst>
              <a:ext uri="{FF2B5EF4-FFF2-40B4-BE49-F238E27FC236}">
                <a16:creationId xmlns:a16="http://schemas.microsoft.com/office/drawing/2014/main" id="{2E41A797-B612-A9CB-FD63-782194B006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8607" y="2537935"/>
            <a:ext cx="464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1200">
                <a:solidFill>
                  <a:srgbClr val="000000"/>
                </a:solidFill>
                <a:latin typeface="Aptos Narrow" panose="020B0004020202020204" pitchFamily="34" charset="0"/>
              </a:rPr>
              <a:t>-</a:t>
            </a:r>
            <a:endParaRPr lang="en-US" altLang="en-US" sz="1350"/>
          </a:p>
        </p:txBody>
      </p:sp>
      <p:sp>
        <p:nvSpPr>
          <p:cNvPr id="51" name="Rectangle 49">
            <a:extLst>
              <a:ext uri="{FF2B5EF4-FFF2-40B4-BE49-F238E27FC236}">
                <a16:creationId xmlns:a16="http://schemas.microsoft.com/office/drawing/2014/main" id="{262B497A-D303-C0E3-D66E-DF78DFD96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6232" y="2537935"/>
            <a:ext cx="3542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1200">
                <a:solidFill>
                  <a:srgbClr val="000000"/>
                </a:solidFill>
                <a:latin typeface="Aptos Narrow" panose="020B0004020202020204" pitchFamily="34" charset="0"/>
              </a:rPr>
              <a:t>0.081</a:t>
            </a:r>
            <a:endParaRPr lang="en-US" altLang="en-US" sz="1350"/>
          </a:p>
        </p:txBody>
      </p:sp>
      <p:sp>
        <p:nvSpPr>
          <p:cNvPr id="52" name="Rectangle 50">
            <a:extLst>
              <a:ext uri="{FF2B5EF4-FFF2-40B4-BE49-F238E27FC236}">
                <a16:creationId xmlns:a16="http://schemas.microsoft.com/office/drawing/2014/main" id="{63BC5595-A3B4-EE48-E83D-D48A127C33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139" y="2537935"/>
            <a:ext cx="4289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1200">
                <a:solidFill>
                  <a:srgbClr val="000000"/>
                </a:solidFill>
                <a:latin typeface="Aptos Narrow" panose="020B0004020202020204" pitchFamily="34" charset="0"/>
              </a:rPr>
              <a:t>Level 6</a:t>
            </a:r>
            <a:endParaRPr lang="en-US" altLang="en-US" sz="1350"/>
          </a:p>
        </p:txBody>
      </p:sp>
      <p:sp>
        <p:nvSpPr>
          <p:cNvPr id="53" name="Rectangle 51">
            <a:extLst>
              <a:ext uri="{FF2B5EF4-FFF2-40B4-BE49-F238E27FC236}">
                <a16:creationId xmlns:a16="http://schemas.microsoft.com/office/drawing/2014/main" id="{91CFB67F-9AC5-38D1-5991-475149C07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3826" y="2728435"/>
            <a:ext cx="3542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1200">
                <a:solidFill>
                  <a:srgbClr val="000000"/>
                </a:solidFill>
                <a:latin typeface="Aptos Narrow" panose="020B0004020202020204" pitchFamily="34" charset="0"/>
              </a:rPr>
              <a:t>0.140</a:t>
            </a:r>
            <a:endParaRPr lang="en-US" altLang="en-US" sz="1350"/>
          </a:p>
        </p:txBody>
      </p:sp>
      <p:sp>
        <p:nvSpPr>
          <p:cNvPr id="54" name="Rectangle 52">
            <a:extLst>
              <a:ext uri="{FF2B5EF4-FFF2-40B4-BE49-F238E27FC236}">
                <a16:creationId xmlns:a16="http://schemas.microsoft.com/office/drawing/2014/main" id="{768C8849-4122-5609-E51A-59A47413A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8123" y="2728435"/>
            <a:ext cx="3542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1200">
                <a:solidFill>
                  <a:srgbClr val="000000"/>
                </a:solidFill>
                <a:latin typeface="Aptos Narrow" panose="020B0004020202020204" pitchFamily="34" charset="0"/>
              </a:rPr>
              <a:t>0.337</a:t>
            </a:r>
            <a:endParaRPr lang="en-US" altLang="en-US" sz="1350"/>
          </a:p>
        </p:txBody>
      </p:sp>
      <p:sp>
        <p:nvSpPr>
          <p:cNvPr id="55" name="Rectangle 53">
            <a:extLst>
              <a:ext uri="{FF2B5EF4-FFF2-40B4-BE49-F238E27FC236}">
                <a16:creationId xmlns:a16="http://schemas.microsoft.com/office/drawing/2014/main" id="{17F3CF03-BE18-E1E8-C7BB-0573695FC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139" y="2728435"/>
            <a:ext cx="147386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1200">
                <a:solidFill>
                  <a:srgbClr val="000000"/>
                </a:solidFill>
                <a:latin typeface="Aptos Narrow" panose="020B0004020202020204" pitchFamily="34" charset="0"/>
              </a:rPr>
              <a:t>Term accom: Flat/house</a:t>
            </a:r>
            <a:endParaRPr lang="en-US" altLang="en-US" sz="1350"/>
          </a:p>
        </p:txBody>
      </p:sp>
      <p:sp>
        <p:nvSpPr>
          <p:cNvPr id="56" name="Rectangle 54">
            <a:extLst>
              <a:ext uri="{FF2B5EF4-FFF2-40B4-BE49-F238E27FC236}">
                <a16:creationId xmlns:a16="http://schemas.microsoft.com/office/drawing/2014/main" id="{EA15B2A4-10E2-C386-245C-32784BEBCF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3826" y="2918935"/>
            <a:ext cx="3542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1200">
                <a:solidFill>
                  <a:srgbClr val="000000"/>
                </a:solidFill>
                <a:latin typeface="Aptos Narrow" panose="020B0004020202020204" pitchFamily="34" charset="0"/>
              </a:rPr>
              <a:t>0.165</a:t>
            </a:r>
            <a:endParaRPr lang="en-US" altLang="en-US" sz="1350"/>
          </a:p>
        </p:txBody>
      </p:sp>
      <p:sp>
        <p:nvSpPr>
          <p:cNvPr id="57" name="Rectangle 55">
            <a:extLst>
              <a:ext uri="{FF2B5EF4-FFF2-40B4-BE49-F238E27FC236}">
                <a16:creationId xmlns:a16="http://schemas.microsoft.com/office/drawing/2014/main" id="{3AABCDBF-7CF2-D379-B9D0-AD1D106786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8123" y="2918935"/>
            <a:ext cx="3542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1200">
                <a:solidFill>
                  <a:srgbClr val="000000"/>
                </a:solidFill>
                <a:latin typeface="Aptos Narrow" panose="020B0004020202020204" pitchFamily="34" charset="0"/>
              </a:rPr>
              <a:t>0.138</a:t>
            </a:r>
            <a:endParaRPr lang="en-US" altLang="en-US" sz="1350"/>
          </a:p>
        </p:txBody>
      </p:sp>
      <p:sp>
        <p:nvSpPr>
          <p:cNvPr id="58" name="Rectangle 56">
            <a:extLst>
              <a:ext uri="{FF2B5EF4-FFF2-40B4-BE49-F238E27FC236}">
                <a16:creationId xmlns:a16="http://schemas.microsoft.com/office/drawing/2014/main" id="{9CB1A9EC-4553-8191-8A01-CBC0C3B7E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139" y="2918935"/>
            <a:ext cx="32893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1200">
                <a:solidFill>
                  <a:srgbClr val="000000"/>
                </a:solidFill>
                <a:latin typeface="Aptos Narrow" panose="020B0004020202020204" pitchFamily="34" charset="0"/>
              </a:rPr>
              <a:t>Term </a:t>
            </a:r>
            <a:endParaRPr lang="en-US" altLang="en-US" sz="1350"/>
          </a:p>
        </p:txBody>
      </p:sp>
      <p:sp>
        <p:nvSpPr>
          <p:cNvPr id="59" name="Rectangle 57">
            <a:extLst>
              <a:ext uri="{FF2B5EF4-FFF2-40B4-BE49-F238E27FC236}">
                <a16:creationId xmlns:a16="http://schemas.microsoft.com/office/drawing/2014/main" id="{B73824EA-AA28-64EF-5906-6662D47257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179" y="2918935"/>
            <a:ext cx="41998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1200">
                <a:solidFill>
                  <a:srgbClr val="000000"/>
                </a:solidFill>
                <a:latin typeface="Aptos Narrow" panose="020B0004020202020204" pitchFamily="34" charset="0"/>
              </a:rPr>
              <a:t>accom</a:t>
            </a:r>
            <a:endParaRPr lang="en-US" altLang="en-US" sz="1350"/>
          </a:p>
        </p:txBody>
      </p:sp>
      <p:sp>
        <p:nvSpPr>
          <p:cNvPr id="60" name="Rectangle 58">
            <a:extLst>
              <a:ext uri="{FF2B5EF4-FFF2-40B4-BE49-F238E27FC236}">
                <a16:creationId xmlns:a16="http://schemas.microsoft.com/office/drawing/2014/main" id="{305B6EED-32CC-D61C-5552-8A28C4C27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897" y="2918935"/>
            <a:ext cx="41517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1200">
                <a:solidFill>
                  <a:srgbClr val="000000"/>
                </a:solidFill>
                <a:latin typeface="Aptos Narrow" panose="020B0004020202020204" pitchFamily="34" charset="0"/>
              </a:rPr>
              <a:t>: Halls </a:t>
            </a:r>
            <a:endParaRPr lang="en-US" altLang="en-US" sz="1350"/>
          </a:p>
        </p:txBody>
      </p:sp>
      <p:sp>
        <p:nvSpPr>
          <p:cNvPr id="61" name="Rectangle 59">
            <a:extLst>
              <a:ext uri="{FF2B5EF4-FFF2-40B4-BE49-F238E27FC236}">
                <a16:creationId xmlns:a16="http://schemas.microsoft.com/office/drawing/2014/main" id="{C22100F5-773A-F183-B9DC-D34171A3B0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9472" y="2918935"/>
            <a:ext cx="16350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1200">
                <a:solidFill>
                  <a:srgbClr val="000000"/>
                </a:solidFill>
                <a:latin typeface="Aptos Narrow" panose="020B0004020202020204" pitchFamily="34" charset="0"/>
              </a:rPr>
              <a:t>off</a:t>
            </a:r>
            <a:endParaRPr lang="en-US" altLang="en-US" sz="1350"/>
          </a:p>
        </p:txBody>
      </p:sp>
      <p:sp>
        <p:nvSpPr>
          <p:cNvPr id="62" name="Rectangle 60">
            <a:extLst>
              <a:ext uri="{FF2B5EF4-FFF2-40B4-BE49-F238E27FC236}">
                <a16:creationId xmlns:a16="http://schemas.microsoft.com/office/drawing/2014/main" id="{FD8E5A2E-F5CC-9E27-6ADD-93CEA14B6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0207" y="2918935"/>
            <a:ext cx="464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1200">
                <a:solidFill>
                  <a:srgbClr val="000000"/>
                </a:solidFill>
                <a:latin typeface="Aptos Narrow" panose="020B0004020202020204" pitchFamily="34" charset="0"/>
              </a:rPr>
              <a:t>-</a:t>
            </a:r>
            <a:endParaRPr lang="en-US" altLang="en-US" sz="1350"/>
          </a:p>
        </p:txBody>
      </p:sp>
      <p:sp>
        <p:nvSpPr>
          <p:cNvPr id="63" name="Rectangle 61">
            <a:extLst>
              <a:ext uri="{FF2B5EF4-FFF2-40B4-BE49-F238E27FC236}">
                <a16:creationId xmlns:a16="http://schemas.microsoft.com/office/drawing/2014/main" id="{A1FB8A08-BE91-6B9E-BF3D-94313EB1C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6641" y="2918935"/>
            <a:ext cx="49449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1200">
                <a:solidFill>
                  <a:srgbClr val="000000"/>
                </a:solidFill>
                <a:latin typeface="Aptos Narrow" panose="020B0004020202020204" pitchFamily="34" charset="0"/>
              </a:rPr>
              <a:t>campus</a:t>
            </a:r>
            <a:endParaRPr lang="en-US" altLang="en-US" sz="1350"/>
          </a:p>
        </p:txBody>
      </p:sp>
      <p:sp>
        <p:nvSpPr>
          <p:cNvPr id="64" name="Rectangle 62">
            <a:extLst>
              <a:ext uri="{FF2B5EF4-FFF2-40B4-BE49-F238E27FC236}">
                <a16:creationId xmlns:a16="http://schemas.microsoft.com/office/drawing/2014/main" id="{F6B4F0BB-5021-E151-B020-819256ACB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3826" y="3108245"/>
            <a:ext cx="3542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1200">
                <a:solidFill>
                  <a:srgbClr val="000000"/>
                </a:solidFill>
                <a:latin typeface="Aptos Narrow" panose="020B0004020202020204" pitchFamily="34" charset="0"/>
              </a:rPr>
              <a:t>0.096</a:t>
            </a:r>
            <a:endParaRPr lang="en-US" altLang="en-US" sz="1350"/>
          </a:p>
        </p:txBody>
      </p:sp>
      <p:sp>
        <p:nvSpPr>
          <p:cNvPr id="65" name="Rectangle 63">
            <a:extLst>
              <a:ext uri="{FF2B5EF4-FFF2-40B4-BE49-F238E27FC236}">
                <a16:creationId xmlns:a16="http://schemas.microsoft.com/office/drawing/2014/main" id="{4B131B39-E4E8-6D0D-DB74-F4E2BB1C9E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8123" y="3108245"/>
            <a:ext cx="3542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1200">
                <a:solidFill>
                  <a:srgbClr val="000000"/>
                </a:solidFill>
                <a:latin typeface="Aptos Narrow" panose="020B0004020202020204" pitchFamily="34" charset="0"/>
              </a:rPr>
              <a:t>0.111</a:t>
            </a:r>
            <a:endParaRPr lang="en-US" altLang="en-US" sz="1350"/>
          </a:p>
        </p:txBody>
      </p:sp>
      <p:sp>
        <p:nvSpPr>
          <p:cNvPr id="66" name="Rectangle 64">
            <a:extLst>
              <a:ext uri="{FF2B5EF4-FFF2-40B4-BE49-F238E27FC236}">
                <a16:creationId xmlns:a16="http://schemas.microsoft.com/office/drawing/2014/main" id="{BB812803-D8A0-DD8D-7C42-2DA5A35F19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139" y="3108245"/>
            <a:ext cx="32893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1200">
                <a:solidFill>
                  <a:srgbClr val="000000"/>
                </a:solidFill>
                <a:latin typeface="Aptos Narrow" panose="020B0004020202020204" pitchFamily="34" charset="0"/>
              </a:rPr>
              <a:t>Term </a:t>
            </a:r>
            <a:endParaRPr lang="en-US" altLang="en-US" sz="1350"/>
          </a:p>
        </p:txBody>
      </p:sp>
      <p:sp>
        <p:nvSpPr>
          <p:cNvPr id="67" name="Rectangle 65">
            <a:extLst>
              <a:ext uri="{FF2B5EF4-FFF2-40B4-BE49-F238E27FC236}">
                <a16:creationId xmlns:a16="http://schemas.microsoft.com/office/drawing/2014/main" id="{97330BA1-1020-3BD0-661E-544EF3B2F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179" y="3108245"/>
            <a:ext cx="41998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1200">
                <a:solidFill>
                  <a:srgbClr val="000000"/>
                </a:solidFill>
                <a:latin typeface="Aptos Narrow" panose="020B0004020202020204" pitchFamily="34" charset="0"/>
              </a:rPr>
              <a:t>accom</a:t>
            </a:r>
            <a:endParaRPr lang="en-US" altLang="en-US" sz="1350"/>
          </a:p>
        </p:txBody>
      </p:sp>
      <p:sp>
        <p:nvSpPr>
          <p:cNvPr id="68" name="Rectangle 66">
            <a:extLst>
              <a:ext uri="{FF2B5EF4-FFF2-40B4-BE49-F238E27FC236}">
                <a16:creationId xmlns:a16="http://schemas.microsoft.com/office/drawing/2014/main" id="{8DEF3C1D-38EB-AFF5-F585-3552BC8B5D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897" y="3108245"/>
            <a:ext cx="41517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1200">
                <a:solidFill>
                  <a:srgbClr val="000000"/>
                </a:solidFill>
                <a:latin typeface="Aptos Narrow" panose="020B0004020202020204" pitchFamily="34" charset="0"/>
              </a:rPr>
              <a:t>: Halls </a:t>
            </a:r>
            <a:endParaRPr lang="en-US" altLang="en-US" sz="1350"/>
          </a:p>
        </p:txBody>
      </p:sp>
      <p:sp>
        <p:nvSpPr>
          <p:cNvPr id="69" name="Rectangle 67">
            <a:extLst>
              <a:ext uri="{FF2B5EF4-FFF2-40B4-BE49-F238E27FC236}">
                <a16:creationId xmlns:a16="http://schemas.microsoft.com/office/drawing/2014/main" id="{CEB9FC32-162E-B9B6-CB93-24E9CCCE3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9473" y="3108245"/>
            <a:ext cx="15549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1200">
                <a:solidFill>
                  <a:srgbClr val="000000"/>
                </a:solidFill>
                <a:latin typeface="Aptos Narrow" panose="020B0004020202020204" pitchFamily="34" charset="0"/>
              </a:rPr>
              <a:t>on</a:t>
            </a:r>
            <a:endParaRPr lang="en-US" altLang="en-US" sz="1350"/>
          </a:p>
        </p:txBody>
      </p:sp>
      <p:sp>
        <p:nvSpPr>
          <p:cNvPr id="70" name="Rectangle 68">
            <a:extLst>
              <a:ext uri="{FF2B5EF4-FFF2-40B4-BE49-F238E27FC236}">
                <a16:creationId xmlns:a16="http://schemas.microsoft.com/office/drawing/2014/main" id="{82F45F6C-C42A-A8BA-27CF-1B50CC461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3064" y="3108245"/>
            <a:ext cx="464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1200">
                <a:solidFill>
                  <a:srgbClr val="000000"/>
                </a:solidFill>
                <a:latin typeface="Aptos Narrow" panose="020B0004020202020204" pitchFamily="34" charset="0"/>
              </a:rPr>
              <a:t>-</a:t>
            </a:r>
            <a:endParaRPr lang="en-US" altLang="en-US" sz="1350"/>
          </a:p>
        </p:txBody>
      </p:sp>
      <p:sp>
        <p:nvSpPr>
          <p:cNvPr id="71" name="Rectangle 69">
            <a:extLst>
              <a:ext uri="{FF2B5EF4-FFF2-40B4-BE49-F238E27FC236}">
                <a16:creationId xmlns:a16="http://schemas.microsoft.com/office/drawing/2014/main" id="{43ED7859-224F-85A4-C110-38259AECD4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9497" y="3108245"/>
            <a:ext cx="49449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1200">
                <a:solidFill>
                  <a:srgbClr val="000000"/>
                </a:solidFill>
                <a:latin typeface="Aptos Narrow" panose="020B0004020202020204" pitchFamily="34" charset="0"/>
              </a:rPr>
              <a:t>campus</a:t>
            </a:r>
            <a:endParaRPr lang="en-US" altLang="en-US" sz="1350"/>
          </a:p>
        </p:txBody>
      </p:sp>
      <p:sp>
        <p:nvSpPr>
          <p:cNvPr id="72" name="Rectangle 70">
            <a:extLst>
              <a:ext uri="{FF2B5EF4-FFF2-40B4-BE49-F238E27FC236}">
                <a16:creationId xmlns:a16="http://schemas.microsoft.com/office/drawing/2014/main" id="{D04C198C-DE8F-B7F9-44A0-C4F3BAF65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3826" y="3298745"/>
            <a:ext cx="3542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1200">
                <a:solidFill>
                  <a:srgbClr val="000000"/>
                </a:solidFill>
                <a:latin typeface="Aptos Narrow" panose="020B0004020202020204" pitchFamily="34" charset="0"/>
              </a:rPr>
              <a:t>0.050</a:t>
            </a:r>
            <a:endParaRPr lang="en-US" altLang="en-US" sz="1350"/>
          </a:p>
        </p:txBody>
      </p:sp>
      <p:sp>
        <p:nvSpPr>
          <p:cNvPr id="73" name="Rectangle 71">
            <a:extLst>
              <a:ext uri="{FF2B5EF4-FFF2-40B4-BE49-F238E27FC236}">
                <a16:creationId xmlns:a16="http://schemas.microsoft.com/office/drawing/2014/main" id="{83E36045-38B3-C85F-441C-A5D52D918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5501" y="3298745"/>
            <a:ext cx="464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1200">
                <a:solidFill>
                  <a:srgbClr val="000000"/>
                </a:solidFill>
                <a:latin typeface="Aptos Narrow" panose="020B0004020202020204" pitchFamily="34" charset="0"/>
              </a:rPr>
              <a:t>-</a:t>
            </a:r>
            <a:endParaRPr lang="en-US" altLang="en-US" sz="1350"/>
          </a:p>
        </p:txBody>
      </p:sp>
      <p:sp>
        <p:nvSpPr>
          <p:cNvPr id="74" name="Rectangle 72">
            <a:extLst>
              <a:ext uri="{FF2B5EF4-FFF2-40B4-BE49-F238E27FC236}">
                <a16:creationId xmlns:a16="http://schemas.microsoft.com/office/drawing/2014/main" id="{F925DA1C-8A36-83F6-D483-B59F517D8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1935" y="3298745"/>
            <a:ext cx="3542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1200">
                <a:solidFill>
                  <a:srgbClr val="000000"/>
                </a:solidFill>
                <a:latin typeface="Aptos Narrow" panose="020B0004020202020204" pitchFamily="34" charset="0"/>
              </a:rPr>
              <a:t>0.030</a:t>
            </a:r>
            <a:endParaRPr lang="en-US" altLang="en-US" sz="1350"/>
          </a:p>
        </p:txBody>
      </p:sp>
      <p:sp>
        <p:nvSpPr>
          <p:cNvPr id="75" name="Rectangle 73">
            <a:extLst>
              <a:ext uri="{FF2B5EF4-FFF2-40B4-BE49-F238E27FC236}">
                <a16:creationId xmlns:a16="http://schemas.microsoft.com/office/drawing/2014/main" id="{D5B8CADD-DA18-1A54-E691-E133EEB83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138" y="3298745"/>
            <a:ext cx="200631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1200">
                <a:solidFill>
                  <a:srgbClr val="000000"/>
                </a:solidFill>
                <a:latin typeface="Aptos Narrow" panose="020B0004020202020204" pitchFamily="34" charset="0"/>
              </a:rPr>
              <a:t>Location: Outside of Birmingham</a:t>
            </a:r>
            <a:endParaRPr lang="en-US" altLang="en-US" sz="1350"/>
          </a:p>
        </p:txBody>
      </p:sp>
      <p:sp>
        <p:nvSpPr>
          <p:cNvPr id="76" name="Rectangle 74">
            <a:extLst>
              <a:ext uri="{FF2B5EF4-FFF2-40B4-BE49-F238E27FC236}">
                <a16:creationId xmlns:a16="http://schemas.microsoft.com/office/drawing/2014/main" id="{F8926941-798A-514B-EE66-FBFDD5C74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0717" y="3489245"/>
            <a:ext cx="58509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1200">
                <a:solidFill>
                  <a:srgbClr val="000000"/>
                </a:solidFill>
                <a:latin typeface="Aptos Narrow" panose="020B0004020202020204" pitchFamily="34" charset="0"/>
              </a:rPr>
              <a:t>0.210***</a:t>
            </a:r>
            <a:endParaRPr lang="en-US" altLang="en-US" sz="1350"/>
          </a:p>
        </p:txBody>
      </p:sp>
      <p:sp>
        <p:nvSpPr>
          <p:cNvPr id="77" name="Rectangle 75">
            <a:extLst>
              <a:ext uri="{FF2B5EF4-FFF2-40B4-BE49-F238E27FC236}">
                <a16:creationId xmlns:a16="http://schemas.microsoft.com/office/drawing/2014/main" id="{DA98A449-AB6D-31AF-D22D-E488CC62AF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139" y="3489245"/>
            <a:ext cx="99944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1200">
                <a:solidFill>
                  <a:srgbClr val="000000"/>
                </a:solidFill>
                <a:latin typeface="Aptos Narrow" panose="020B0004020202020204" pitchFamily="34" charset="0"/>
              </a:rPr>
              <a:t>Respect student</a:t>
            </a:r>
            <a:endParaRPr lang="en-US" altLang="en-US" sz="1350"/>
          </a:p>
        </p:txBody>
      </p:sp>
      <p:sp>
        <p:nvSpPr>
          <p:cNvPr id="78" name="Rectangle 76">
            <a:extLst>
              <a:ext uri="{FF2B5EF4-FFF2-40B4-BE49-F238E27FC236}">
                <a16:creationId xmlns:a16="http://schemas.microsoft.com/office/drawing/2014/main" id="{B5907DED-BCB5-85A5-57D3-B6EFE2DB6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1914" y="3678554"/>
            <a:ext cx="464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1200" dirty="0">
                <a:solidFill>
                  <a:srgbClr val="000000"/>
                </a:solidFill>
                <a:latin typeface="Aptos Narrow" panose="020B0004020202020204" pitchFamily="34" charset="0"/>
              </a:rPr>
              <a:t>-</a:t>
            </a:r>
            <a:endParaRPr lang="en-US" altLang="en-US" sz="1350" dirty="0"/>
          </a:p>
        </p:txBody>
      </p:sp>
      <p:sp>
        <p:nvSpPr>
          <p:cNvPr id="79" name="Rectangle 77">
            <a:extLst>
              <a:ext uri="{FF2B5EF4-FFF2-40B4-BE49-F238E27FC236}">
                <a16:creationId xmlns:a16="http://schemas.microsoft.com/office/drawing/2014/main" id="{31E492D5-CBCF-C562-1297-8349FC1D8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9539" y="3678554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1200">
                <a:solidFill>
                  <a:srgbClr val="000000"/>
                </a:solidFill>
                <a:latin typeface="Aptos Narrow" panose="020B0004020202020204" pitchFamily="34" charset="0"/>
              </a:rPr>
              <a:t>0.0005</a:t>
            </a:r>
            <a:endParaRPr lang="en-US" altLang="en-US" sz="1350"/>
          </a:p>
        </p:txBody>
      </p:sp>
      <p:sp>
        <p:nvSpPr>
          <p:cNvPr id="80" name="Rectangle 78">
            <a:extLst>
              <a:ext uri="{FF2B5EF4-FFF2-40B4-BE49-F238E27FC236}">
                <a16:creationId xmlns:a16="http://schemas.microsoft.com/office/drawing/2014/main" id="{03EB060A-0C35-615B-02D1-559CFFFE5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139" y="3678554"/>
            <a:ext cx="80515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1200">
                <a:solidFill>
                  <a:srgbClr val="000000"/>
                </a:solidFill>
                <a:latin typeface="Aptos Narrow" panose="020B0004020202020204" pitchFamily="34" charset="0"/>
              </a:rPr>
              <a:t>Respect staff</a:t>
            </a:r>
            <a:endParaRPr lang="en-US" altLang="en-US" sz="1350"/>
          </a:p>
        </p:txBody>
      </p:sp>
      <p:sp>
        <p:nvSpPr>
          <p:cNvPr id="81" name="Rectangle 79">
            <a:extLst>
              <a:ext uri="{FF2B5EF4-FFF2-40B4-BE49-F238E27FC236}">
                <a16:creationId xmlns:a16="http://schemas.microsoft.com/office/drawing/2014/main" id="{F959B601-ADD4-8C0C-7CD9-29A7ED706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5726" y="3869054"/>
            <a:ext cx="43120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1200">
                <a:solidFill>
                  <a:srgbClr val="000000"/>
                </a:solidFill>
                <a:latin typeface="Aptos Narrow" panose="020B0004020202020204" pitchFamily="34" charset="0"/>
              </a:rPr>
              <a:t>0.117*</a:t>
            </a:r>
            <a:endParaRPr lang="en-US" altLang="en-US" sz="1350"/>
          </a:p>
        </p:txBody>
      </p:sp>
      <p:sp>
        <p:nvSpPr>
          <p:cNvPr id="82" name="Rectangle 80">
            <a:extLst>
              <a:ext uri="{FF2B5EF4-FFF2-40B4-BE49-F238E27FC236}">
                <a16:creationId xmlns:a16="http://schemas.microsoft.com/office/drawing/2014/main" id="{7E64BC53-F637-0B97-7DA0-757A4B252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139" y="3869054"/>
            <a:ext cx="113236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1200" dirty="0">
                <a:solidFill>
                  <a:srgbClr val="000000"/>
                </a:solidFill>
                <a:latin typeface="Aptos Narrow" panose="020B0004020202020204" pitchFamily="34" charset="0"/>
              </a:rPr>
              <a:t>Connected to staff</a:t>
            </a:r>
            <a:endParaRPr lang="en-US" altLang="en-US" sz="1350" dirty="0"/>
          </a:p>
        </p:txBody>
      </p:sp>
      <p:sp>
        <p:nvSpPr>
          <p:cNvPr id="83" name="Rectangle 81">
            <a:extLst>
              <a:ext uri="{FF2B5EF4-FFF2-40B4-BE49-F238E27FC236}">
                <a16:creationId xmlns:a16="http://schemas.microsoft.com/office/drawing/2014/main" id="{9DF2BF4E-988F-F0BD-1916-355CE67877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0717" y="4058363"/>
            <a:ext cx="58509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1200">
                <a:solidFill>
                  <a:srgbClr val="000000"/>
                </a:solidFill>
                <a:latin typeface="Aptos Narrow" panose="020B0004020202020204" pitchFamily="34" charset="0"/>
              </a:rPr>
              <a:t>0.215***</a:t>
            </a:r>
            <a:endParaRPr lang="en-US" altLang="en-US" sz="1350"/>
          </a:p>
        </p:txBody>
      </p:sp>
      <p:sp>
        <p:nvSpPr>
          <p:cNvPr id="84" name="Rectangle 82">
            <a:extLst>
              <a:ext uri="{FF2B5EF4-FFF2-40B4-BE49-F238E27FC236}">
                <a16:creationId xmlns:a16="http://schemas.microsoft.com/office/drawing/2014/main" id="{34B7C65E-3939-AE63-B7BC-EA4290CFF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139" y="4058363"/>
            <a:ext cx="68768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1200">
                <a:solidFill>
                  <a:srgbClr val="000000"/>
                </a:solidFill>
                <a:latin typeface="Aptos Narrow" panose="020B0004020202020204" pitchFamily="34" charset="0"/>
              </a:rPr>
              <a:t>Welcoming</a:t>
            </a:r>
            <a:endParaRPr lang="en-US" altLang="en-US" sz="1350"/>
          </a:p>
        </p:txBody>
      </p:sp>
      <p:sp>
        <p:nvSpPr>
          <p:cNvPr id="85" name="Rectangle 83">
            <a:extLst>
              <a:ext uri="{FF2B5EF4-FFF2-40B4-BE49-F238E27FC236}">
                <a16:creationId xmlns:a16="http://schemas.microsoft.com/office/drawing/2014/main" id="{25CB5D90-D40A-5EBB-9B62-D8AE782AB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0717" y="4248863"/>
            <a:ext cx="58509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1200" dirty="0">
                <a:solidFill>
                  <a:srgbClr val="000000"/>
                </a:solidFill>
                <a:latin typeface="Aptos Narrow" panose="020B0004020202020204" pitchFamily="34" charset="0"/>
              </a:rPr>
              <a:t>0.505***</a:t>
            </a:r>
            <a:endParaRPr lang="en-US" altLang="en-US" sz="1350" dirty="0"/>
          </a:p>
        </p:txBody>
      </p:sp>
      <p:sp>
        <p:nvSpPr>
          <p:cNvPr id="86" name="Rectangle 84">
            <a:extLst>
              <a:ext uri="{FF2B5EF4-FFF2-40B4-BE49-F238E27FC236}">
                <a16:creationId xmlns:a16="http://schemas.microsoft.com/office/drawing/2014/main" id="{9ECD3B59-FAA1-4B24-1656-830A30FB0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139" y="4248863"/>
            <a:ext cx="128035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1200" dirty="0">
                <a:solidFill>
                  <a:srgbClr val="000000"/>
                </a:solidFill>
                <a:latin typeface="Aptos Narrow" panose="020B0004020202020204" pitchFamily="34" charset="0"/>
              </a:rPr>
              <a:t>Enriching experience</a:t>
            </a:r>
            <a:endParaRPr lang="en-US" altLang="en-US" sz="1350" dirty="0"/>
          </a:p>
        </p:txBody>
      </p:sp>
      <p:sp>
        <p:nvSpPr>
          <p:cNvPr id="87" name="Rectangle 85">
            <a:extLst>
              <a:ext uri="{FF2B5EF4-FFF2-40B4-BE49-F238E27FC236}">
                <a16:creationId xmlns:a16="http://schemas.microsoft.com/office/drawing/2014/main" id="{C06914CB-5D67-818E-D169-65DA958C9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2166" y="4439363"/>
            <a:ext cx="23564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1200">
                <a:solidFill>
                  <a:srgbClr val="000000"/>
                </a:solidFill>
                <a:latin typeface="Aptos Narrow" panose="020B0004020202020204" pitchFamily="34" charset="0"/>
              </a:rPr>
              <a:t>205</a:t>
            </a:r>
            <a:endParaRPr lang="en-US" altLang="en-US" sz="1350"/>
          </a:p>
        </p:txBody>
      </p:sp>
      <p:sp>
        <p:nvSpPr>
          <p:cNvPr id="88" name="Rectangle 86">
            <a:extLst>
              <a:ext uri="{FF2B5EF4-FFF2-40B4-BE49-F238E27FC236}">
                <a16:creationId xmlns:a16="http://schemas.microsoft.com/office/drawing/2014/main" id="{E74777F0-56D1-AF61-802C-015AA7133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6463" y="4439363"/>
            <a:ext cx="23564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1200">
                <a:solidFill>
                  <a:srgbClr val="000000"/>
                </a:solidFill>
                <a:latin typeface="Aptos Narrow" panose="020B0004020202020204" pitchFamily="34" charset="0"/>
              </a:rPr>
              <a:t>205</a:t>
            </a:r>
            <a:endParaRPr lang="en-US" altLang="en-US" sz="1350"/>
          </a:p>
        </p:txBody>
      </p:sp>
      <p:sp>
        <p:nvSpPr>
          <p:cNvPr id="89" name="Rectangle 87">
            <a:extLst>
              <a:ext uri="{FF2B5EF4-FFF2-40B4-BE49-F238E27FC236}">
                <a16:creationId xmlns:a16="http://schemas.microsoft.com/office/drawing/2014/main" id="{8A025C9F-B70F-ACA0-B239-0CB68C106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9570" y="4439363"/>
            <a:ext cx="23564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1200">
                <a:solidFill>
                  <a:srgbClr val="000000"/>
                </a:solidFill>
                <a:latin typeface="Aptos Narrow" panose="020B0004020202020204" pitchFamily="34" charset="0"/>
              </a:rPr>
              <a:t>205</a:t>
            </a:r>
            <a:endParaRPr lang="en-US" altLang="en-US" sz="1350"/>
          </a:p>
        </p:txBody>
      </p:sp>
      <p:sp>
        <p:nvSpPr>
          <p:cNvPr id="90" name="Rectangle 88">
            <a:extLst>
              <a:ext uri="{FF2B5EF4-FFF2-40B4-BE49-F238E27FC236}">
                <a16:creationId xmlns:a16="http://schemas.microsoft.com/office/drawing/2014/main" id="{3A1DE403-B888-8DFC-E25A-652FE33C8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139" y="4439363"/>
            <a:ext cx="8177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1200">
                <a:solidFill>
                  <a:srgbClr val="000000"/>
                </a:solidFill>
                <a:latin typeface="Aptos Narrow" panose="020B0004020202020204" pitchFamily="34" charset="0"/>
              </a:rPr>
              <a:t>Observations</a:t>
            </a:r>
            <a:endParaRPr lang="en-US" altLang="en-US" sz="1350"/>
          </a:p>
        </p:txBody>
      </p:sp>
      <p:sp>
        <p:nvSpPr>
          <p:cNvPr id="91" name="Rectangle 89">
            <a:extLst>
              <a:ext uri="{FF2B5EF4-FFF2-40B4-BE49-F238E27FC236}">
                <a16:creationId xmlns:a16="http://schemas.microsoft.com/office/drawing/2014/main" id="{E763E2BA-8A44-FC65-BB08-BA56D195A3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3826" y="4628672"/>
            <a:ext cx="3542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1200">
                <a:solidFill>
                  <a:srgbClr val="000000"/>
                </a:solidFill>
                <a:latin typeface="Aptos Narrow" panose="020B0004020202020204" pitchFamily="34" charset="0"/>
              </a:rPr>
              <a:t>0.536</a:t>
            </a:r>
            <a:endParaRPr lang="en-US" altLang="en-US" sz="1350"/>
          </a:p>
        </p:txBody>
      </p:sp>
      <p:sp>
        <p:nvSpPr>
          <p:cNvPr id="92" name="Rectangle 90">
            <a:extLst>
              <a:ext uri="{FF2B5EF4-FFF2-40B4-BE49-F238E27FC236}">
                <a16:creationId xmlns:a16="http://schemas.microsoft.com/office/drawing/2014/main" id="{78BB6614-7FE5-5EDE-00B3-C56FAA01E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8123" y="4628672"/>
            <a:ext cx="3542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1200">
                <a:solidFill>
                  <a:srgbClr val="000000"/>
                </a:solidFill>
                <a:latin typeface="Aptos Narrow" panose="020B0004020202020204" pitchFamily="34" charset="0"/>
              </a:rPr>
              <a:t>0.039</a:t>
            </a:r>
            <a:endParaRPr lang="en-US" altLang="en-US" sz="1350"/>
          </a:p>
        </p:txBody>
      </p:sp>
      <p:sp>
        <p:nvSpPr>
          <p:cNvPr id="93" name="Rectangle 91">
            <a:extLst>
              <a:ext uri="{FF2B5EF4-FFF2-40B4-BE49-F238E27FC236}">
                <a16:creationId xmlns:a16="http://schemas.microsoft.com/office/drawing/2014/main" id="{B028A1E7-DBB2-D586-D0D6-9481E918D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1229" y="4628672"/>
            <a:ext cx="3542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1200">
                <a:solidFill>
                  <a:srgbClr val="000000"/>
                </a:solidFill>
                <a:latin typeface="Aptos Narrow" panose="020B0004020202020204" pitchFamily="34" charset="0"/>
              </a:rPr>
              <a:t>0.029</a:t>
            </a:r>
            <a:endParaRPr lang="en-US" altLang="en-US" sz="1350"/>
          </a:p>
        </p:txBody>
      </p:sp>
      <p:sp>
        <p:nvSpPr>
          <p:cNvPr id="94" name="Rectangle 92">
            <a:extLst>
              <a:ext uri="{FF2B5EF4-FFF2-40B4-BE49-F238E27FC236}">
                <a16:creationId xmlns:a16="http://schemas.microsoft.com/office/drawing/2014/main" id="{547FB0B1-241E-B999-D363-8BA0651DE8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139" y="4628672"/>
            <a:ext cx="849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1200">
                <a:solidFill>
                  <a:srgbClr val="000000"/>
                </a:solidFill>
                <a:latin typeface="Aptos Narrow" panose="020B0004020202020204" pitchFamily="34" charset="0"/>
              </a:rPr>
              <a:t>R</a:t>
            </a:r>
            <a:endParaRPr lang="en-US" altLang="en-US" sz="1350"/>
          </a:p>
        </p:txBody>
      </p:sp>
      <p:sp>
        <p:nvSpPr>
          <p:cNvPr id="95" name="Rectangle 93">
            <a:extLst>
              <a:ext uri="{FF2B5EF4-FFF2-40B4-BE49-F238E27FC236}">
                <a16:creationId xmlns:a16="http://schemas.microsoft.com/office/drawing/2014/main" id="{C10513FA-EBC1-FB8F-F91C-4EE15D54E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673" y="4638197"/>
            <a:ext cx="52900" cy="126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825">
                <a:solidFill>
                  <a:srgbClr val="000000"/>
                </a:solidFill>
                <a:latin typeface="Aptos Narrow" panose="020B0004020202020204" pitchFamily="34" charset="0"/>
              </a:rPr>
              <a:t>2</a:t>
            </a:r>
            <a:endParaRPr lang="en-US" altLang="en-US" sz="1350"/>
          </a:p>
        </p:txBody>
      </p:sp>
      <p:sp>
        <p:nvSpPr>
          <p:cNvPr id="96" name="Rectangle 94">
            <a:extLst>
              <a:ext uri="{FF2B5EF4-FFF2-40B4-BE49-F238E27FC236}">
                <a16:creationId xmlns:a16="http://schemas.microsoft.com/office/drawing/2014/main" id="{CDE2621B-0A84-1800-904F-9243150DC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3826" y="4819172"/>
            <a:ext cx="3542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1200">
                <a:solidFill>
                  <a:srgbClr val="000000"/>
                </a:solidFill>
                <a:latin typeface="Aptos Narrow" panose="020B0004020202020204" pitchFamily="34" charset="0"/>
              </a:rPr>
              <a:t>0.499</a:t>
            </a:r>
            <a:endParaRPr lang="en-US" altLang="en-US" sz="1350"/>
          </a:p>
        </p:txBody>
      </p:sp>
      <p:sp>
        <p:nvSpPr>
          <p:cNvPr id="97" name="Rectangle 95">
            <a:extLst>
              <a:ext uri="{FF2B5EF4-FFF2-40B4-BE49-F238E27FC236}">
                <a16:creationId xmlns:a16="http://schemas.microsoft.com/office/drawing/2014/main" id="{6DAFB559-5941-FF76-8D38-D7CB86BCB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5501" y="4819172"/>
            <a:ext cx="464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1200">
                <a:solidFill>
                  <a:srgbClr val="000000"/>
                </a:solidFill>
                <a:latin typeface="Aptos Narrow" panose="020B0004020202020204" pitchFamily="34" charset="0"/>
              </a:rPr>
              <a:t>-</a:t>
            </a:r>
            <a:endParaRPr lang="en-US" altLang="en-US" sz="1350"/>
          </a:p>
        </p:txBody>
      </p:sp>
      <p:sp>
        <p:nvSpPr>
          <p:cNvPr id="98" name="Rectangle 96">
            <a:extLst>
              <a:ext uri="{FF2B5EF4-FFF2-40B4-BE49-F238E27FC236}">
                <a16:creationId xmlns:a16="http://schemas.microsoft.com/office/drawing/2014/main" id="{3AF168D6-FB45-0D0F-8269-84D930BBB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1935" y="4819172"/>
            <a:ext cx="3542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1200">
                <a:solidFill>
                  <a:srgbClr val="000000"/>
                </a:solidFill>
                <a:latin typeface="Aptos Narrow" panose="020B0004020202020204" pitchFamily="34" charset="0"/>
              </a:rPr>
              <a:t>0.011</a:t>
            </a:r>
            <a:endParaRPr lang="en-US" altLang="en-US" sz="1350"/>
          </a:p>
        </p:txBody>
      </p:sp>
      <p:sp>
        <p:nvSpPr>
          <p:cNvPr id="99" name="Rectangle 97">
            <a:extLst>
              <a:ext uri="{FF2B5EF4-FFF2-40B4-BE49-F238E27FC236}">
                <a16:creationId xmlns:a16="http://schemas.microsoft.com/office/drawing/2014/main" id="{9E3BE28B-A7F6-6C22-ABBD-94D272A8B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9316" y="4819172"/>
            <a:ext cx="464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1200">
                <a:solidFill>
                  <a:srgbClr val="000000"/>
                </a:solidFill>
                <a:latin typeface="Aptos Narrow" panose="020B0004020202020204" pitchFamily="34" charset="0"/>
              </a:rPr>
              <a:t>-</a:t>
            </a:r>
            <a:endParaRPr lang="en-US" altLang="en-US" sz="1350"/>
          </a:p>
        </p:txBody>
      </p:sp>
      <p:sp>
        <p:nvSpPr>
          <p:cNvPr id="100" name="Rectangle 98">
            <a:extLst>
              <a:ext uri="{FF2B5EF4-FFF2-40B4-BE49-F238E27FC236}">
                <a16:creationId xmlns:a16="http://schemas.microsoft.com/office/drawing/2014/main" id="{1D23604A-FA6E-B6BD-9849-7F38C45F0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6942" y="4819172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1200">
                <a:solidFill>
                  <a:srgbClr val="000000"/>
                </a:solidFill>
                <a:latin typeface="Aptos Narrow" panose="020B0004020202020204" pitchFamily="34" charset="0"/>
              </a:rPr>
              <a:t>0.0005</a:t>
            </a:r>
            <a:endParaRPr lang="en-US" altLang="en-US" sz="1350"/>
          </a:p>
        </p:txBody>
      </p:sp>
      <p:sp>
        <p:nvSpPr>
          <p:cNvPr id="101" name="Rectangle 99">
            <a:extLst>
              <a:ext uri="{FF2B5EF4-FFF2-40B4-BE49-F238E27FC236}">
                <a16:creationId xmlns:a16="http://schemas.microsoft.com/office/drawing/2014/main" id="{38BD49E1-DBDC-D657-CDFB-7DB55209E7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138" y="4819172"/>
            <a:ext cx="65409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1200">
                <a:solidFill>
                  <a:srgbClr val="000000"/>
                </a:solidFill>
                <a:latin typeface="Aptos Narrow" panose="020B0004020202020204" pitchFamily="34" charset="0"/>
              </a:rPr>
              <a:t>Adjusted R</a:t>
            </a:r>
            <a:endParaRPr lang="en-US" altLang="en-US" sz="1350"/>
          </a:p>
        </p:txBody>
      </p:sp>
      <p:sp>
        <p:nvSpPr>
          <p:cNvPr id="102" name="Rectangle 100">
            <a:extLst>
              <a:ext uri="{FF2B5EF4-FFF2-40B4-BE49-F238E27FC236}">
                <a16:creationId xmlns:a16="http://schemas.microsoft.com/office/drawing/2014/main" id="{FE39DE32-C5BA-D8D6-6691-9DAA32BF9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029" y="4826316"/>
            <a:ext cx="52900" cy="126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825">
                <a:solidFill>
                  <a:srgbClr val="000000"/>
                </a:solidFill>
                <a:latin typeface="Aptos Narrow" panose="020B0004020202020204" pitchFamily="34" charset="0"/>
              </a:rPr>
              <a:t>2</a:t>
            </a:r>
            <a:endParaRPr lang="en-US" altLang="en-US" sz="1350"/>
          </a:p>
        </p:txBody>
      </p:sp>
      <p:sp>
        <p:nvSpPr>
          <p:cNvPr id="103" name="Rectangle 101">
            <a:extLst>
              <a:ext uri="{FF2B5EF4-FFF2-40B4-BE49-F238E27FC236}">
                <a16:creationId xmlns:a16="http://schemas.microsoft.com/office/drawing/2014/main" id="{49746363-9D12-F081-171A-8905C9F6F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138" y="5035866"/>
            <a:ext cx="1489190" cy="126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825">
                <a:solidFill>
                  <a:srgbClr val="000000"/>
                </a:solidFill>
                <a:latin typeface="Aptos Narrow" panose="020B0004020202020204" pitchFamily="34" charset="0"/>
              </a:rPr>
              <a:t>Note: *p&lt;0.1; **p&lt;0.05; ***p&lt;0.01</a:t>
            </a:r>
            <a:endParaRPr lang="en-US" altLang="en-US" sz="1350"/>
          </a:p>
        </p:txBody>
      </p:sp>
      <p:sp>
        <p:nvSpPr>
          <p:cNvPr id="104" name="Title 1">
            <a:extLst>
              <a:ext uri="{FF2B5EF4-FFF2-40B4-BE49-F238E27FC236}">
                <a16:creationId xmlns:a16="http://schemas.microsoft.com/office/drawing/2014/main" id="{0B83A843-B405-D2E4-4B4C-B5DFC3AA9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20" y="182916"/>
            <a:ext cx="8229600" cy="610054"/>
          </a:xfrm>
        </p:spPr>
        <p:txBody>
          <a:bodyPr/>
          <a:lstStyle/>
          <a:p>
            <a:r>
              <a:rPr lang="en-GB" dirty="0"/>
              <a:t>Determinants</a:t>
            </a:r>
          </a:p>
        </p:txBody>
      </p:sp>
      <p:sp>
        <p:nvSpPr>
          <p:cNvPr id="2" name="Line 6">
            <a:extLst>
              <a:ext uri="{FF2B5EF4-FFF2-40B4-BE49-F238E27FC236}">
                <a16:creationId xmlns:a16="http://schemas.microsoft.com/office/drawing/2014/main" id="{D41C4670-D1CB-7F43-139D-52E65E03B2BE}"/>
              </a:ext>
            </a:extLst>
          </p:cNvPr>
          <p:cNvSpPr>
            <a:spLocks noChangeShapeType="1"/>
          </p:cNvSpPr>
          <p:nvPr/>
        </p:nvSpPr>
        <p:spPr bwMode="auto">
          <a:xfrm>
            <a:off x="330995" y="1587816"/>
            <a:ext cx="8493919" cy="0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338538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  <p:bldP spid="19" grpId="0"/>
      <p:bldP spid="22" grpId="0"/>
      <p:bldP spid="23" grpId="0"/>
      <p:bldP spid="26" grpId="0"/>
      <p:bldP spid="27" grpId="0"/>
      <p:bldP spid="31" grpId="0"/>
      <p:bldP spid="33" grpId="0"/>
      <p:bldP spid="37" grpId="0"/>
      <p:bldP spid="38" grpId="0"/>
      <p:bldP spid="42" grpId="0"/>
      <p:bldP spid="43" grpId="0"/>
      <p:bldP spid="47" grpId="0"/>
      <p:bldP spid="49" grpId="0"/>
      <p:bldP spid="53" grpId="0"/>
      <p:bldP spid="54" grpId="0"/>
      <p:bldP spid="56" grpId="0"/>
      <p:bldP spid="57" grpId="0"/>
      <p:bldP spid="64" grpId="0"/>
      <p:bldP spid="65" grpId="0"/>
      <p:bldP spid="72" grpId="0"/>
      <p:bldP spid="74" grpId="0"/>
      <p:bldP spid="76" grpId="0"/>
      <p:bldP spid="79" grpId="0"/>
      <p:bldP spid="81" grpId="0"/>
      <p:bldP spid="83" grpId="0"/>
      <p:bldP spid="85" grpId="0"/>
      <p:bldP spid="87" grpId="0"/>
      <p:bldP spid="88" grpId="0"/>
      <p:bldP spid="91" grpId="0"/>
      <p:bldP spid="92" grpId="0"/>
      <p:bldP spid="96" grpId="0"/>
      <p:bldP spid="9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0E82D19-7BAA-40AD-8CAB-3DAAC5512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Determinants: Ethnicity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C9A5955-FFDF-5E47-E277-4948C5B7AB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781077"/>
              </p:ext>
            </p:extLst>
          </p:nvPr>
        </p:nvGraphicFramePr>
        <p:xfrm>
          <a:off x="725647" y="1031793"/>
          <a:ext cx="7692706" cy="3929380"/>
        </p:xfrm>
        <a:graphic>
          <a:graphicData uri="http://schemas.openxmlformats.org/drawingml/2006/table">
            <a:tbl>
              <a:tblPr/>
              <a:tblGrid>
                <a:gridCol w="3366953">
                  <a:extLst>
                    <a:ext uri="{9D8B030D-6E8A-4147-A177-3AD203B41FA5}">
                      <a16:colId xmlns:a16="http://schemas.microsoft.com/office/drawing/2014/main" val="120406355"/>
                    </a:ext>
                  </a:extLst>
                </a:gridCol>
                <a:gridCol w="1272230">
                  <a:extLst>
                    <a:ext uri="{9D8B030D-6E8A-4147-A177-3AD203B41FA5}">
                      <a16:colId xmlns:a16="http://schemas.microsoft.com/office/drawing/2014/main" val="1216661387"/>
                    </a:ext>
                  </a:extLst>
                </a:gridCol>
                <a:gridCol w="1938637">
                  <a:extLst>
                    <a:ext uri="{9D8B030D-6E8A-4147-A177-3AD203B41FA5}">
                      <a16:colId xmlns:a16="http://schemas.microsoft.com/office/drawing/2014/main" val="1606414218"/>
                    </a:ext>
                  </a:extLst>
                </a:gridCol>
                <a:gridCol w="1114886">
                  <a:extLst>
                    <a:ext uri="{9D8B030D-6E8A-4147-A177-3AD203B41FA5}">
                      <a16:colId xmlns:a16="http://schemas.microsoft.com/office/drawing/2014/main" val="2374770549"/>
                    </a:ext>
                  </a:extLst>
                </a:gridCol>
              </a:tblGrid>
              <a:tr h="253641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Dep. Var.: Belonging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1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9993925"/>
                  </a:ext>
                </a:extLst>
              </a:tr>
              <a:tr h="25364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Asian eth.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Black eth.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White eth.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8211297"/>
                  </a:ext>
                </a:extLst>
              </a:tr>
              <a:tr h="25364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Constant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-0.561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0.218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-0.087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4533415"/>
                  </a:ext>
                </a:extLst>
              </a:tr>
              <a:tr h="25364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Male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0.14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0.121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0.279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8980153"/>
                  </a:ext>
                </a:extLst>
              </a:tr>
              <a:tr h="25364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First Year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-0.103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0.297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-0.241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0584629"/>
                  </a:ext>
                </a:extLst>
              </a:tr>
              <a:tr h="25364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Final Year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-0.117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-0.024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-0.377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2625018"/>
                  </a:ext>
                </a:extLst>
              </a:tr>
              <a:tr h="253641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Respect student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0.192**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-0.001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-0.208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7148292"/>
                  </a:ext>
                </a:extLst>
              </a:tr>
              <a:tr h="253641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Respect staff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0.087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0.151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0.126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165545"/>
                  </a:ext>
                </a:extLst>
              </a:tr>
              <a:tr h="253641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Connected to staff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0.006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0.057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0.258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9118854"/>
                  </a:ext>
                </a:extLst>
              </a:tr>
              <a:tr h="253641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Welcoming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0.185*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0.263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0.314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5698402"/>
                  </a:ext>
                </a:extLst>
              </a:tr>
              <a:tr h="253641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Enriching experience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0.634***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0.477**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0.481*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3528205"/>
                  </a:ext>
                </a:extLst>
              </a:tr>
              <a:tr h="253641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Observations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3478592"/>
                  </a:ext>
                </a:extLst>
              </a:tr>
              <a:tr h="253641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</a:t>
                      </a:r>
                      <a:r>
                        <a:rPr lang="en-GB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0.65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0.393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0.359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4130669"/>
                  </a:ext>
                </a:extLst>
              </a:tr>
              <a:tr h="253641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Adjusted R</a:t>
                      </a:r>
                      <a:r>
                        <a:rPr lang="en-GB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0.621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0.258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0.154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27238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78601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b3e2d205-c1ba-4fd8-831f-74c81aaf3d64"/>
</p:tagLst>
</file>

<file path=ppt/theme/theme1.xml><?xml version="1.0" encoding="utf-8"?>
<a:theme xmlns:a="http://schemas.openxmlformats.org/drawingml/2006/main" name="Office Theme">
  <a:themeElements>
    <a:clrScheme name="Aston Uni">
      <a:dk1>
        <a:srgbClr val="000000"/>
      </a:dk1>
      <a:lt1>
        <a:srgbClr val="FFFFFF"/>
      </a:lt1>
      <a:dk2>
        <a:srgbClr val="600063"/>
      </a:dk2>
      <a:lt2>
        <a:srgbClr val="EEECE1"/>
      </a:lt2>
      <a:accent1>
        <a:srgbClr val="FE2900"/>
      </a:accent1>
      <a:accent2>
        <a:srgbClr val="D20061"/>
      </a:accent2>
      <a:accent3>
        <a:srgbClr val="900186"/>
      </a:accent3>
      <a:accent4>
        <a:srgbClr val="8064A2"/>
      </a:accent4>
      <a:accent5>
        <a:srgbClr val="FE2900"/>
      </a:accent5>
      <a:accent6>
        <a:srgbClr val="D20061"/>
      </a:accent6>
      <a:hlink>
        <a:srgbClr val="600063"/>
      </a:hlink>
      <a:folHlink>
        <a:srgbClr val="60006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ston Business School Powerpoint Template (2023) 16_9 (MASTER)" id="{F3DA9375-A890-1A4D-833B-F1A844DDA952}" vid="{E3D8A41D-303B-7E4B-B7C6-F691053E7CE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sharepoint/v3/field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Aston Business School Powerpoint _2023_ 16_9</Template>
  <TotalTime>5449</TotalTime>
  <Words>878</Words>
  <Application>Microsoft Office PowerPoint</Application>
  <PresentationFormat>On-screen Show (16:9)</PresentationFormat>
  <Paragraphs>254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Aptos Narrow</vt:lpstr>
      <vt:lpstr>Arial</vt:lpstr>
      <vt:lpstr>Calibri</vt:lpstr>
      <vt:lpstr>ff-tisa-web-pro</vt:lpstr>
      <vt:lpstr>Lucida Console</vt:lpstr>
      <vt:lpstr>Office Theme</vt:lpstr>
      <vt:lpstr>Do students at a UK Business School feel a sense of belonging to their University?</vt:lpstr>
      <vt:lpstr>What is belonging?</vt:lpstr>
      <vt:lpstr>Why does it matter?</vt:lpstr>
      <vt:lpstr>Project aims</vt:lpstr>
      <vt:lpstr>Data collection</vt:lpstr>
      <vt:lpstr>Sample Statistics</vt:lpstr>
      <vt:lpstr>What is sense of belonging at your University?</vt:lpstr>
      <vt:lpstr>Determinants</vt:lpstr>
      <vt:lpstr>Determinants: Ethnicity</vt:lpstr>
      <vt:lpstr>Students and extra-curricular events</vt:lpstr>
      <vt:lpstr>Interventions </vt:lpstr>
      <vt:lpstr>Motivation and Feedback</vt:lpstr>
      <vt:lpstr>Summary </vt:lpstr>
      <vt:lpstr>What’s next?</vt:lpstr>
      <vt:lpstr>THANK YOU!!!  Any questions?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students at a UK Business School feel a sense of belonging to their University?</dc:title>
  <dc:creator>Robert Riegler</dc:creator>
  <cp:lastModifiedBy>Martin Poulter</cp:lastModifiedBy>
  <cp:revision>48</cp:revision>
  <dcterms:created xsi:type="dcterms:W3CDTF">2024-05-24T12:32:59Z</dcterms:created>
  <dcterms:modified xsi:type="dcterms:W3CDTF">2025-10-14T16:09:09Z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