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7"/>
  </p:notesMasterIdLst>
  <p:handoutMasterIdLst>
    <p:handoutMasterId r:id="rId18"/>
  </p:handoutMasterIdLst>
  <p:sldIdLst>
    <p:sldId id="350" r:id="rId5"/>
    <p:sldId id="352" r:id="rId6"/>
    <p:sldId id="361" r:id="rId7"/>
    <p:sldId id="357" r:id="rId8"/>
    <p:sldId id="369" r:id="rId9"/>
    <p:sldId id="362" r:id="rId10"/>
    <p:sldId id="371" r:id="rId11"/>
    <p:sldId id="370" r:id="rId12"/>
    <p:sldId id="372" r:id="rId13"/>
    <p:sldId id="364" r:id="rId14"/>
    <p:sldId id="343" r:id="rId15"/>
    <p:sldId id="365" r:id="rId16"/>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4D3CF8-9C58-4F50-8E92-09F3EAEDF5BF}" v="31" dt="2025-06-16T17:14:48.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8" autoAdjust="0"/>
    <p:restoredTop sz="86562" autoAdjust="0"/>
  </p:normalViewPr>
  <p:slideViewPr>
    <p:cSldViewPr snapToGrid="0">
      <p:cViewPr varScale="1">
        <p:scale>
          <a:sx n="96" d="100"/>
          <a:sy n="96" d="100"/>
        </p:scale>
        <p:origin x="1092" y="7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n-GB" smtClean="0"/>
              <a:t>‹#›</a:t>
            </a:fld>
            <a:endParaRPr lang="en-GB"/>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A15AE-E040-4F31-96C6-FD066D034FFB}" type="datetime1">
              <a:rPr lang="en-GB" smtClean="0"/>
              <a:pPr/>
              <a:t>10/09/2025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n-GB" noProof="0" smtClean="0"/>
              <a:t>‹#›</a:t>
            </a:fld>
            <a:endParaRPr lang="en-GB"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Calibri" panose="020F0502020204030204" pitchFamily="34" charset="0"/>
                <a:ea typeface="Times New Roman" panose="02020603050405020304" pitchFamily="18" charset="0"/>
              </a:rPr>
              <a:t>EuroSoTL 2025 Abstract: </a:t>
            </a:r>
            <a:r>
              <a:rPr lang="en-GB" sz="1200" dirty="0">
                <a:solidFill>
                  <a:srgbClr val="000000"/>
                </a:solidFill>
                <a:effectLst/>
                <a:latin typeface="Calibri" panose="020F0502020204030204" pitchFamily="34" charset="0"/>
                <a:ea typeface="Times New Roman" panose="02020603050405020304" pitchFamily="18" charset="0"/>
              </a:rPr>
              <a:t>The literature around authenticity focuses on teaching identity and pedagogy (e.g., Kreber, 2010; </a:t>
            </a:r>
            <a:r>
              <a:rPr lang="en-GB" sz="1200" dirty="0" err="1">
                <a:solidFill>
                  <a:srgbClr val="000000"/>
                </a:solidFill>
                <a:effectLst/>
                <a:latin typeface="Calibri" panose="020F0502020204030204" pitchFamily="34" charset="0"/>
                <a:ea typeface="Times New Roman" panose="02020603050405020304" pitchFamily="18" charset="0"/>
              </a:rPr>
              <a:t>Ramezanzadeh</a:t>
            </a:r>
            <a:r>
              <a:rPr lang="en-GB" sz="1200" dirty="0">
                <a:solidFill>
                  <a:srgbClr val="000000"/>
                </a:solidFill>
                <a:effectLst/>
                <a:latin typeface="Calibri" panose="020F0502020204030204" pitchFamily="34" charset="0"/>
                <a:ea typeface="Times New Roman" panose="02020603050405020304" pitchFamily="18" charset="0"/>
              </a:rPr>
              <a:t> et al, 2017), how authenticity might enhance student engagement and belonging (Johnson and LaBelle, 2017) or what students value in teachers (Brookfield, 2015). However, there are limited studies that examine and compare staff and student perspectives on the value of authentic teaching.  This paper discusses the results of focus groups run at the University of Leeds exploring staff and student experiences of authentic teaching in higher education settings. We conducted two staff and two student focus groups, which have been examined using a form of reflexive thematic analysis. The results of the focus groups suggest that enthusiasm for authenticity differs between staff and students, at least on the surface. Staff participants care deeply about authenticity and this concern appears to intensify as their teaching identity evolves. Whilst staff acknowledge there are boundaries to expressing their authenticity, they perceive that students value authenticity and see this as a way to enhance student education. Conversely, students’ perceived authenticity differently, focusing on ensuring that ‘content’ was delivered. Whilst students saw some benefit to staff being able to practice authenticity, they did not want authenticity to be prioritised over the delivery of key content. Staff understanding of authenticity was understandably more complex, which is likely due to staff having reflected further on the concept (Kreber and Klampfleitner, 2013). </a:t>
            </a:r>
            <a:r>
              <a:rPr lang="en-US" sz="1200" dirty="0">
                <a:solidFill>
                  <a:srgbClr val="000000"/>
                </a:solidFill>
                <a:effectLst/>
                <a:latin typeface="Calibri" panose="020F0502020204030204" pitchFamily="34" charset="0"/>
                <a:ea typeface="Times New Roman" panose="02020603050405020304" pitchFamily="18" charset="0"/>
              </a:rPr>
              <a:t>We will make a series of recommendations for staff and students to consider, demonstrating how SoTL work can help to foster connections. </a:t>
            </a:r>
            <a:endParaRPr lang="en-GB" sz="1200" dirty="0">
              <a:effectLst/>
              <a:latin typeface="Times New Roman" panose="02020603050405020304" pitchFamily="18" charset="0"/>
              <a:ea typeface="Times New Roman" panose="02020603050405020304" pitchFamily="18" charset="0"/>
            </a:endParaRPr>
          </a:p>
          <a:p>
            <a:endParaRPr lang="en-US" dirty="0"/>
          </a:p>
          <a:p>
            <a:endParaRPr lang="en-GB" dirty="0"/>
          </a:p>
        </p:txBody>
      </p:sp>
      <p:sp>
        <p:nvSpPr>
          <p:cNvPr id="4" name="Slide Number Placeholder 3"/>
          <p:cNvSpPr>
            <a:spLocks noGrp="1"/>
          </p:cNvSpPr>
          <p:nvPr>
            <p:ph type="sldNum" sz="quarter" idx="5"/>
          </p:nvPr>
        </p:nvSpPr>
        <p:spPr/>
        <p:txBody>
          <a:bodyPr/>
          <a:lstStyle/>
          <a:p>
            <a:pPr rtl="0"/>
            <a:fld id="{A89C7E07-3C67-C64C-8DA0-0404F6303970}" type="slidenum">
              <a:rPr lang="en-GB" smtClean="0"/>
              <a:t>1</a:t>
            </a:fld>
            <a:endParaRPr lang="en-GB"/>
          </a:p>
        </p:txBody>
      </p:sp>
    </p:spTree>
    <p:extLst>
      <p:ext uri="{BB962C8B-B14F-4D97-AF65-F5344CB8AC3E}">
        <p14:creationId xmlns:p14="http://schemas.microsoft.com/office/powerpoint/2010/main" val="33465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2</a:t>
            </a:fld>
            <a:endParaRPr lang="en-GB"/>
          </a:p>
        </p:txBody>
      </p:sp>
    </p:spTree>
    <p:extLst>
      <p:ext uri="{BB962C8B-B14F-4D97-AF65-F5344CB8AC3E}">
        <p14:creationId xmlns:p14="http://schemas.microsoft.com/office/powerpoint/2010/main" val="131579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3</a:t>
            </a:fld>
            <a:endParaRPr lang="en-GB"/>
          </a:p>
        </p:txBody>
      </p:sp>
    </p:spTree>
    <p:extLst>
      <p:ext uri="{BB962C8B-B14F-4D97-AF65-F5344CB8AC3E}">
        <p14:creationId xmlns:p14="http://schemas.microsoft.com/office/powerpoint/2010/main" val="44815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4</a:t>
            </a:fld>
            <a:endParaRPr lang="en-GB"/>
          </a:p>
        </p:txBody>
      </p:sp>
    </p:spTree>
    <p:extLst>
      <p:ext uri="{BB962C8B-B14F-4D97-AF65-F5344CB8AC3E}">
        <p14:creationId xmlns:p14="http://schemas.microsoft.com/office/powerpoint/2010/main" val="3691751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A89C7E07-3C67-C64C-8DA0-0404F6303970}" type="slidenum">
              <a:rPr lang="en-GB" noProof="0" smtClean="0"/>
              <a:t>5</a:t>
            </a:fld>
            <a:endParaRPr lang="en-GB" noProof="0"/>
          </a:p>
        </p:txBody>
      </p:sp>
    </p:spTree>
    <p:extLst>
      <p:ext uri="{BB962C8B-B14F-4D97-AF65-F5344CB8AC3E}">
        <p14:creationId xmlns:p14="http://schemas.microsoft.com/office/powerpoint/2010/main" val="108359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A89C7E07-3C67-C64C-8DA0-0404F6303970}" type="slidenum">
              <a:rPr lang="en-GB" smtClean="0"/>
              <a:t>6</a:t>
            </a:fld>
            <a:endParaRPr lang="en-GB"/>
          </a:p>
        </p:txBody>
      </p:sp>
    </p:spTree>
    <p:extLst>
      <p:ext uri="{BB962C8B-B14F-4D97-AF65-F5344CB8AC3E}">
        <p14:creationId xmlns:p14="http://schemas.microsoft.com/office/powerpoint/2010/main" val="290015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10</a:t>
            </a:fld>
            <a:endParaRPr lang="en-GB"/>
          </a:p>
        </p:txBody>
      </p:sp>
    </p:spTree>
    <p:extLst>
      <p:ext uri="{BB962C8B-B14F-4D97-AF65-F5344CB8AC3E}">
        <p14:creationId xmlns:p14="http://schemas.microsoft.com/office/powerpoint/2010/main" val="180586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A89C7E07-3C67-C64C-8DA0-0404F6303970}" type="slidenum">
              <a:rPr lang="en-GB" smtClean="0"/>
              <a:t>11</a:t>
            </a:fld>
            <a:endParaRPr lang="en-GB"/>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n-US" noProof="0"/>
              <a:t>Click to edit Master title style</a:t>
            </a:r>
            <a:endParaRPr lang="en-GB" noProof="0"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F88F5F63-8808-4375-85CE-D0FAFA3BBE65}" type="datetime3">
              <a:rPr lang="en-GB" noProof="0" smtClean="0">
                <a:latin typeface="+mn-lt"/>
              </a:rPr>
              <a:t>10 September, 2025</a:t>
            </a:fld>
            <a:endParaRPr lang="en-GB" noProof="0"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fld id="{6D17C7AE-DC41-4D6E-8CE7-A0296D62536F}" type="datetime3">
              <a:rPr lang="en-GB" noProof="0" smtClean="0">
                <a:latin typeface="+mn-lt"/>
              </a:rPr>
              <a:t>10 September, 2025</a:t>
            </a:fld>
            <a:endParaRPr lang="en-GB" noProof="0"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fld id="{0971D3F5-C297-4F98-9679-48877DEF0EC7}" type="datetime3">
              <a:rPr lang="en-GB" noProof="0" smtClean="0">
                <a:latin typeface="+mn-lt"/>
              </a:rPr>
              <a:t>10 September, 2025</a:t>
            </a:fld>
            <a:endParaRPr lang="en-GB" noProof="0"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r>
              <a:rPr lang="en-GB" noProof="0" dirty="0"/>
              <a:t>Annual Review</a:t>
            </a:r>
            <a:endParaRPr lang="en-GB" b="0" noProof="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en-US" noProof="0"/>
              <a:t>Click icon to add picture</a:t>
            </a:r>
            <a:endParaRPr lang="en-GB" noProof="0"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en-US" noProof="0"/>
              <a:t>Click to edit Master title style</a:t>
            </a:r>
            <a:endParaRPr lang="en-GB" noProof="0"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fld id="{C02CDA83-4160-4EEB-AD7D-1C57C21837F3}" type="datetime3">
              <a:rPr lang="en-GB" noProof="0" smtClean="0">
                <a:latin typeface="+mn-lt"/>
              </a:rPr>
              <a:t>10 September, 2025</a:t>
            </a:fld>
            <a:endParaRPr lang="en-GB" noProof="0"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en-US" noProof="0"/>
              <a:t>Click icon to add picture</a:t>
            </a:r>
            <a:endParaRPr lang="en-GB" noProof="0"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94200668-9301-4F8B-89F3-A4E2AEA80049}" type="datetime3">
              <a:rPr lang="en-GB" noProof="0" smtClean="0">
                <a:latin typeface="+mn-lt"/>
              </a:rPr>
              <a:t>10 September, 2025</a:t>
            </a:fld>
            <a:endParaRPr lang="en-GB" noProof="0"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en-US" noProof="0"/>
              <a:t>Click icon to add picture</a:t>
            </a:r>
            <a:endParaRPr lang="en-GB" noProof="0"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en-US" noProof="0"/>
              <a:t>Click to edit Master title style</a:t>
            </a:r>
            <a:endParaRPr lang="en-GB" noProof="0"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en-US" noProof="0"/>
              <a:t>Click icon to add chart</a:t>
            </a:r>
            <a:endParaRPr lang="en-GB" noProof="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fld id="{029ECAD1-3047-43DC-81B7-231597E81F19}" type="datetime3">
              <a:rPr lang="en-GB" noProof="0" smtClean="0">
                <a:latin typeface="+mn-lt"/>
              </a:rPr>
              <a:t>10 September, 2025</a:t>
            </a:fld>
            <a:endParaRPr lang="en-GB" noProof="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n-US" noProof="0"/>
              <a:t>Click icon to add table</a:t>
            </a:r>
            <a:endParaRPr lang="en-GB" noProof="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fld id="{1E6A16EE-7FBD-4E62-A186-69A1E1C8758D}" type="datetime3">
              <a:rPr lang="en-GB" noProof="0" smtClean="0">
                <a:latin typeface="+mn-lt"/>
              </a:rPr>
              <a:t>10 September, 2025</a:t>
            </a:fld>
            <a:endParaRPr lang="en-GB" noProof="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en-US" noProof="0"/>
              <a:t>Click to edit Master title style</a:t>
            </a:r>
            <a:endParaRPr lang="en-GB" noProof="0"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en-GB" sz="20000" b="1" noProof="0"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n-US" noProof="0"/>
              <a:t>Click icon to add picture</a:t>
            </a:r>
            <a:endParaRPr lang="en-GB" noProof="0"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n-US" noProof="0"/>
              <a:t>Click icon to add picture</a:t>
            </a:r>
            <a:endParaRPr lang="en-GB" noProof="0"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n-US" noProof="0"/>
              <a:t>Click icon to add picture</a:t>
            </a:r>
            <a:endParaRPr lang="en-GB" noProof="0"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n-US" noProof="0"/>
              <a:t>Click icon to add picture</a:t>
            </a:r>
            <a:endParaRPr lang="en-GB" noProof="0"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fld id="{D21FA074-9295-430E-9633-F682F8C96958}" type="datetime3">
              <a:rPr lang="en-GB" noProof="0" smtClean="0">
                <a:latin typeface="+mn-lt"/>
              </a:rPr>
              <a:t>10 September, 2025</a:t>
            </a:fld>
            <a:endParaRPr lang="en-GB" noProof="0"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fld id="{D33AD83D-9671-4762-AF03-9C719A9CD695}" type="datetime3">
              <a:rPr lang="en-GB" noProof="0" smtClean="0">
                <a:latin typeface="+mn-lt"/>
              </a:rPr>
              <a:t>10 September, 2025</a:t>
            </a:fld>
            <a:endParaRPr lang="en-GB" noProof="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8AC5E797-DDC7-4716-ABC9-2C172A510C23}" type="datetime3">
              <a:rPr lang="en-GB" noProof="0" smtClean="0">
                <a:latin typeface="+mn-lt"/>
              </a:rPr>
              <a:t>10 September, 2025</a:t>
            </a:fld>
            <a:endParaRPr lang="en-GB" noProof="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r>
              <a:rPr lang="en-GB" noProof="0"/>
              <a:t>Annual Review</a:t>
            </a:r>
            <a:endParaRPr lang="en-GB" b="0" noProof="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hyperlink" Target="mailto:m.m.reynolds@leeds.ac.uk"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hyperlink" Target="mailto:s.mottershaw@leeds.ac.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07/s10734-016-0020-1" TargetMode="External"/><Relationship Id="rId2" Type="http://schemas.openxmlformats.org/officeDocument/2006/relationships/hyperlink" Target="https://doi.org/10.1007/s10734-013-9616-x"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rtlCol="0"/>
          <a:lstStyle/>
          <a:p>
            <a:pPr rtl="0"/>
            <a:r>
              <a:rPr lang="en-US" sz="3000" dirty="0"/>
              <a:t>“Would they produce a higher quality of work if they felt they were being more authentic?”: The (de)valuing of authentic connections in teaching and learning.</a:t>
            </a:r>
            <a:endParaRPr lang="en-GB" sz="3000" dirty="0"/>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5491570" cy="953337"/>
          </a:xfrm>
        </p:spPr>
        <p:txBody>
          <a:bodyPr rtlCol="0"/>
          <a:lstStyle/>
          <a:p>
            <a:pPr rtl="0"/>
            <a:r>
              <a:rPr lang="en-GB" dirty="0"/>
              <a:t>Mike Reynolds and Stacey Mottershaw</a:t>
            </a:r>
          </a:p>
          <a:p>
            <a:pPr rtl="0"/>
            <a:r>
              <a:rPr lang="en-GB" dirty="0"/>
              <a:t>Leeds University Business School, UK</a:t>
            </a:r>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p:txBody>
          <a:bodyPr rtlCol="0"/>
          <a:lstStyle/>
          <a:p>
            <a:pPr rtl="0"/>
            <a:r>
              <a:rPr lang="en-GB" dirty="0"/>
              <a:t>Recommendations</a:t>
            </a:r>
          </a:p>
        </p:txBody>
      </p:sp>
      <p:sp>
        <p:nvSpPr>
          <p:cNvPr id="45" name="Text Placeholder 44">
            <a:extLst>
              <a:ext uri="{FF2B5EF4-FFF2-40B4-BE49-F238E27FC236}">
                <a16:creationId xmlns:a16="http://schemas.microsoft.com/office/drawing/2014/main" id="{803A1E73-C790-447A-974F-B3ADB50149F7}"/>
              </a:ext>
            </a:extLst>
          </p:cNvPr>
          <p:cNvSpPr>
            <a:spLocks noGrp="1"/>
          </p:cNvSpPr>
          <p:nvPr>
            <p:ph type="body" sz="quarter" idx="12"/>
          </p:nvPr>
        </p:nvSpPr>
        <p:spPr>
          <a:xfrm>
            <a:off x="1875183" y="2256673"/>
            <a:ext cx="6432274" cy="315915"/>
          </a:xfrm>
        </p:spPr>
        <p:txBody>
          <a:bodyPr rtlCol="0"/>
          <a:lstStyle/>
          <a:p>
            <a:pPr rtl="0"/>
            <a:r>
              <a:rPr lang="en-US" sz="2000" dirty="0"/>
              <a:t>Routinely reflect on your approach</a:t>
            </a:r>
            <a:endParaRPr lang="en-GB" sz="2000" dirty="0"/>
          </a:p>
        </p:txBody>
      </p:sp>
      <p:sp>
        <p:nvSpPr>
          <p:cNvPr id="44" name="Text Placeholder 43">
            <a:extLst>
              <a:ext uri="{FF2B5EF4-FFF2-40B4-BE49-F238E27FC236}">
                <a16:creationId xmlns:a16="http://schemas.microsoft.com/office/drawing/2014/main" id="{906E4DF9-127F-4650-8BAA-2521A37885B0}"/>
              </a:ext>
            </a:extLst>
          </p:cNvPr>
          <p:cNvSpPr>
            <a:spLocks noGrp="1"/>
          </p:cNvSpPr>
          <p:nvPr>
            <p:ph type="body" sz="quarter" idx="10"/>
          </p:nvPr>
        </p:nvSpPr>
        <p:spPr>
          <a:xfrm>
            <a:off x="1901218" y="2636430"/>
            <a:ext cx="9569008" cy="574318"/>
          </a:xfrm>
        </p:spPr>
        <p:txBody>
          <a:bodyPr rtlCol="0"/>
          <a:lstStyle/>
          <a:p>
            <a:pPr rtl="0"/>
            <a:r>
              <a:rPr lang="en-GB" sz="2000" dirty="0"/>
              <a:t>Consider if/how you show up authentically in your educational practice and consider the factors that influence this (e.g., discipline, career stage, confidence) and what do you feel </a:t>
            </a:r>
            <a:r>
              <a:rPr lang="en-GB" sz="2000"/>
              <a:t>comfortable with? </a:t>
            </a:r>
            <a:endParaRPr lang="en-GB" sz="2000" dirty="0"/>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rtlCol="0"/>
          <a:lstStyle/>
          <a:p>
            <a:pPr rtl="0"/>
            <a:fld id="{294A09A9-5501-47C1-A89A-A340965A2BE2}" type="slidenum">
              <a:rPr lang="en-GB" smtClean="0"/>
              <a:pPr rtl="0"/>
              <a:t>10</a:t>
            </a:fld>
            <a:endParaRPr lang="en-GB" dirty="0"/>
          </a:p>
        </p:txBody>
      </p:sp>
      <p:pic>
        <p:nvPicPr>
          <p:cNvPr id="22" name="Content Placeholder 68" descr="Badge 1 with solid fill">
            <a:extLst>
              <a:ext uri="{FF2B5EF4-FFF2-40B4-BE49-F238E27FC236}">
                <a16:creationId xmlns:a16="http://schemas.microsoft.com/office/drawing/2014/main" id="{551C1DCA-FD24-1917-0E9D-A1A96AF13F2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970" y="2256673"/>
            <a:ext cx="914400" cy="914400"/>
          </a:xfrm>
          <a:prstGeom prst="rect">
            <a:avLst/>
          </a:prstGeom>
        </p:spPr>
      </p:pic>
      <p:pic>
        <p:nvPicPr>
          <p:cNvPr id="23" name="Content Placeholder 68" descr="Badge with solid fill">
            <a:extLst>
              <a:ext uri="{FF2B5EF4-FFF2-40B4-BE49-F238E27FC236}">
                <a16:creationId xmlns:a16="http://schemas.microsoft.com/office/drawing/2014/main" id="{4505FDA1-A77F-FF14-FE15-5C16CE7E4EF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75970" y="3647253"/>
            <a:ext cx="914400" cy="914400"/>
          </a:xfrm>
          <a:prstGeom prst="rect">
            <a:avLst/>
          </a:prstGeom>
        </p:spPr>
      </p:pic>
      <p:pic>
        <p:nvPicPr>
          <p:cNvPr id="24" name="Content Placeholder 68" descr="Badge 3 with solid fill">
            <a:extLst>
              <a:ext uri="{FF2B5EF4-FFF2-40B4-BE49-F238E27FC236}">
                <a16:creationId xmlns:a16="http://schemas.microsoft.com/office/drawing/2014/main" id="{ACF2F9B4-6F60-2C33-5851-F51F2F2107E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76688" y="4872778"/>
            <a:ext cx="914400" cy="914400"/>
          </a:xfrm>
          <a:prstGeom prst="rect">
            <a:avLst/>
          </a:prstGeom>
        </p:spPr>
      </p:pic>
      <p:sp>
        <p:nvSpPr>
          <p:cNvPr id="25" name="Text Placeholder 44">
            <a:extLst>
              <a:ext uri="{FF2B5EF4-FFF2-40B4-BE49-F238E27FC236}">
                <a16:creationId xmlns:a16="http://schemas.microsoft.com/office/drawing/2014/main" id="{52D73513-949D-CABF-AE75-EC1D5148CABD}"/>
              </a:ext>
            </a:extLst>
          </p:cNvPr>
          <p:cNvSpPr txBox="1">
            <a:spLocks/>
          </p:cNvSpPr>
          <p:nvPr/>
        </p:nvSpPr>
        <p:spPr>
          <a:xfrm>
            <a:off x="1875183" y="3647253"/>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Be open to change </a:t>
            </a:r>
            <a:endParaRPr lang="en-GB" sz="2000" dirty="0"/>
          </a:p>
        </p:txBody>
      </p:sp>
      <p:sp>
        <p:nvSpPr>
          <p:cNvPr id="26" name="Text Placeholder 43">
            <a:extLst>
              <a:ext uri="{FF2B5EF4-FFF2-40B4-BE49-F238E27FC236}">
                <a16:creationId xmlns:a16="http://schemas.microsoft.com/office/drawing/2014/main" id="{F279F020-CE9A-0342-D875-9B15BDD05EAE}"/>
              </a:ext>
            </a:extLst>
          </p:cNvPr>
          <p:cNvSpPr txBox="1">
            <a:spLocks/>
          </p:cNvSpPr>
          <p:nvPr/>
        </p:nvSpPr>
        <p:spPr>
          <a:xfrm>
            <a:off x="1875183" y="4055328"/>
            <a:ext cx="10129630" cy="5743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Our findings show that perspectives on authenticity change and evolve over the course of our careers. Be open to this and don’t criticise yourself if what works changes over time. </a:t>
            </a:r>
          </a:p>
        </p:txBody>
      </p:sp>
      <p:sp>
        <p:nvSpPr>
          <p:cNvPr id="27" name="Text Placeholder 43">
            <a:extLst>
              <a:ext uri="{FF2B5EF4-FFF2-40B4-BE49-F238E27FC236}">
                <a16:creationId xmlns:a16="http://schemas.microsoft.com/office/drawing/2014/main" id="{9B902405-5E3F-9BA0-3E6E-EC4C585FC77C}"/>
              </a:ext>
            </a:extLst>
          </p:cNvPr>
          <p:cNvSpPr txBox="1">
            <a:spLocks/>
          </p:cNvSpPr>
          <p:nvPr/>
        </p:nvSpPr>
        <p:spPr>
          <a:xfrm>
            <a:off x="1847022" y="5190218"/>
            <a:ext cx="9569008" cy="5743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Consider what students need to know. Does sharing information serve them, or you? </a:t>
            </a:r>
            <a:br>
              <a:rPr lang="en-GB" sz="2000" dirty="0"/>
            </a:br>
            <a:r>
              <a:rPr lang="en-GB" sz="2000" dirty="0"/>
              <a:t>In some cases, sharing XYZ might be a helpful mechanism, e.g., for building rapport. Be aware of how students are responding, reflect-in-action and revise your approach if needed. </a:t>
            </a:r>
          </a:p>
        </p:txBody>
      </p:sp>
      <p:sp>
        <p:nvSpPr>
          <p:cNvPr id="28" name="Text Placeholder 44">
            <a:extLst>
              <a:ext uri="{FF2B5EF4-FFF2-40B4-BE49-F238E27FC236}">
                <a16:creationId xmlns:a16="http://schemas.microsoft.com/office/drawing/2014/main" id="{81DB578A-B437-376A-2941-8598215BE825}"/>
              </a:ext>
            </a:extLst>
          </p:cNvPr>
          <p:cNvSpPr txBox="1">
            <a:spLocks/>
          </p:cNvSpPr>
          <p:nvPr/>
        </p:nvSpPr>
        <p:spPr>
          <a:xfrm>
            <a:off x="1847022" y="4872778"/>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Be mindful of the boundaries</a:t>
            </a:r>
            <a:endParaRPr lang="en-GB" sz="2000" dirty="0"/>
          </a:p>
        </p:txBody>
      </p:sp>
    </p:spTree>
    <p:extLst>
      <p:ext uri="{BB962C8B-B14F-4D97-AF65-F5344CB8AC3E}">
        <p14:creationId xmlns:p14="http://schemas.microsoft.com/office/powerpoint/2010/main" val="643842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rtlCol="0"/>
          <a:lstStyle/>
          <a:p>
            <a:pPr rtl="0"/>
            <a:r>
              <a:rPr lang="en-GB"/>
              <a:t>Thank you</a:t>
            </a:r>
          </a:p>
        </p:txBody>
      </p:sp>
      <p:sp>
        <p:nvSpPr>
          <p:cNvPr id="11" name="Subtitle 10">
            <a:extLst>
              <a:ext uri="{FF2B5EF4-FFF2-40B4-BE49-F238E27FC236}">
                <a16:creationId xmlns:a16="http://schemas.microsoft.com/office/drawing/2014/main" id="{F0F25866-5DB1-334A-8037-692579FBDE39}"/>
              </a:ext>
            </a:extLst>
          </p:cNvPr>
          <p:cNvSpPr>
            <a:spLocks noGrp="1"/>
          </p:cNvSpPr>
          <p:nvPr>
            <p:ph type="subTitle" idx="1"/>
          </p:nvPr>
        </p:nvSpPr>
        <p:spPr>
          <a:xfrm>
            <a:off x="6907623" y="3601037"/>
            <a:ext cx="4903377" cy="2988606"/>
          </a:xfrm>
        </p:spPr>
        <p:txBody>
          <a:bodyPr rtlCol="0">
            <a:normAutofit/>
          </a:bodyPr>
          <a:lstStyle/>
          <a:p>
            <a:pPr rtl="0"/>
            <a:r>
              <a:rPr lang="en-GB" sz="2000" b="1" dirty="0"/>
              <a:t>Mike Reynolds</a:t>
            </a:r>
          </a:p>
          <a:p>
            <a:pPr rtl="0"/>
            <a:r>
              <a:rPr lang="en-GB" sz="2000" dirty="0">
                <a:hlinkClick r:id="rId3"/>
              </a:rPr>
              <a:t>m.m.reynolds@leeds.ac.uk</a:t>
            </a:r>
            <a:r>
              <a:rPr lang="en-GB" sz="2000" dirty="0"/>
              <a:t> </a:t>
            </a:r>
          </a:p>
          <a:p>
            <a:pPr rtl="0"/>
            <a:r>
              <a:rPr lang="en-GB" sz="2000" dirty="0"/>
              <a:t>@</a:t>
            </a:r>
            <a:r>
              <a:rPr lang="en-GB" sz="2000" dirty="0" err="1"/>
              <a:t>drmikeyreynolds.bsky.social</a:t>
            </a:r>
            <a:endParaRPr lang="en-GB" sz="2000" dirty="0"/>
          </a:p>
          <a:p>
            <a:pPr rtl="0"/>
            <a:endParaRPr lang="en-GB" sz="2000" dirty="0"/>
          </a:p>
          <a:p>
            <a:pPr rtl="0"/>
            <a:r>
              <a:rPr lang="en-GB" sz="2000" b="1" dirty="0"/>
              <a:t>Stacey Mottershaw</a:t>
            </a:r>
          </a:p>
          <a:p>
            <a:pPr rtl="0"/>
            <a:r>
              <a:rPr lang="en-GB" sz="2000" dirty="0">
                <a:hlinkClick r:id="rId4"/>
              </a:rPr>
              <a:t>s.mottershaw@leeds.ac.uk</a:t>
            </a:r>
            <a:endParaRPr lang="en-GB" sz="2000" dirty="0"/>
          </a:p>
          <a:p>
            <a:pPr rtl="0"/>
            <a:r>
              <a:rPr lang="en-GB" sz="2000" dirty="0"/>
              <a:t>linkedin.com/in/staceymottershaw</a:t>
            </a:r>
            <a:endParaRPr lang="en-GB" dirty="0"/>
          </a:p>
        </p:txBody>
      </p:sp>
      <p:pic>
        <p:nvPicPr>
          <p:cNvPr id="13" name="Picture Placeholder 12" descr="Smartphone on desk">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5" cstate="hqprint">
            <a:extLst>
              <a:ext uri="{28A0092B-C50C-407E-A947-70E740481C1C}">
                <a14:useLocalDpi xmlns:a14="http://schemas.microsoft.com/office/drawing/2010/main" val="0"/>
              </a:ext>
            </a:extLst>
          </a:blip>
          <a:srcRect/>
          <a:stretch/>
        </p:blipFill>
        <p:spPr>
          <a:xfrm>
            <a:off x="-1977887" y="0"/>
            <a:ext cx="8073887" cy="6858000"/>
          </a:xfrm>
        </p:spPr>
      </p:pic>
    </p:spTree>
    <p:extLst>
      <p:ext uri="{BB962C8B-B14F-4D97-AF65-F5344CB8AC3E}">
        <p14:creationId xmlns:p14="http://schemas.microsoft.com/office/powerpoint/2010/main" val="2336677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4183-B4A0-8C59-A278-5755FD92CD7E}"/>
              </a:ext>
            </a:extLst>
          </p:cNvPr>
          <p:cNvSpPr>
            <a:spLocks noGrp="1"/>
          </p:cNvSpPr>
          <p:nvPr>
            <p:ph type="title"/>
          </p:nvPr>
        </p:nvSpPr>
        <p:spPr/>
        <p:txBody>
          <a:bodyPr/>
          <a:lstStyle/>
          <a:p>
            <a:r>
              <a:rPr lang="en-US" dirty="0"/>
              <a:t>References</a:t>
            </a:r>
            <a:endParaRPr lang="en-GB" dirty="0"/>
          </a:p>
        </p:txBody>
      </p:sp>
      <p:sp>
        <p:nvSpPr>
          <p:cNvPr id="15" name="Slide Number Placeholder 14">
            <a:extLst>
              <a:ext uri="{FF2B5EF4-FFF2-40B4-BE49-F238E27FC236}">
                <a16:creationId xmlns:a16="http://schemas.microsoft.com/office/drawing/2014/main" id="{C9276F3E-9A10-9BD2-483F-E1E49E9CAD3C}"/>
              </a:ext>
            </a:extLst>
          </p:cNvPr>
          <p:cNvSpPr>
            <a:spLocks noGrp="1"/>
          </p:cNvSpPr>
          <p:nvPr>
            <p:ph type="sldNum" sz="quarter" idx="23"/>
          </p:nvPr>
        </p:nvSpPr>
        <p:spPr/>
        <p:txBody>
          <a:bodyPr/>
          <a:lstStyle/>
          <a:p>
            <a:pPr rtl="0"/>
            <a:fld id="{294A09A9-5501-47C1-A89A-A340965A2BE2}" type="slidenum">
              <a:rPr lang="en-GB" noProof="0" smtClean="0"/>
              <a:pPr rtl="0"/>
              <a:t>12</a:t>
            </a:fld>
            <a:endParaRPr lang="en-GB" noProof="0" dirty="0"/>
          </a:p>
        </p:txBody>
      </p:sp>
      <p:sp>
        <p:nvSpPr>
          <p:cNvPr id="17" name="TextBox 16">
            <a:extLst>
              <a:ext uri="{FF2B5EF4-FFF2-40B4-BE49-F238E27FC236}">
                <a16:creationId xmlns:a16="http://schemas.microsoft.com/office/drawing/2014/main" id="{16072F03-2F53-435F-7A3E-ED47EEC0676D}"/>
              </a:ext>
            </a:extLst>
          </p:cNvPr>
          <p:cNvSpPr txBox="1"/>
          <p:nvPr/>
        </p:nvSpPr>
        <p:spPr>
          <a:xfrm>
            <a:off x="964023" y="2408890"/>
            <a:ext cx="10190094" cy="3366371"/>
          </a:xfrm>
          <a:prstGeom prst="rect">
            <a:avLst/>
          </a:prstGeom>
          <a:noFill/>
        </p:spPr>
        <p:txBody>
          <a:bodyPr wrap="square">
            <a:spAutoFit/>
          </a:bodyPr>
          <a:lstStyle/>
          <a:p>
            <a:pPr>
              <a:lnSpc>
                <a:spcPct val="107000"/>
              </a:lnSpc>
              <a:spcAft>
                <a:spcPts val="800"/>
              </a:spcAft>
            </a:pPr>
            <a:r>
              <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Brookfield, Stephen. 2015. Chapter 4 ' What Students Value in Teachers'. The Skillful Teacher on Technique, Trust, and Responsiveness in the Classroom. Third edition. San Francisco: Jossey-Bass.</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Johnson, Z.D., and LaBelle, S. 2017. An examination of teacher authenticity in the college classroom, Communication Education, 66:4, 423-439, DOI: 10.1080/03634523.2017.1324167 </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Kreber, C. 2010. Academics’ teacher identities, authenticity and pedagogy, Studies in Higher Education, 35:2, 171-194, DOI: 10.1080/0307507090295304. </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Kreber, C. and </a:t>
            </a:r>
            <a:r>
              <a:rPr lang="en-GB" sz="16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Klampfleitnerm</a:t>
            </a:r>
            <a:r>
              <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 2013. Lecturers’ and students’ conceptions of authenticity in teaching and actual teacher actions and attributes students perceive as helpful, Higher Education, 1-25, DOI: </a:t>
            </a:r>
            <a:r>
              <a:rPr lang="en-GB" sz="16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https://doi.org/10.1007/s10734-013-9616-x</a:t>
            </a:r>
            <a:r>
              <a:rPr lang="en-GB"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600" dirty="0" err="1">
                <a:solidFill>
                  <a:schemeClr val="bg1"/>
                </a:solidFill>
                <a:effectLst/>
                <a:latin typeface="Calibri" panose="020F0502020204030204" pitchFamily="34" charset="0"/>
                <a:ea typeface="Calibri" panose="020F0502020204030204" pitchFamily="34" charset="0"/>
              </a:rPr>
              <a:t>Ramezanzadeh</a:t>
            </a:r>
            <a:r>
              <a:rPr lang="en-GB" sz="1600" dirty="0">
                <a:solidFill>
                  <a:schemeClr val="bg1"/>
                </a:solidFill>
                <a:effectLst/>
                <a:latin typeface="Calibri" panose="020F0502020204030204" pitchFamily="34" charset="0"/>
                <a:ea typeface="Calibri" panose="020F0502020204030204" pitchFamily="34" charset="0"/>
              </a:rPr>
              <a:t>, A., </a:t>
            </a:r>
            <a:r>
              <a:rPr lang="en-GB" sz="1600" dirty="0" err="1">
                <a:solidFill>
                  <a:schemeClr val="bg1"/>
                </a:solidFill>
                <a:effectLst/>
                <a:latin typeface="Calibri" panose="020F0502020204030204" pitchFamily="34" charset="0"/>
                <a:ea typeface="Calibri" panose="020F0502020204030204" pitchFamily="34" charset="0"/>
              </a:rPr>
              <a:t>Zareian</a:t>
            </a:r>
            <a:r>
              <a:rPr lang="en-GB" sz="1600" dirty="0">
                <a:solidFill>
                  <a:schemeClr val="bg1"/>
                </a:solidFill>
                <a:effectLst/>
                <a:latin typeface="Calibri" panose="020F0502020204030204" pitchFamily="34" charset="0"/>
                <a:ea typeface="Calibri" panose="020F0502020204030204" pitchFamily="34" charset="0"/>
              </a:rPr>
              <a:t>, G., Adel, S.M.R. et al. Authenticity in teaching: a constant process of becoming. High </a:t>
            </a:r>
            <a:r>
              <a:rPr lang="en-GB" sz="1600" dirty="0" err="1">
                <a:solidFill>
                  <a:schemeClr val="bg1"/>
                </a:solidFill>
                <a:effectLst/>
                <a:latin typeface="Calibri" panose="020F0502020204030204" pitchFamily="34" charset="0"/>
                <a:ea typeface="Calibri" panose="020F0502020204030204" pitchFamily="34" charset="0"/>
              </a:rPr>
              <a:t>Educ</a:t>
            </a:r>
            <a:r>
              <a:rPr lang="en-GB" sz="1600" dirty="0">
                <a:solidFill>
                  <a:schemeClr val="bg1"/>
                </a:solidFill>
                <a:effectLst/>
                <a:latin typeface="Calibri" panose="020F0502020204030204" pitchFamily="34" charset="0"/>
                <a:ea typeface="Calibri" panose="020F0502020204030204" pitchFamily="34" charset="0"/>
              </a:rPr>
              <a:t> 73, 299–315 (2017). </a:t>
            </a:r>
            <a:r>
              <a:rPr lang="en-GB" sz="16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https://doi.org/10.1007/s10734-016-0020-1</a:t>
            </a:r>
            <a:r>
              <a:rPr lang="en-GB" sz="1600" dirty="0">
                <a:solidFill>
                  <a:schemeClr val="bg1"/>
                </a:solidFill>
                <a:effectLst/>
                <a:latin typeface="Calibri" panose="020F0502020204030204" pitchFamily="34" charset="0"/>
                <a:ea typeface="Calibri" panose="020F0502020204030204" pitchFamily="34" charset="0"/>
              </a:rPr>
              <a:t>. </a:t>
            </a:r>
            <a:endParaRPr lang="en-GB" sz="1600" dirty="0">
              <a:solidFill>
                <a:schemeClr val="bg1"/>
              </a:solidFill>
            </a:endParaRPr>
          </a:p>
        </p:txBody>
      </p:sp>
    </p:spTree>
    <p:extLst>
      <p:ext uri="{BB962C8B-B14F-4D97-AF65-F5344CB8AC3E}">
        <p14:creationId xmlns:p14="http://schemas.microsoft.com/office/powerpoint/2010/main" val="400356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4756-A790-C845-A85F-35391529E591}"/>
              </a:ext>
            </a:extLst>
          </p:cNvPr>
          <p:cNvSpPr>
            <a:spLocks noGrp="1"/>
          </p:cNvSpPr>
          <p:nvPr>
            <p:ph type="title"/>
          </p:nvPr>
        </p:nvSpPr>
        <p:spPr>
          <a:xfrm>
            <a:off x="964023" y="879063"/>
            <a:ext cx="4941477" cy="610863"/>
          </a:xfrm>
        </p:spPr>
        <p:txBody>
          <a:bodyPr rtlCol="0">
            <a:normAutofit/>
          </a:bodyPr>
          <a:lstStyle/>
          <a:p>
            <a:pPr rtl="0"/>
            <a:r>
              <a:rPr lang="en-GB" dirty="0"/>
              <a:t>Session overview</a:t>
            </a:r>
          </a:p>
        </p:txBody>
      </p:sp>
      <p:sp>
        <p:nvSpPr>
          <p:cNvPr id="4" name="Text Placeholder 3">
            <a:extLst>
              <a:ext uri="{FF2B5EF4-FFF2-40B4-BE49-F238E27FC236}">
                <a16:creationId xmlns:a16="http://schemas.microsoft.com/office/drawing/2014/main" id="{C7EC6698-132B-1143-A2A9-00A97D9572D8}"/>
              </a:ext>
            </a:extLst>
          </p:cNvPr>
          <p:cNvSpPr>
            <a:spLocks noGrp="1"/>
          </p:cNvSpPr>
          <p:nvPr>
            <p:ph type="body" sz="quarter" idx="14"/>
          </p:nvPr>
        </p:nvSpPr>
        <p:spPr>
          <a:xfrm>
            <a:off x="952500" y="2209800"/>
            <a:ext cx="2133600" cy="205837"/>
          </a:xfrm>
        </p:spPr>
        <p:txBody>
          <a:bodyPr rtlCol="0"/>
          <a:lstStyle/>
          <a:p>
            <a:pPr rtl="0"/>
            <a:r>
              <a:rPr lang="en-GB" sz="2000" dirty="0"/>
              <a:t>01. Project aims</a:t>
            </a:r>
          </a:p>
        </p:txBody>
      </p:sp>
      <p:sp>
        <p:nvSpPr>
          <p:cNvPr id="3" name="Text Placeholder 2">
            <a:extLst>
              <a:ext uri="{FF2B5EF4-FFF2-40B4-BE49-F238E27FC236}">
                <a16:creationId xmlns:a16="http://schemas.microsoft.com/office/drawing/2014/main" id="{91AA5D8C-0134-F046-A548-3465F817747C}"/>
              </a:ext>
            </a:extLst>
          </p:cNvPr>
          <p:cNvSpPr>
            <a:spLocks noGrp="1"/>
          </p:cNvSpPr>
          <p:nvPr>
            <p:ph type="body" sz="quarter" idx="13"/>
          </p:nvPr>
        </p:nvSpPr>
        <p:spPr>
          <a:xfrm>
            <a:off x="952500" y="2818296"/>
            <a:ext cx="2133600" cy="369332"/>
          </a:xfrm>
        </p:spPr>
        <p:txBody>
          <a:bodyPr rtlCol="0"/>
          <a:lstStyle/>
          <a:p>
            <a:pPr rtl="0"/>
            <a:r>
              <a:rPr lang="en-GB" sz="2000" dirty="0"/>
              <a:t>A brief overview of the aims of the project. </a:t>
            </a:r>
          </a:p>
        </p:txBody>
      </p:sp>
      <p:sp>
        <p:nvSpPr>
          <p:cNvPr id="6" name="Text Placeholder 5">
            <a:extLst>
              <a:ext uri="{FF2B5EF4-FFF2-40B4-BE49-F238E27FC236}">
                <a16:creationId xmlns:a16="http://schemas.microsoft.com/office/drawing/2014/main" id="{C0015C52-08ED-464E-B7E8-24892D9C1319}"/>
              </a:ext>
            </a:extLst>
          </p:cNvPr>
          <p:cNvSpPr>
            <a:spLocks noGrp="1"/>
          </p:cNvSpPr>
          <p:nvPr>
            <p:ph type="body" sz="quarter" idx="16"/>
          </p:nvPr>
        </p:nvSpPr>
        <p:spPr>
          <a:xfrm>
            <a:off x="3663042" y="2209800"/>
            <a:ext cx="3055810" cy="205837"/>
          </a:xfrm>
        </p:spPr>
        <p:txBody>
          <a:bodyPr rtlCol="0"/>
          <a:lstStyle/>
          <a:p>
            <a:pPr rtl="0"/>
            <a:r>
              <a:rPr lang="en-GB" sz="2000" dirty="0"/>
              <a:t>02. Project overview</a:t>
            </a:r>
          </a:p>
        </p:txBody>
      </p:sp>
      <p:sp>
        <p:nvSpPr>
          <p:cNvPr id="5" name="Text Placeholder 4">
            <a:extLst>
              <a:ext uri="{FF2B5EF4-FFF2-40B4-BE49-F238E27FC236}">
                <a16:creationId xmlns:a16="http://schemas.microsoft.com/office/drawing/2014/main" id="{6979C7D4-91CF-6443-91D5-65DC860B407D}"/>
              </a:ext>
            </a:extLst>
          </p:cNvPr>
          <p:cNvSpPr>
            <a:spLocks noGrp="1"/>
          </p:cNvSpPr>
          <p:nvPr>
            <p:ph type="body" sz="quarter" idx="15"/>
          </p:nvPr>
        </p:nvSpPr>
        <p:spPr>
          <a:xfrm>
            <a:off x="3663042" y="2818296"/>
            <a:ext cx="2128157" cy="369332"/>
          </a:xfrm>
        </p:spPr>
        <p:txBody>
          <a:bodyPr rtlCol="0"/>
          <a:lstStyle/>
          <a:p>
            <a:pPr rtl="0"/>
            <a:r>
              <a:rPr lang="en-GB" sz="2000" dirty="0"/>
              <a:t>An overview of the project. </a:t>
            </a:r>
          </a:p>
        </p:txBody>
      </p:sp>
      <p:sp>
        <p:nvSpPr>
          <p:cNvPr id="8" name="Text Placeholder 7">
            <a:extLst>
              <a:ext uri="{FF2B5EF4-FFF2-40B4-BE49-F238E27FC236}">
                <a16:creationId xmlns:a16="http://schemas.microsoft.com/office/drawing/2014/main" id="{B32B0C1D-C221-7C47-B7D6-77E7BDB41749}"/>
              </a:ext>
            </a:extLst>
          </p:cNvPr>
          <p:cNvSpPr>
            <a:spLocks noGrp="1"/>
          </p:cNvSpPr>
          <p:nvPr>
            <p:ph type="body" sz="quarter" idx="20"/>
          </p:nvPr>
        </p:nvSpPr>
        <p:spPr>
          <a:xfrm>
            <a:off x="952500" y="4522803"/>
            <a:ext cx="2133600" cy="205837"/>
          </a:xfrm>
        </p:spPr>
        <p:txBody>
          <a:bodyPr rtlCol="0"/>
          <a:lstStyle/>
          <a:p>
            <a:pPr rtl="0"/>
            <a:r>
              <a:rPr lang="en-GB" sz="2000" dirty="0"/>
              <a:t>03. Findings</a:t>
            </a:r>
          </a:p>
        </p:txBody>
      </p:sp>
      <p:sp>
        <p:nvSpPr>
          <p:cNvPr id="7" name="Text Placeholder 6">
            <a:extLst>
              <a:ext uri="{FF2B5EF4-FFF2-40B4-BE49-F238E27FC236}">
                <a16:creationId xmlns:a16="http://schemas.microsoft.com/office/drawing/2014/main" id="{3E1C152D-1AA6-9242-B5C9-B06EEE4F9661}"/>
              </a:ext>
            </a:extLst>
          </p:cNvPr>
          <p:cNvSpPr>
            <a:spLocks noGrp="1"/>
          </p:cNvSpPr>
          <p:nvPr>
            <p:ph type="body" sz="quarter" idx="19"/>
          </p:nvPr>
        </p:nvSpPr>
        <p:spPr>
          <a:xfrm>
            <a:off x="952500" y="5131299"/>
            <a:ext cx="2133600" cy="369332"/>
          </a:xfrm>
        </p:spPr>
        <p:txBody>
          <a:bodyPr rtlCol="0"/>
          <a:lstStyle/>
          <a:p>
            <a:pPr rtl="0"/>
            <a:r>
              <a:rPr lang="en-GB" sz="2000" dirty="0"/>
              <a:t>An overview of the phase one findings. </a:t>
            </a:r>
          </a:p>
        </p:txBody>
      </p:sp>
      <p:sp>
        <p:nvSpPr>
          <p:cNvPr id="10" name="Text Placeholder 9">
            <a:extLst>
              <a:ext uri="{FF2B5EF4-FFF2-40B4-BE49-F238E27FC236}">
                <a16:creationId xmlns:a16="http://schemas.microsoft.com/office/drawing/2014/main" id="{69BD3932-D1D0-1045-BD96-8B26F11B8515}"/>
              </a:ext>
            </a:extLst>
          </p:cNvPr>
          <p:cNvSpPr>
            <a:spLocks noGrp="1"/>
          </p:cNvSpPr>
          <p:nvPr>
            <p:ph type="body" sz="quarter" idx="22"/>
          </p:nvPr>
        </p:nvSpPr>
        <p:spPr>
          <a:xfrm>
            <a:off x="3663042" y="4522803"/>
            <a:ext cx="2787454" cy="205837"/>
          </a:xfrm>
        </p:spPr>
        <p:txBody>
          <a:bodyPr rtlCol="0"/>
          <a:lstStyle/>
          <a:p>
            <a:pPr rtl="0"/>
            <a:r>
              <a:rPr lang="en-GB" sz="2000" dirty="0"/>
              <a:t>04. Recommendations</a:t>
            </a:r>
          </a:p>
        </p:txBody>
      </p:sp>
      <p:sp>
        <p:nvSpPr>
          <p:cNvPr id="9" name="Text Placeholder 8">
            <a:extLst>
              <a:ext uri="{FF2B5EF4-FFF2-40B4-BE49-F238E27FC236}">
                <a16:creationId xmlns:a16="http://schemas.microsoft.com/office/drawing/2014/main" id="{38FB4732-AB07-C54D-AF44-F8ADB6D2B8B6}"/>
              </a:ext>
            </a:extLst>
          </p:cNvPr>
          <p:cNvSpPr>
            <a:spLocks noGrp="1"/>
          </p:cNvSpPr>
          <p:nvPr>
            <p:ph type="body" sz="quarter" idx="21"/>
          </p:nvPr>
        </p:nvSpPr>
        <p:spPr>
          <a:xfrm>
            <a:off x="3663042" y="5131299"/>
            <a:ext cx="2128157" cy="369332"/>
          </a:xfrm>
        </p:spPr>
        <p:txBody>
          <a:bodyPr rtlCol="0"/>
          <a:lstStyle/>
          <a:p>
            <a:pPr rtl="0"/>
            <a:r>
              <a:rPr lang="en-US" sz="2000" dirty="0"/>
              <a:t>R</a:t>
            </a:r>
            <a:r>
              <a:rPr lang="en-GB" sz="2000" dirty="0" err="1"/>
              <a:t>ecs</a:t>
            </a:r>
            <a:r>
              <a:rPr lang="en-GB" sz="2000" dirty="0"/>
              <a:t> for educators considering how to be authentic in their practice. </a:t>
            </a:r>
          </a:p>
        </p:txBody>
      </p:sp>
      <p:sp>
        <p:nvSpPr>
          <p:cNvPr id="12" name="Text Placeholder 11">
            <a:extLst>
              <a:ext uri="{FF2B5EF4-FFF2-40B4-BE49-F238E27FC236}">
                <a16:creationId xmlns:a16="http://schemas.microsoft.com/office/drawing/2014/main" id="{B115086E-2AC3-4F4D-8F85-104CFA64FECF}"/>
              </a:ext>
            </a:extLst>
          </p:cNvPr>
          <p:cNvSpPr>
            <a:spLocks noGrp="1"/>
          </p:cNvSpPr>
          <p:nvPr>
            <p:ph type="body" sz="quarter" idx="24"/>
          </p:nvPr>
        </p:nvSpPr>
        <p:spPr>
          <a:xfrm>
            <a:off x="6367054" y="4522803"/>
            <a:ext cx="2129245" cy="205837"/>
          </a:xfrm>
        </p:spPr>
        <p:txBody>
          <a:bodyPr rtlCol="0"/>
          <a:lstStyle/>
          <a:p>
            <a:pPr rtl="0"/>
            <a:r>
              <a:rPr lang="en-GB" sz="2000" dirty="0"/>
              <a:t>05. Questions</a:t>
            </a:r>
          </a:p>
        </p:txBody>
      </p:sp>
      <p:sp>
        <p:nvSpPr>
          <p:cNvPr id="11" name="Text Placeholder 10">
            <a:extLst>
              <a:ext uri="{FF2B5EF4-FFF2-40B4-BE49-F238E27FC236}">
                <a16:creationId xmlns:a16="http://schemas.microsoft.com/office/drawing/2014/main" id="{7F247A08-A350-EF44-9F10-FC72B5466602}"/>
              </a:ext>
            </a:extLst>
          </p:cNvPr>
          <p:cNvSpPr>
            <a:spLocks noGrp="1"/>
          </p:cNvSpPr>
          <p:nvPr>
            <p:ph type="body" sz="quarter" idx="23"/>
          </p:nvPr>
        </p:nvSpPr>
        <p:spPr>
          <a:xfrm>
            <a:off x="6367054" y="5131299"/>
            <a:ext cx="2129245" cy="369332"/>
          </a:xfrm>
        </p:spPr>
        <p:txBody>
          <a:bodyPr rtlCol="0"/>
          <a:lstStyle/>
          <a:p>
            <a:pPr rtl="0"/>
            <a:r>
              <a:rPr lang="en-GB" sz="2000" dirty="0"/>
              <a:t>An opportunity to grill us. Plus, our contact details. </a:t>
            </a:r>
          </a:p>
        </p:txBody>
      </p:sp>
      <p:sp>
        <p:nvSpPr>
          <p:cNvPr id="15" name="Slide Number Placeholder 14">
            <a:extLst>
              <a:ext uri="{FF2B5EF4-FFF2-40B4-BE49-F238E27FC236}">
                <a16:creationId xmlns:a16="http://schemas.microsoft.com/office/drawing/2014/main" id="{329469AE-B59A-AA41-9085-106D011808F5}"/>
              </a:ext>
            </a:extLst>
          </p:cNvPr>
          <p:cNvSpPr>
            <a:spLocks noGrp="1"/>
          </p:cNvSpPr>
          <p:nvPr>
            <p:ph type="sldNum" sz="quarter" idx="27"/>
          </p:nvPr>
        </p:nvSpPr>
        <p:spPr>
          <a:xfrm>
            <a:off x="971550" y="6332220"/>
            <a:ext cx="523240" cy="247651"/>
          </a:xfrm>
        </p:spPr>
        <p:txBody>
          <a:bodyPr rtlCol="0"/>
          <a:lstStyle/>
          <a:p>
            <a:pPr rtl="0"/>
            <a:fld id="{294A09A9-5501-47C1-A89A-A340965A2BE2}" type="slidenum">
              <a:rPr lang="en-GB" sz="2000" smtClean="0"/>
              <a:pPr rtl="0"/>
              <a:t>2</a:t>
            </a:fld>
            <a:endParaRPr lang="en-GB" sz="2000"/>
          </a:p>
        </p:txBody>
      </p:sp>
    </p:spTree>
    <p:extLst>
      <p:ext uri="{BB962C8B-B14F-4D97-AF65-F5344CB8AC3E}">
        <p14:creationId xmlns:p14="http://schemas.microsoft.com/office/powerpoint/2010/main" val="28986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rtlCol="0"/>
          <a:lstStyle/>
          <a:p>
            <a:pPr rtl="0"/>
            <a:r>
              <a:rPr lang="en-GB" dirty="0"/>
              <a:t>Project aims</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16426"/>
            <a:ext cx="5143501" cy="2868169"/>
          </a:xfrm>
        </p:spPr>
        <p:txBody>
          <a:bodyPr rtlCol="0"/>
          <a:lstStyle/>
          <a:p>
            <a:pPr rtl="0"/>
            <a:r>
              <a:rPr lang="en-US" sz="2400" b="1" dirty="0">
                <a:solidFill>
                  <a:schemeClr val="accent5"/>
                </a:solidFill>
              </a:rPr>
              <a:t>Aim 1: </a:t>
            </a:r>
            <a:r>
              <a:rPr lang="en-US" sz="2400" dirty="0"/>
              <a:t>To explore staff and student perceptions of authenticity and the importance of it in teaching. </a:t>
            </a:r>
          </a:p>
          <a:p>
            <a:pPr rtl="0"/>
            <a:endParaRPr lang="en-US" sz="800" dirty="0"/>
          </a:p>
          <a:p>
            <a:pPr rtl="0"/>
            <a:r>
              <a:rPr lang="en-US" sz="2400" b="1" dirty="0">
                <a:solidFill>
                  <a:schemeClr val="accent5"/>
                </a:solidFill>
              </a:rPr>
              <a:t>Aim 2: </a:t>
            </a:r>
            <a:r>
              <a:rPr lang="en-US" sz="2400" dirty="0"/>
              <a:t>To explore under-represented staff experiences of practicing authenticity in teaching.</a:t>
            </a:r>
          </a:p>
          <a:p>
            <a:pPr rtl="0"/>
            <a:endParaRPr lang="en-GB" dirty="0"/>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n-GB" smtClean="0"/>
              <a:pPr rtl="0"/>
              <a:t>3</a:t>
            </a:fld>
            <a:endParaRPr lang="en-GB"/>
          </a:p>
        </p:txBody>
      </p:sp>
      <p:pic>
        <p:nvPicPr>
          <p:cNvPr id="53" name="Picture Placeholder 52" descr="One glowing fluorescent bulb amonst unlit incandescent bulb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9124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9620-6CCC-A34D-9D45-D6B57F800708}"/>
              </a:ext>
            </a:extLst>
          </p:cNvPr>
          <p:cNvSpPr>
            <a:spLocks noGrp="1"/>
          </p:cNvSpPr>
          <p:nvPr>
            <p:ph type="title"/>
          </p:nvPr>
        </p:nvSpPr>
        <p:spPr>
          <a:xfrm>
            <a:off x="964023" y="879063"/>
            <a:ext cx="4941477" cy="610863"/>
          </a:xfrm>
        </p:spPr>
        <p:txBody>
          <a:bodyPr rtlCol="0"/>
          <a:lstStyle/>
          <a:p>
            <a:pPr rtl="0"/>
            <a:r>
              <a:rPr lang="en-GB" dirty="0"/>
              <a:t>Project overview</a:t>
            </a:r>
          </a:p>
        </p:txBody>
      </p:sp>
      <p:sp>
        <p:nvSpPr>
          <p:cNvPr id="4" name="Text Placeholder 3">
            <a:extLst>
              <a:ext uri="{FF2B5EF4-FFF2-40B4-BE49-F238E27FC236}">
                <a16:creationId xmlns:a16="http://schemas.microsoft.com/office/drawing/2014/main" id="{86655189-E7B2-3A4A-99EE-997592791F7D}"/>
              </a:ext>
            </a:extLst>
          </p:cNvPr>
          <p:cNvSpPr>
            <a:spLocks noGrp="1"/>
          </p:cNvSpPr>
          <p:nvPr>
            <p:ph type="body" sz="quarter" idx="11"/>
          </p:nvPr>
        </p:nvSpPr>
        <p:spPr>
          <a:xfrm>
            <a:off x="1296954" y="2568686"/>
            <a:ext cx="3483767" cy="186587"/>
          </a:xfrm>
        </p:spPr>
        <p:txBody>
          <a:bodyPr rtlCol="0"/>
          <a:lstStyle/>
          <a:p>
            <a:pPr rtl="0"/>
            <a:r>
              <a:rPr lang="en-GB" dirty="0"/>
              <a:t>Phase 1: Sept – Oct 2023</a:t>
            </a:r>
          </a:p>
        </p:txBody>
      </p:sp>
      <p:sp>
        <p:nvSpPr>
          <p:cNvPr id="3" name="Text Placeholder 2">
            <a:extLst>
              <a:ext uri="{FF2B5EF4-FFF2-40B4-BE49-F238E27FC236}">
                <a16:creationId xmlns:a16="http://schemas.microsoft.com/office/drawing/2014/main" id="{6873C602-BA59-1744-B258-B489E00A3E14}"/>
              </a:ext>
            </a:extLst>
          </p:cNvPr>
          <p:cNvSpPr>
            <a:spLocks noGrp="1"/>
          </p:cNvSpPr>
          <p:nvPr>
            <p:ph type="body" sz="quarter" idx="12"/>
          </p:nvPr>
        </p:nvSpPr>
        <p:spPr>
          <a:xfrm>
            <a:off x="1296955" y="2934856"/>
            <a:ext cx="4090054" cy="369332"/>
          </a:xfrm>
        </p:spPr>
        <p:txBody>
          <a:bodyPr rtlCol="0"/>
          <a:lstStyle/>
          <a:p>
            <a:pPr rtl="0"/>
            <a:r>
              <a:rPr lang="en-GB" sz="1400" dirty="0"/>
              <a:t>Four focus groups – two with staff, two with students to explore staff and student perceptions of authenticity and the importance of it in teaching. </a:t>
            </a:r>
          </a:p>
          <a:p>
            <a:pPr rtl="0"/>
            <a:endParaRPr lang="en-GB" dirty="0"/>
          </a:p>
        </p:txBody>
      </p:sp>
      <p:sp>
        <p:nvSpPr>
          <p:cNvPr id="6" name="Text Placeholder 5">
            <a:extLst>
              <a:ext uri="{FF2B5EF4-FFF2-40B4-BE49-F238E27FC236}">
                <a16:creationId xmlns:a16="http://schemas.microsoft.com/office/drawing/2014/main" id="{8D4284CF-DF13-E947-ADA5-0FD9AAC03C23}"/>
              </a:ext>
            </a:extLst>
          </p:cNvPr>
          <p:cNvSpPr>
            <a:spLocks noGrp="1"/>
          </p:cNvSpPr>
          <p:nvPr>
            <p:ph type="body" sz="quarter" idx="31"/>
          </p:nvPr>
        </p:nvSpPr>
        <p:spPr>
          <a:xfrm>
            <a:off x="3897799" y="4701908"/>
            <a:ext cx="3377644" cy="205837"/>
          </a:xfrm>
        </p:spPr>
        <p:txBody>
          <a:bodyPr rtlCol="0"/>
          <a:lstStyle/>
          <a:p>
            <a:r>
              <a:rPr lang="en-GB" dirty="0"/>
              <a:t>Phase 2: Dec 2023 – June 2024</a:t>
            </a:r>
          </a:p>
          <a:p>
            <a:pPr rtl="0"/>
            <a:r>
              <a:rPr lang="en-GB" dirty="0"/>
              <a:t>	</a:t>
            </a:r>
          </a:p>
        </p:txBody>
      </p:sp>
      <p:sp>
        <p:nvSpPr>
          <p:cNvPr id="5" name="Text Placeholder 4">
            <a:extLst>
              <a:ext uri="{FF2B5EF4-FFF2-40B4-BE49-F238E27FC236}">
                <a16:creationId xmlns:a16="http://schemas.microsoft.com/office/drawing/2014/main" id="{FA4FEC49-A0F0-FB4E-9A87-B2EF11364721}"/>
              </a:ext>
            </a:extLst>
          </p:cNvPr>
          <p:cNvSpPr>
            <a:spLocks noGrp="1"/>
          </p:cNvSpPr>
          <p:nvPr>
            <p:ph type="body" sz="quarter" idx="30"/>
          </p:nvPr>
        </p:nvSpPr>
        <p:spPr>
          <a:xfrm>
            <a:off x="3897798" y="5087328"/>
            <a:ext cx="4090053" cy="369332"/>
          </a:xfrm>
        </p:spPr>
        <p:txBody>
          <a:bodyPr rtlCol="0"/>
          <a:lstStyle/>
          <a:p>
            <a:r>
              <a:rPr lang="en-GB" dirty="0"/>
              <a:t>A series of ten semi-structured interviews with staff who identify as under-represented, to explore their experiences of  authenticity in teaching practice.</a:t>
            </a:r>
          </a:p>
          <a:p>
            <a:pPr rtl="0"/>
            <a:endParaRPr lang="en-GB" dirty="0"/>
          </a:p>
        </p:txBody>
      </p:sp>
      <p:sp>
        <p:nvSpPr>
          <p:cNvPr id="10" name="Text Placeholder 9">
            <a:extLst>
              <a:ext uri="{FF2B5EF4-FFF2-40B4-BE49-F238E27FC236}">
                <a16:creationId xmlns:a16="http://schemas.microsoft.com/office/drawing/2014/main" id="{9C396C20-F6DF-C940-BE16-6E008BFF9CB9}"/>
              </a:ext>
            </a:extLst>
          </p:cNvPr>
          <p:cNvSpPr>
            <a:spLocks noGrp="1"/>
          </p:cNvSpPr>
          <p:nvPr>
            <p:ph type="body" sz="quarter" idx="35"/>
          </p:nvPr>
        </p:nvSpPr>
        <p:spPr>
          <a:xfrm>
            <a:off x="6438143" y="2568686"/>
            <a:ext cx="4067518" cy="114879"/>
          </a:xfrm>
        </p:spPr>
        <p:txBody>
          <a:bodyPr rtlCol="0"/>
          <a:lstStyle/>
          <a:p>
            <a:pPr rtl="0"/>
            <a:r>
              <a:rPr lang="en-GB" dirty="0"/>
              <a:t>End of project: Summer 2024	</a:t>
            </a:r>
          </a:p>
        </p:txBody>
      </p:sp>
      <p:sp>
        <p:nvSpPr>
          <p:cNvPr id="9" name="Text Placeholder 8">
            <a:extLst>
              <a:ext uri="{FF2B5EF4-FFF2-40B4-BE49-F238E27FC236}">
                <a16:creationId xmlns:a16="http://schemas.microsoft.com/office/drawing/2014/main" id="{55F2A68F-70C1-7F46-9A1C-586701744F58}"/>
              </a:ext>
            </a:extLst>
          </p:cNvPr>
          <p:cNvSpPr>
            <a:spLocks noGrp="1"/>
          </p:cNvSpPr>
          <p:nvPr>
            <p:ph type="body" sz="quarter" idx="34"/>
          </p:nvPr>
        </p:nvSpPr>
        <p:spPr>
          <a:xfrm>
            <a:off x="6438143" y="2934856"/>
            <a:ext cx="4315996" cy="369332"/>
          </a:xfrm>
        </p:spPr>
        <p:txBody>
          <a:bodyPr rtlCol="0"/>
          <a:lstStyle/>
          <a:p>
            <a:pPr rtl="0"/>
            <a:r>
              <a:rPr lang="en-GB" dirty="0"/>
              <a:t>Analyse data; collate findings and recommendations for dissemination both internally and externally. </a:t>
            </a:r>
          </a:p>
          <a:p>
            <a:pPr rtl="0"/>
            <a:endParaRPr lang="en-GB" dirty="0"/>
          </a:p>
        </p:txBody>
      </p:sp>
      <p:sp>
        <p:nvSpPr>
          <p:cNvPr id="8" name="Text Placeholder 7">
            <a:extLst>
              <a:ext uri="{FF2B5EF4-FFF2-40B4-BE49-F238E27FC236}">
                <a16:creationId xmlns:a16="http://schemas.microsoft.com/office/drawing/2014/main" id="{58554997-3B04-634C-A36E-69B03113315A}"/>
              </a:ext>
            </a:extLst>
          </p:cNvPr>
          <p:cNvSpPr>
            <a:spLocks noGrp="1"/>
          </p:cNvSpPr>
          <p:nvPr>
            <p:ph type="body" sz="quarter" idx="33"/>
          </p:nvPr>
        </p:nvSpPr>
        <p:spPr>
          <a:xfrm>
            <a:off x="9001711" y="4701908"/>
            <a:ext cx="2133600" cy="205837"/>
          </a:xfrm>
        </p:spPr>
        <p:txBody>
          <a:bodyPr rtlCol="0"/>
          <a:lstStyle/>
          <a:p>
            <a:pPr rtl="0"/>
            <a:r>
              <a:rPr lang="en-GB" dirty="0"/>
              <a:t>Summer 2025	</a:t>
            </a:r>
          </a:p>
        </p:txBody>
      </p:sp>
      <p:sp>
        <p:nvSpPr>
          <p:cNvPr id="13" name="Slide Number Placeholder 12">
            <a:extLst>
              <a:ext uri="{FF2B5EF4-FFF2-40B4-BE49-F238E27FC236}">
                <a16:creationId xmlns:a16="http://schemas.microsoft.com/office/drawing/2014/main" id="{B2B0E625-26CC-9744-9B92-56905E797B65}"/>
              </a:ext>
            </a:extLst>
          </p:cNvPr>
          <p:cNvSpPr>
            <a:spLocks noGrp="1"/>
          </p:cNvSpPr>
          <p:nvPr>
            <p:ph type="sldNum" sz="quarter" idx="38"/>
          </p:nvPr>
        </p:nvSpPr>
        <p:spPr>
          <a:xfrm>
            <a:off x="971550" y="6332220"/>
            <a:ext cx="523240" cy="247651"/>
          </a:xfrm>
        </p:spPr>
        <p:txBody>
          <a:bodyPr rtlCol="0"/>
          <a:lstStyle/>
          <a:p>
            <a:pPr rtl="0"/>
            <a:fld id="{294A09A9-5501-47C1-A89A-A340965A2BE2}" type="slidenum">
              <a:rPr lang="en-GB" smtClean="0"/>
              <a:pPr rtl="0"/>
              <a:t>4</a:t>
            </a:fld>
            <a:endParaRPr lang="en-GB"/>
          </a:p>
        </p:txBody>
      </p:sp>
      <p:sp>
        <p:nvSpPr>
          <p:cNvPr id="15" name="Text Placeholder 14">
            <a:extLst>
              <a:ext uri="{FF2B5EF4-FFF2-40B4-BE49-F238E27FC236}">
                <a16:creationId xmlns:a16="http://schemas.microsoft.com/office/drawing/2014/main" id="{66EA8352-174C-C55F-A0B8-AC07AF772D86}"/>
              </a:ext>
            </a:extLst>
          </p:cNvPr>
          <p:cNvSpPr>
            <a:spLocks noGrp="1"/>
          </p:cNvSpPr>
          <p:nvPr>
            <p:ph type="body" sz="quarter" idx="32"/>
          </p:nvPr>
        </p:nvSpPr>
        <p:spPr/>
        <p:txBody>
          <a:bodyPr/>
          <a:lstStyle/>
          <a:p>
            <a:r>
              <a:rPr lang="en-US" dirty="0"/>
              <a:t>Present findings</a:t>
            </a:r>
            <a:endParaRPr lang="en-GB" dirty="0"/>
          </a:p>
        </p:txBody>
      </p:sp>
      <p:sp>
        <p:nvSpPr>
          <p:cNvPr id="19" name="Oval 18">
            <a:extLst>
              <a:ext uri="{FF2B5EF4-FFF2-40B4-BE49-F238E27FC236}">
                <a16:creationId xmlns:a16="http://schemas.microsoft.com/office/drawing/2014/main" id="{C634CE53-2068-6527-2880-4E0411EFB642}"/>
              </a:ext>
            </a:extLst>
          </p:cNvPr>
          <p:cNvSpPr/>
          <p:nvPr/>
        </p:nvSpPr>
        <p:spPr>
          <a:xfrm>
            <a:off x="4780721" y="3796748"/>
            <a:ext cx="914400" cy="369332"/>
          </a:xfrm>
          <a:prstGeom prst="ellipse">
            <a:avLst/>
          </a:prstGeom>
          <a:noFill/>
          <a:ln w="127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Marker with solid fill">
            <a:extLst>
              <a:ext uri="{FF2B5EF4-FFF2-40B4-BE49-F238E27FC236}">
                <a16:creationId xmlns:a16="http://schemas.microsoft.com/office/drawing/2014/main" id="{CF125704-3FA8-B999-E0B7-EB7EDDD826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0721" y="3189643"/>
            <a:ext cx="914400" cy="914400"/>
          </a:xfrm>
          <a:prstGeom prst="rect">
            <a:avLst/>
          </a:prstGeom>
        </p:spPr>
      </p:pic>
    </p:spTree>
    <p:extLst>
      <p:ext uri="{BB962C8B-B14F-4D97-AF65-F5344CB8AC3E}">
        <p14:creationId xmlns:p14="http://schemas.microsoft.com/office/powerpoint/2010/main" val="250910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EB0CAD-487B-E6EE-ECC0-6C4DB113C92B}"/>
              </a:ext>
            </a:extLst>
          </p:cNvPr>
          <p:cNvSpPr>
            <a:spLocks noGrp="1"/>
          </p:cNvSpPr>
          <p:nvPr>
            <p:ph type="title"/>
          </p:nvPr>
        </p:nvSpPr>
        <p:spPr/>
        <p:txBody>
          <a:bodyPr/>
          <a:lstStyle/>
          <a:p>
            <a:r>
              <a:rPr lang="en-GB" dirty="0"/>
              <a:t>Methodology</a:t>
            </a:r>
          </a:p>
        </p:txBody>
      </p:sp>
      <p:sp>
        <p:nvSpPr>
          <p:cNvPr id="4" name="Text Placeholder 3">
            <a:extLst>
              <a:ext uri="{FF2B5EF4-FFF2-40B4-BE49-F238E27FC236}">
                <a16:creationId xmlns:a16="http://schemas.microsoft.com/office/drawing/2014/main" id="{EA2B8593-5860-D6BF-A0F8-C9805BC3C34A}"/>
              </a:ext>
            </a:extLst>
          </p:cNvPr>
          <p:cNvSpPr>
            <a:spLocks noGrp="1"/>
          </p:cNvSpPr>
          <p:nvPr>
            <p:ph type="body" sz="quarter" idx="11"/>
          </p:nvPr>
        </p:nvSpPr>
        <p:spPr>
          <a:xfrm>
            <a:off x="952499" y="2289363"/>
            <a:ext cx="5060675" cy="2795232"/>
          </a:xfrm>
        </p:spPr>
        <p:txBody>
          <a:bodyPr/>
          <a:lstStyle/>
          <a:p>
            <a:pPr marL="285750" indent="-285750">
              <a:buClr>
                <a:schemeClr val="tx2">
                  <a:lumMod val="75000"/>
                </a:schemeClr>
              </a:buClr>
              <a:buFont typeface="Wingdings" panose="05000000000000000000" pitchFamily="2" charset="2"/>
              <a:buChar char="§"/>
            </a:pPr>
            <a:r>
              <a:rPr lang="en-US" sz="2200" dirty="0"/>
              <a:t>Five focus groups to facilitate open dialogue and collective reflection.</a:t>
            </a:r>
          </a:p>
          <a:p>
            <a:pPr marL="285750" indent="-285750">
              <a:buClr>
                <a:schemeClr val="tx2">
                  <a:lumMod val="75000"/>
                </a:schemeClr>
              </a:buClr>
              <a:buFont typeface="Wingdings" panose="05000000000000000000" pitchFamily="2" charset="2"/>
              <a:buChar char="§"/>
            </a:pPr>
            <a:r>
              <a:rPr lang="en-US" sz="2200" dirty="0"/>
              <a:t>Participants self-selected into the study. </a:t>
            </a:r>
          </a:p>
          <a:p>
            <a:pPr marL="285750" indent="-285750">
              <a:buClr>
                <a:schemeClr val="tx2">
                  <a:lumMod val="75000"/>
                </a:schemeClr>
              </a:buClr>
              <a:buFont typeface="Wingdings" panose="05000000000000000000" pitchFamily="2" charset="2"/>
              <a:buChar char="§"/>
            </a:pPr>
            <a:r>
              <a:rPr lang="en-US" sz="2200" dirty="0"/>
              <a:t>Utilised Reflexive Thematic Analysis (Braun and Clarke, 2006; 2019) to analyse the data, coded completely rather than selectively (Braun and Clarke, 2013). </a:t>
            </a:r>
            <a:endParaRPr lang="en-GB" sz="2200" dirty="0"/>
          </a:p>
        </p:txBody>
      </p:sp>
      <p:sp>
        <p:nvSpPr>
          <p:cNvPr id="7" name="Slide Number Placeholder 6">
            <a:extLst>
              <a:ext uri="{FF2B5EF4-FFF2-40B4-BE49-F238E27FC236}">
                <a16:creationId xmlns:a16="http://schemas.microsoft.com/office/drawing/2014/main" id="{E6E09A87-ED7E-9FBC-C327-C0BDC86BE1C2}"/>
              </a:ext>
            </a:extLst>
          </p:cNvPr>
          <p:cNvSpPr>
            <a:spLocks noGrp="1"/>
          </p:cNvSpPr>
          <p:nvPr>
            <p:ph type="sldNum" sz="quarter" idx="16"/>
          </p:nvPr>
        </p:nvSpPr>
        <p:spPr/>
        <p:txBody>
          <a:bodyPr/>
          <a:lstStyle/>
          <a:p>
            <a:pPr rtl="0"/>
            <a:fld id="{294A09A9-5501-47C1-A89A-A340965A2BE2}" type="slidenum">
              <a:rPr lang="en-GB" noProof="0" smtClean="0"/>
              <a:pPr rtl="0"/>
              <a:t>5</a:t>
            </a:fld>
            <a:endParaRPr lang="en-GB" noProof="0" dirty="0"/>
          </a:p>
        </p:txBody>
      </p:sp>
      <p:sp>
        <p:nvSpPr>
          <p:cNvPr id="8" name="Rectangle 7">
            <a:extLst>
              <a:ext uri="{FF2B5EF4-FFF2-40B4-BE49-F238E27FC236}">
                <a16:creationId xmlns:a16="http://schemas.microsoft.com/office/drawing/2014/main" id="{E5012321-444B-E639-0935-140CD8945E90}"/>
              </a:ext>
            </a:extLst>
          </p:cNvPr>
          <p:cNvSpPr/>
          <p:nvPr/>
        </p:nvSpPr>
        <p:spPr>
          <a:xfrm>
            <a:off x="6096000" y="0"/>
            <a:ext cx="6096000" cy="6858000"/>
          </a:xfrm>
          <a:prstGeom prst="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2675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p:txBody>
          <a:bodyPr rtlCol="0"/>
          <a:lstStyle/>
          <a:p>
            <a:pPr rtl="0"/>
            <a:r>
              <a:rPr lang="en-GB" dirty="0"/>
              <a:t>Findings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6362700" y="2241349"/>
            <a:ext cx="4827178" cy="404216"/>
          </a:xfrm>
        </p:spPr>
        <p:txBody>
          <a:bodyPr rtlCol="0">
            <a:normAutofit/>
          </a:bodyPr>
          <a:lstStyle/>
          <a:p>
            <a:pPr rtl="0"/>
            <a:r>
              <a:rPr lang="en-GB" sz="2400" dirty="0"/>
              <a:t>Staff</a:t>
            </a:r>
          </a:p>
        </p:txBody>
      </p:sp>
      <p:sp>
        <p:nvSpPr>
          <p:cNvPr id="5" name="Content Placeholder 4">
            <a:extLst>
              <a:ext uri="{FF2B5EF4-FFF2-40B4-BE49-F238E27FC236}">
                <a16:creationId xmlns:a16="http://schemas.microsoft.com/office/drawing/2014/main" id="{0B4B9306-DDC0-AD4F-A9C2-739C6AEB0172}"/>
              </a:ext>
            </a:extLst>
          </p:cNvPr>
          <p:cNvSpPr>
            <a:spLocks noGrp="1"/>
          </p:cNvSpPr>
          <p:nvPr>
            <p:ph sz="half" idx="2"/>
          </p:nvPr>
        </p:nvSpPr>
        <p:spPr>
          <a:xfrm>
            <a:off x="6362700" y="2760931"/>
            <a:ext cx="4827178" cy="1942138"/>
          </a:xfrm>
        </p:spPr>
        <p:txBody>
          <a:bodyPr rtlCol="0"/>
          <a:lstStyle/>
          <a:p>
            <a:pPr rtl="0">
              <a:buClr>
                <a:schemeClr val="accent5"/>
              </a:buClr>
            </a:pPr>
            <a:r>
              <a:rPr lang="en-GB" sz="2400" dirty="0"/>
              <a:t>Authenticity is complex</a:t>
            </a:r>
          </a:p>
          <a:p>
            <a:pPr rtl="0">
              <a:buClr>
                <a:schemeClr val="accent5"/>
              </a:buClr>
            </a:pPr>
            <a:r>
              <a:rPr lang="en-GB" sz="2400" dirty="0"/>
              <a:t>Staff care about being authentic (value-action congruence)</a:t>
            </a:r>
          </a:p>
          <a:p>
            <a:pPr rtl="0">
              <a:buClr>
                <a:schemeClr val="accent5"/>
              </a:buClr>
            </a:pPr>
            <a:r>
              <a:rPr lang="en-GB" sz="2400" dirty="0"/>
              <a:t>Perspectives change over time</a:t>
            </a:r>
          </a:p>
          <a:p>
            <a:pPr marL="0" indent="0" rtl="0">
              <a:buNone/>
            </a:pPr>
            <a:endParaRPr lang="en-GB" dirty="0"/>
          </a:p>
          <a:p>
            <a:pPr rtl="0"/>
            <a:endParaRPr lang="en-GB" dirty="0"/>
          </a:p>
        </p:txBody>
      </p:sp>
      <p:sp>
        <p:nvSpPr>
          <p:cNvPr id="4" name="Text Placeholder 3">
            <a:extLst>
              <a:ext uri="{FF2B5EF4-FFF2-40B4-BE49-F238E27FC236}">
                <a16:creationId xmlns:a16="http://schemas.microsoft.com/office/drawing/2014/main" id="{6AF03CC0-7DA0-ED4F-B612-580E138D588A}"/>
              </a:ext>
            </a:extLst>
          </p:cNvPr>
          <p:cNvSpPr>
            <a:spLocks noGrp="1"/>
          </p:cNvSpPr>
          <p:nvPr>
            <p:ph type="body" idx="10"/>
          </p:nvPr>
        </p:nvSpPr>
        <p:spPr>
          <a:xfrm>
            <a:off x="6354112" y="4818435"/>
            <a:ext cx="4764829" cy="404216"/>
          </a:xfrm>
        </p:spPr>
        <p:txBody>
          <a:bodyPr rtlCol="0">
            <a:normAutofit/>
          </a:bodyPr>
          <a:lstStyle/>
          <a:p>
            <a:pPr rtl="0"/>
            <a:r>
              <a:rPr lang="en-GB" sz="2400" dirty="0"/>
              <a:t>Students</a:t>
            </a:r>
          </a:p>
        </p:txBody>
      </p:sp>
      <p:sp>
        <p:nvSpPr>
          <p:cNvPr id="6" name="Content Placeholder 5">
            <a:extLst>
              <a:ext uri="{FF2B5EF4-FFF2-40B4-BE49-F238E27FC236}">
                <a16:creationId xmlns:a16="http://schemas.microsoft.com/office/drawing/2014/main" id="{B7D8EEE0-6E1C-9F47-936F-25FCC2FC368C}"/>
              </a:ext>
            </a:extLst>
          </p:cNvPr>
          <p:cNvSpPr>
            <a:spLocks noGrp="1"/>
          </p:cNvSpPr>
          <p:nvPr>
            <p:ph sz="half" idx="13"/>
          </p:nvPr>
        </p:nvSpPr>
        <p:spPr>
          <a:xfrm>
            <a:off x="6362700" y="5472030"/>
            <a:ext cx="4756241" cy="1942138"/>
          </a:xfrm>
        </p:spPr>
        <p:txBody>
          <a:bodyPr rtlCol="0">
            <a:normAutofit/>
          </a:bodyPr>
          <a:lstStyle/>
          <a:p>
            <a:pPr rtl="0">
              <a:buClr>
                <a:schemeClr val="accent5"/>
              </a:buClr>
            </a:pPr>
            <a:r>
              <a:rPr lang="en-US" sz="2400" dirty="0"/>
              <a:t>C</a:t>
            </a:r>
            <a:r>
              <a:rPr lang="en-GB" sz="2400" dirty="0"/>
              <a:t>ontent is king!</a:t>
            </a:r>
          </a:p>
          <a:p>
            <a:pPr rtl="0">
              <a:buClr>
                <a:schemeClr val="accent5"/>
              </a:buClr>
            </a:pPr>
            <a:r>
              <a:rPr lang="en-GB" sz="2400" dirty="0"/>
              <a:t>It’s a nice extra</a:t>
            </a:r>
          </a:p>
        </p:txBody>
      </p:sp>
      <p:sp>
        <p:nvSpPr>
          <p:cNvPr id="9" name="Slide Number Placeholder 8">
            <a:extLst>
              <a:ext uri="{FF2B5EF4-FFF2-40B4-BE49-F238E27FC236}">
                <a16:creationId xmlns:a16="http://schemas.microsoft.com/office/drawing/2014/main" id="{9A5802D8-6C81-6C4F-97CF-C1F2344EE894}"/>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en-GB" smtClean="0"/>
              <a:pPr algn="l" rtl="0"/>
              <a:t>6</a:t>
            </a:fld>
            <a:endParaRPr lang="en-GB"/>
          </a:p>
        </p:txBody>
      </p:sp>
      <p:sp>
        <p:nvSpPr>
          <p:cNvPr id="7" name="Content Placeholder 4">
            <a:extLst>
              <a:ext uri="{FF2B5EF4-FFF2-40B4-BE49-F238E27FC236}">
                <a16:creationId xmlns:a16="http://schemas.microsoft.com/office/drawing/2014/main" id="{215F9B16-4E83-0C07-CAB5-D7133DCEF04E}"/>
              </a:ext>
            </a:extLst>
          </p:cNvPr>
          <p:cNvSpPr txBox="1">
            <a:spLocks/>
          </p:cNvSpPr>
          <p:nvPr/>
        </p:nvSpPr>
        <p:spPr>
          <a:xfrm>
            <a:off x="964023" y="2411596"/>
            <a:ext cx="4827178" cy="1942138"/>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endParaRPr lang="en-GB" dirty="0"/>
          </a:p>
          <a:p>
            <a:endParaRPr lang="en-GB" dirty="0"/>
          </a:p>
        </p:txBody>
      </p:sp>
      <p:sp>
        <p:nvSpPr>
          <p:cNvPr id="12" name="TextBox 11">
            <a:extLst>
              <a:ext uri="{FF2B5EF4-FFF2-40B4-BE49-F238E27FC236}">
                <a16:creationId xmlns:a16="http://schemas.microsoft.com/office/drawing/2014/main" id="{8FC703BE-49AC-2FC6-00F3-36672CA3817C}"/>
              </a:ext>
            </a:extLst>
          </p:cNvPr>
          <p:cNvSpPr txBox="1"/>
          <p:nvPr/>
        </p:nvSpPr>
        <p:spPr>
          <a:xfrm>
            <a:off x="893086" y="2274838"/>
            <a:ext cx="4865278" cy="2308324"/>
          </a:xfrm>
          <a:prstGeom prst="rect">
            <a:avLst/>
          </a:prstGeom>
          <a:noFill/>
        </p:spPr>
        <p:txBody>
          <a:bodyPr wrap="square">
            <a:spAutoFit/>
          </a:bodyPr>
          <a:lstStyle/>
          <a:p>
            <a:r>
              <a:rPr lang="en-US" sz="2400" dirty="0">
                <a:solidFill>
                  <a:schemeClr val="bg1"/>
                </a:solidFill>
              </a:rPr>
              <a:t>When staff and students are asked about what authenticity is then there is some shared understanding as both groups use terms like ‘honesty’, ‘share’, ‘being yourself’, and ‘genuine’. </a:t>
            </a:r>
            <a:endParaRPr lang="en-GB" sz="2400" dirty="0">
              <a:solidFill>
                <a:schemeClr val="bg1"/>
              </a:solidFill>
            </a:endParaRPr>
          </a:p>
        </p:txBody>
      </p:sp>
    </p:spTree>
    <p:extLst>
      <p:ext uri="{BB962C8B-B14F-4D97-AF65-F5344CB8AC3E}">
        <p14:creationId xmlns:p14="http://schemas.microsoft.com/office/powerpoint/2010/main" val="76767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CB0F4-A587-9B6E-6A59-9108E2368F3F}"/>
              </a:ext>
            </a:extLst>
          </p:cNvPr>
          <p:cNvSpPr>
            <a:spLocks noGrp="1"/>
          </p:cNvSpPr>
          <p:nvPr>
            <p:ph type="title"/>
          </p:nvPr>
        </p:nvSpPr>
        <p:spPr>
          <a:xfrm>
            <a:off x="964022" y="879063"/>
            <a:ext cx="9114255" cy="610863"/>
          </a:xfrm>
        </p:spPr>
        <p:txBody>
          <a:bodyPr>
            <a:normAutofit/>
          </a:bodyPr>
          <a:lstStyle/>
          <a:p>
            <a:r>
              <a:rPr lang="en-GB" dirty="0"/>
              <a:t>Staff care about being authentic</a:t>
            </a:r>
          </a:p>
        </p:txBody>
      </p:sp>
      <p:sp>
        <p:nvSpPr>
          <p:cNvPr id="15" name="Slide Number Placeholder 14">
            <a:extLst>
              <a:ext uri="{FF2B5EF4-FFF2-40B4-BE49-F238E27FC236}">
                <a16:creationId xmlns:a16="http://schemas.microsoft.com/office/drawing/2014/main" id="{C7179802-706E-FA95-E939-104699495355}"/>
              </a:ext>
            </a:extLst>
          </p:cNvPr>
          <p:cNvSpPr>
            <a:spLocks noGrp="1"/>
          </p:cNvSpPr>
          <p:nvPr>
            <p:ph type="sldNum" sz="quarter" idx="23"/>
          </p:nvPr>
        </p:nvSpPr>
        <p:spPr/>
        <p:txBody>
          <a:bodyPr/>
          <a:lstStyle/>
          <a:p>
            <a:pPr rtl="0"/>
            <a:fld id="{294A09A9-5501-47C1-A89A-A340965A2BE2}" type="slidenum">
              <a:rPr lang="en-GB" noProof="0" smtClean="0"/>
              <a:pPr rtl="0"/>
              <a:t>7</a:t>
            </a:fld>
            <a:endParaRPr lang="en-GB" noProof="0" dirty="0"/>
          </a:p>
        </p:txBody>
      </p:sp>
      <p:sp>
        <p:nvSpPr>
          <p:cNvPr id="19" name="TextBox 18">
            <a:extLst>
              <a:ext uri="{FF2B5EF4-FFF2-40B4-BE49-F238E27FC236}">
                <a16:creationId xmlns:a16="http://schemas.microsoft.com/office/drawing/2014/main" id="{6700A72E-ED6E-D31E-ECFD-759B9040850E}"/>
              </a:ext>
            </a:extLst>
          </p:cNvPr>
          <p:cNvSpPr txBox="1"/>
          <p:nvPr/>
        </p:nvSpPr>
        <p:spPr>
          <a:xfrm>
            <a:off x="841099" y="3018521"/>
            <a:ext cx="10509802" cy="2800767"/>
          </a:xfrm>
          <a:prstGeom prst="rect">
            <a:avLst/>
          </a:prstGeom>
          <a:noFill/>
        </p:spPr>
        <p:txBody>
          <a:bodyPr wrap="square">
            <a:spAutoFit/>
          </a:bodyPr>
          <a:lstStyle/>
          <a:p>
            <a:r>
              <a:rPr lang="en-US" sz="2200" dirty="0">
                <a:solidFill>
                  <a:schemeClr val="bg1"/>
                </a:solidFill>
              </a:rPr>
              <a:t>I think my feelings about authenticity have changed over time. Like a lot of that stuff like sharing of self and that kind of thing I think is like obviously super important. But I think of that more of like, I don't know like being human. I think of authenticity like going back to what I was saying about values matching actions like. If I, you know, if I'm preaching to personal tutors in my school about like being inclusive, being anti racist and being all these things like then it's about me being authentic is me then doing those things with my own students, but also kind of in my wider life outside of work being someone who's kind of like actively anti-racist and all you know.</a:t>
            </a:r>
            <a:endParaRPr lang="en-GB" sz="2200" dirty="0">
              <a:solidFill>
                <a:schemeClr val="bg1"/>
              </a:solidFill>
            </a:endParaRPr>
          </a:p>
        </p:txBody>
      </p:sp>
      <p:sp>
        <p:nvSpPr>
          <p:cNvPr id="20" name="TextBox 19">
            <a:extLst>
              <a:ext uri="{FF2B5EF4-FFF2-40B4-BE49-F238E27FC236}">
                <a16:creationId xmlns:a16="http://schemas.microsoft.com/office/drawing/2014/main" id="{5D213EBC-74F1-47FB-3D83-172A74F07289}"/>
              </a:ext>
            </a:extLst>
          </p:cNvPr>
          <p:cNvSpPr txBox="1"/>
          <p:nvPr/>
        </p:nvSpPr>
        <p:spPr>
          <a:xfrm>
            <a:off x="336881" y="2032362"/>
            <a:ext cx="2315818" cy="1631216"/>
          </a:xfrm>
          <a:prstGeom prst="rect">
            <a:avLst/>
          </a:prstGeom>
          <a:noFill/>
        </p:spPr>
        <p:txBody>
          <a:bodyPr wrap="square" rtlCol="0">
            <a:spAutoFit/>
          </a:bodyPr>
          <a:lstStyle/>
          <a:p>
            <a:r>
              <a:rPr lang="en-GB" sz="10000" dirty="0">
                <a:solidFill>
                  <a:schemeClr val="accent5"/>
                </a:solidFill>
              </a:rPr>
              <a:t>“</a:t>
            </a:r>
          </a:p>
        </p:txBody>
      </p:sp>
      <p:sp>
        <p:nvSpPr>
          <p:cNvPr id="22" name="TextBox 21">
            <a:extLst>
              <a:ext uri="{FF2B5EF4-FFF2-40B4-BE49-F238E27FC236}">
                <a16:creationId xmlns:a16="http://schemas.microsoft.com/office/drawing/2014/main" id="{C8AD705E-4334-4C81-D964-ACCC5B83D1D0}"/>
              </a:ext>
            </a:extLst>
          </p:cNvPr>
          <p:cNvSpPr txBox="1"/>
          <p:nvPr/>
        </p:nvSpPr>
        <p:spPr>
          <a:xfrm>
            <a:off x="10889974" y="5398303"/>
            <a:ext cx="921854" cy="1569660"/>
          </a:xfrm>
          <a:prstGeom prst="rect">
            <a:avLst/>
          </a:prstGeom>
          <a:noFill/>
        </p:spPr>
        <p:txBody>
          <a:bodyPr wrap="square">
            <a:spAutoFit/>
          </a:bodyPr>
          <a:lstStyle/>
          <a:p>
            <a:r>
              <a:rPr lang="en-GB" sz="9600" dirty="0">
                <a:solidFill>
                  <a:schemeClr val="accent5"/>
                </a:solidFill>
              </a:rPr>
              <a:t>”</a:t>
            </a:r>
            <a:endParaRPr lang="en-GB" dirty="0"/>
          </a:p>
        </p:txBody>
      </p:sp>
    </p:spTree>
    <p:extLst>
      <p:ext uri="{BB962C8B-B14F-4D97-AF65-F5344CB8AC3E}">
        <p14:creationId xmlns:p14="http://schemas.microsoft.com/office/powerpoint/2010/main" val="421123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CB0F4-A587-9B6E-6A59-9108E2368F3F}"/>
              </a:ext>
            </a:extLst>
          </p:cNvPr>
          <p:cNvSpPr>
            <a:spLocks noGrp="1"/>
          </p:cNvSpPr>
          <p:nvPr>
            <p:ph type="title"/>
          </p:nvPr>
        </p:nvSpPr>
        <p:spPr>
          <a:xfrm>
            <a:off x="964023" y="879063"/>
            <a:ext cx="8676934" cy="610863"/>
          </a:xfrm>
        </p:spPr>
        <p:txBody>
          <a:bodyPr>
            <a:normAutofit/>
          </a:bodyPr>
          <a:lstStyle/>
          <a:p>
            <a:r>
              <a:rPr lang="en-GB" dirty="0"/>
              <a:t>Content is king!</a:t>
            </a:r>
          </a:p>
        </p:txBody>
      </p:sp>
      <p:sp>
        <p:nvSpPr>
          <p:cNvPr id="15" name="Slide Number Placeholder 14">
            <a:extLst>
              <a:ext uri="{FF2B5EF4-FFF2-40B4-BE49-F238E27FC236}">
                <a16:creationId xmlns:a16="http://schemas.microsoft.com/office/drawing/2014/main" id="{C7179802-706E-FA95-E939-104699495355}"/>
              </a:ext>
            </a:extLst>
          </p:cNvPr>
          <p:cNvSpPr>
            <a:spLocks noGrp="1"/>
          </p:cNvSpPr>
          <p:nvPr>
            <p:ph type="sldNum" sz="quarter" idx="23"/>
          </p:nvPr>
        </p:nvSpPr>
        <p:spPr/>
        <p:txBody>
          <a:bodyPr/>
          <a:lstStyle/>
          <a:p>
            <a:pPr rtl="0"/>
            <a:fld id="{294A09A9-5501-47C1-A89A-A340965A2BE2}" type="slidenum">
              <a:rPr lang="en-GB" noProof="0" smtClean="0"/>
              <a:pPr rtl="0"/>
              <a:t>8</a:t>
            </a:fld>
            <a:endParaRPr lang="en-GB" noProof="0" dirty="0"/>
          </a:p>
        </p:txBody>
      </p:sp>
      <p:sp>
        <p:nvSpPr>
          <p:cNvPr id="19" name="TextBox 18">
            <a:extLst>
              <a:ext uri="{FF2B5EF4-FFF2-40B4-BE49-F238E27FC236}">
                <a16:creationId xmlns:a16="http://schemas.microsoft.com/office/drawing/2014/main" id="{6700A72E-ED6E-D31E-ECFD-759B9040850E}"/>
              </a:ext>
            </a:extLst>
          </p:cNvPr>
          <p:cNvSpPr txBox="1"/>
          <p:nvPr/>
        </p:nvSpPr>
        <p:spPr>
          <a:xfrm>
            <a:off x="841099" y="3018521"/>
            <a:ext cx="10509802" cy="1785104"/>
          </a:xfrm>
          <a:prstGeom prst="rect">
            <a:avLst/>
          </a:prstGeom>
          <a:noFill/>
        </p:spPr>
        <p:txBody>
          <a:bodyPr wrap="square">
            <a:spAutoFit/>
          </a:bodyPr>
          <a:lstStyle/>
          <a:p>
            <a:r>
              <a:rPr lang="en-US" sz="2200" dirty="0">
                <a:solidFill>
                  <a:schemeClr val="bg1"/>
                </a:solidFill>
              </a:rPr>
              <a:t>I would... yeah be quite annoyed if lecturers were removing content to be more authentic 'cause fundamentally in the lecture you're there to gain knowledge and that is the like foremost objective and that's also certainly why I'm at university doing a degree. So if we're losing the content time for authenticity, that to me like... and this is more than like one minute, that to me is quite a waste.</a:t>
            </a:r>
            <a:endParaRPr lang="en-GB" sz="2200" dirty="0">
              <a:solidFill>
                <a:schemeClr val="bg1"/>
              </a:solidFill>
            </a:endParaRPr>
          </a:p>
        </p:txBody>
      </p:sp>
      <p:sp>
        <p:nvSpPr>
          <p:cNvPr id="20" name="TextBox 19">
            <a:extLst>
              <a:ext uri="{FF2B5EF4-FFF2-40B4-BE49-F238E27FC236}">
                <a16:creationId xmlns:a16="http://schemas.microsoft.com/office/drawing/2014/main" id="{5D213EBC-74F1-47FB-3D83-172A74F07289}"/>
              </a:ext>
            </a:extLst>
          </p:cNvPr>
          <p:cNvSpPr txBox="1"/>
          <p:nvPr/>
        </p:nvSpPr>
        <p:spPr>
          <a:xfrm>
            <a:off x="336881" y="2032362"/>
            <a:ext cx="2315818" cy="1631216"/>
          </a:xfrm>
          <a:prstGeom prst="rect">
            <a:avLst/>
          </a:prstGeom>
          <a:noFill/>
        </p:spPr>
        <p:txBody>
          <a:bodyPr wrap="square" rtlCol="0">
            <a:spAutoFit/>
          </a:bodyPr>
          <a:lstStyle/>
          <a:p>
            <a:r>
              <a:rPr lang="en-GB" sz="10000" dirty="0">
                <a:solidFill>
                  <a:schemeClr val="accent5"/>
                </a:solidFill>
              </a:rPr>
              <a:t>“</a:t>
            </a:r>
          </a:p>
        </p:txBody>
      </p:sp>
      <p:sp>
        <p:nvSpPr>
          <p:cNvPr id="22" name="TextBox 21">
            <a:extLst>
              <a:ext uri="{FF2B5EF4-FFF2-40B4-BE49-F238E27FC236}">
                <a16:creationId xmlns:a16="http://schemas.microsoft.com/office/drawing/2014/main" id="{C8AD705E-4334-4C81-D964-ACCC5B83D1D0}"/>
              </a:ext>
            </a:extLst>
          </p:cNvPr>
          <p:cNvSpPr txBox="1"/>
          <p:nvPr/>
        </p:nvSpPr>
        <p:spPr>
          <a:xfrm>
            <a:off x="10889974" y="4304533"/>
            <a:ext cx="921854" cy="1569660"/>
          </a:xfrm>
          <a:prstGeom prst="rect">
            <a:avLst/>
          </a:prstGeom>
          <a:noFill/>
        </p:spPr>
        <p:txBody>
          <a:bodyPr wrap="square">
            <a:spAutoFit/>
          </a:bodyPr>
          <a:lstStyle/>
          <a:p>
            <a:r>
              <a:rPr lang="en-GB" sz="9600" dirty="0">
                <a:solidFill>
                  <a:schemeClr val="accent5"/>
                </a:solidFill>
              </a:rPr>
              <a:t>”</a:t>
            </a:r>
            <a:endParaRPr lang="en-GB" dirty="0"/>
          </a:p>
        </p:txBody>
      </p:sp>
    </p:spTree>
    <p:extLst>
      <p:ext uri="{BB962C8B-B14F-4D97-AF65-F5344CB8AC3E}">
        <p14:creationId xmlns:p14="http://schemas.microsoft.com/office/powerpoint/2010/main" val="272360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CB0F4-A587-9B6E-6A59-9108E2368F3F}"/>
              </a:ext>
            </a:extLst>
          </p:cNvPr>
          <p:cNvSpPr>
            <a:spLocks noGrp="1"/>
          </p:cNvSpPr>
          <p:nvPr>
            <p:ph type="title"/>
          </p:nvPr>
        </p:nvSpPr>
        <p:spPr>
          <a:xfrm>
            <a:off x="964023" y="879063"/>
            <a:ext cx="8676934" cy="610863"/>
          </a:xfrm>
        </p:spPr>
        <p:txBody>
          <a:bodyPr>
            <a:normAutofit/>
          </a:bodyPr>
          <a:lstStyle/>
          <a:p>
            <a:r>
              <a:rPr lang="en-GB" dirty="0"/>
              <a:t>It’s a nice extra</a:t>
            </a:r>
          </a:p>
        </p:txBody>
      </p:sp>
      <p:sp>
        <p:nvSpPr>
          <p:cNvPr id="15" name="Slide Number Placeholder 14">
            <a:extLst>
              <a:ext uri="{FF2B5EF4-FFF2-40B4-BE49-F238E27FC236}">
                <a16:creationId xmlns:a16="http://schemas.microsoft.com/office/drawing/2014/main" id="{C7179802-706E-FA95-E939-104699495355}"/>
              </a:ext>
            </a:extLst>
          </p:cNvPr>
          <p:cNvSpPr>
            <a:spLocks noGrp="1"/>
          </p:cNvSpPr>
          <p:nvPr>
            <p:ph type="sldNum" sz="quarter" idx="23"/>
          </p:nvPr>
        </p:nvSpPr>
        <p:spPr/>
        <p:txBody>
          <a:bodyPr/>
          <a:lstStyle/>
          <a:p>
            <a:pPr rtl="0"/>
            <a:fld id="{294A09A9-5501-47C1-A89A-A340965A2BE2}" type="slidenum">
              <a:rPr lang="en-GB" noProof="0" smtClean="0"/>
              <a:pPr rtl="0"/>
              <a:t>9</a:t>
            </a:fld>
            <a:endParaRPr lang="en-GB" noProof="0" dirty="0"/>
          </a:p>
        </p:txBody>
      </p:sp>
      <p:sp>
        <p:nvSpPr>
          <p:cNvPr id="19" name="TextBox 18">
            <a:extLst>
              <a:ext uri="{FF2B5EF4-FFF2-40B4-BE49-F238E27FC236}">
                <a16:creationId xmlns:a16="http://schemas.microsoft.com/office/drawing/2014/main" id="{6700A72E-ED6E-D31E-ECFD-759B9040850E}"/>
              </a:ext>
            </a:extLst>
          </p:cNvPr>
          <p:cNvSpPr txBox="1"/>
          <p:nvPr/>
        </p:nvSpPr>
        <p:spPr>
          <a:xfrm>
            <a:off x="841099" y="3018521"/>
            <a:ext cx="10509802" cy="1446550"/>
          </a:xfrm>
          <a:prstGeom prst="rect">
            <a:avLst/>
          </a:prstGeom>
          <a:noFill/>
        </p:spPr>
        <p:txBody>
          <a:bodyPr wrap="square">
            <a:spAutoFit/>
          </a:bodyPr>
          <a:lstStyle/>
          <a:p>
            <a:r>
              <a:rPr lang="en-US" sz="2200" dirty="0">
                <a:solidFill>
                  <a:schemeClr val="bg1"/>
                </a:solidFill>
              </a:rPr>
              <a:t>...again, lectures are a lot more engaging when you kind of know a bit about the person to an extent. So I think it just makes it overall more engaging and makes the lecturer a lot more approachable. So you can ask questions that you would want to ask without fear of judgement.</a:t>
            </a:r>
            <a:endParaRPr lang="en-GB" sz="2200" dirty="0">
              <a:solidFill>
                <a:schemeClr val="bg1"/>
              </a:solidFill>
            </a:endParaRPr>
          </a:p>
        </p:txBody>
      </p:sp>
      <p:sp>
        <p:nvSpPr>
          <p:cNvPr id="20" name="TextBox 19">
            <a:extLst>
              <a:ext uri="{FF2B5EF4-FFF2-40B4-BE49-F238E27FC236}">
                <a16:creationId xmlns:a16="http://schemas.microsoft.com/office/drawing/2014/main" id="{5D213EBC-74F1-47FB-3D83-172A74F07289}"/>
              </a:ext>
            </a:extLst>
          </p:cNvPr>
          <p:cNvSpPr txBox="1"/>
          <p:nvPr/>
        </p:nvSpPr>
        <p:spPr>
          <a:xfrm>
            <a:off x="336881" y="2032362"/>
            <a:ext cx="2315818" cy="1631216"/>
          </a:xfrm>
          <a:prstGeom prst="rect">
            <a:avLst/>
          </a:prstGeom>
          <a:noFill/>
        </p:spPr>
        <p:txBody>
          <a:bodyPr wrap="square" rtlCol="0">
            <a:spAutoFit/>
          </a:bodyPr>
          <a:lstStyle/>
          <a:p>
            <a:r>
              <a:rPr lang="en-GB" sz="10000" dirty="0">
                <a:solidFill>
                  <a:schemeClr val="accent5"/>
                </a:solidFill>
              </a:rPr>
              <a:t>“</a:t>
            </a:r>
          </a:p>
        </p:txBody>
      </p:sp>
      <p:sp>
        <p:nvSpPr>
          <p:cNvPr id="22" name="TextBox 21">
            <a:extLst>
              <a:ext uri="{FF2B5EF4-FFF2-40B4-BE49-F238E27FC236}">
                <a16:creationId xmlns:a16="http://schemas.microsoft.com/office/drawing/2014/main" id="{C8AD705E-4334-4C81-D964-ACCC5B83D1D0}"/>
              </a:ext>
            </a:extLst>
          </p:cNvPr>
          <p:cNvSpPr txBox="1"/>
          <p:nvPr/>
        </p:nvSpPr>
        <p:spPr>
          <a:xfrm>
            <a:off x="10889974" y="4304533"/>
            <a:ext cx="921854" cy="1569660"/>
          </a:xfrm>
          <a:prstGeom prst="rect">
            <a:avLst/>
          </a:prstGeom>
          <a:noFill/>
        </p:spPr>
        <p:txBody>
          <a:bodyPr wrap="square">
            <a:spAutoFit/>
          </a:bodyPr>
          <a:lstStyle/>
          <a:p>
            <a:r>
              <a:rPr lang="en-GB" sz="9600" dirty="0">
                <a:solidFill>
                  <a:schemeClr val="accent5"/>
                </a:solidFill>
              </a:rPr>
              <a:t>”</a:t>
            </a:r>
            <a:endParaRPr lang="en-GB" dirty="0"/>
          </a:p>
        </p:txBody>
      </p:sp>
    </p:spTree>
    <p:extLst>
      <p:ext uri="{BB962C8B-B14F-4D97-AF65-F5344CB8AC3E}">
        <p14:creationId xmlns:p14="http://schemas.microsoft.com/office/powerpoint/2010/main" val="3896642006"/>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1_TF78853419_Win32.potx" id="{4B078287-5F8B-4412-8B56-22BABE512007}" vid="{40D3F4AB-D386-4158-AD50-2BEE84BA2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C1AB0-9704-404D-B6D3-819D938AC55B}">
  <ds:schemaRef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{DA9C4F83-097A-48BB-9FE0-931F8335C2F2}tf78853419_win32</Template>
  <TotalTime>137</TotalTime>
  <Words>1326</Words>
  <Application>Microsoft Office PowerPoint</Application>
  <PresentationFormat>Widescreen</PresentationFormat>
  <Paragraphs>93</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Franklin Gothic Book</vt:lpstr>
      <vt:lpstr>Franklin Gothic Demi</vt:lpstr>
      <vt:lpstr>Times New Roman</vt:lpstr>
      <vt:lpstr>Wingdings</vt:lpstr>
      <vt:lpstr>Theme1</vt:lpstr>
      <vt:lpstr>“Would they produce a higher quality of work if they felt they were being more authentic?”: The (de)valuing of authentic connections in teaching and learning.</vt:lpstr>
      <vt:lpstr>Session overview</vt:lpstr>
      <vt:lpstr>Project aims</vt:lpstr>
      <vt:lpstr>Project overview</vt:lpstr>
      <vt:lpstr>Methodology</vt:lpstr>
      <vt:lpstr>Findings</vt:lpstr>
      <vt:lpstr>Staff care about being authentic</vt:lpstr>
      <vt:lpstr>Content is king!</vt:lpstr>
      <vt:lpstr>It’s a nice extra</vt:lpstr>
      <vt:lpstr>Recommendations</vt:lpstr>
      <vt:lpstr>Thank you</vt:lpstr>
      <vt:lpstr>References</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“Would they produce a higher quality of work if they felt they were being more authentic?”: The (de)valuing of authentic connections in teaching and learning.</dc:title>
  <dc:creator>Stacey Mottershaw</dc:creator>
  <cp:lastModifiedBy>Michael Reynolds</cp:lastModifiedBy>
  <cp:revision>3</cp:revision>
  <dcterms:created xsi:type="dcterms:W3CDTF">2025-06-15T05:47:30Z</dcterms:created>
  <dcterms:modified xsi:type="dcterms:W3CDTF">2025-09-10T08:35:58Z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