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40"/>
  </p:notesMasterIdLst>
  <p:handoutMasterIdLst>
    <p:handoutMasterId r:id="rId41"/>
  </p:handoutMasterIdLst>
  <p:sldIdLst>
    <p:sldId id="256" r:id="rId9"/>
    <p:sldId id="361" r:id="rId10"/>
    <p:sldId id="368" r:id="rId11"/>
    <p:sldId id="363" r:id="rId12"/>
    <p:sldId id="364" r:id="rId13"/>
    <p:sldId id="365" r:id="rId14"/>
    <p:sldId id="366" r:id="rId15"/>
    <p:sldId id="367" r:id="rId16"/>
    <p:sldId id="362" r:id="rId17"/>
    <p:sldId id="331" r:id="rId18"/>
    <p:sldId id="335" r:id="rId19"/>
    <p:sldId id="352" r:id="rId20"/>
    <p:sldId id="353" r:id="rId21"/>
    <p:sldId id="336" r:id="rId22"/>
    <p:sldId id="354" r:id="rId23"/>
    <p:sldId id="355" r:id="rId24"/>
    <p:sldId id="356" r:id="rId25"/>
    <p:sldId id="338" r:id="rId26"/>
    <p:sldId id="348" r:id="rId27"/>
    <p:sldId id="339" r:id="rId28"/>
    <p:sldId id="349" r:id="rId29"/>
    <p:sldId id="340" r:id="rId30"/>
    <p:sldId id="350" r:id="rId31"/>
    <p:sldId id="341" r:id="rId32"/>
    <p:sldId id="358" r:id="rId33"/>
    <p:sldId id="359" r:id="rId34"/>
    <p:sldId id="360" r:id="rId35"/>
    <p:sldId id="343" r:id="rId36"/>
    <p:sldId id="357" r:id="rId37"/>
    <p:sldId id="304" r:id="rId38"/>
    <p:sldId id="342" r:id="rId3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969" autoAdjust="0"/>
  </p:normalViewPr>
  <p:slideViewPr>
    <p:cSldViewPr snapToGrid="0">
      <p:cViewPr varScale="1">
        <p:scale>
          <a:sx n="73" d="100"/>
          <a:sy n="73" d="100"/>
        </p:scale>
        <p:origin x="979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microsoft.com/office/2018/10/relationships/authors" Target="authors.xml"/><Relationship Id="rId20" Type="http://schemas.openxmlformats.org/officeDocument/2006/relationships/slide" Target="slides/slide12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5569\Dropbox\05%20&#8212;%20Economics%20&amp;%20OU\07%20-%20Open%20University\Staff_Tutor\FASSTEST\Forums_Project_100\Interviews\Interview_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5569\Dropbox\05%20&#8212;%20Economics%20&amp;%20OU\07%20-%20Open%20University\Staff_Tutor\FASSTEST\Forums_Project_100\Interviews\Interview_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What are the main reasons why you engage with forum activities?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'Q3'!$B$25:$E$25</c:f>
              <c:strCache>
                <c:ptCount val="4"/>
                <c:pt idx="0">
                  <c:v>Student community</c:v>
                </c:pt>
                <c:pt idx="1">
                  <c:v>Obligation</c:v>
                </c:pt>
                <c:pt idx="2">
                  <c:v>Engagement with course</c:v>
                </c:pt>
                <c:pt idx="3">
                  <c:v>Improve communication skills</c:v>
                </c:pt>
              </c:strCache>
            </c:strRef>
          </c:cat>
          <c:val>
            <c:numRef>
              <c:f>'Q3'!$B$26:$E$26</c:f>
              <c:numCache>
                <c:formatCode>0%</c:formatCode>
                <c:ptCount val="4"/>
                <c:pt idx="0">
                  <c:v>0.72727272727272729</c:v>
                </c:pt>
                <c:pt idx="1">
                  <c:v>0.54545454545454541</c:v>
                </c:pt>
                <c:pt idx="2">
                  <c:v>0.54545454545454541</c:v>
                </c:pt>
                <c:pt idx="3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F2-49B4-9672-B8AEB80E0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52460112"/>
        <c:axId val="652460472"/>
      </c:barChart>
      <c:catAx>
        <c:axId val="65246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460472"/>
        <c:crosses val="autoZero"/>
        <c:auto val="1"/>
        <c:lblAlgn val="ctr"/>
        <c:lblOffset val="100"/>
        <c:noMultiLvlLbl val="0"/>
      </c:catAx>
      <c:valAx>
        <c:axId val="652460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46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What are the main reasons why you don’t/might not engage with forum activities?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>
        <c:manualLayout>
          <c:layoutTarget val="inner"/>
          <c:xMode val="edge"/>
          <c:yMode val="edge"/>
          <c:x val="8.4456036745406818E-2"/>
          <c:y val="0.1958333333333333"/>
          <c:w val="0.88498840769903764"/>
          <c:h val="0.6967672790901137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'Q4'!$C$28:$F$28</c:f>
              <c:strCache>
                <c:ptCount val="4"/>
                <c:pt idx="0">
                  <c:v>Time involved </c:v>
                </c:pt>
                <c:pt idx="1">
                  <c:v>Lack of responses</c:v>
                </c:pt>
                <c:pt idx="2">
                  <c:v>Delayed responses</c:v>
                </c:pt>
                <c:pt idx="3">
                  <c:v>Unknown audience</c:v>
                </c:pt>
              </c:strCache>
            </c:strRef>
          </c:cat>
          <c:val>
            <c:numRef>
              <c:f>'Q4'!$C$29:$F$29</c:f>
              <c:numCache>
                <c:formatCode>0%</c:formatCode>
                <c:ptCount val="4"/>
                <c:pt idx="0">
                  <c:v>0.27272727272727271</c:v>
                </c:pt>
                <c:pt idx="1">
                  <c:v>0.18181818181818182</c:v>
                </c:pt>
                <c:pt idx="2">
                  <c:v>9.0909090909090912E-2</c:v>
                </c:pt>
                <c:pt idx="3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36-4056-BFE9-B3E3BC545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42932624"/>
        <c:axId val="742932984"/>
      </c:barChart>
      <c:catAx>
        <c:axId val="74293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932984"/>
        <c:crosses val="autoZero"/>
        <c:auto val="1"/>
        <c:lblAlgn val="ctr"/>
        <c:lblOffset val="100"/>
        <c:noMultiLvlLbl val="0"/>
      </c:catAx>
      <c:valAx>
        <c:axId val="74293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93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14/10/2025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4E1BA-D0C0-8C13-D6E2-4C671ECEC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BF2B79-47B7-D551-E11A-653D2F1E9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EDB84A-36F0-FE5D-A8A6-A521FFEF3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3865B-19A0-C887-E07D-4692BEAB9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11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A10BA-4898-252B-A2A9-2904E59BC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971247-4C31-3D4F-6CCE-C25D4D940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6A5140-5102-FC95-1179-EC0A2567E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0229B-CABB-1C55-C5F9-911F46F9D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3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C83EE-F53F-7C93-EF1A-49145A10F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EA5DDC-47F8-09BF-2685-B802B7F40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E4A5CE-93AD-096C-6EB3-66D7BBBFB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47652-83F2-9B2D-BCB9-808E48C63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87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DBA88-ED08-2E77-2B82-EEE55D070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5F0ED7-962F-28A3-8A9F-5EDBD687E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8CE765-7BC9-C6BE-AD49-9AAAABEC4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6FCB1-8C01-102F-117E-12AB2A8BA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11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CFC54-6EE7-9040-7BE8-9CDDC1846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D8113A-A865-8638-D5A2-8AB02C680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2A0A6F-1FA7-BDBD-5706-1BCB8CF16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0C545-B350-749C-57C2-D90D9D51A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24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68CA8-4204-39BC-6D57-6262811C6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0E35E-8CA9-F733-3145-06A6DF7C2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F6E15-92F9-6B24-E0D1-97DB5C237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A4DB0-7F00-21C4-DF9B-B13FF722C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00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AAB4C-49C6-7132-0A6A-A216EC1B5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852717-0607-9878-B309-4FA0CB607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09D0D0-C7CD-D801-04EA-10B32E5E0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228A4-89C1-DB05-A9B8-4AA9F4180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0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5595E-522A-A5DD-0FEC-4EB450E7F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F07C71-CC8B-848B-C433-78633A9DBD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B2AA2-3B90-10D8-E00A-2082BD9CA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4252C-2D52-2731-D3B2-64F2F3AC6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56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2A4F2-7A1C-7466-00FE-652AF543F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6C575F-F31C-0B52-7B10-30B0F60747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24F614-8F7C-E13D-E0F7-61C77BF3E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4E296-D708-4DDC-ED3B-B5D86ED21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31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3C34B-D4F9-C4F1-CEAA-E442D0AE6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499CF-B2CC-6E8E-B432-BB673E9028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37B47-38B8-4F51-E511-AD7EAC702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9E8D4-2292-7347-EC01-506E9320B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4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54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2D4D6-F453-4B85-4BF1-98806F518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19D79F-512D-EB74-27A0-E652FEEDD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220099-098F-B10D-7F53-E76FEAE19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0BB7C-306B-0358-DDBE-B7834169E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90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1E5CF-1DCA-E111-EBC4-1C08D5687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632601-8DEE-E1F6-0CB3-35320FE4E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43DF36-4070-7C48-E327-9CF610260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CB6A9-EAAE-491B-F576-31C599563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05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A61B0-A55B-758B-0A25-D75CA7DC1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62F844-1D99-F18B-D306-538ACA4F1B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33CCB1-2776-95BF-98C8-2D4FD3607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B1863-1B9D-263E-82E5-63246F7213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31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611D5-C0FF-832E-222A-BBD6DCEF6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4F8F6A-027A-C287-3493-4D67B6496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FF3D3F-205C-3A84-0E45-775E6D13C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7D333-74C4-7BF1-7A28-7E12D8B08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607A8-3F5B-32C7-31B0-CF822868E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F5860D-A011-E513-C6AA-B750ED02E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94526C-E76D-FA0F-4476-D16898AC8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FFB26-6435-36EE-78FB-D4E2C21BC7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6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89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3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F41CA-AD0B-4CEC-9D73-DD99830308B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198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3D550-AC8B-1423-35D2-61D193A0A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AF972E-7AD9-9B37-3367-7443CC623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20A790-9DE4-5DC5-07E4-2E26BB658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A96AE-75C3-0C46-6C8C-093CA8BF8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38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98467-CA81-A782-CA20-3246B0F31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03CFFB-83EF-5CB4-458F-E4C0438407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220C61-C0A5-A010-9F7C-BC883FDD2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27F5E-7EF0-0F39-F27E-96AF10090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4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7826F-772A-6CAD-0AE4-EB53CC101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4728C2-F823-7BC1-AA21-2A6E60FFF5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BFA237-AD86-8F97-6B88-009783703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4B482-67D0-7169-8CC5-E85FE867E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94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3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we look at the literature on retention, more broadly Bowles and Brindle undertook a systematic review of the literature on student retention in HE and grouped together the factors that have been found to influence retention into three areas: institutional, situational and dispositional issues, institutional for example might be the tutor-student relationship, quality of the student experience etc., situational relates to factors such as student Socio-economic status for example and dispositional factors include things such as student demographics amongst others.  </a:t>
            </a:r>
          </a:p>
          <a:p>
            <a:endParaRPr lang="en-GB" sz="13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Focusing in on the literature on the influence of forum participation on student retention, there is a relatively small but growing body of research, </a:t>
            </a:r>
          </a:p>
          <a:p>
            <a:endParaRPr lang="en-GB" sz="13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Qualitative research, such as that by Hutton and Robson (2019) found that interventions to improve student forum engagement led to a marginal improvement in retention rates. In a further applied study conducted at the OU, Griffin and Roy (2022) conclude that, “forums [are] a welcome source of peer and tutor support” yet, were also considered to cause anxiety. </a:t>
            </a:r>
          </a:p>
          <a:p>
            <a:endParaRPr lang="en-GB" sz="13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Research by other OU academics, Pinchbeck and Heaney (2022) investigated the correlation between forum participation and retention. They found that in a distance or online learning environment student engagement in asynchronous forums has a positive association with student retention. </a:t>
            </a:r>
          </a:p>
          <a:p>
            <a:endParaRPr lang="en-GB" sz="13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2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81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69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25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56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77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93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hyperlink" Target="https://www5.open.ac.uk/scholarship-and-innovation/fasstest/projects/themes/equality-diversity-and-inclusion/assessing-effectiveness-targeted-forum-activiti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doi.org/10.1177/104973231666534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doi.org/10.1016/j.socscimed.2021.114523" TargetMode="External"/><Relationship Id="rId5" Type="http://schemas.openxmlformats.org/officeDocument/2006/relationships/hyperlink" Target="https://doi.org/10.1007/s10639-018-9776-5" TargetMode="External"/><Relationship Id="rId4" Type="http://schemas.openxmlformats.org/officeDocument/2006/relationships/hyperlink" Target="https://doi.org/10.1080/07294360.2016.1264927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0958/aje.9-1-7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doi.org/10.3402/rlt.v22.19710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doi.org/10.1080/02680513.2019.1644159" TargetMode="External"/><Relationship Id="rId5" Type="http://schemas.openxmlformats.org/officeDocument/2006/relationships/hyperlink" Target="https://doi.org/10.1016/j.compedu.2015.11.002" TargetMode="External"/><Relationship Id="rId4" Type="http://schemas.openxmlformats.org/officeDocument/2006/relationships/hyperlink" Target="https://doi.org/10.29311/ndtps.v0i14.321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/>
              <a:t>Intro</a:t>
            </a:r>
            <a:r>
              <a:rPr lang="en-GB" sz="2000" baseline="0"/>
              <a:t> </a:t>
            </a:r>
            <a:r>
              <a:rPr lang="en-GB" sz="2000"/>
              <a:t>Slide Title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349" y="415689"/>
            <a:ext cx="12630460" cy="1800200"/>
          </a:xfrm>
        </p:spPr>
        <p:txBody>
          <a:bodyPr/>
          <a:lstStyle/>
          <a:p>
            <a:r>
              <a:rPr lang="en-GB" sz="4000" dirty="0">
                <a:latin typeface="Corbel"/>
              </a:rPr>
              <a:t>The ‘forum effect’:  how does participation in online forums affect student retention and academic performance?</a:t>
            </a:r>
          </a:p>
          <a:p>
            <a:endParaRPr lang="en-GB" sz="1100" dirty="0">
              <a:latin typeface="Corbel"/>
            </a:endParaRPr>
          </a:p>
          <a:p>
            <a:r>
              <a:rPr lang="en-GB" sz="2600" dirty="0"/>
              <a:t>Developments in Economics Education conference, </a:t>
            </a:r>
          </a:p>
          <a:p>
            <a:r>
              <a:rPr lang="en-GB" sz="2600" dirty="0"/>
              <a:t>Leeds University,  Friday 12</a:t>
            </a:r>
            <a:r>
              <a:rPr lang="en-GB" sz="2600" baseline="30000" dirty="0"/>
              <a:t>th</a:t>
            </a:r>
            <a:r>
              <a:rPr lang="en-GB" sz="2600" dirty="0"/>
              <a:t> Sept 2025, 11.00-12.30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1A18EA-A9B5-381F-97C4-750E953780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291" y="4025269"/>
            <a:ext cx="5557584" cy="1305402"/>
          </a:xfrm>
        </p:spPr>
        <p:txBody>
          <a:bodyPr/>
          <a:lstStyle/>
          <a:p>
            <a:r>
              <a:rPr lang="en-US" sz="2200" b="1" dirty="0">
                <a:latin typeface="Corbel"/>
              </a:rPr>
              <a:t>Emilie Rutledge, Head of Economics, </a:t>
            </a:r>
          </a:p>
          <a:p>
            <a:r>
              <a:rPr lang="en-US" sz="2200" b="1" dirty="0">
                <a:latin typeface="Corbel"/>
              </a:rPr>
              <a:t>Senior Lecturer, The Open University</a:t>
            </a:r>
          </a:p>
          <a:p>
            <a:endParaRPr lang="en-US" sz="2200" b="1" dirty="0">
              <a:latin typeface="Corbel"/>
            </a:endParaRPr>
          </a:p>
          <a:p>
            <a:endParaRPr lang="en-US" sz="2200" b="1" dirty="0">
              <a:latin typeface="Corbel"/>
            </a:endParaRPr>
          </a:p>
          <a:p>
            <a:endParaRPr lang="en-US" sz="2200" b="1" dirty="0">
              <a:latin typeface="Corbel"/>
            </a:endParaRPr>
          </a:p>
          <a:p>
            <a:endParaRPr lang="en-US" sz="2200" b="1" dirty="0">
              <a:latin typeface="Corbel"/>
            </a:endParaRP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87ECA-CB50-EBCC-8B6F-BAB160B4C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230E0-55B6-F9CC-3E44-1E0CF90382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4A033-393F-85FF-5B7C-E671ABFF79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10" y="2418372"/>
            <a:ext cx="8670829" cy="608965"/>
          </a:xfrm>
        </p:spPr>
        <p:txBody>
          <a:bodyPr/>
          <a:lstStyle/>
          <a:p>
            <a:r>
              <a:rPr lang="en-GB" dirty="0"/>
              <a:t>Quantitative analysis</a:t>
            </a:r>
          </a:p>
        </p:txBody>
      </p:sp>
    </p:spTree>
    <p:extLst>
      <p:ext uri="{BB962C8B-B14F-4D97-AF65-F5344CB8AC3E}">
        <p14:creationId xmlns:p14="http://schemas.microsoft.com/office/powerpoint/2010/main" val="52426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92DBC-D7B4-6796-26A3-B5B92D3F2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4FB627-23EC-1684-CA21-E18FAC9ADB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10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F32BC54-7933-4A97-75AC-39EB114760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497161"/>
          </a:xfrm>
        </p:spPr>
        <p:txBody>
          <a:bodyPr/>
          <a:lstStyle/>
          <a:p>
            <a:r>
              <a:rPr lang="en-GB" sz="3200" dirty="0">
                <a:latin typeface="Corbel"/>
              </a:rPr>
              <a:t> Econometric models – Independent variables (1)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66A078D-50F2-56CC-C4E0-9CD54C0A3C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676668"/>
            <a:ext cx="9591229" cy="289311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33A2224-5AA0-71CF-F251-618D51F6FA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5504" y="1079759"/>
            <a:ext cx="10766704" cy="519041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1600" b="1" u="sng" dirty="0">
                <a:latin typeface="+mn-lt"/>
                <a:ea typeface="Times New Roman" panose="02020603050405020304" pitchFamily="18" charset="0"/>
              </a:rPr>
              <a:t>5 different ‘forum effect’ measures </a:t>
            </a:r>
          </a:p>
          <a:p>
            <a:pPr marL="400050" indent="-400050" algn="just">
              <a:lnSpc>
                <a:spcPct val="150000"/>
              </a:lnSpc>
              <a:buAutoNum type="romanLcParenBoth"/>
            </a:pPr>
            <a:r>
              <a:rPr lang="en-GB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number of posts in the Tutor-group forum; </a:t>
            </a:r>
          </a:p>
          <a:p>
            <a:pPr marL="400050" indent="-400050" algn="just">
              <a:lnSpc>
                <a:spcPct val="150000"/>
              </a:lnSpc>
              <a:buAutoNum type="romanLcParenBoth"/>
            </a:pPr>
            <a:r>
              <a:rPr lang="en-GB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number of replied posts in all three forums; </a:t>
            </a:r>
          </a:p>
          <a:p>
            <a:pPr marL="400050" indent="-400050" algn="just">
              <a:lnSpc>
                <a:spcPct val="150000"/>
              </a:lnSpc>
              <a:buAutoNum type="romanLcParenBoth"/>
            </a:pPr>
            <a:r>
              <a:rPr lang="en-GB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dummy variable – when a student initiated a forum post; </a:t>
            </a:r>
          </a:p>
          <a:p>
            <a:pPr marL="400050" indent="-400050" algn="just">
              <a:lnSpc>
                <a:spcPct val="150000"/>
              </a:lnSpc>
              <a:buAutoNum type="romanLcParenBoth"/>
            </a:pPr>
            <a:r>
              <a:rPr lang="en-GB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GB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otal number of posts in all three forums; </a:t>
            </a:r>
          </a:p>
          <a:p>
            <a:pPr marL="400050" indent="-400050" algn="just">
              <a:lnSpc>
                <a:spcPct val="150000"/>
              </a:lnSpc>
              <a:buAutoNum type="romanLcParenBoth"/>
            </a:pPr>
            <a:r>
              <a:rPr lang="en-GB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total number of word count in all forum posts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b="1" u="sng" dirty="0">
                <a:effectLst/>
                <a:latin typeface="+mn-lt"/>
                <a:ea typeface="Times New Roman" panose="02020603050405020304" pitchFamily="18" charset="0"/>
              </a:rPr>
              <a:t>Other </a:t>
            </a:r>
            <a:r>
              <a:rPr lang="en-US" sz="1600" b="1" u="sng" dirty="0" err="1">
                <a:effectLst/>
                <a:latin typeface="+mn-lt"/>
                <a:ea typeface="Times New Roman" panose="02020603050405020304" pitchFamily="18" charset="0"/>
              </a:rPr>
              <a:t>Indep</a:t>
            </a:r>
            <a:r>
              <a:rPr lang="en-US" sz="1600" b="1" u="sng" dirty="0">
                <a:effectLst/>
                <a:latin typeface="+mn-lt"/>
                <a:ea typeface="Times New Roman" panose="02020603050405020304" pitchFamily="18" charset="0"/>
              </a:rPr>
              <a:t>. Variables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ea typeface="Times New Roman" panose="02020603050405020304" pitchFamily="18" charset="0"/>
              </a:rPr>
              <a:t>S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</a:rPr>
              <a:t>tudent’s (</a:t>
            </a:r>
            <a:r>
              <a:rPr lang="en-US" sz="1400" dirty="0" err="1"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</a:rPr>
              <a:t>) gender, (ii) age, (iii) their highest educational attainment before joining the OU [Edu]; (iv) Socio-economic status [SES]; (v) 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L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</a:rPr>
              <a:t>earning, mental or physical disability [</a:t>
            </a:r>
            <a:r>
              <a:rPr lang="en-US" sz="1400" dirty="0" err="1">
                <a:effectLst/>
                <a:latin typeface="+mn-lt"/>
                <a:ea typeface="Times New Roman" panose="02020603050405020304" pitchFamily="18" charset="0"/>
              </a:rPr>
              <a:t>Disab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</a:rPr>
              <a:t>]; (vi) Caring responsibilities [Care]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The external environment [External environment] as indicated by whether the student was in the 2021 cohort or the 2022 cohort. </a:t>
            </a:r>
            <a:endParaRPr lang="en-US" sz="1400" dirty="0">
              <a:effectLst/>
              <a:latin typeface="+mn-lt"/>
              <a:ea typeface="Times New Roman" panose="02020603050405020304" pitchFamily="18" charset="0"/>
            </a:endParaRPr>
          </a:p>
          <a:p>
            <a:pPr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+mn-lt"/>
            </a:endParaRPr>
          </a:p>
          <a:p>
            <a:pPr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+mn-lt"/>
            </a:endParaRPr>
          </a:p>
          <a:p>
            <a:pPr lvl="1" indent="-285750"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5687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CF754-2395-3B19-7FEB-4DC5EACA9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057BE2-0AC2-C5B6-EAF7-590366E746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10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8C7101E-51A8-6274-8860-CAA115D3C7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497161"/>
          </a:xfrm>
        </p:spPr>
        <p:txBody>
          <a:bodyPr/>
          <a:lstStyle/>
          <a:p>
            <a:r>
              <a:rPr lang="en-GB" sz="3200" dirty="0">
                <a:latin typeface="Corbel"/>
              </a:rPr>
              <a:t> Econometric models – Independent variables (2)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A828DF6-05A8-1AF5-4303-439F422E6D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676668"/>
            <a:ext cx="9591229" cy="289311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5B7A1C2-52EA-136C-8BA0-81B6105F9B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1823" y="1272013"/>
            <a:ext cx="10899596" cy="469848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P</a:t>
            </a:r>
            <a:r>
              <a:rPr lang="en-US" sz="1600" b="1" u="sng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ossible missing variable bias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 positive correlation could be due to student ability influencing both forum activity and performance</a:t>
            </a:r>
            <a:endParaRPr lang="en-US" sz="16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Student’s previous academic results in other OU modules </a:t>
            </a:r>
          </a:p>
          <a:p>
            <a:pPr marL="742950" lvl="1" indent="-342900" algn="just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number of passes [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No_of_Pass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]; </a:t>
            </a:r>
          </a:p>
          <a:p>
            <a:pPr marL="742950" lvl="1" indent="-342900" algn="just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number of fails [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No_of_Fail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]; </a:t>
            </a:r>
            <a:endParaRPr lang="en-US" sz="16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742950" lvl="1" indent="-342900" algn="just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number of withdrawals [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No_of_Withdrawn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]; </a:t>
            </a:r>
          </a:p>
          <a:p>
            <a:pPr marL="742950" lvl="1" indent="-342900" algn="just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number of concurrent modules they are studying [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No_of_Concurrent_Module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]. </a:t>
            </a:r>
          </a:p>
          <a:p>
            <a:pPr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tx1"/>
              </a:solidFill>
              <a:latin typeface="+mn-lt"/>
            </a:endParaRPr>
          </a:p>
          <a:p>
            <a:pPr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tx1"/>
              </a:solidFill>
              <a:latin typeface="+mn-lt"/>
            </a:endParaRPr>
          </a:p>
          <a:p>
            <a:pPr lvl="1" indent="-285750"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3AE1F-8F78-EEF5-B599-05C0DDD52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50EBE0-CB8E-BD05-E2A8-70F5F82E58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10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0195EFA-0D2D-4F83-6E06-1AB55EBDBB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1680754" cy="497161"/>
          </a:xfrm>
        </p:spPr>
        <p:txBody>
          <a:bodyPr/>
          <a:lstStyle/>
          <a:p>
            <a:r>
              <a:rPr lang="en-GB" sz="3200" dirty="0">
                <a:latin typeface="Corbel"/>
              </a:rPr>
              <a:t> Econometric models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F42D67A-B15D-BE62-7B55-894DCB1C5B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676668"/>
            <a:ext cx="9591229" cy="289311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445E0A3-5F57-B4F4-7F22-942AD84B16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4875" y="1102965"/>
            <a:ext cx="10263688" cy="225687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1600" b="1" u="sng" dirty="0">
                <a:effectLst/>
                <a:latin typeface="+mn-lt"/>
                <a:ea typeface="Times New Roman" panose="02020603050405020304" pitchFamily="18" charset="0"/>
              </a:rPr>
              <a:t>Model 1 – Student Retention</a:t>
            </a:r>
          </a:p>
          <a:p>
            <a:pPr algn="just">
              <a:lnSpc>
                <a:spcPct val="150000"/>
              </a:lnSpc>
            </a:pPr>
            <a:r>
              <a:rPr lang="en-GB" sz="1400" b="1" dirty="0">
                <a:effectLst/>
                <a:latin typeface="+mn-lt"/>
                <a:ea typeface="Times New Roman" panose="02020603050405020304" pitchFamily="18" charset="0"/>
              </a:rPr>
              <a:t>Zi = Retention is a binary variable, (0 = withdrawn, 1 = retained)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effectLst/>
                <a:latin typeface="+mn-lt"/>
                <a:ea typeface="Times New Roman" panose="02020603050405020304" pitchFamily="18" charset="0"/>
              </a:rPr>
              <a:t>The </a:t>
            </a:r>
            <a:r>
              <a:rPr lang="en-GB" sz="1400" b="1" dirty="0">
                <a:effectLst/>
                <a:latin typeface="+mn-lt"/>
                <a:ea typeface="Times New Roman" panose="02020603050405020304" pitchFamily="18" charset="0"/>
              </a:rPr>
              <a:t>binary </a:t>
            </a:r>
            <a:r>
              <a:rPr lang="en-GB" sz="1400" dirty="0">
                <a:effectLst/>
                <a:latin typeface="+mn-lt"/>
                <a:ea typeface="Times New Roman" panose="02020603050405020304" pitchFamily="18" charset="0"/>
              </a:rPr>
              <a:t>logit model for student retention (Zi) is expressed as following: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1400" b="1" dirty="0">
              <a:latin typeface="+mn-lt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600" b="1" u="sng" dirty="0">
                <a:effectLst/>
                <a:latin typeface="+mn-lt"/>
                <a:ea typeface="Times New Roman" panose="02020603050405020304" pitchFamily="18" charset="0"/>
              </a:rPr>
              <a:t>Model 2 - Student Academic Achievement</a:t>
            </a:r>
          </a:p>
          <a:p>
            <a:pPr algn="just">
              <a:lnSpc>
                <a:spcPct val="150000"/>
              </a:lnSpc>
            </a:pPr>
            <a:r>
              <a:rPr lang="en-GB" sz="1400" b="1" dirty="0">
                <a:effectLst/>
                <a:latin typeface="+mn-lt"/>
                <a:ea typeface="Times New Roman" panose="02020603050405020304" pitchFamily="18" charset="0"/>
              </a:rPr>
              <a:t>Zij = Academic result is an ordinal variable, (</a:t>
            </a:r>
            <a:r>
              <a:rPr lang="en-US" sz="1400" b="1" dirty="0">
                <a:effectLst/>
                <a:latin typeface="+mn-lt"/>
                <a:ea typeface="Times New Roman" panose="02020603050405020304" pitchFamily="18" charset="0"/>
              </a:rPr>
              <a:t>1: Fail with </a:t>
            </a:r>
            <a:r>
              <a:rPr lang="en-US" sz="1400" b="1" dirty="0" err="1">
                <a:effectLst/>
                <a:latin typeface="+mn-lt"/>
                <a:ea typeface="Times New Roman" panose="02020603050405020304" pitchFamily="18" charset="0"/>
              </a:rPr>
              <a:t>resit</a:t>
            </a:r>
            <a:r>
              <a:rPr lang="en-US" sz="1400" b="1" dirty="0">
                <a:effectLst/>
                <a:latin typeface="+mn-lt"/>
                <a:ea typeface="Times New Roman" panose="02020603050405020304" pitchFamily="18" charset="0"/>
              </a:rPr>
              <a:t>, 2: Pass, 3: Distinction</a:t>
            </a:r>
            <a:r>
              <a:rPr lang="en-GB" sz="1400" b="1" dirty="0"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effectLst/>
                <a:latin typeface="+mn-lt"/>
                <a:ea typeface="Times New Roman" panose="02020603050405020304" pitchFamily="18" charset="0"/>
              </a:rPr>
              <a:t>The </a:t>
            </a:r>
            <a:r>
              <a:rPr lang="en-GB" sz="1400" b="1" dirty="0">
                <a:effectLst/>
                <a:latin typeface="+mn-lt"/>
                <a:ea typeface="Times New Roman" panose="02020603050405020304" pitchFamily="18" charset="0"/>
              </a:rPr>
              <a:t>Multinomial </a:t>
            </a:r>
            <a:r>
              <a:rPr lang="en-GB" sz="1400" dirty="0">
                <a:effectLst/>
                <a:latin typeface="+mn-lt"/>
                <a:ea typeface="Times New Roman" panose="02020603050405020304" pitchFamily="18" charset="0"/>
              </a:rPr>
              <a:t>logit model for </a:t>
            </a:r>
            <a:r>
              <a:rPr lang="en-GB" sz="1400" dirty="0">
                <a:latin typeface="+mn-lt"/>
                <a:ea typeface="Times New Roman" panose="02020603050405020304" pitchFamily="18" charset="0"/>
              </a:rPr>
              <a:t>Student Academic Achievement</a:t>
            </a:r>
            <a:r>
              <a:rPr lang="en-GB" sz="1400" dirty="0">
                <a:effectLst/>
                <a:latin typeface="+mn-lt"/>
                <a:ea typeface="Times New Roman" panose="02020603050405020304" pitchFamily="18" charset="0"/>
              </a:rPr>
              <a:t> (Zij) is expressed as following:</a:t>
            </a:r>
          </a:p>
          <a:p>
            <a:pPr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+mn-lt"/>
            </a:endParaRPr>
          </a:p>
          <a:p>
            <a:pPr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+mn-lt"/>
            </a:endParaRPr>
          </a:p>
          <a:p>
            <a:pPr lvl="1" indent="-285750"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8F443-4CFF-251F-FF30-85F4B0BAD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981" y="4816287"/>
            <a:ext cx="7328922" cy="1576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A4CC5A-AE77-EC3E-DEE2-1377200D4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522" y="2308573"/>
            <a:ext cx="7280791" cy="118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4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7A067-3177-8F3D-23E4-08BEFA79E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6563FB-51E9-AA6A-5FE1-31FB8F1BC5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10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5037CD5-47AF-B113-800B-568CD75018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870" y="301740"/>
            <a:ext cx="3627886" cy="497161"/>
          </a:xfrm>
        </p:spPr>
        <p:txBody>
          <a:bodyPr/>
          <a:lstStyle/>
          <a:p>
            <a:r>
              <a:rPr lang="en-GB" sz="2800" b="1" dirty="0">
                <a:effectLst/>
                <a:latin typeface="+mn-lt"/>
                <a:ea typeface="Times New Roman" panose="02020603050405020304" pitchFamily="18" charset="0"/>
              </a:rPr>
              <a:t>Binary </a:t>
            </a:r>
            <a:r>
              <a:rPr lang="en-GB" sz="2800" dirty="0">
                <a:effectLst/>
                <a:latin typeface="+mn-lt"/>
                <a:ea typeface="Times New Roman" panose="02020603050405020304" pitchFamily="18" charset="0"/>
              </a:rPr>
              <a:t>logit model </a:t>
            </a:r>
            <a:r>
              <a:rPr lang="en-GB" sz="2800" dirty="0">
                <a:latin typeface="+mn-lt"/>
              </a:rPr>
              <a:t>results – </a:t>
            </a:r>
            <a:r>
              <a:rPr lang="en-GB" sz="2800" b="1" dirty="0">
                <a:effectLst/>
                <a:latin typeface="+mn-lt"/>
                <a:ea typeface="Times New Roman" panose="02020603050405020304" pitchFamily="18" charset="0"/>
              </a:rPr>
              <a:t>Model 1  Student Retention</a:t>
            </a:r>
          </a:p>
          <a:p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E68FEB-AC21-BA9A-1E01-975FE232E3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676668"/>
            <a:ext cx="9591229" cy="289311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A343CD-17B5-F29E-54C7-609DC7890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573" y="0"/>
            <a:ext cx="6194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21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47DFD-EB61-55EC-16AD-A61EFD6A3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1E45AB-D41F-5123-1471-960ABA2DCD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10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2E4F5A2-C817-9C0E-698E-930EB29737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870" y="301740"/>
            <a:ext cx="3627886" cy="497161"/>
          </a:xfrm>
        </p:spPr>
        <p:txBody>
          <a:bodyPr/>
          <a:lstStyle/>
          <a:p>
            <a:r>
              <a:rPr lang="en-GB" sz="2800" b="1" dirty="0">
                <a:effectLst/>
                <a:latin typeface="+mn-lt"/>
                <a:ea typeface="Times New Roman" panose="02020603050405020304" pitchFamily="18" charset="0"/>
              </a:rPr>
              <a:t>Binary </a:t>
            </a:r>
            <a:r>
              <a:rPr lang="en-GB" sz="2800" dirty="0">
                <a:effectLst/>
                <a:latin typeface="+mn-lt"/>
                <a:ea typeface="Times New Roman" panose="02020603050405020304" pitchFamily="18" charset="0"/>
              </a:rPr>
              <a:t>logit model </a:t>
            </a:r>
            <a:r>
              <a:rPr lang="en-GB" sz="2800" dirty="0">
                <a:latin typeface="+mn-lt"/>
              </a:rPr>
              <a:t>results – </a:t>
            </a:r>
            <a:r>
              <a:rPr lang="en-GB" sz="2800" b="1" dirty="0">
                <a:effectLst/>
                <a:latin typeface="+mn-lt"/>
                <a:ea typeface="Times New Roman" panose="02020603050405020304" pitchFamily="18" charset="0"/>
              </a:rPr>
              <a:t>Model 1  Student Retention</a:t>
            </a:r>
          </a:p>
          <a:p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78CF57C-62C0-0282-8BF4-E1093D0796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676668"/>
            <a:ext cx="9591229" cy="289311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17A74-80C2-84CA-1320-5F04BAA3A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265" y="658189"/>
            <a:ext cx="8056980" cy="535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06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7EEE2-D896-A2B4-BC3F-F9B1475D0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D0B2C5-AEEA-49CF-A05C-0EB54B73A6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10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2BBF44D-29C6-CACD-A953-F312253C824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870" y="301740"/>
            <a:ext cx="3305157" cy="497161"/>
          </a:xfrm>
        </p:spPr>
        <p:txBody>
          <a:bodyPr/>
          <a:lstStyle/>
          <a:p>
            <a:r>
              <a:rPr lang="en-GB" sz="2400" b="1" dirty="0">
                <a:effectLst/>
                <a:latin typeface="+mn-lt"/>
                <a:ea typeface="Times New Roman" panose="02020603050405020304" pitchFamily="18" charset="0"/>
              </a:rPr>
              <a:t>Multinominal </a:t>
            </a:r>
            <a:r>
              <a:rPr lang="en-GB" sz="2400" dirty="0">
                <a:effectLst/>
                <a:latin typeface="+mn-lt"/>
                <a:ea typeface="Times New Roman" panose="02020603050405020304" pitchFamily="18" charset="0"/>
              </a:rPr>
              <a:t>logit model </a:t>
            </a:r>
            <a:r>
              <a:rPr lang="en-GB" sz="2400" dirty="0">
                <a:latin typeface="+mn-lt"/>
              </a:rPr>
              <a:t>results – </a:t>
            </a:r>
            <a:r>
              <a:rPr lang="en-GB" sz="2400" b="1" dirty="0">
                <a:effectLst/>
                <a:latin typeface="+mn-lt"/>
                <a:ea typeface="Times New Roman" panose="02020603050405020304" pitchFamily="18" charset="0"/>
              </a:rPr>
              <a:t>Model 2 Student Academic Achievement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0C94A7-4EC9-B5BA-87F9-29358655F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419" y="69156"/>
            <a:ext cx="5512876" cy="6439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20AC98-3035-23DE-EBE0-4D7978EE7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559" y="107576"/>
            <a:ext cx="2926081" cy="60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29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F38B7-00B2-423D-6F1F-105E76B56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79575E-09C1-B8B3-DCC1-A8D6EA6078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10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0C15DF4-07A2-86B9-8993-0DC488FAE9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870" y="301740"/>
            <a:ext cx="3305157" cy="497161"/>
          </a:xfrm>
        </p:spPr>
        <p:txBody>
          <a:bodyPr/>
          <a:lstStyle/>
          <a:p>
            <a:r>
              <a:rPr lang="en-GB" sz="2400" b="1" dirty="0">
                <a:effectLst/>
                <a:latin typeface="+mn-lt"/>
                <a:ea typeface="Times New Roman" panose="02020603050405020304" pitchFamily="18" charset="0"/>
              </a:rPr>
              <a:t>Multinomial </a:t>
            </a:r>
            <a:r>
              <a:rPr lang="en-GB" sz="2400" dirty="0">
                <a:effectLst/>
                <a:latin typeface="+mn-lt"/>
                <a:ea typeface="Times New Roman" panose="02020603050405020304" pitchFamily="18" charset="0"/>
              </a:rPr>
              <a:t>logit model </a:t>
            </a:r>
            <a:r>
              <a:rPr lang="en-GB" sz="2400" dirty="0">
                <a:latin typeface="+mn-lt"/>
              </a:rPr>
              <a:t>results – </a:t>
            </a:r>
            <a:r>
              <a:rPr lang="en-GB" sz="2400" b="1" dirty="0">
                <a:effectLst/>
                <a:latin typeface="+mn-lt"/>
                <a:ea typeface="Times New Roman" panose="02020603050405020304" pitchFamily="18" charset="0"/>
              </a:rPr>
              <a:t>Model 2 Student Academic Achievement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56C01-E976-2DDC-CA7B-DE1482D6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858" y="408021"/>
            <a:ext cx="8675110" cy="565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9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F418D-C6CA-B353-5D00-27CCEE391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27AD-A0DE-4379-CC86-2C33BC424C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D02AF-502D-C8B1-5C5B-3922A99ED7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10" y="2418372"/>
            <a:ext cx="8670829" cy="608965"/>
          </a:xfrm>
        </p:spPr>
        <p:txBody>
          <a:bodyPr/>
          <a:lstStyle/>
          <a:p>
            <a:r>
              <a:rPr lang="en-GB" dirty="0"/>
              <a:t>Qualitative analysis</a:t>
            </a:r>
          </a:p>
        </p:txBody>
      </p:sp>
    </p:spTree>
    <p:extLst>
      <p:ext uri="{BB962C8B-B14F-4D97-AF65-F5344CB8AC3E}">
        <p14:creationId xmlns:p14="http://schemas.microsoft.com/office/powerpoint/2010/main" val="3841040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6CCA1-189C-F8DB-6441-6D692D36B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320E88-06DC-0AC1-C581-B5C2881638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Interviews with DD126 students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4FA8A0C-482C-73B6-9BCF-35039F8537F9}"/>
              </a:ext>
            </a:extLst>
          </p:cNvPr>
          <p:cNvSpPr txBox="1">
            <a:spLocks/>
          </p:cNvSpPr>
          <p:nvPr/>
        </p:nvSpPr>
        <p:spPr>
          <a:xfrm>
            <a:off x="923987" y="1145028"/>
            <a:ext cx="9926145" cy="370021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Corbel"/>
              </a:rPr>
              <a:t>Interview questions designed to assess </a:t>
            </a:r>
            <a:r>
              <a:rPr lang="en-GB" sz="20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RQ3: What are the reasons students participate or don’t participate in online forum activities?</a:t>
            </a:r>
          </a:p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Corbel"/>
              </a:rPr>
              <a:t> Following ethical approval, each interview was conducted over MS Teams and lasted 15-20 minutes.</a:t>
            </a:r>
          </a:p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Corbel"/>
              </a:rPr>
              <a:t>Eight interview questions focusing on why they did/or didn’t participate in course forums</a:t>
            </a:r>
          </a:p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Corbel"/>
              </a:rPr>
              <a:t>We conducted interviews until saturation was reached and in total, eleven online interviews were conducted and transcribed. </a:t>
            </a:r>
          </a:p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Corbel"/>
              </a:rPr>
              <a:t>The ‘saturation’ point’ of interviews – the point at which no new themes will emerge from the research – can occur at relatively small numbers </a:t>
            </a:r>
            <a:r>
              <a:rPr lang="nb-NO" sz="2000" dirty="0">
                <a:latin typeface="Corbel"/>
              </a:rPr>
              <a:t>(Hennink &amp; Kaiser, 2022; Hennink et al., 2017). </a:t>
            </a:r>
          </a:p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Corbel"/>
              </a:rPr>
              <a:t>The responses were then coded using thematic analysis in MS Excel.  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GB" sz="2000" dirty="0">
              <a:latin typeface="Corbel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GB" sz="2000" b="1" dirty="0">
              <a:latin typeface="Corbel"/>
            </a:endParaRPr>
          </a:p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endParaRPr lang="en-GB" sz="20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3838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1F936D2-52C0-2640-B7B2-D43B75A34B42}"/>
              </a:ext>
            </a:extLst>
          </p:cNvPr>
          <p:cNvSpPr txBox="1">
            <a:spLocks/>
          </p:cNvSpPr>
          <p:nvPr/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Corbel"/>
              </a:rPr>
              <a:t> FASSTEST Funded Scholarship</a:t>
            </a:r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3D2AC6C-91F8-B313-1286-643939759BC7}"/>
              </a:ext>
            </a:extLst>
          </p:cNvPr>
          <p:cNvSpPr txBox="1">
            <a:spLocks/>
          </p:cNvSpPr>
          <p:nvPr/>
        </p:nvSpPr>
        <p:spPr>
          <a:xfrm>
            <a:off x="1001105" y="1122305"/>
            <a:ext cx="9926145" cy="463010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orbel"/>
              </a:rPr>
              <a:t>FASSTEST </a:t>
            </a:r>
            <a:r>
              <a:rPr lang="en-GB" sz="2400" dirty="0">
                <a:latin typeface="Corbel"/>
                <a:hlinkClick r:id="rId4"/>
              </a:rPr>
              <a:t>scholarship project #100</a:t>
            </a:r>
            <a:r>
              <a:rPr lang="en-GB" sz="2400" dirty="0">
                <a:latin typeface="Corbel"/>
              </a:rPr>
              <a:t>, began April 2023</a:t>
            </a:r>
          </a:p>
          <a:p>
            <a:r>
              <a:rPr lang="en-GB" sz="2400" dirty="0">
                <a:latin typeface="Corbel"/>
              </a:rPr>
              <a:t>Project #100 title: Assessing the effectiveness of targeted forum activities in relation to student retention</a:t>
            </a:r>
          </a:p>
          <a:p>
            <a:r>
              <a:rPr lang="en-GB" sz="2400" dirty="0">
                <a:latin typeface="Corbel"/>
              </a:rPr>
              <a:t>Project team members: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  <a:latin typeface="Corbel"/>
              </a:rPr>
              <a:t>Emilie Rutledge (project lead), The Open University (OU)</a:t>
            </a:r>
          </a:p>
          <a:p>
            <a:pPr lvl="1"/>
            <a:r>
              <a:rPr lang="en-GB" sz="2000" dirty="0">
                <a:solidFill>
                  <a:schemeClr val="tx1"/>
                </a:solidFill>
                <a:latin typeface="Corbel"/>
              </a:rPr>
              <a:t>Julia Chukwuma (co-investigator), OU</a:t>
            </a:r>
          </a:p>
          <a:p>
            <a:pPr lvl="1"/>
            <a:r>
              <a:rPr lang="en-GB" sz="2000" dirty="0">
                <a:solidFill>
                  <a:schemeClr val="tx1"/>
                </a:solidFill>
                <a:latin typeface="Corbel"/>
              </a:rPr>
              <a:t>Roberto Simonetti (co-investigator), OU</a:t>
            </a:r>
          </a:p>
          <a:p>
            <a:pPr lvl="1"/>
            <a:r>
              <a:rPr lang="en-GB" sz="2000" dirty="0">
                <a:solidFill>
                  <a:schemeClr val="tx1"/>
                </a:solidFill>
                <a:latin typeface="Corbel"/>
              </a:rPr>
              <a:t>Michael Ng ( co-investigator), University of Roehampton</a:t>
            </a:r>
          </a:p>
          <a:p>
            <a:pPr lvl="1"/>
            <a:r>
              <a:rPr lang="en-GB" sz="2000" dirty="0">
                <a:solidFill>
                  <a:schemeClr val="tx1"/>
                </a:solidFill>
                <a:latin typeface="Corbel"/>
              </a:rPr>
              <a:t>Hannah Sam (co-investigator), University of West London</a:t>
            </a:r>
          </a:p>
        </p:txBody>
      </p:sp>
      <p:pic>
        <p:nvPicPr>
          <p:cNvPr id="9" name="Picture 8" descr="Eigene E-Mail Adresse erstellen ab 1 € inkl. Domain">
            <a:extLst>
              <a:ext uri="{FF2B5EF4-FFF2-40B4-BE49-F238E27FC236}">
                <a16:creationId xmlns:a16="http://schemas.microsoft.com/office/drawing/2014/main" id="{F76CD52A-75BC-7214-1FD5-CB620E27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9417">
            <a:off x="8904474" y="3286978"/>
            <a:ext cx="793564" cy="79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62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7B7CE-5487-FCBB-BCE9-A3A700A3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F5BDA4-B673-BEB6-8D99-AD86B71EA73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Interviews with DD126 students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C96527D-2CF7-2C4D-A145-79B31C7CCDE8}"/>
              </a:ext>
            </a:extLst>
          </p:cNvPr>
          <p:cNvSpPr txBox="1">
            <a:spLocks/>
          </p:cNvSpPr>
          <p:nvPr/>
        </p:nvSpPr>
        <p:spPr>
          <a:xfrm>
            <a:off x="930084" y="1218295"/>
            <a:ext cx="9926145" cy="370021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endParaRPr lang="en-GB" sz="1800" dirty="0">
              <a:latin typeface="Corbe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22AFA-7077-F47A-573C-ED3D383478F4}"/>
              </a:ext>
            </a:extLst>
          </p:cNvPr>
          <p:cNvSpPr txBox="1"/>
          <p:nvPr/>
        </p:nvSpPr>
        <p:spPr>
          <a:xfrm>
            <a:off x="7609045" y="5797903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 = 11 interviews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178D61E-CBED-4C7B-C2C4-831B577A1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805395"/>
              </p:ext>
            </p:extLst>
          </p:nvPr>
        </p:nvGraphicFramePr>
        <p:xfrm>
          <a:off x="1852486" y="1350759"/>
          <a:ext cx="7358280" cy="428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569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E5A57-3260-7CAF-2748-768D0B9E6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4633E8-52B8-BD14-5BF0-5CD19F9B46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Interview quotes – reasons for forum participation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CE42E0F-09D2-87CD-046B-8034CCC7E55C}"/>
              </a:ext>
            </a:extLst>
          </p:cNvPr>
          <p:cNvSpPr txBox="1">
            <a:spLocks/>
          </p:cNvSpPr>
          <p:nvPr/>
        </p:nvSpPr>
        <p:spPr>
          <a:xfrm>
            <a:off x="923987" y="1145028"/>
            <a:ext cx="9926145" cy="370021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Corbel"/>
              </a:rPr>
              <a:t>Student community building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GB" sz="1800" i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“It's really important because when you're at home and you're doing it and you don't have much contact with anybody, you look forward to that. And I actually really wanted to know when someone had replied to my posting” </a:t>
            </a:r>
            <a:r>
              <a:rPr lang="en-GB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(INT3). </a:t>
            </a:r>
            <a:endParaRPr lang="en-GB" sz="1800" dirty="0">
              <a:effectLst/>
              <a:latin typeface="Corbe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GB" sz="1800" i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“it's great to sort of build the relationships and network and all that kind of thing.” </a:t>
            </a:r>
            <a:r>
              <a:rPr lang="en-GB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(INT4).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GB" sz="18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Corbel"/>
              </a:rPr>
              <a:t> </a:t>
            </a:r>
            <a:r>
              <a:rPr lang="en-GB" sz="2000" dirty="0">
                <a:latin typeface="Corbel"/>
              </a:rPr>
              <a:t>Sense of obligation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GB" sz="1800" i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“Well, I participated in all the all the activities that [sic] requested it, so yes. I suppose I'm high on compliance, so if I'm asked to do something, I'll do it” </a:t>
            </a:r>
            <a:r>
              <a:rPr lang="en-GB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(INT7). 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GB" sz="1800" i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“It was partly because we were told to do it. I probably wouldn't have done it if not prompted”</a:t>
            </a:r>
            <a:r>
              <a:rPr lang="en-GB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(INT2).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GB" sz="1800" b="1" dirty="0">
              <a:latin typeface="Corbel"/>
            </a:endParaRPr>
          </a:p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endParaRPr lang="en-GB" sz="18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79757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CC0AF-19FF-7AB7-6319-DAE506546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BCB7EB-9630-983F-6A61-7E649E5D03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Interviews with DD126 students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4F9213A-D7BD-894E-CC32-2BD18CEFF0FB}"/>
              </a:ext>
            </a:extLst>
          </p:cNvPr>
          <p:cNvSpPr txBox="1">
            <a:spLocks/>
          </p:cNvSpPr>
          <p:nvPr/>
        </p:nvSpPr>
        <p:spPr>
          <a:xfrm>
            <a:off x="930084" y="1218295"/>
            <a:ext cx="9926145" cy="370021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endParaRPr lang="en-GB" sz="1800" b="1" dirty="0">
              <a:latin typeface="Corbel"/>
            </a:endParaRPr>
          </a:p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endParaRPr lang="en-GB" sz="1800" dirty="0">
              <a:latin typeface="Corbe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0B26841-5401-41F6-7CE6-78857BB8C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9513838"/>
              </p:ext>
            </p:extLst>
          </p:nvPr>
        </p:nvGraphicFramePr>
        <p:xfrm>
          <a:off x="1631000" y="1060097"/>
          <a:ext cx="7975708" cy="4690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6FA54A-6FFB-0576-BEF7-1EC94E4E36D2}"/>
              </a:ext>
            </a:extLst>
          </p:cNvPr>
          <p:cNvSpPr txBox="1"/>
          <p:nvPr/>
        </p:nvSpPr>
        <p:spPr>
          <a:xfrm>
            <a:off x="7609045" y="5797903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 = 11 interviews</a:t>
            </a:r>
          </a:p>
        </p:txBody>
      </p:sp>
    </p:spTree>
    <p:extLst>
      <p:ext uri="{BB962C8B-B14F-4D97-AF65-F5344CB8AC3E}">
        <p14:creationId xmlns:p14="http://schemas.microsoft.com/office/powerpoint/2010/main" val="3393900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6AA9D-E444-9468-CD0E-1BBE4439E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73D46-AF9A-DDE4-35BD-60FB01BE097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Interview quotes - reasons for not participating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211E734-0843-B5B1-455C-E45E7599C661}"/>
              </a:ext>
            </a:extLst>
          </p:cNvPr>
          <p:cNvSpPr txBox="1">
            <a:spLocks/>
          </p:cNvSpPr>
          <p:nvPr/>
        </p:nvSpPr>
        <p:spPr>
          <a:xfrm>
            <a:off x="923987" y="1145028"/>
            <a:ext cx="9926145" cy="370021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Corbel"/>
              </a:rPr>
              <a:t>Time involved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GB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1800" i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me, my work is very demanding during the day and catching up on studies on odd hours</a:t>
            </a:r>
            <a:r>
              <a:rPr lang="en-GB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(INT12). 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GB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1800" i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missed the [forum activities] as I had some family commitments and was not actively engaging at a point. I also was studying in college</a:t>
            </a:r>
            <a:r>
              <a:rPr lang="en-GB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(INT10). </a:t>
            </a:r>
            <a:endParaRPr lang="en-GB" sz="18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Corbel"/>
              </a:rPr>
              <a:t> Lack of responses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GB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1800" i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didn't get much interaction back from people, so it kind of felt a little bit pointless and … I wasn't really getting anything back</a:t>
            </a:r>
            <a:r>
              <a:rPr lang="en-GB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(INT6). </a:t>
            </a:r>
            <a:endParaRPr lang="en-GB" sz="1800" b="1" dirty="0">
              <a:latin typeface="Corbel"/>
            </a:endParaRPr>
          </a:p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Corbel"/>
              </a:rPr>
              <a:t> </a:t>
            </a:r>
            <a:r>
              <a:rPr lang="en-GB" sz="2000" dirty="0">
                <a:latin typeface="Corbel"/>
              </a:rPr>
              <a:t>Anxiety over unknown audience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GB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1800" i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It's difficult for me to write my views and thoughts without knowing the audience. I feel hesitant if I don't know who I am writing to on the forums</a:t>
            </a:r>
            <a:r>
              <a:rPr lang="en-GB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(INT1). </a:t>
            </a:r>
            <a:endParaRPr lang="en-GB" sz="18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23834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4A9B2-16E3-3E3F-75B4-D36D8D082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3A61A-3A09-D733-AFD0-C097CE4EB2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0F4F0-301D-57C5-7EB2-01C89BC9A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10" y="2418372"/>
            <a:ext cx="8670829" cy="608965"/>
          </a:xfrm>
        </p:spPr>
        <p:txBody>
          <a:bodyPr/>
          <a:lstStyle/>
          <a:p>
            <a:r>
              <a:rPr lang="en-GB" dirty="0"/>
              <a:t>Conclusions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583863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BFBD7BE-E8AD-9645-33A5-071E7316DB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497161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0F31064-F494-08BB-4F5D-EC6F91126675}"/>
              </a:ext>
            </a:extLst>
          </p:cNvPr>
          <p:cNvSpPr txBox="1">
            <a:spLocks/>
          </p:cNvSpPr>
          <p:nvPr/>
        </p:nvSpPr>
        <p:spPr>
          <a:xfrm>
            <a:off x="1001105" y="1124416"/>
            <a:ext cx="9926145" cy="502238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85750" indent="-285750" defTabSz="685800">
              <a:lnSpc>
                <a:spcPct val="110000"/>
              </a:lnSpc>
              <a:spcBef>
                <a:spcPts val="75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n>
                  <a:noFill/>
                </a:ln>
                <a:solidFill>
                  <a:srgbClr val="060645"/>
                </a:solidFill>
                <a:latin typeface="Corbel"/>
                <a:cs typeface="Poppins" panose="00000500000000000000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n>
                  <a:noFill/>
                </a:ln>
                <a:solidFill>
                  <a:schemeClr val="bg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n>
                  <a:noFill/>
                </a:ln>
                <a:solidFill>
                  <a:schemeClr val="bg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n>
                  <a:noFill/>
                </a:ln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>
                <a:solidFill>
                  <a:schemeClr val="tx1"/>
                </a:solidFill>
              </a:rPr>
              <a:t>Econometric evidence of a significant positive forum effect on student retention and student academic performance.</a:t>
            </a:r>
          </a:p>
          <a:p>
            <a:r>
              <a:rPr lang="en-GB" dirty="0">
                <a:solidFill>
                  <a:schemeClr val="tx1"/>
                </a:solidFill>
              </a:rPr>
              <a:t>Prompting and encouraging students to post was important because there was a positive ‘forum effect’ regardless of whether or not the student initiated the post. </a:t>
            </a:r>
          </a:p>
          <a:p>
            <a:r>
              <a:rPr lang="en-GB" dirty="0">
                <a:solidFill>
                  <a:schemeClr val="tx1"/>
                </a:solidFill>
              </a:rPr>
              <a:t>Even if a student posts just a few times it can have a positive impact, because the marginal benefit of forum posting is diminishing with the first post being most critical to student retention.</a:t>
            </a:r>
          </a:p>
          <a:p>
            <a:r>
              <a:rPr lang="en-GB" dirty="0">
                <a:solidFill>
                  <a:schemeClr val="tx1"/>
                </a:solidFill>
              </a:rPr>
              <a:t>Qualitative evidence from interviews suggests that the nature of the forum activities and the time aspects involved are important factors influencing participation</a:t>
            </a:r>
          </a:p>
          <a:p>
            <a:r>
              <a:rPr lang="en-GB" dirty="0">
                <a:solidFill>
                  <a:schemeClr val="tx1"/>
                </a:solidFill>
              </a:rPr>
              <a:t>Dispositional and situational determinants of retention:</a:t>
            </a:r>
          </a:p>
          <a:p>
            <a:pPr lvl="1"/>
            <a:r>
              <a:rPr lang="en-GB" sz="1800" dirty="0">
                <a:solidFill>
                  <a:schemeClr val="tx1"/>
                </a:solidFill>
                <a:latin typeface="Corbel"/>
                <a:cs typeface="Poppins" panose="00000500000000000000" pitchFamily="2" charset="0"/>
              </a:rPr>
              <a:t>being male, relatively young and having higher educational attainment have a significant positive impact on retention</a:t>
            </a:r>
          </a:p>
          <a:p>
            <a:pPr lvl="1"/>
            <a:r>
              <a:rPr lang="en-GB" sz="1800" dirty="0">
                <a:solidFill>
                  <a:schemeClr val="tx1"/>
                </a:solidFill>
                <a:latin typeface="Corbel"/>
                <a:cs typeface="Poppins" panose="00000500000000000000" pitchFamily="2" charset="0"/>
              </a:rPr>
              <a:t>Having  a disability, caring responsibilities, or previously withdrawing from a module have a significant negative impact on retention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60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7B05E-FC15-EAF2-C7D8-97DC6D454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29B8A2D-C654-AA4B-E5D9-8F595D4D6C8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497161"/>
          </a:xfrm>
        </p:spPr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2AFA402-BAA6-9FEC-FB0F-6032022EB0C6}"/>
              </a:ext>
            </a:extLst>
          </p:cNvPr>
          <p:cNvSpPr txBox="1">
            <a:spLocks/>
          </p:cNvSpPr>
          <p:nvPr/>
        </p:nvSpPr>
        <p:spPr>
          <a:xfrm>
            <a:off x="1001105" y="923640"/>
            <a:ext cx="9926145" cy="370021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Corbel"/>
              </a:rPr>
              <a:t>I</a:t>
            </a:r>
            <a:r>
              <a:rPr lang="en-GB" sz="1800" b="1" dirty="0">
                <a:latin typeface="Corbel"/>
              </a:rPr>
              <a:t>ntegrate forum activities into the VLE</a:t>
            </a:r>
            <a:r>
              <a:rPr lang="en-GB" sz="1800" dirty="0">
                <a:latin typeface="Corbel"/>
              </a:rPr>
              <a:t>, spread throughout the module at regular intervals and follow our ‘</a:t>
            </a:r>
            <a:r>
              <a:rPr lang="en-GB" sz="1800" b="1" dirty="0">
                <a:latin typeface="Corbel"/>
              </a:rPr>
              <a:t>ideal recipe’ for a forum activity</a:t>
            </a:r>
          </a:p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Corbel"/>
              </a:rPr>
              <a:t>An alternative </a:t>
            </a:r>
            <a:r>
              <a:rPr lang="en-GB" sz="1800" b="1" dirty="0">
                <a:latin typeface="Corbel"/>
              </a:rPr>
              <a:t>‘quick-win’ </a:t>
            </a:r>
            <a:r>
              <a:rPr lang="en-GB" sz="1800" dirty="0">
                <a:latin typeface="Corbel"/>
              </a:rPr>
              <a:t>might be for module team members or tutors (a forum moderator) can add a post on a contemporary event once a month to the cluster forums and ask students to discuss and comment on a certain aspect of it.  </a:t>
            </a:r>
            <a:endParaRPr lang="en-GB" sz="1800" b="1" dirty="0">
              <a:latin typeface="Corbel"/>
            </a:endParaRPr>
          </a:p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Corbel"/>
              </a:rPr>
              <a:t>All modules should have a specific </a:t>
            </a:r>
            <a:r>
              <a:rPr lang="en-GB" sz="1800" b="1" dirty="0">
                <a:latin typeface="Corbel"/>
              </a:rPr>
              <a:t>forum moderator </a:t>
            </a:r>
            <a:r>
              <a:rPr lang="en-GB" sz="1800" dirty="0">
                <a:latin typeface="Corbel"/>
              </a:rPr>
              <a:t>to ensure that student forum posts are responded to and that student participant and discussion is encouraged</a:t>
            </a:r>
          </a:p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GB" sz="1800" b="1" dirty="0">
                <a:latin typeface="Corbel"/>
              </a:rPr>
              <a:t>Raise student awareness </a:t>
            </a:r>
            <a:r>
              <a:rPr lang="en-GB" sz="1800" dirty="0">
                <a:latin typeface="Corbel"/>
              </a:rPr>
              <a:t>of the benefits of forum participation in terms of improving the odds of their completing the course and their academic performance at the start of the module</a:t>
            </a:r>
          </a:p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Corbel"/>
              </a:rPr>
              <a:t>Students who have </a:t>
            </a:r>
            <a:r>
              <a:rPr lang="en-GB" sz="1800" b="1" dirty="0">
                <a:latin typeface="Corbel"/>
              </a:rPr>
              <a:t>previously withdrawn from one module </a:t>
            </a:r>
            <a:r>
              <a:rPr lang="en-GB" sz="1800" dirty="0">
                <a:latin typeface="Corbel"/>
              </a:rPr>
              <a:t>(or have been previously registered on the module) should be flagged to their tutors on the system as they are at higher risk of dropping out, just like we flag disability. </a:t>
            </a:r>
          </a:p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Corbel"/>
              </a:rPr>
              <a:t>Continue to </a:t>
            </a:r>
            <a:r>
              <a:rPr lang="en-GB" sz="1800" b="1" dirty="0">
                <a:latin typeface="Corbel"/>
              </a:rPr>
              <a:t>address male biases in economics </a:t>
            </a:r>
            <a:r>
              <a:rPr lang="en-GB" sz="1800" dirty="0">
                <a:latin typeface="Corbel"/>
              </a:rPr>
              <a:t>as females are more likely to withdraw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GB" sz="1800" b="1" dirty="0">
                <a:latin typeface="Corbel"/>
              </a:rPr>
              <a:t>‘</a:t>
            </a:r>
          </a:p>
          <a:p>
            <a:pPr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endParaRPr lang="en-GB" sz="18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5677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3E009-301C-F632-B231-5D88D051C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2E0F35D-34AF-EAAB-78FA-B22E223A43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497161"/>
          </a:xfrm>
        </p:spPr>
        <p:txBody>
          <a:bodyPr/>
          <a:lstStyle/>
          <a:p>
            <a:r>
              <a:rPr lang="en-GB" sz="3200" dirty="0">
                <a:latin typeface="Corbel"/>
              </a:rPr>
              <a:t> ‘Ideal recipe’ for forum activities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7C83BCA-5E2F-5824-BF2F-93EE42FE584F}"/>
              </a:ext>
            </a:extLst>
          </p:cNvPr>
          <p:cNvSpPr txBox="1">
            <a:spLocks/>
          </p:cNvSpPr>
          <p:nvPr/>
        </p:nvSpPr>
        <p:spPr>
          <a:xfrm>
            <a:off x="1001105" y="1133945"/>
            <a:ext cx="10530495" cy="370021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FontTx/>
              <a:buNone/>
              <a:defRPr/>
            </a:pPr>
            <a:r>
              <a:rPr lang="en-GB" sz="2100" dirty="0">
                <a:latin typeface="Corbel"/>
              </a:rPr>
              <a:t>Based on qualitative interview evidence, the following are tips for creating a forum activity that is most likely to elicit student participation:</a:t>
            </a:r>
          </a:p>
          <a:p>
            <a:pPr marL="457200" indent="-457200" defTabSz="685800">
              <a:spcBef>
                <a:spcPts val="750"/>
              </a:spcBef>
              <a:buFont typeface="+mj-lt"/>
              <a:buAutoNum type="arabicPeriod"/>
              <a:defRPr/>
            </a:pPr>
            <a:r>
              <a:rPr lang="en-GB" sz="2100" dirty="0">
                <a:latin typeface="Corbel"/>
              </a:rPr>
              <a:t>They should be at frequent intervals throughout the course (every 2-4 weeks)</a:t>
            </a:r>
          </a:p>
          <a:p>
            <a:pPr marL="457200" indent="-457200" defTabSz="685800">
              <a:spcBef>
                <a:spcPts val="750"/>
              </a:spcBef>
              <a:buFont typeface="+mj-lt"/>
              <a:buAutoNum type="arabicPeriod"/>
              <a:defRPr/>
            </a:pPr>
            <a:r>
              <a:rPr lang="en-GB" sz="2100" dirty="0">
                <a:latin typeface="Corbel"/>
              </a:rPr>
              <a:t>They should not be too time consuming (e.g., 10-20 minutes)</a:t>
            </a:r>
          </a:p>
          <a:p>
            <a:pPr marL="457200" indent="-457200" defTabSz="685800">
              <a:spcBef>
                <a:spcPts val="750"/>
              </a:spcBef>
              <a:buFont typeface="+mj-lt"/>
              <a:buAutoNum type="arabicPeriod"/>
              <a:defRPr/>
            </a:pPr>
            <a:r>
              <a:rPr lang="en-GB" sz="2100" dirty="0">
                <a:latin typeface="Corbel"/>
              </a:rPr>
              <a:t>Students should be clearly instructed to participate in the forum activity</a:t>
            </a:r>
          </a:p>
          <a:p>
            <a:pPr marL="457200" indent="-457200" defTabSz="685800">
              <a:spcBef>
                <a:spcPts val="750"/>
              </a:spcBef>
              <a:buFont typeface="+mj-lt"/>
              <a:buAutoNum type="arabicPeriod"/>
              <a:defRPr/>
            </a:pPr>
            <a:r>
              <a:rPr lang="en-GB" sz="2100" dirty="0">
                <a:latin typeface="Corbel"/>
              </a:rPr>
              <a:t>They should relate to the topics in the course materials and be of a level that is easily accessible to all students</a:t>
            </a:r>
          </a:p>
          <a:p>
            <a:pPr marL="457200" indent="-457200" defTabSz="685800">
              <a:spcBef>
                <a:spcPts val="750"/>
              </a:spcBef>
              <a:buFont typeface="+mj-lt"/>
              <a:buAutoNum type="arabicPeriod"/>
              <a:defRPr/>
            </a:pPr>
            <a:r>
              <a:rPr lang="en-GB" sz="2100" dirty="0">
                <a:latin typeface="Corbel"/>
              </a:rPr>
              <a:t>They should allow students to draw on their own authentic experiences </a:t>
            </a:r>
          </a:p>
          <a:p>
            <a:pPr marL="457200" indent="-457200" defTabSz="685800">
              <a:spcBef>
                <a:spcPts val="750"/>
              </a:spcBef>
              <a:buFont typeface="+mj-lt"/>
              <a:buAutoNum type="arabicPeriod"/>
              <a:defRPr/>
            </a:pPr>
            <a:r>
              <a:rPr lang="en-GB" sz="2100" dirty="0">
                <a:latin typeface="Corbel"/>
              </a:rPr>
              <a:t>They should connect module topics to real world events or issues </a:t>
            </a:r>
          </a:p>
          <a:p>
            <a:pPr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en-GB" sz="2100" dirty="0">
              <a:latin typeface="Corbel"/>
            </a:endParaRPr>
          </a:p>
          <a:p>
            <a:pPr lvl="1" indent="-285750" defTabSz="685800"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endParaRPr lang="en-GB" sz="2100" dirty="0">
              <a:latin typeface="Corbel"/>
            </a:endParaRPr>
          </a:p>
        </p:txBody>
      </p:sp>
      <p:pic>
        <p:nvPicPr>
          <p:cNvPr id="2" name="Graphic 1" descr="Clipboard Ticked with solid fill">
            <a:extLst>
              <a:ext uri="{FF2B5EF4-FFF2-40B4-BE49-F238E27FC236}">
                <a16:creationId xmlns:a16="http://schemas.microsoft.com/office/drawing/2014/main" id="{FDF74927-7094-4B6E-9C43-56398E581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46001">
            <a:off x="9457501" y="4115828"/>
            <a:ext cx="1789609" cy="17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67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6DE81-652A-5C70-B5A2-A6DB7FD1B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275B1-5F58-9870-2238-9A495DC8F8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3978B-C89C-92B9-450E-1DF6F0D966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10" y="353117"/>
            <a:ext cx="8670829" cy="608965"/>
          </a:xfrm>
        </p:spPr>
        <p:txBody>
          <a:bodyPr/>
          <a:lstStyle/>
          <a:p>
            <a:r>
              <a:rPr lang="en-GB" sz="2000" dirty="0"/>
              <a:t>References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B575061-4A0F-9991-AA6F-11DEAE7963F2}"/>
              </a:ext>
            </a:extLst>
          </p:cNvPr>
          <p:cNvSpPr txBox="1">
            <a:spLocks/>
          </p:cNvSpPr>
          <p:nvPr/>
        </p:nvSpPr>
        <p:spPr>
          <a:xfrm>
            <a:off x="946838" y="843551"/>
            <a:ext cx="9926145" cy="543187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750"/>
              </a:spcBef>
              <a:buNone/>
              <a:defRPr/>
            </a:pPr>
            <a:r>
              <a:rPr lang="en-GB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Alzahrani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G. (2017). The Effect of Using Online Discussion Forums on Students’ Learning. 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TOJET : The Turkish Online Journal of Educational Technology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(1).                                                         </a:t>
            </a:r>
          </a:p>
          <a:p>
            <a:pPr marL="0" indent="0" defTabSz="685800">
              <a:lnSpc>
                <a:spcPct val="100000"/>
              </a:lnSpc>
              <a:spcBef>
                <a:spcPts val="750"/>
              </a:spcBef>
              <a:buNone/>
              <a:defRPr/>
            </a:pP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Bowles, T. V., &amp; Brindle, K. A. (2017). Identifying facilitating factors and barriers to improving student retention rates in tertiary teaching courses: a systematic review. 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Higher Education Research and Development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36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(5), 903-919. </a:t>
            </a:r>
            <a:r>
              <a:rPr lang="en-GB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https://doi.org/10.1080/07294360.2016.1264927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defTabSz="685800">
              <a:lnSpc>
                <a:spcPct val="100000"/>
              </a:lnSpc>
              <a:spcBef>
                <a:spcPts val="750"/>
              </a:spcBef>
              <a:buNone/>
              <a:defRPr/>
            </a:pP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Dommett, E. J. (2019). Understanding student use of twitter and online forums in higher education. 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Education and information technologies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24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(1), 325-343. </a:t>
            </a:r>
            <a:r>
              <a:rPr lang="en-GB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https://doi.org/10.1007/s10639-018-9776-5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Hennink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&amp; Kaiser, B. N. (2022). Sample sizes for saturation in qualitative research: A systematic review of empirical tests. 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Social science &amp; medicine (1982)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292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114523-114523. </a:t>
            </a:r>
            <a:r>
              <a:rPr lang="en-GB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https://doi.org/10.1016/j.socscimed.2021.114523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Hennink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Kaiser, B. N., &amp; Marconi, V. C. (2017). Code Saturation Versus Meaning Saturation: How Many Interviews Are Enough? 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Qualitative Health Research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27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(4), 591-608. </a:t>
            </a:r>
            <a:r>
              <a:rPr lang="en-GB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https://doi.org/10.1177/1049732316665344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GB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GB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GB" sz="1800" dirty="0">
              <a:solidFill>
                <a:schemeClr val="bg1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57867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B409A-85C1-AFA4-76C6-D9B8F3ACD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0917-E112-F96F-85D6-56061CAE48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AC9E1-A5D1-8BD6-EB01-308C5FCD8D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10" y="403916"/>
            <a:ext cx="8670829" cy="608965"/>
          </a:xfrm>
        </p:spPr>
        <p:txBody>
          <a:bodyPr/>
          <a:lstStyle/>
          <a:p>
            <a:r>
              <a:rPr lang="en-GB" sz="2000" dirty="0"/>
              <a:t>References cont.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728BDB7-4E5F-BF4C-2126-C3253E52C944}"/>
              </a:ext>
            </a:extLst>
          </p:cNvPr>
          <p:cNvSpPr txBox="1">
            <a:spLocks/>
          </p:cNvSpPr>
          <p:nvPr/>
        </p:nvSpPr>
        <p:spPr>
          <a:xfrm>
            <a:off x="912971" y="565012"/>
            <a:ext cx="9926145" cy="543187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u="sng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Hutton, C., &amp; Robson, J. (2019). Breaking barriers, building community: improving student engagement with preparation for studying online multidisciplinary science by distance learning - a case study. 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directions in the teaching of physical sciences (Online)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(14). </a:t>
            </a:r>
            <a:r>
              <a:rPr lang="en-GB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https://doi.org/10.29311/ndtps.v0i14.3217</a:t>
            </a:r>
            <a:endParaRPr lang="en-GB" sz="1800" u="sng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Goggins, S., &amp; Xing, W. (2016). Building models explaining student participation </a:t>
            </a:r>
            <a:r>
              <a:rPr lang="en-GB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behavior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asynchronous online discussion. 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Computers and education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94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241-251. </a:t>
            </a:r>
            <a:r>
              <a:rPr lang="en-GB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https://doi.org/10.1016/j.compedu.2015.11.002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Griffin, L., &amp; Roy, J. (2022). A great resource that should be utilised more, but also a place of anxiety: student perspectives on using an online discussion forum. 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Open Learning: The Journal of Open, Distance and e-Learning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(3), 235-250. </a:t>
            </a:r>
            <a:r>
              <a:rPr lang="en-GB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https://doi.org/10.1080/02680513.2019.1644159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Kear, K., Chetwynd, F., &amp; Jefferis, H. (2014). Social Presence in Online Learning Communities: The Role of Personal Profiles. 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Research in learning technology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22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1-15. </a:t>
            </a:r>
            <a:r>
              <a:rPr lang="en-GB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https://doi.org/10.3402/rlt.v22.19710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Pinchbeck, J., &amp; Heaney, C. (2022). Case Report: The Impact of Online Forum Use on Student Retention in a Level 1 Distance Learning Module. 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Athens Journal of Education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(1), 103-118. </a:t>
            </a:r>
            <a:r>
              <a:rPr lang="en-GB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https://doi.org/10.30958/aje.9-1-7</a:t>
            </a: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GB" sz="1800" u="sng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GB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GB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GB" sz="1800" dirty="0">
              <a:solidFill>
                <a:schemeClr val="bg1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2051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69438-F9CE-7135-B3BD-A189E924A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B8C254E2-D453-5E87-EB0A-4E66BADC0520}"/>
              </a:ext>
            </a:extLst>
          </p:cNvPr>
          <p:cNvSpPr txBox="1">
            <a:spLocks/>
          </p:cNvSpPr>
          <p:nvPr/>
        </p:nvSpPr>
        <p:spPr>
          <a:xfrm>
            <a:off x="413915" y="28613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Corbel"/>
              </a:rPr>
              <a:t> Motivation and rationale</a:t>
            </a:r>
            <a:endParaRPr lang="en-GB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3B20FC1-13C4-EF9F-A340-5946FF0AC3D7}"/>
              </a:ext>
            </a:extLst>
          </p:cNvPr>
          <p:cNvSpPr txBox="1">
            <a:spLocks/>
          </p:cNvSpPr>
          <p:nvPr/>
        </p:nvSpPr>
        <p:spPr>
          <a:xfrm>
            <a:off x="1132927" y="967141"/>
            <a:ext cx="10313402" cy="504142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orbel"/>
              </a:rPr>
              <a:t>Substantial research on student retention in HE but a relatively under-researched factor is the impact of student participation in online forums.</a:t>
            </a:r>
          </a:p>
          <a:p>
            <a:r>
              <a:rPr lang="en-GB" sz="2000" dirty="0">
                <a:latin typeface="Corbel"/>
              </a:rPr>
              <a:t>In 2020/21 DD126 Economics in Context student satisfaction survey </a:t>
            </a:r>
          </a:p>
          <a:p>
            <a:r>
              <a:rPr lang="en-GB" sz="2000" dirty="0">
                <a:latin typeface="Corbel"/>
              </a:rPr>
              <a:t>The ‘forum effect’ – impact of student  forum participation on their learning (</a:t>
            </a:r>
            <a:r>
              <a:rPr lang="en-GB" sz="2000" dirty="0" err="1">
                <a:latin typeface="Corbel"/>
              </a:rPr>
              <a:t>Alzahrani</a:t>
            </a:r>
            <a:r>
              <a:rPr lang="en-GB" sz="2000" dirty="0">
                <a:latin typeface="Corbel"/>
              </a:rPr>
              <a:t>, 2017) , outcomes and success.   </a:t>
            </a:r>
          </a:p>
          <a:p>
            <a:r>
              <a:rPr lang="en-GB" sz="2000" dirty="0">
                <a:latin typeface="Corbel"/>
              </a:rPr>
              <a:t>Students benefit from collaborative learning, feeling part of an academic community and increased exposure to ideas related to their course, all having a positive impact on student success and outcomes such as continuation (Goggins &amp; Xing, 2016). </a:t>
            </a:r>
          </a:p>
          <a:p>
            <a:r>
              <a:rPr lang="en-GB" sz="2000" dirty="0">
                <a:latin typeface="Corbel"/>
              </a:rPr>
              <a:t>For educators, they are a pedagogical tool to encourage students to engage with and discuss course content. </a:t>
            </a:r>
          </a:p>
          <a:p>
            <a:r>
              <a:rPr lang="en-GB" sz="2000" dirty="0">
                <a:latin typeface="Corbel"/>
              </a:rPr>
              <a:t>More empirical research needed to ascertain the extent of forum participation needed to improve retention and also on how to encourage participation.</a:t>
            </a:r>
          </a:p>
          <a:p>
            <a:endParaRPr lang="en-GB" sz="20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18808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166" y="3124517"/>
            <a:ext cx="8670829" cy="608965"/>
          </a:xfrm>
        </p:spPr>
        <p:txBody>
          <a:bodyPr/>
          <a:lstStyle/>
          <a:p>
            <a:r>
              <a:rPr lang="en-GB" dirty="0"/>
              <a:t>Thank you,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4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963C9-6BC0-7F69-1536-28DD57A03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2861CEA4-2204-B144-CAB9-3DE9ED5C34EA}"/>
              </a:ext>
            </a:extLst>
          </p:cNvPr>
          <p:cNvSpPr txBox="1">
            <a:spLocks/>
          </p:cNvSpPr>
          <p:nvPr/>
        </p:nvSpPr>
        <p:spPr>
          <a:xfrm>
            <a:off x="413915" y="28613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latin typeface="Corbel"/>
              </a:rPr>
              <a:t> Literature on retention and the ‘forum effect’ </a:t>
            </a:r>
            <a:endParaRPr lang="en-GB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FF2A981-2BF9-F596-3367-B48802EDFC41}"/>
              </a:ext>
            </a:extLst>
          </p:cNvPr>
          <p:cNvSpPr txBox="1">
            <a:spLocks/>
          </p:cNvSpPr>
          <p:nvPr/>
        </p:nvSpPr>
        <p:spPr>
          <a:xfrm>
            <a:off x="1132927" y="901825"/>
            <a:ext cx="9926145" cy="504142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orbel"/>
              </a:rPr>
              <a:t>Extant literature on student retention in HE finds institutional, situational and dispositional factors as influencing student attrition (see e.g., Bowles and Brindle, 2017).</a:t>
            </a:r>
          </a:p>
          <a:p>
            <a:r>
              <a:rPr lang="en-GB" sz="2000" dirty="0">
                <a:latin typeface="Corbel"/>
              </a:rPr>
              <a:t>Griffin and Roy (2022)  -Hutton and Robson (2019) - interventions to improve student forum engagement led to marginal improvement in retention rates. </a:t>
            </a:r>
          </a:p>
          <a:p>
            <a:r>
              <a:rPr lang="en-GB" sz="2000" dirty="0">
                <a:latin typeface="Corbel"/>
              </a:rPr>
              <a:t>“forums [are] a welcome source of peer and tutor support” (Griffin and Roy, 2022) yet, were also considered to cause anxiety. </a:t>
            </a:r>
          </a:p>
          <a:p>
            <a:r>
              <a:rPr lang="en-GB" sz="2000" dirty="0">
                <a:latin typeface="Corbel"/>
              </a:rPr>
              <a:t>Kear et al. (2014) - students use forums to increase their ‘social presence’ and get to know each other better. </a:t>
            </a:r>
          </a:p>
          <a:p>
            <a:r>
              <a:rPr lang="en-GB" sz="2000" dirty="0">
                <a:latin typeface="Corbel"/>
              </a:rPr>
              <a:t>Dommett (2019) - peer interaction is a crucial part of developing online academic communities and that forums are widely used by students in this regard. </a:t>
            </a:r>
          </a:p>
          <a:p>
            <a:r>
              <a:rPr lang="en-GB" sz="2000" dirty="0">
                <a:latin typeface="Corbel"/>
              </a:rPr>
              <a:t>Pinchbeck and Heaney (2022) - student engagement in asynchronous forums has a positive association with student retention </a:t>
            </a:r>
          </a:p>
        </p:txBody>
      </p:sp>
    </p:spTree>
    <p:extLst>
      <p:ext uri="{BB962C8B-B14F-4D97-AF65-F5344CB8AC3E}">
        <p14:creationId xmlns:p14="http://schemas.microsoft.com/office/powerpoint/2010/main" val="231345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14F23-7909-4AB0-855A-DA08814B7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3C40964-0CDB-13B0-E794-CDCDAD8204BF}"/>
              </a:ext>
            </a:extLst>
          </p:cNvPr>
          <p:cNvSpPr txBox="1">
            <a:spLocks/>
          </p:cNvSpPr>
          <p:nvPr/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latin typeface="Corbel"/>
              </a:rPr>
              <a:t>The forums in focus</a:t>
            </a:r>
            <a:endParaRPr lang="en-GB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EBD1C46-E1DF-144C-D13F-3E9C69FB27AC}"/>
              </a:ext>
            </a:extLst>
          </p:cNvPr>
          <p:cNvSpPr txBox="1">
            <a:spLocks/>
          </p:cNvSpPr>
          <p:nvPr/>
        </p:nvSpPr>
        <p:spPr>
          <a:xfrm>
            <a:off x="1001105" y="1122305"/>
            <a:ext cx="10179513" cy="463010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orbel"/>
              </a:rPr>
              <a:t>DD126 Economics in Context -  large introductory 30 credits economics module</a:t>
            </a:r>
          </a:p>
          <a:p>
            <a:r>
              <a:rPr lang="en-GB" sz="2400" dirty="0">
                <a:latin typeface="Corbel"/>
              </a:rPr>
              <a:t>21J and 22J student cohorts - 748 students and 665 students respectively, a total of 1413 students.</a:t>
            </a:r>
          </a:p>
          <a:p>
            <a:r>
              <a:rPr lang="en-GB" sz="2400" dirty="0">
                <a:latin typeface="Corbel"/>
              </a:rPr>
              <a:t>42% from the Business Management qualification, 17% reading a BA in Economics, 8% reading a PPE degree, 6% reading a Maths and Economics degree, 3% reading an Open degree and 1% reading a BA in Social Sciences. </a:t>
            </a:r>
          </a:p>
          <a:p>
            <a:r>
              <a:rPr lang="en-GB" sz="2400" dirty="0">
                <a:latin typeface="Corbel"/>
              </a:rPr>
              <a:t>Approx 60% male, 16% ethnic minority, 18% have disability, 15% </a:t>
            </a:r>
            <a:r>
              <a:rPr lang="en-GB" sz="2400">
                <a:latin typeface="Corbel"/>
              </a:rPr>
              <a:t>low SES</a:t>
            </a:r>
          </a:p>
          <a:p>
            <a:r>
              <a:rPr lang="en-GB" sz="2400">
                <a:latin typeface="Corbel"/>
              </a:rPr>
              <a:t>Three </a:t>
            </a:r>
            <a:r>
              <a:rPr lang="en-GB" sz="2400" dirty="0">
                <a:latin typeface="Corbel"/>
              </a:rPr>
              <a:t>forums  - welcome, cluster and tutor forums – all moderated</a:t>
            </a:r>
          </a:p>
          <a:p>
            <a:endParaRPr lang="en-GB" sz="2400" dirty="0">
              <a:latin typeface="Corbel"/>
            </a:endParaRPr>
          </a:p>
          <a:p>
            <a:endParaRPr lang="en-GB" sz="2400" dirty="0">
              <a:latin typeface="Corbel"/>
            </a:endParaRPr>
          </a:p>
          <a:p>
            <a:endParaRPr lang="en-GB" sz="24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525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FBBD7-DDED-6513-9678-47F573688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06D3B6C-D801-8A51-674F-6A17DF631F63}"/>
              </a:ext>
            </a:extLst>
          </p:cNvPr>
          <p:cNvSpPr txBox="1">
            <a:spLocks/>
          </p:cNvSpPr>
          <p:nvPr/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latin typeface="Corbel"/>
              </a:rPr>
              <a:t>Targeted forum activities</a:t>
            </a:r>
            <a:endParaRPr lang="en-GB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EB7AA02-2D1A-8C22-9BB6-2EFFC06513D2}"/>
              </a:ext>
            </a:extLst>
          </p:cNvPr>
          <p:cNvSpPr txBox="1">
            <a:spLocks/>
          </p:cNvSpPr>
          <p:nvPr/>
        </p:nvSpPr>
        <p:spPr>
          <a:xfrm>
            <a:off x="1001105" y="1122305"/>
            <a:ext cx="6678748" cy="463010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dirty="0">
                <a:latin typeface="Corbel"/>
              </a:rPr>
              <a:t>Forum activities voluntary except for one which links to TMA02 and has 3% for participation</a:t>
            </a:r>
          </a:p>
          <a:p>
            <a:r>
              <a:rPr lang="en-GB" sz="2100" dirty="0">
                <a:latin typeface="Corbel"/>
              </a:rPr>
              <a:t>In 2021J - 6 forum activities, following student survey responses requesting more peer interaction an additional 6 forum activities were added in 2022J </a:t>
            </a:r>
          </a:p>
          <a:p>
            <a:r>
              <a:rPr lang="en-GB" sz="2100" dirty="0">
                <a:latin typeface="Corbel"/>
              </a:rPr>
              <a:t>Tutors were provided with moderation notes and template initial posts for these activities</a:t>
            </a:r>
          </a:p>
          <a:p>
            <a:r>
              <a:rPr lang="en-GB" sz="2100" dirty="0">
                <a:latin typeface="Corbel"/>
              </a:rPr>
              <a:t>Activities related to module content, encouraged diverse views on current economic topics, allowed students to draw on authentic experiences</a:t>
            </a:r>
          </a:p>
          <a:p>
            <a:r>
              <a:rPr lang="en-GB" sz="2100" dirty="0">
                <a:latin typeface="Corbel"/>
              </a:rPr>
              <a:t>12 activities embedded in VLE at regular intervals across 30 weeks</a:t>
            </a:r>
          </a:p>
          <a:p>
            <a:endParaRPr lang="en-GB" sz="2100" dirty="0">
              <a:latin typeface="Corbel"/>
            </a:endParaRPr>
          </a:p>
          <a:p>
            <a:endParaRPr lang="en-GB" sz="2100" dirty="0">
              <a:latin typeface="Corbel"/>
            </a:endParaRPr>
          </a:p>
          <a:p>
            <a:endParaRPr lang="en-GB" sz="2100" dirty="0">
              <a:latin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D2E7A-4829-C166-EED9-E503A5A63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853" y="1122305"/>
            <a:ext cx="3511042" cy="30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7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40F10-7692-1501-07AB-B92983B88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3D51F51B-572B-CE2A-9047-AE8BA57E2110}"/>
              </a:ext>
            </a:extLst>
          </p:cNvPr>
          <p:cNvSpPr txBox="1">
            <a:spLocks/>
          </p:cNvSpPr>
          <p:nvPr/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latin typeface="Corbel"/>
              </a:rPr>
              <a:t> Example of forum activity on DD126</a:t>
            </a:r>
            <a:endParaRPr lang="en-GB" dirty="0"/>
          </a:p>
        </p:txBody>
      </p:sp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BB930B3-7DFA-7AC7-01FB-A07604012D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5958"/>
          <a:stretch/>
        </p:blipFill>
        <p:spPr>
          <a:xfrm>
            <a:off x="725683" y="983751"/>
            <a:ext cx="4953635" cy="4734004"/>
          </a:xfrm>
          <a:prstGeom prst="rect">
            <a:avLst/>
          </a:prstGeom>
        </p:spPr>
      </p:pic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F29C861-4DBC-61B2-B5ED-E3330E287E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180"/>
          <a:stretch/>
        </p:blipFill>
        <p:spPr>
          <a:xfrm>
            <a:off x="5914121" y="1498827"/>
            <a:ext cx="4953635" cy="250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8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E8529-6809-6333-34F6-2801DCA7E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66DFC5ED-11BD-66D3-22DA-80330102EF2A}"/>
              </a:ext>
            </a:extLst>
          </p:cNvPr>
          <p:cNvSpPr txBox="1">
            <a:spLocks/>
          </p:cNvSpPr>
          <p:nvPr/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latin typeface="Corbel"/>
              </a:rPr>
              <a:t> Research questions</a:t>
            </a:r>
            <a:endParaRPr lang="en-GB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B457480-E29A-BA04-FD90-7A3789C0D3E3}"/>
              </a:ext>
            </a:extLst>
          </p:cNvPr>
          <p:cNvSpPr txBox="1">
            <a:spLocks/>
          </p:cNvSpPr>
          <p:nvPr/>
        </p:nvSpPr>
        <p:spPr>
          <a:xfrm>
            <a:off x="1001105" y="1122305"/>
            <a:ext cx="6199795" cy="463010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2200" b="1" dirty="0">
                <a:latin typeface="Corbel" panose="020B0503020204020204" pitchFamily="34" charset="0"/>
                <a:ea typeface="Times New Roman" panose="02020603050405020304" pitchFamily="18" charset="0"/>
              </a:rPr>
              <a:t>RQ1: </a:t>
            </a:r>
            <a:r>
              <a:rPr lang="en-GB" sz="2200" dirty="0">
                <a:latin typeface="Corbel" panose="020B0503020204020204" pitchFamily="34" charset="0"/>
                <a:ea typeface="Times New Roman" panose="02020603050405020304" pitchFamily="18" charset="0"/>
              </a:rPr>
              <a:t>To what extent does student participation in online forum activities affect retention?  </a:t>
            </a:r>
          </a:p>
          <a:p>
            <a:pPr algn="just">
              <a:lnSpc>
                <a:spcPct val="150000"/>
              </a:lnSpc>
            </a:pPr>
            <a:r>
              <a:rPr lang="en-GB" sz="2200" b="1" dirty="0">
                <a:latin typeface="Corbel" panose="020B0503020204020204" pitchFamily="34" charset="0"/>
                <a:ea typeface="Times New Roman" panose="02020603050405020304" pitchFamily="18" charset="0"/>
              </a:rPr>
              <a:t>RQ2: </a:t>
            </a:r>
            <a:r>
              <a:rPr lang="en-GB" sz="2200" dirty="0">
                <a:latin typeface="Corbel" panose="020B0503020204020204" pitchFamily="34" charset="0"/>
                <a:ea typeface="Times New Roman" panose="02020603050405020304" pitchFamily="18" charset="0"/>
              </a:rPr>
              <a:t>To what extent does student participation in online forum activities affect student academic performance?</a:t>
            </a:r>
          </a:p>
          <a:p>
            <a:pPr algn="just">
              <a:lnSpc>
                <a:spcPct val="150000"/>
              </a:lnSpc>
            </a:pPr>
            <a:r>
              <a:rPr lang="en-GB" sz="2200" b="1" dirty="0">
                <a:latin typeface="Corbel" panose="020B0503020204020204" pitchFamily="34" charset="0"/>
                <a:ea typeface="Times New Roman" panose="02020603050405020304" pitchFamily="18" charset="0"/>
              </a:rPr>
              <a:t>RQ3: </a:t>
            </a:r>
            <a:r>
              <a:rPr lang="en-GB" sz="2200" dirty="0">
                <a:latin typeface="Corbel" panose="020B0503020204020204" pitchFamily="34" charset="0"/>
                <a:ea typeface="Times New Roman" panose="02020603050405020304" pitchFamily="18" charset="0"/>
              </a:rPr>
              <a:t>What are the reasons students participate or don’t participate in online forum activities?</a:t>
            </a:r>
          </a:p>
          <a:p>
            <a:endParaRPr lang="en-GB" sz="2200" dirty="0">
              <a:solidFill>
                <a:srgbClr val="242424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Graphic 3" descr="Thought with solid fill">
            <a:extLst>
              <a:ext uri="{FF2B5EF4-FFF2-40B4-BE49-F238E27FC236}">
                <a16:creationId xmlns:a16="http://schemas.microsoft.com/office/drawing/2014/main" id="{340F9C4A-5919-29DC-2CB5-585BADECE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0701" y="1122305"/>
            <a:ext cx="2905482" cy="290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0AEF1-820C-35C6-A82E-79454EAF4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46E8A99-7B5E-C29A-4BD7-6CF70A503FC7}"/>
              </a:ext>
            </a:extLst>
          </p:cNvPr>
          <p:cNvSpPr txBox="1">
            <a:spLocks/>
          </p:cNvSpPr>
          <p:nvPr/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latin typeface="Corbel"/>
              </a:rPr>
              <a:t> Research methods</a:t>
            </a:r>
            <a:endParaRPr lang="en-GB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BEAA84A-26B4-A1BE-BFDB-1BC2E661DA8F}"/>
              </a:ext>
            </a:extLst>
          </p:cNvPr>
          <p:cNvSpPr txBox="1">
            <a:spLocks/>
          </p:cNvSpPr>
          <p:nvPr/>
        </p:nvSpPr>
        <p:spPr>
          <a:xfrm>
            <a:off x="1001105" y="1122305"/>
            <a:ext cx="9926145" cy="463010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>
                <a:latin typeface="Corbel"/>
              </a:rPr>
              <a:t>Mixed methods research using student data and forum participation from DD126 and semi-structured interviews with students</a:t>
            </a:r>
          </a:p>
          <a:p>
            <a:r>
              <a:rPr lang="en-GB" sz="2200">
                <a:latin typeface="Corbel"/>
              </a:rPr>
              <a:t>Ethical approval required from HREC, SRPP and DPIA</a:t>
            </a:r>
          </a:p>
          <a:p>
            <a:pPr algn="just">
              <a:lnSpc>
                <a:spcPct val="150000"/>
              </a:lnSpc>
            </a:pPr>
            <a:r>
              <a:rPr lang="en-GB" sz="2200" b="1">
                <a:latin typeface="Corbel" panose="020B0503020204020204" pitchFamily="34" charset="0"/>
                <a:ea typeface="Times New Roman" panose="02020603050405020304" pitchFamily="18" charset="0"/>
              </a:rPr>
              <a:t>Quantitative methods 	</a:t>
            </a:r>
          </a:p>
          <a:p>
            <a:pPr lvl="1" algn="just">
              <a:lnSpc>
                <a:spcPct val="100000"/>
              </a:lnSpc>
            </a:pPr>
            <a:r>
              <a:rPr lang="en-GB" sz="1800">
                <a:solidFill>
                  <a:srgbClr val="060645"/>
                </a:solidFill>
                <a:latin typeface="Corbel"/>
                <a:cs typeface="Poppins" panose="00000500000000000000" pitchFamily="2" charset="0"/>
              </a:rPr>
              <a:t>Econometric modelling to determine the influence of known factors, including forum participation, on student retention and academic performance</a:t>
            </a:r>
          </a:p>
          <a:p>
            <a:pPr lvl="1" algn="just">
              <a:lnSpc>
                <a:spcPct val="100000"/>
              </a:lnSpc>
            </a:pPr>
            <a:r>
              <a:rPr lang="en-GB" sz="1800">
                <a:solidFill>
                  <a:srgbClr val="060645"/>
                </a:solidFill>
                <a:latin typeface="Corbel"/>
                <a:cs typeface="Poppins" panose="00000500000000000000" pitchFamily="2" charset="0"/>
              </a:rPr>
              <a:t>Student data collection from OU systems – demographics, previous module performance and measures of forum participation</a:t>
            </a:r>
          </a:p>
          <a:p>
            <a:pPr algn="just">
              <a:lnSpc>
                <a:spcPct val="150000"/>
              </a:lnSpc>
            </a:pPr>
            <a:r>
              <a:rPr lang="en-GB" sz="2200" b="1">
                <a:latin typeface="Corbel" panose="020B0503020204020204" pitchFamily="34" charset="0"/>
                <a:ea typeface="Times New Roman" panose="02020603050405020304" pitchFamily="18" charset="0"/>
              </a:rPr>
              <a:t>Qualitative methods 	</a:t>
            </a:r>
          </a:p>
          <a:p>
            <a:pPr lvl="1" algn="just">
              <a:lnSpc>
                <a:spcPct val="100000"/>
              </a:lnSpc>
            </a:pPr>
            <a:r>
              <a:rPr lang="en-GB" sz="1800">
                <a:solidFill>
                  <a:srgbClr val="060645"/>
                </a:solidFill>
                <a:latin typeface="Corbel"/>
                <a:cs typeface="Poppins" panose="00000500000000000000" pitchFamily="2" charset="0"/>
              </a:rPr>
              <a:t>Semi-structured Interviews with students on DD126 </a:t>
            </a:r>
          </a:p>
          <a:p>
            <a:pPr lvl="1" algn="just">
              <a:lnSpc>
                <a:spcPct val="100000"/>
              </a:lnSpc>
            </a:pPr>
            <a:endParaRPr lang="en-GB" sz="1800">
              <a:solidFill>
                <a:srgbClr val="060645"/>
              </a:solidFill>
              <a:latin typeface="Corbel"/>
              <a:cs typeface="Poppins" panose="00000500000000000000" pitchFamily="2" charset="0"/>
            </a:endParaRPr>
          </a:p>
          <a:p>
            <a:endParaRPr lang="en-GB" sz="2200" dirty="0">
              <a:solidFill>
                <a:srgbClr val="242424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802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AB24DCB6-B19B-4A4B-82AA-A443AC496DAE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60A6B559-7EF3-1146-8945-35F68351DF66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45991D4C-FE3A-DD49-9F9D-812C6DA697D5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F7B079B8-8FBA-9E46-A97C-4ADCB3A31155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EB94B822-F5A1-864D-A2F5-29356FFCDE5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F123D-72E4-47AA-AF87-050EE8541186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4ed73a0e-c0f4-4682-9833-b80ae4bd0773"/>
    <ds:schemaRef ds:uri="http://schemas.microsoft.com/office/2006/documentManagement/types"/>
    <ds:schemaRef ds:uri="http://schemas.openxmlformats.org/package/2006/metadata/core-properties"/>
    <ds:schemaRef ds:uri="e4476828-269d-41e7-8c7f-463a607b843c"/>
    <ds:schemaRef ds:uri="23060362-3cc1-48ff-8e33-88570e39b161"/>
  </ds:schemaRefs>
</ds:datastoreItem>
</file>

<file path=customXml/itemProps2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OU-Powerpoint-Template-Master</Template>
  <TotalTime>3372</TotalTime>
  <Words>2849</Words>
  <Application>Microsoft Office PowerPoint</Application>
  <PresentationFormat>Widescreen</PresentationFormat>
  <Paragraphs>226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Book Antiqua</vt:lpstr>
      <vt:lpstr>Corbel</vt:lpstr>
      <vt:lpstr>Poppins</vt:lpstr>
      <vt:lpstr>Poppins SemiBold</vt:lpstr>
      <vt:lpstr>Times New Roman</vt:lpstr>
      <vt:lpstr>Wingdings</vt:lpstr>
      <vt:lpstr>Covers</vt:lpstr>
      <vt:lpstr>Contents Slides</vt:lpstr>
      <vt:lpstr>Chapter Headings / Dividers</vt:lpstr>
      <vt:lpstr>Slide Options</vt:lpstr>
      <vt:lpstr>End Slides</vt:lpstr>
      <vt:lpstr>Intro Slide Title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30</vt:lpstr>
      <vt:lpstr>Slide Title 10</vt:lpstr>
      <vt:lpstr>Slide Title 10</vt:lpstr>
      <vt:lpstr>Slide Title 10</vt:lpstr>
      <vt:lpstr>Slide Title 10</vt:lpstr>
      <vt:lpstr>Slide Title 10</vt:lpstr>
      <vt:lpstr>Slide Title 10</vt:lpstr>
      <vt:lpstr>Slide Title 10</vt:lpstr>
      <vt:lpstr>Slide Title 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30</vt:lpstr>
      <vt:lpstr>PowerPoint Presentation</vt:lpstr>
      <vt:lpstr>PowerPoint Presentation</vt:lpstr>
      <vt:lpstr>PowerPoint Presentation</vt:lpstr>
      <vt:lpstr>Slide Title 30</vt:lpstr>
      <vt:lpstr>Slide Title 30</vt:lpstr>
      <vt:lpstr>Slide Title 30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‘forum effect’:  how does participation in online forums affect student retention and academic performance?</dc:title>
  <dc:subject>OU Master PowerPoint Template with accessibility guidance and best practice tips</dc:subject>
  <dc:creator>Emilie.Rutledge</dc:creator>
  <cp:keywords>Economics education</cp:keywords>
  <dc:description/>
  <cp:lastModifiedBy>Martin Poulter</cp:lastModifiedBy>
  <cp:revision>148</cp:revision>
  <cp:lastPrinted>2025-03-31T10:03:21Z</cp:lastPrinted>
  <dcterms:created xsi:type="dcterms:W3CDTF">2024-01-19T13:58:18Z</dcterms:created>
  <dcterms:modified xsi:type="dcterms:W3CDTF">2025-10-14T16:15:50Z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