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b2rjhCUFW+C3amhMcC2cr61vm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https://leeds365-my.sharepoint.com/personal/busbor_leeds_ac_uk/Documents/Teaching/Projects/Women%20Into%20Studying%20Economics/Survey/WiSE_Analysis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https://leeds365-my.sharepoint.com/personal/busbor_leeds_ac_uk/Documents/Teaching/Projects/Women%20Into%20Studying%20Economics/Survey/WiSE_Analysis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https://leeds365-my.sharepoint.com/personal/busbor_leeds_ac_uk/Documents/Teaching/Projects/Women%20Into%20Studying%20Economics/Survey/WiSE_Analysis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https://leeds365-my.sharepoint.com/personal/busbor_leeds_ac_uk/Documents/Teaching/Projects/Women%20Into%20Studying%20Economics/Survey/WiSE_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'Q11. Egoistic'!$B$34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'Q11. Egoistic'!$A$35:$A$36</c:f>
              <c:strCache>
                <c:ptCount val="2"/>
                <c:pt idx="0">
                  <c:v>Egotistic Values</c:v>
                </c:pt>
                <c:pt idx="1">
                  <c:v>Altruistic Values</c:v>
                </c:pt>
              </c:strCache>
            </c:strRef>
          </c:cat>
          <c:val>
            <c:numRef>
              <c:f>'Q11. Egoistic'!$B$35:$B$36</c:f>
              <c:numCache>
                <c:formatCode>###0.000</c:formatCode>
                <c:ptCount val="2"/>
                <c:pt idx="0">
                  <c:v>4.5865771812080549</c:v>
                </c:pt>
                <c:pt idx="1">
                  <c:v>3.9949324324324329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9-4D15-8DF8-B1DFE6BDDC9E}"/>
            </c:ext>
          </c:extLst>
        </c:ser>
        <c:ser>
          <c:idx val="1"/>
          <c:order val="1"/>
          <c:tx>
            <c:strRef>
              <c:f>'Q11. Egoistic'!$C$34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'Q11. Egoistic'!$A$35:$A$36</c:f>
              <c:strCache>
                <c:ptCount val="2"/>
                <c:pt idx="0">
                  <c:v>Egotistic Values</c:v>
                </c:pt>
                <c:pt idx="1">
                  <c:v>Altruistic Values</c:v>
                </c:pt>
              </c:strCache>
            </c:strRef>
          </c:cat>
          <c:val>
            <c:numRef>
              <c:f>'Q11. Egoistic'!$C$35:$C$36</c:f>
              <c:numCache>
                <c:formatCode>###0.000</c:formatCode>
                <c:ptCount val="2"/>
                <c:pt idx="0">
                  <c:v>4.2397790055248636</c:v>
                </c:pt>
                <c:pt idx="1">
                  <c:v>4.3878026070763489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9-4D15-8DF8-B1DFE6BDD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664680"/>
        <c:axId val="530665040"/>
      </c:barChart>
      <c:catAx>
        <c:axId val="530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5040"/>
        <c:crosses val="autoZero"/>
        <c:auto val="1"/>
        <c:lblAlgn val="ctr"/>
        <c:lblOffset val="100"/>
        <c:noMultiLvlLbl val="0"/>
      </c:catAx>
      <c:valAx>
        <c:axId val="530665040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4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26589959736147"/>
          <c:y val="0.91830314960629922"/>
          <c:w val="0.38174164024045554"/>
          <c:h val="6.026827896512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09084024735453E-2"/>
          <c:y val="3.2634399873322069E-2"/>
          <c:w val="0.91704731839561815"/>
          <c:h val="0.75563987388330001"/>
        </c:manualLayout>
      </c:layout>
      <c:barChart>
        <c:barDir val="col"/>
        <c:grouping val="clustered"/>
        <c:varyColors val="0"/>
        <c:ser>
          <c:idx val="0"/>
          <c:order val="0"/>
          <c:tx>
            <c:v>Male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'Q12.3-9 Perception'!$A$113:$A$114</c:f>
              <c:strCache>
                <c:ptCount val="2"/>
                <c:pt idx="0">
                  <c:v>"Famous economists are mostly men."</c:v>
                </c:pt>
                <c:pt idx="1">
                  <c:v>“Most economists are white.”</c:v>
                </c:pt>
              </c:strCache>
            </c:strRef>
          </c:cat>
          <c:val>
            <c:numRef>
              <c:f>'Q12.3-9 Perception'!$B$113:$B$114</c:f>
              <c:numCache>
                <c:formatCode>###0.00</c:formatCode>
                <c:ptCount val="2"/>
                <c:pt idx="0">
                  <c:v>3.074829931972789</c:v>
                </c:pt>
                <c:pt idx="1">
                  <c:v>2.8503401360544225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963-B6ED-FA7D3CA09AAD}"/>
            </c:ext>
          </c:extLst>
        </c:ser>
        <c:ser>
          <c:idx val="1"/>
          <c:order val="1"/>
          <c:tx>
            <c:v>Female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'Q12.3-9 Perception'!$A$113:$A$114</c:f>
              <c:strCache>
                <c:ptCount val="2"/>
                <c:pt idx="0">
                  <c:v>"Famous economists are mostly men."</c:v>
                </c:pt>
                <c:pt idx="1">
                  <c:v>“Most economists are white.”</c:v>
                </c:pt>
              </c:strCache>
            </c:strRef>
          </c:cat>
          <c:val>
            <c:numRef>
              <c:f>'Q12.3-9 Perception'!$C$113:$C$114</c:f>
              <c:numCache>
                <c:formatCode>###0.00</c:formatCode>
                <c:ptCount val="2"/>
                <c:pt idx="0">
                  <c:v>3.3651685393258433</c:v>
                </c:pt>
                <c:pt idx="1">
                  <c:v>3.0786516853932584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1-4963-B6ED-FA7D3CA09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664680"/>
        <c:axId val="530665040"/>
      </c:barChart>
      <c:catAx>
        <c:axId val="530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5040"/>
        <c:crosses val="autoZero"/>
        <c:auto val="1"/>
        <c:lblAlgn val="ctr"/>
        <c:lblOffset val="100"/>
        <c:noMultiLvlLbl val="0"/>
      </c:catAx>
      <c:valAx>
        <c:axId val="5306650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4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26589959736147"/>
          <c:y val="0.91830314960629922"/>
          <c:w val="0.38174164024045554"/>
          <c:h val="6.026827896512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'Q.14 Self Eficacy'!$B$140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'Q.14 Self Eficacy'!$A$141:$A$147</c:f>
              <c:strCache>
                <c:ptCount val="7"/>
                <c:pt idx="0">
                  <c:v>“When I receive a bad grade in a subject, I doubt myself and am put off the subject.”</c:v>
                </c:pt>
                <c:pt idx="1">
                  <c:v>“I perform to my highest ability in examinations, I rarely freeze up.”</c:v>
                </c:pt>
                <c:pt idx="2">
                  <c:v>“I feel very comfortable asking questions and participating in classes.”</c:v>
                </c:pt>
                <c:pt idx="3">
                  <c:v>“When my teacher uses graphs, they make sense immediately.”</c:v>
                </c:pt>
                <c:pt idx="4">
                  <c:v>“I am confident I can understand even the most difficult content in mathematics.”</c:v>
                </c:pt>
                <c:pt idx="5">
                  <c:v>“I tend to avoid subjects that have a lot of maths.”</c:v>
                </c:pt>
                <c:pt idx="6">
                  <c:v>“I get good marks in maths.”</c:v>
                </c:pt>
              </c:strCache>
            </c:strRef>
          </c:cat>
          <c:val>
            <c:numRef>
              <c:f>'Q.14 Self Eficacy'!$B$141:$B$147</c:f>
              <c:numCache>
                <c:formatCode>###0.000</c:formatCode>
                <c:ptCount val="7"/>
                <c:pt idx="0">
                  <c:v>2.8169014084507045</c:v>
                </c:pt>
                <c:pt idx="1">
                  <c:v>3.3450704225352119</c:v>
                </c:pt>
                <c:pt idx="2">
                  <c:v>3.6619718309859159</c:v>
                </c:pt>
                <c:pt idx="3">
                  <c:v>3.563380281690141</c:v>
                </c:pt>
                <c:pt idx="4">
                  <c:v>3.3943661971830985</c:v>
                </c:pt>
                <c:pt idx="5">
                  <c:v>2.323943661971831</c:v>
                </c:pt>
                <c:pt idx="6">
                  <c:v>3.8802816901408455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3-446D-8BD1-889674B189F0}"/>
            </c:ext>
          </c:extLst>
        </c:ser>
        <c:ser>
          <c:idx val="1"/>
          <c:order val="1"/>
          <c:tx>
            <c:strRef>
              <c:f>'Q.14 Self Eficacy'!$C$140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'Q.14 Self Eficacy'!$A$141:$A$147</c:f>
              <c:strCache>
                <c:ptCount val="7"/>
                <c:pt idx="0">
                  <c:v>“When I receive a bad grade in a subject, I doubt myself and am put off the subject.”</c:v>
                </c:pt>
                <c:pt idx="1">
                  <c:v>“I perform to my highest ability in examinations, I rarely freeze up.”</c:v>
                </c:pt>
                <c:pt idx="2">
                  <c:v>“I feel very comfortable asking questions and participating in classes.”</c:v>
                </c:pt>
                <c:pt idx="3">
                  <c:v>“When my teacher uses graphs, they make sense immediately.”</c:v>
                </c:pt>
                <c:pt idx="4">
                  <c:v>“I am confident I can understand even the most difficult content in mathematics.”</c:v>
                </c:pt>
                <c:pt idx="5">
                  <c:v>“I tend to avoid subjects that have a lot of maths.”</c:v>
                </c:pt>
                <c:pt idx="6">
                  <c:v>“I get good marks in maths.”</c:v>
                </c:pt>
              </c:strCache>
            </c:strRef>
          </c:cat>
          <c:val>
            <c:numRef>
              <c:f>'Q.14 Self Eficacy'!$C$141:$C$147</c:f>
              <c:numCache>
                <c:formatCode>###0.000</c:formatCode>
                <c:ptCount val="7"/>
                <c:pt idx="0">
                  <c:v>3.5499999999999994</c:v>
                </c:pt>
                <c:pt idx="1">
                  <c:v>3.0944444444444441</c:v>
                </c:pt>
                <c:pt idx="2">
                  <c:v>3.0611111111111104</c:v>
                </c:pt>
                <c:pt idx="3">
                  <c:v>3.0222222222222217</c:v>
                </c:pt>
                <c:pt idx="4">
                  <c:v>2.7499999999999996</c:v>
                </c:pt>
                <c:pt idx="5">
                  <c:v>2.7333333333333329</c:v>
                </c:pt>
                <c:pt idx="6">
                  <c:v>3.4055555555555554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3-446D-8BD1-889674B18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664680"/>
        <c:axId val="530665040"/>
      </c:barChart>
      <c:catAx>
        <c:axId val="530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5040"/>
        <c:crosses val="autoZero"/>
        <c:auto val="1"/>
        <c:lblAlgn val="ctr"/>
        <c:lblOffset val="100"/>
        <c:noMultiLvlLbl val="0"/>
      </c:catAx>
      <c:valAx>
        <c:axId val="5306650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4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26589959736147"/>
          <c:y val="0.91830314960629922"/>
          <c:w val="0.38174164024045554"/>
          <c:h val="6.026827896512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'Q.13 Role Model'!$C$139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'Q.13 Role Model'!$B$140:$B$144</c:f>
              <c:strCache>
                <c:ptCount val="5"/>
                <c:pt idx="0">
                  <c:v>“Economics is for people like me.”</c:v>
                </c:pt>
                <c:pt idx="1">
                  <c:v>“I have the skills to be a successful economist if I wanted to.”</c:v>
                </c:pt>
                <c:pt idx="2">
                  <c:v>“Parents and/or teachers have suggested studying economics to me.”</c:v>
                </c:pt>
                <c:pt idx="3">
                  <c:v>“The presence of same-sex peers is important for me to feel comfortable in a class.”</c:v>
                </c:pt>
                <c:pt idx="4">
                  <c:v>"Being inspired by role models of the same gender, who share similarities with me, encourages my success in a subject."</c:v>
                </c:pt>
              </c:strCache>
            </c:strRef>
          </c:cat>
          <c:val>
            <c:numRef>
              <c:f>'Q.13 Role Model'!$C$140:$C$144</c:f>
              <c:numCache>
                <c:formatCode>###0.000</c:formatCode>
                <c:ptCount val="5"/>
                <c:pt idx="0">
                  <c:v>3.1780821917808217</c:v>
                </c:pt>
                <c:pt idx="1">
                  <c:v>3.6712328767123283</c:v>
                </c:pt>
                <c:pt idx="2">
                  <c:v>3.1917808219178081</c:v>
                </c:pt>
                <c:pt idx="3">
                  <c:v>2.8356164383561642</c:v>
                </c:pt>
                <c:pt idx="4">
                  <c:v>3.4452054794520546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E-47E2-BAB5-2C437B5AA728}"/>
            </c:ext>
          </c:extLst>
        </c:ser>
        <c:ser>
          <c:idx val="1"/>
          <c:order val="1"/>
          <c:tx>
            <c:strRef>
              <c:f>'Q.13 Role Model'!$D$139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'Q.13 Role Model'!$B$140:$B$144</c:f>
              <c:strCache>
                <c:ptCount val="5"/>
                <c:pt idx="0">
                  <c:v>“Economics is for people like me.”</c:v>
                </c:pt>
                <c:pt idx="1">
                  <c:v>“I have the skills to be a successful economist if I wanted to.”</c:v>
                </c:pt>
                <c:pt idx="2">
                  <c:v>“Parents and/or teachers have suggested studying economics to me.”</c:v>
                </c:pt>
                <c:pt idx="3">
                  <c:v>“The presence of same-sex peers is important for me to feel comfortable in a class.”</c:v>
                </c:pt>
                <c:pt idx="4">
                  <c:v>"Being inspired by role models of the same gender, who share similarities with me, encourages my success in a subject."</c:v>
                </c:pt>
              </c:strCache>
            </c:strRef>
          </c:cat>
          <c:val>
            <c:numRef>
              <c:f>'Q.13 Role Model'!$D$140:$D$144</c:f>
              <c:numCache>
                <c:formatCode>###0.000</c:formatCode>
                <c:ptCount val="5"/>
                <c:pt idx="0">
                  <c:v>2.893258426966292</c:v>
                </c:pt>
                <c:pt idx="1">
                  <c:v>3.4494382022471912</c:v>
                </c:pt>
                <c:pt idx="2">
                  <c:v>2.6011235955056176</c:v>
                </c:pt>
                <c:pt idx="3">
                  <c:v>3.3146067415730336</c:v>
                </c:pt>
                <c:pt idx="4">
                  <c:v>3.6235955056179776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7E-47E2-BAB5-2C437B5AA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664680"/>
        <c:axId val="530665040"/>
      </c:barChart>
      <c:catAx>
        <c:axId val="530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5040"/>
        <c:crosses val="autoZero"/>
        <c:auto val="1"/>
        <c:lblAlgn val="ctr"/>
        <c:lblOffset val="100"/>
        <c:noMultiLvlLbl val="0"/>
      </c:catAx>
      <c:valAx>
        <c:axId val="5306650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4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26589959736147"/>
          <c:y val="0.91830314960629922"/>
          <c:w val="0.38174164024045554"/>
          <c:h val="6.026827896512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24% in physics (2017)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Physical sciences: </a:t>
            </a:r>
            <a:r>
              <a:rPr b="1" i="0" lang="en-GB">
                <a:solidFill>
                  <a:srgbClr val="D13438"/>
                </a:solidFill>
                <a:latin typeface="Roboto"/>
                <a:ea typeface="Roboto"/>
                <a:cs typeface="Roboto"/>
                <a:sym typeface="Roboto"/>
              </a:rPr>
              <a:t>Astronomy, physics, chemistry, and the Earth sciences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https://www.governmentevents.co.uk/increasing-female-students-uptake-of-stem/#:~:text=According%20to%20the%20recent%20UCAS,UK%20are%20women%20%5B1%5D.&amp;text=The%20percentage%20of%20female%20graduates,split%20is%20still%20just%2026%25.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https://www.nature.com/articles/s42005-024-01579-9#:~:text=At%20present%2C%20only%2024%E2%80%9325,US5%20identify%20as%20women%2B.</a:t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[for shorter titles]" showMasterSp="0">
  <p:cSld name="Title Slide [for shorter titles]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ctrTitle"/>
          </p:nvPr>
        </p:nvSpPr>
        <p:spPr>
          <a:xfrm>
            <a:off x="434975" y="1600200"/>
            <a:ext cx="5157303" cy="303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434975" y="5257801"/>
            <a:ext cx="5157303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8"/>
          <p:cNvSpPr/>
          <p:nvPr/>
        </p:nvSpPr>
        <p:spPr>
          <a:xfrm>
            <a:off x="474659" y="4996987"/>
            <a:ext cx="379415" cy="95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4976" y="419101"/>
            <a:ext cx="1244599" cy="93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29" y="6113001"/>
            <a:ext cx="2735943" cy="34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1276" y="428627"/>
            <a:ext cx="1584000" cy="45052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/>
          <p:nvPr/>
        </p:nvSpPr>
        <p:spPr>
          <a:xfrm>
            <a:off x="9429005" y="1726874"/>
            <a:ext cx="2762995" cy="5131127"/>
          </a:xfrm>
          <a:custGeom>
            <a:rect b="b" l="l" r="r" t="t"/>
            <a:pathLst>
              <a:path extrusionOk="0" h="5131127" w="2762995">
                <a:moveTo>
                  <a:pt x="2762995" y="0"/>
                </a:moveTo>
                <a:lnTo>
                  <a:pt x="2762995" y="5131127"/>
                </a:lnTo>
                <a:lnTo>
                  <a:pt x="1031144" y="5131127"/>
                </a:lnTo>
                <a:lnTo>
                  <a:pt x="854077" y="4970198"/>
                </a:lnTo>
                <a:cubicBezTo>
                  <a:pt x="326385" y="4442505"/>
                  <a:pt x="0" y="3713505"/>
                  <a:pt x="0" y="2908274"/>
                </a:cubicBezTo>
                <a:cubicBezTo>
                  <a:pt x="0" y="1398466"/>
                  <a:pt x="1147446" y="156658"/>
                  <a:pt x="2617856" y="73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6532182" y="1719148"/>
            <a:ext cx="2919829" cy="5138853"/>
          </a:xfrm>
          <a:custGeom>
            <a:rect b="b" l="l" r="r" t="t"/>
            <a:pathLst>
              <a:path extrusionOk="0" h="5138853" w="2919829">
                <a:moveTo>
                  <a:pt x="2916000" y="0"/>
                </a:moveTo>
                <a:lnTo>
                  <a:pt x="2919829" y="193"/>
                </a:lnTo>
                <a:lnTo>
                  <a:pt x="2919829" y="5138853"/>
                </a:lnTo>
                <a:lnTo>
                  <a:pt x="1031144" y="5138853"/>
                </a:lnTo>
                <a:lnTo>
                  <a:pt x="854077" y="4977924"/>
                </a:lnTo>
                <a:cubicBezTo>
                  <a:pt x="326385" y="4450231"/>
                  <a:pt x="0" y="3721231"/>
                  <a:pt x="0" y="2916000"/>
                </a:cubicBezTo>
                <a:cubicBezTo>
                  <a:pt x="0" y="1305538"/>
                  <a:pt x="1305538" y="0"/>
                  <a:pt x="291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/>
          <p:nvPr/>
        </p:nvSpPr>
        <p:spPr>
          <a:xfrm>
            <a:off x="5798747" y="2687854"/>
            <a:ext cx="746434" cy="3890781"/>
          </a:xfrm>
          <a:custGeom>
            <a:rect b="b" l="l" r="r" t="t"/>
            <a:pathLst>
              <a:path extrusionOk="0" h="3890781" w="746434">
                <a:moveTo>
                  <a:pt x="746434" y="0"/>
                </a:moveTo>
                <a:lnTo>
                  <a:pt x="746434" y="3890781"/>
                </a:lnTo>
                <a:lnTo>
                  <a:pt x="665873" y="3802141"/>
                </a:lnTo>
                <a:cubicBezTo>
                  <a:pt x="249889" y="3298084"/>
                  <a:pt x="0" y="2651871"/>
                  <a:pt x="0" y="1947294"/>
                </a:cubicBezTo>
                <a:cubicBezTo>
                  <a:pt x="0" y="1286753"/>
                  <a:pt x="219629" y="677509"/>
                  <a:pt x="589843" y="1886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Image Collage">
  <p:cSld name="Title &amp; Image Collag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/>
          <p:nvPr>
            <p:ph idx="2" type="pic"/>
          </p:nvPr>
        </p:nvSpPr>
        <p:spPr>
          <a:xfrm>
            <a:off x="447675" y="1393370"/>
            <a:ext cx="5016954" cy="3991429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7"/>
          <p:cNvSpPr/>
          <p:nvPr>
            <p:ph idx="3" type="pic"/>
          </p:nvPr>
        </p:nvSpPr>
        <p:spPr>
          <a:xfrm>
            <a:off x="5464629" y="1393371"/>
            <a:ext cx="3788228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7"/>
          <p:cNvSpPr/>
          <p:nvPr>
            <p:ph idx="4" type="pic"/>
          </p:nvPr>
        </p:nvSpPr>
        <p:spPr>
          <a:xfrm>
            <a:off x="5464629" y="3373372"/>
            <a:ext cx="3788228" cy="2011428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7"/>
          <p:cNvSpPr/>
          <p:nvPr>
            <p:ph idx="5" type="pic"/>
          </p:nvPr>
        </p:nvSpPr>
        <p:spPr>
          <a:xfrm>
            <a:off x="9252857" y="1393370"/>
            <a:ext cx="2503712" cy="3991429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onten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/>
          <p:nvPr/>
        </p:nvSpPr>
        <p:spPr>
          <a:xfrm>
            <a:off x="0" y="0"/>
            <a:ext cx="12192000" cy="579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9"/>
          <p:cNvSpPr txBox="1"/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4202102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2" type="body"/>
          </p:nvPr>
        </p:nvSpPr>
        <p:spPr>
          <a:xfrm>
            <a:off x="6720330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3" type="body"/>
          </p:nvPr>
        </p:nvSpPr>
        <p:spPr>
          <a:xfrm>
            <a:off x="9238557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"/>
          <p:cNvSpPr/>
          <p:nvPr/>
        </p:nvSpPr>
        <p:spPr>
          <a:xfrm>
            <a:off x="463548" y="1082213"/>
            <a:ext cx="319617" cy="60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nly">
  <p:cSld name="Title and text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&amp; image">
  <p:cSld name="Title, text &amp; imag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47674" y="1477282"/>
            <a:ext cx="5772652" cy="4415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1"/>
          <p:cNvSpPr/>
          <p:nvPr>
            <p:ph idx="2" type="pic"/>
          </p:nvPr>
        </p:nvSpPr>
        <p:spPr>
          <a:xfrm>
            <a:off x="6727371" y="1494973"/>
            <a:ext cx="5029198" cy="43978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Fixed Image" showMasterSp="0">
  <p:cSld name="Quote Fixed Imag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ave crashing on a beach&#10;&#10;Description automatically generated" id="46" name="Google Shape;4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0000">
              <a:alpha val="34509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4231370" y="2526169"/>
            <a:ext cx="5979431" cy="3659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31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" name="Google Shape;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969" y="6029132"/>
            <a:ext cx="1055207" cy="59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0792" y="6232051"/>
            <a:ext cx="1844705" cy="39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2"/>
          <p:cNvSpPr/>
          <p:nvPr/>
        </p:nvSpPr>
        <p:spPr>
          <a:xfrm>
            <a:off x="4219329" y="1985289"/>
            <a:ext cx="505887" cy="95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[for longer titles]" showMasterSp="0">
  <p:cSld name="Title Slide [for longer titles]">
    <p:bg>
      <p:bgPr>
        <a:solidFill>
          <a:schemeClr val="dk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type="ctrTitle"/>
          </p:nvPr>
        </p:nvSpPr>
        <p:spPr>
          <a:xfrm>
            <a:off x="434975" y="1600200"/>
            <a:ext cx="9690802" cy="303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" type="subTitle"/>
          </p:nvPr>
        </p:nvSpPr>
        <p:spPr>
          <a:xfrm>
            <a:off x="434975" y="5257801"/>
            <a:ext cx="9690802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8" name="Google Shape;58;p23"/>
          <p:cNvSpPr/>
          <p:nvPr/>
        </p:nvSpPr>
        <p:spPr>
          <a:xfrm>
            <a:off x="474659" y="4996987"/>
            <a:ext cx="379415" cy="95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4976" y="419101"/>
            <a:ext cx="1244599" cy="93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29" y="6113001"/>
            <a:ext cx="2735943" cy="34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1276" y="428627"/>
            <a:ext cx="1584000" cy="450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[for cropped image]" showMasterSp="0">
  <p:cSld name="Title Slide [for cropped image]"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ctrTitle"/>
          </p:nvPr>
        </p:nvSpPr>
        <p:spPr>
          <a:xfrm>
            <a:off x="434975" y="1600200"/>
            <a:ext cx="5864225" cy="303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" type="subTitle"/>
          </p:nvPr>
        </p:nvSpPr>
        <p:spPr>
          <a:xfrm>
            <a:off x="434975" y="5257800"/>
            <a:ext cx="5864225" cy="714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24"/>
          <p:cNvSpPr/>
          <p:nvPr>
            <p:ph idx="2" type="pic"/>
          </p:nvPr>
        </p:nvSpPr>
        <p:spPr>
          <a:xfrm>
            <a:off x="6735759" y="0"/>
            <a:ext cx="544512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4"/>
          <p:cNvSpPr/>
          <p:nvPr/>
        </p:nvSpPr>
        <p:spPr>
          <a:xfrm>
            <a:off x="474659" y="4996987"/>
            <a:ext cx="379415" cy="95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4976" y="419101"/>
            <a:ext cx="1244599" cy="93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29" y="6108447"/>
            <a:ext cx="2735943" cy="35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 text only">
  <p:cSld name="Title + two column text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447676" y="1408113"/>
            <a:ext cx="55240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2" type="body"/>
          </p:nvPr>
        </p:nvSpPr>
        <p:spPr>
          <a:xfrm>
            <a:off x="6220326" y="1408113"/>
            <a:ext cx="5536243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pact Image">
  <p:cSld name="Impact Imag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/>
          <p:nvPr>
            <p:ph idx="2" type="pic"/>
          </p:nvPr>
        </p:nvSpPr>
        <p:spPr>
          <a:xfrm>
            <a:off x="447675" y="1393370"/>
            <a:ext cx="11309350" cy="434703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47675" y="1477282"/>
            <a:ext cx="11308894" cy="4415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17"/>
          <p:cNvSpPr/>
          <p:nvPr/>
        </p:nvSpPr>
        <p:spPr>
          <a:xfrm>
            <a:off x="442910" y="1082212"/>
            <a:ext cx="239713" cy="60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9464" y="6029132"/>
            <a:ext cx="796249" cy="60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5426" y="6234535"/>
            <a:ext cx="1374786" cy="3910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b.orsi@leeds.ac.uk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b.orsi@leeds.ac.uk" TargetMode="External"/><Relationship Id="rId4" Type="http://schemas.openxmlformats.org/officeDocument/2006/relationships/hyperlink" Target="mailto:p.t.hughes@leeds.ac.uk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434975" y="1600200"/>
            <a:ext cx="5661025" cy="303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eorgia"/>
              <a:buNone/>
            </a:pPr>
            <a:r>
              <a:rPr lang="en-GB"/>
              <a:t>Women into Studying Economics (WiSE)</a:t>
            </a:r>
            <a:endParaRPr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434975" y="5257801"/>
            <a:ext cx="5157303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/>
              <a:t>Dr Peter Hughes </a:t>
            </a:r>
            <a:r>
              <a:rPr lang="en-GB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b.orsi@leeds.ac.uk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/>
              <a:t>Dr Bianca Orsi,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/>
              <a:t>Dr Juliane Scheffel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Qualitative Analysis – What is Economics about?</a:t>
            </a:r>
            <a:endParaRPr/>
          </a:p>
        </p:txBody>
      </p:sp>
      <p:sp>
        <p:nvSpPr>
          <p:cNvPr id="163" name="Google Shape;163;p10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“It’s all about money”</a:t>
            </a:r>
            <a:endParaRPr/>
          </a:p>
          <a:p>
            <a:pPr indent="-180975" lvl="0" marL="180975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Economics is conflated with Finance.</a:t>
            </a:r>
            <a:endParaRPr/>
          </a:p>
          <a:p>
            <a:pPr indent="-180975" lvl="0" marL="180975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It's self-interested; focused on business and money.</a:t>
            </a:r>
            <a:endParaRPr/>
          </a:p>
          <a:p>
            <a:pPr indent="-180975" lvl="0" marL="180975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It's also a pathway to being rich.</a:t>
            </a:r>
            <a:endParaRPr/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360" y="899272"/>
            <a:ext cx="5337990" cy="428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Qualitative Analysis – How do Economists look like?</a:t>
            </a:r>
            <a:endParaRPr/>
          </a:p>
        </p:txBody>
      </p:sp>
      <p:sp>
        <p:nvSpPr>
          <p:cNvPr id="170" name="Google Shape;170;p11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“Men, with slicked hair and shiny shoes”</a:t>
            </a:r>
            <a:endParaRPr/>
          </a:p>
          <a:p>
            <a:pPr indent="-180975" lvl="0" marL="180975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Smart, powerful people do it.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489" y="1467373"/>
            <a:ext cx="5389311" cy="39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Qualitative Analysis – Attributes to be a successful economist</a:t>
            </a:r>
            <a:endParaRPr/>
          </a:p>
        </p:txBody>
      </p:sp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“It’s for alpha/sigma-male”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A sigma male: man who is independent, self-reliant, and often seen as a “lone wolf” 🡪 popular and successful, yet they prefer solitude and autonomy over social interactions.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While alpha males are dominant and seek leadership roles, sigma males operate outside traditional social hierarchies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“Very confident”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2" marL="35877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“L-Rizz and W-Rizz”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Hashtag rizz has nearly six billion views on TikTok 🡪 short for charisma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W rizz (a win) 🡪 success, positive outcome, and L rizz (a loss) 🡪 “down in investments”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[Partial] Conclusions</a:t>
            </a:r>
            <a:endParaRPr/>
          </a:p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Generally, values are different across gender, which may influence decisions in life, such as career</a:t>
            </a:r>
            <a:endParaRPr/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This may partially explain the gender imbalance issues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Female students seem to have a greater perception of the gender imbalances in Economics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Economics is often associated with mathematics and finance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Boys are more confident, on average, particularly in math-related modules 🡪 although grades are not statistically different across gender, this discourage girls to study Economics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Girls do not associate themselves with the features of an economist, while boys are often suggested to study economics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Further insights from qualitative analysis suggest this confident/aggressive behaviour of economists 🡪 often not associated with women/girls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5723120" y="495719"/>
            <a:ext cx="5979300" cy="3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GB">
                <a:latin typeface="Cambria"/>
                <a:ea typeface="Cambria"/>
                <a:cs typeface="Cambria"/>
                <a:sym typeface="Cambria"/>
              </a:rPr>
              <a:t>Bianca Orsi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u="sng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b.orsi@leeds.ac.uk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/>
              <a:t>Peter Hughes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p.t.hughes@leeds.ac.uk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Survey Questions</a:t>
            </a:r>
            <a:endParaRPr/>
          </a:p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General Questions</a:t>
            </a:r>
            <a:endParaRPr/>
          </a:p>
          <a:p>
            <a:pPr indent="-177799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Gender/Income/School Year (9-11)/Ethnicity</a:t>
            </a:r>
            <a:endParaRPr/>
          </a:p>
          <a:p>
            <a:pPr indent="-177799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Parents’ education level/Parent’s profession</a:t>
            </a:r>
            <a:endParaRPr/>
          </a:p>
          <a:p>
            <a:pPr indent="-72072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Values, Interests and Motivation</a:t>
            </a:r>
            <a:endParaRPr/>
          </a:p>
          <a:p>
            <a:pPr indent="-177799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“Economics is interesting”</a:t>
            </a:r>
            <a:endParaRPr/>
          </a:p>
          <a:p>
            <a:pPr indent="-72072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Perception</a:t>
            </a:r>
            <a:endParaRPr/>
          </a:p>
          <a:p>
            <a:pPr indent="-177799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“People who study economics make a lot of money”</a:t>
            </a:r>
            <a:endParaRPr/>
          </a:p>
          <a:p>
            <a:pPr indent="-177799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“Economics is just about finance, business and banking.”</a:t>
            </a:r>
            <a:endParaRPr/>
          </a:p>
          <a:p>
            <a:pPr indent="-72072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Role Model Representation</a:t>
            </a:r>
            <a:endParaRPr/>
          </a:p>
          <a:p>
            <a:pPr indent="-177799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“Economics is only for smart people”</a:t>
            </a:r>
            <a:endParaRPr/>
          </a:p>
          <a:p>
            <a:pPr indent="-177799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“Famous economists are mostly men.”</a:t>
            </a:r>
            <a:endParaRPr/>
          </a:p>
          <a:p>
            <a:pPr indent="-72072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Grades and Assessment</a:t>
            </a:r>
            <a:endParaRPr/>
          </a:p>
          <a:p>
            <a:pPr indent="-177799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“Maths skills are very important to learn economics”</a:t>
            </a:r>
            <a:endParaRPr/>
          </a:p>
          <a:p>
            <a:pPr indent="-177799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“When I receive a bad grade in a subject, I doubt myself and am put off the subject.”</a:t>
            </a:r>
            <a:endParaRPr/>
          </a:p>
          <a:p>
            <a:pPr indent="-72072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72072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Focus Groups</a:t>
            </a:r>
            <a:endParaRPr/>
          </a:p>
        </p:txBody>
      </p:sp>
      <p:sp>
        <p:nvSpPr>
          <p:cNvPr id="201" name="Google Shape;201;p16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[INTEREST] What subjects do you enjoy the most at school, and why do you think they appeal to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[PERCEPTION] When you hear the word 'economics,' what comes to mind? How do you feel about it?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[ASSESSMENT] What kind of skills does a student need to be a successful economist?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[VALUES] What kind of attributes does a student need to be a successful economist?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[INTEREST] What sounds interesting/boring about economics? Why?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[ROLE MODEL] In the UK, 27% of the economics students are female. Why do you think this is the case?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Content</a:t>
            </a:r>
            <a:endParaRPr/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4202102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#1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Motivation and Background</a:t>
            </a:r>
            <a:endParaRPr/>
          </a:p>
        </p:txBody>
      </p:sp>
      <p:sp>
        <p:nvSpPr>
          <p:cNvPr id="103" name="Google Shape;103;p2"/>
          <p:cNvSpPr txBox="1"/>
          <p:nvPr>
            <p:ph idx="2" type="body"/>
          </p:nvPr>
        </p:nvSpPr>
        <p:spPr>
          <a:xfrm>
            <a:off x="6720330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#2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Quantitative Analysis</a:t>
            </a:r>
            <a:endParaRPr/>
          </a:p>
        </p:txBody>
      </p:sp>
      <p:sp>
        <p:nvSpPr>
          <p:cNvPr id="104" name="Google Shape;104;p2"/>
          <p:cNvSpPr txBox="1"/>
          <p:nvPr>
            <p:ph idx="3" type="body"/>
          </p:nvPr>
        </p:nvSpPr>
        <p:spPr>
          <a:xfrm>
            <a:off x="9238557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#3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Qualitative Analysis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Motivation and Background</a:t>
            </a:r>
            <a:endParaRPr/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We live in a society that is recognising the prevalence and costs caused by gender inequality and lack of diversity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Economics is marked by the lack of diversity across many facets, such as ethnicity, socioeconomic status, and </a:t>
            </a: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gender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53975" lvl="0" marL="18097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80975" lvl="0" marL="18097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Literature on gender: research on women in STEM (Science, Technology, Engineering and Maths), but little is said about </a:t>
            </a: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economics</a:t>
            </a:r>
            <a:r>
              <a:rPr lang="en-GB">
                <a:latin typeface="Georgia"/>
                <a:ea typeface="Georgia"/>
                <a:cs typeface="Georgia"/>
                <a:sym typeface="Georgia"/>
              </a:rPr>
              <a:t> (exceptions: Loupi et al, 2025)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80975" lvl="0" marL="18097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Women make up approximately…</a:t>
            </a:r>
            <a:endParaRPr/>
          </a:p>
          <a:p>
            <a:pPr indent="-180975" lvl="2" marL="539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 26% of undergraduate students in STEM disciplines (2022)</a:t>
            </a:r>
            <a:endParaRPr/>
          </a:p>
          <a:p>
            <a:pPr indent="-180975" lvl="2" marL="539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44% of undergraduate students in physical sciences (2022)</a:t>
            </a:r>
            <a:endParaRPr/>
          </a:p>
          <a:p>
            <a:pPr indent="-180975" lvl="2" marL="539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27% of undergraduate students in Economics (2018)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Motivation and Background</a:t>
            </a:r>
            <a:endParaRPr/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447674" y="1477282"/>
            <a:ext cx="5772652" cy="4415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Performance of organisations – </a:t>
            </a:r>
            <a:r>
              <a:rPr lang="en-GB">
                <a:latin typeface="Georgia"/>
                <a:ea typeface="Georgia"/>
                <a:cs typeface="Georgia"/>
                <a:sym typeface="Georgia"/>
              </a:rPr>
              <a:t>Organisations with diverse teams tend to perform better than their counterparts.</a:t>
            </a:r>
            <a:endParaRPr/>
          </a:p>
          <a:p>
            <a:pPr indent="-215900" lvl="0" marL="3429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Bias/Quality of advice </a:t>
            </a:r>
            <a:r>
              <a:rPr lang="en-GB">
                <a:latin typeface="Georgia"/>
                <a:ea typeface="Georgia"/>
                <a:cs typeface="Georgia"/>
                <a:sym typeface="Georgia"/>
              </a:rPr>
              <a:t>– Economic analysis and policy advice being provided may suffer from implicit bias and/or lack of diversity</a:t>
            </a:r>
            <a:endParaRPr/>
          </a:p>
          <a:p>
            <a:pPr indent="-215900" lvl="0" marL="3429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Pay Equality –</a:t>
            </a:r>
            <a:r>
              <a:rPr lang="en-GB">
                <a:latin typeface="Georgia"/>
                <a:ea typeface="Georgia"/>
                <a:cs typeface="Georgia"/>
                <a:sym typeface="Georgia"/>
              </a:rPr>
              <a:t> Under‐representation in professions like economics is one fact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i="1"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en-GB" sz="1600">
                <a:latin typeface="Georgia"/>
                <a:ea typeface="Georgia"/>
                <a:cs typeface="Georgia"/>
                <a:sym typeface="Georgia"/>
              </a:rPr>
              <a:t>Source: Jenny Bates, Department for Business, Energy and Industrial Strategy (BEIS), Government Economic Service</a:t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1540" y="360948"/>
            <a:ext cx="4932012" cy="553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>
            <a:off x="7014411" y="2430379"/>
            <a:ext cx="4307305" cy="661737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7022430" y="3882193"/>
            <a:ext cx="4307305" cy="661737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Methodology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Literature</a:t>
            </a:r>
            <a:r>
              <a:rPr lang="en-GB">
                <a:latin typeface="Georgia"/>
                <a:ea typeface="Georgia"/>
                <a:cs typeface="Georgia"/>
                <a:sym typeface="Georgia"/>
              </a:rPr>
              <a:t>, three main topics:</a:t>
            </a:r>
            <a:endParaRPr/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Perceptions and interest 🡪 lack of knowledge discourages students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Role Model 🡪 mixed results on whether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Self-efficacy 🡪 importance of maths?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53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Mixed methods study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Quantitative</a:t>
            </a:r>
            <a:endParaRPr/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Survey with students in Years 9 and 10</a:t>
            </a:r>
            <a:endParaRPr/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Sample size: 340 students</a:t>
            </a:r>
            <a:endParaRPr/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Multivariate analysis of variance (MANOVA)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Qualitative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Focus groups (80 students), separated by gender</a:t>
            </a:r>
            <a:endParaRPr/>
          </a:p>
          <a:p>
            <a:pPr indent="-635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Quantitative Analysis – Values</a:t>
            </a:r>
            <a:endParaRPr/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447674" y="1408113"/>
            <a:ext cx="5442482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b="1" lang="en-GB" sz="1700">
                <a:latin typeface="Georgia"/>
                <a:ea typeface="Georgia"/>
                <a:cs typeface="Georgia"/>
                <a:sym typeface="Georgia"/>
              </a:rPr>
              <a:t>Egotistic values </a:t>
            </a: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🡪 focus on self-interest, emphasising personal gain, success, status, or power</a:t>
            </a:r>
            <a:endParaRPr/>
          </a:p>
          <a:p>
            <a:pPr indent="-7302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“I want to be a leader, where people listen to my ideas and follow my suggestion.”</a:t>
            </a:r>
            <a:endParaRPr/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“I want to have a lot of money and things, so I can buy what I need and want.”</a:t>
            </a:r>
            <a:endParaRPr/>
          </a:p>
          <a:p>
            <a:pPr indent="-6985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indent="-6985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b="1" lang="en-GB" sz="1700">
                <a:latin typeface="Georgia"/>
                <a:ea typeface="Georgia"/>
                <a:cs typeface="Georgia"/>
                <a:sym typeface="Georgia"/>
              </a:rPr>
              <a:t>Altruistic values </a:t>
            </a: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🡪 prioritise the well-being of others, emphasising compassion, social justice, and helping those in need</a:t>
            </a:r>
            <a:endParaRPr/>
          </a:p>
          <a:p>
            <a:pPr indent="-7302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“I want to work towards a world where everyone has the same chances and is treated equally.”</a:t>
            </a:r>
            <a:endParaRPr/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“I want to make the world a better place.”</a:t>
            </a:r>
            <a:endParaRPr/>
          </a:p>
          <a:p>
            <a:pPr indent="-6985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35" name="Google Shape;135;p6"/>
          <p:cNvGraphicFramePr/>
          <p:nvPr/>
        </p:nvGraphicFramePr>
        <p:xfrm>
          <a:off x="6477002" y="893438"/>
          <a:ext cx="5442482" cy="4745272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Quantitative Analysis – Perception</a:t>
            </a:r>
            <a:endParaRPr/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447675" y="1408113"/>
            <a:ext cx="545983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No statistical difference by gender: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“Economics is only for smart people.” 🡪 </a:t>
            </a:r>
            <a:r>
              <a:rPr lang="en-GB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generally disagree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“People who study economics make a lot of money.”</a:t>
            </a:r>
            <a:endParaRPr/>
          </a:p>
          <a:p>
            <a:pPr indent="-635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“Maths skills are very important to learn economics.”</a:t>
            </a:r>
            <a:endParaRPr/>
          </a:p>
          <a:p>
            <a:pPr indent="-635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“Economics is just about finance, business and banking.”</a:t>
            </a:r>
            <a:endParaRPr/>
          </a:p>
          <a:p>
            <a:pPr indent="-635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778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“Economics helps us understand how the world works.”</a:t>
            </a:r>
            <a:endParaRPr/>
          </a:p>
          <a:p>
            <a:pPr indent="-63500" lvl="1" marL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42" name="Google Shape;142;p7"/>
          <p:cNvGraphicFramePr/>
          <p:nvPr/>
        </p:nvGraphicFramePr>
        <p:xfrm>
          <a:off x="6669506" y="697833"/>
          <a:ext cx="5141691" cy="498903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Quantitative Analysis – Grades and Assessment</a:t>
            </a:r>
            <a:endParaRPr/>
          </a:p>
        </p:txBody>
      </p:sp>
      <p:graphicFrame>
        <p:nvGraphicFramePr>
          <p:cNvPr id="149" name="Google Shape;149;p8"/>
          <p:cNvGraphicFramePr/>
          <p:nvPr/>
        </p:nvGraphicFramePr>
        <p:xfrm>
          <a:off x="349250" y="2298036"/>
          <a:ext cx="11309349" cy="393767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50" name="Google Shape;150;p8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Does performance in maths affect students’ decision to study economics?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Self-efficacy 🡪 girls are much less confident, although there is no statistical difference between grades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Quantitative Analysis – Role Model</a:t>
            </a:r>
            <a:endParaRPr/>
          </a:p>
        </p:txBody>
      </p:sp>
      <p:sp>
        <p:nvSpPr>
          <p:cNvPr id="156" name="Google Shape;156;p9"/>
          <p:cNvSpPr txBox="1"/>
          <p:nvPr>
            <p:ph idx="1" type="body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Influence from parents and teachers 🡪 (male) students who outperform in mathematics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57" name="Google Shape;157;p9"/>
          <p:cNvGraphicFramePr/>
          <p:nvPr/>
        </p:nvGraphicFramePr>
        <p:xfrm>
          <a:off x="447674" y="2372895"/>
          <a:ext cx="10985629" cy="3618832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LUBS Template">
  <a:themeElements>
    <a:clrScheme name="Custom 260">
      <a:dk1>
        <a:srgbClr val="212121"/>
      </a:dk1>
      <a:lt1>
        <a:srgbClr val="FFFFFF"/>
      </a:lt1>
      <a:dk2>
        <a:srgbClr val="FF4E36"/>
      </a:dk2>
      <a:lt2>
        <a:srgbClr val="F6EEE5"/>
      </a:lt2>
      <a:accent1>
        <a:srgbClr val="FF4E36"/>
      </a:accent1>
      <a:accent2>
        <a:srgbClr val="910000"/>
      </a:accent2>
      <a:accent3>
        <a:srgbClr val="032C45"/>
      </a:accent3>
      <a:accent4>
        <a:srgbClr val="4D14D5"/>
      </a:accent4>
      <a:accent5>
        <a:srgbClr val="F6EEE5"/>
      </a:accent5>
      <a:accent6>
        <a:srgbClr val="DEDEDE"/>
      </a:accent6>
      <a:hlink>
        <a:srgbClr val="FF4E36"/>
      </a:hlink>
      <a:folHlink>
        <a:srgbClr val="91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2024-11-27T09:21:02Z</dcterms:created>
  <dc:creator>Bianca Orsi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0x010100A13E86FE2A916A40A2DD1CBE6B1C99F8</vt:lpwstr>
  </property>
</Properties>
</file>