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75" r:id="rId5"/>
    <p:sldId id="276" r:id="rId6"/>
    <p:sldId id="259" r:id="rId7"/>
    <p:sldId id="273" r:id="rId8"/>
    <p:sldId id="272" r:id="rId9"/>
    <p:sldId id="278" r:id="rId10"/>
    <p:sldId id="266" r:id="rId11"/>
    <p:sldId id="277" r:id="rId12"/>
    <p:sldId id="267" r:id="rId13"/>
    <p:sldId id="262" r:id="rId14"/>
    <p:sldId id="263" r:id="rId15"/>
    <p:sldId id="264" r:id="rId16"/>
    <p:sldId id="269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803"/>
  </p:normalViewPr>
  <p:slideViewPr>
    <p:cSldViewPr snapToGrid="0" snapToObjects="1">
      <p:cViewPr varScale="1">
        <p:scale>
          <a:sx n="96" d="100"/>
          <a:sy n="96" d="100"/>
        </p:scale>
        <p:origin x="20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4AB15-4A13-477A-999B-D90E1AB048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8EEB3-6E77-4613-9A20-8C54476C0A88}">
      <dgm:prSet/>
      <dgm:spPr/>
      <dgm:t>
        <a:bodyPr/>
        <a:lstStyle/>
        <a:p>
          <a:r>
            <a:rPr lang="en-US" dirty="0"/>
            <a:t>Survey results</a:t>
          </a:r>
        </a:p>
      </dgm:t>
    </dgm:pt>
    <dgm:pt modelId="{54462CE3-3F6C-440D-BDE3-658589D0A10F}" type="parTrans" cxnId="{0DED34EF-476A-44EB-87C2-33DF5AEA5F16}">
      <dgm:prSet/>
      <dgm:spPr/>
      <dgm:t>
        <a:bodyPr/>
        <a:lstStyle/>
        <a:p>
          <a:endParaRPr lang="en-US"/>
        </a:p>
      </dgm:t>
    </dgm:pt>
    <dgm:pt modelId="{E33AF2B9-436D-482D-9DFD-4866D059013A}" type="sibTrans" cxnId="{0DED34EF-476A-44EB-87C2-33DF5AEA5F16}">
      <dgm:prSet/>
      <dgm:spPr/>
      <dgm:t>
        <a:bodyPr/>
        <a:lstStyle/>
        <a:p>
          <a:endParaRPr lang="en-US"/>
        </a:p>
      </dgm:t>
    </dgm:pt>
    <dgm:pt modelId="{84A94A8E-76E6-FC4D-A802-C611B6CA41B7}" type="pres">
      <dgm:prSet presAssocID="{90F4AB15-4A13-477A-999B-D90E1AB048AD}" presName="linear" presStyleCnt="0">
        <dgm:presLayoutVars>
          <dgm:dir/>
          <dgm:animLvl val="lvl"/>
          <dgm:resizeHandles val="exact"/>
        </dgm:presLayoutVars>
      </dgm:prSet>
      <dgm:spPr/>
    </dgm:pt>
    <dgm:pt modelId="{AB263233-E4F5-9D47-ADB4-9AA8E678D7FC}" type="pres">
      <dgm:prSet presAssocID="{22E8EEB3-6E77-4613-9A20-8C54476C0A88}" presName="parentLin" presStyleCnt="0"/>
      <dgm:spPr/>
    </dgm:pt>
    <dgm:pt modelId="{C9CB4B87-BCDC-0048-B901-4F70F0D875AA}" type="pres">
      <dgm:prSet presAssocID="{22E8EEB3-6E77-4613-9A20-8C54476C0A88}" presName="parentLeftMargin" presStyleLbl="node1" presStyleIdx="0" presStyleCnt="1"/>
      <dgm:spPr/>
    </dgm:pt>
    <dgm:pt modelId="{2A1CE223-228B-E542-8976-E0693E803500}" type="pres">
      <dgm:prSet presAssocID="{22E8EEB3-6E77-4613-9A20-8C54476C0A8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64CD89-524B-CF40-B4CF-99F8531DEC0B}" type="pres">
      <dgm:prSet presAssocID="{22E8EEB3-6E77-4613-9A20-8C54476C0A88}" presName="negativeSpace" presStyleCnt="0"/>
      <dgm:spPr/>
    </dgm:pt>
    <dgm:pt modelId="{62BF86FF-8BE8-504B-9A88-F681CF88A763}" type="pres">
      <dgm:prSet presAssocID="{22E8EEB3-6E77-4613-9A20-8C54476C0A88}" presName="childText" presStyleLbl="conFgAcc1" presStyleIdx="0" presStyleCnt="1" custScaleY="731433" custLinFactY="59148" custLinFactNeighborY="100000">
        <dgm:presLayoutVars>
          <dgm:bulletEnabled val="1"/>
        </dgm:presLayoutVars>
      </dgm:prSet>
      <dgm:spPr/>
    </dgm:pt>
  </dgm:ptLst>
  <dgm:cxnLst>
    <dgm:cxn modelId="{B9D5A21B-D1A8-DC43-AD67-3A57FA306557}" type="presOf" srcId="{22E8EEB3-6E77-4613-9A20-8C54476C0A88}" destId="{2A1CE223-228B-E542-8976-E0693E803500}" srcOrd="1" destOrd="0" presId="urn:microsoft.com/office/officeart/2005/8/layout/list1"/>
    <dgm:cxn modelId="{C0E2823C-2CD9-C24A-8190-D8490820B040}" type="presOf" srcId="{22E8EEB3-6E77-4613-9A20-8C54476C0A88}" destId="{C9CB4B87-BCDC-0048-B901-4F70F0D875AA}" srcOrd="0" destOrd="0" presId="urn:microsoft.com/office/officeart/2005/8/layout/list1"/>
    <dgm:cxn modelId="{ADEE01D2-9610-024C-A97F-FD2041681028}" type="presOf" srcId="{90F4AB15-4A13-477A-999B-D90E1AB048AD}" destId="{84A94A8E-76E6-FC4D-A802-C611B6CA41B7}" srcOrd="0" destOrd="0" presId="urn:microsoft.com/office/officeart/2005/8/layout/list1"/>
    <dgm:cxn modelId="{0DED34EF-476A-44EB-87C2-33DF5AEA5F16}" srcId="{90F4AB15-4A13-477A-999B-D90E1AB048AD}" destId="{22E8EEB3-6E77-4613-9A20-8C54476C0A88}" srcOrd="0" destOrd="0" parTransId="{54462CE3-3F6C-440D-BDE3-658589D0A10F}" sibTransId="{E33AF2B9-436D-482D-9DFD-4866D059013A}"/>
    <dgm:cxn modelId="{C40C21DA-1E88-F64E-B1BF-15C19CD2EF47}" type="presParOf" srcId="{84A94A8E-76E6-FC4D-A802-C611B6CA41B7}" destId="{AB263233-E4F5-9D47-ADB4-9AA8E678D7FC}" srcOrd="0" destOrd="0" presId="urn:microsoft.com/office/officeart/2005/8/layout/list1"/>
    <dgm:cxn modelId="{8B6766FC-6C66-EE40-BE89-9B6F97F2A9DD}" type="presParOf" srcId="{AB263233-E4F5-9D47-ADB4-9AA8E678D7FC}" destId="{C9CB4B87-BCDC-0048-B901-4F70F0D875AA}" srcOrd="0" destOrd="0" presId="urn:microsoft.com/office/officeart/2005/8/layout/list1"/>
    <dgm:cxn modelId="{504461F2-6440-B842-877E-35AA9F97118F}" type="presParOf" srcId="{AB263233-E4F5-9D47-ADB4-9AA8E678D7FC}" destId="{2A1CE223-228B-E542-8976-E0693E803500}" srcOrd="1" destOrd="0" presId="urn:microsoft.com/office/officeart/2005/8/layout/list1"/>
    <dgm:cxn modelId="{FBE7B16C-DB4D-5C47-B28B-7315434A6D28}" type="presParOf" srcId="{84A94A8E-76E6-FC4D-A802-C611B6CA41B7}" destId="{E064CD89-524B-CF40-B4CF-99F8531DEC0B}" srcOrd="1" destOrd="0" presId="urn:microsoft.com/office/officeart/2005/8/layout/list1"/>
    <dgm:cxn modelId="{52031D50-65B9-5B44-B34D-28569B875222}" type="presParOf" srcId="{84A94A8E-76E6-FC4D-A802-C611B6CA41B7}" destId="{62BF86FF-8BE8-504B-9A88-F681CF88A76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4AB15-4A13-477A-999B-D90E1AB048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8EEB3-6E77-4613-9A20-8C54476C0A88}">
      <dgm:prSet/>
      <dgm:spPr/>
      <dgm:t>
        <a:bodyPr/>
        <a:lstStyle/>
        <a:p>
          <a:r>
            <a:rPr lang="en-US" dirty="0"/>
            <a:t>Interview results (Total: 10 students)</a:t>
          </a:r>
        </a:p>
      </dgm:t>
    </dgm:pt>
    <dgm:pt modelId="{54462CE3-3F6C-440D-BDE3-658589D0A10F}" type="parTrans" cxnId="{0DED34EF-476A-44EB-87C2-33DF5AEA5F16}">
      <dgm:prSet/>
      <dgm:spPr/>
      <dgm:t>
        <a:bodyPr/>
        <a:lstStyle/>
        <a:p>
          <a:endParaRPr lang="en-US"/>
        </a:p>
      </dgm:t>
    </dgm:pt>
    <dgm:pt modelId="{E33AF2B9-436D-482D-9DFD-4866D059013A}" type="sibTrans" cxnId="{0DED34EF-476A-44EB-87C2-33DF5AEA5F16}">
      <dgm:prSet/>
      <dgm:spPr/>
      <dgm:t>
        <a:bodyPr/>
        <a:lstStyle/>
        <a:p>
          <a:endParaRPr lang="en-US"/>
        </a:p>
      </dgm:t>
    </dgm:pt>
    <dgm:pt modelId="{84A94A8E-76E6-FC4D-A802-C611B6CA41B7}" type="pres">
      <dgm:prSet presAssocID="{90F4AB15-4A13-477A-999B-D90E1AB048AD}" presName="linear" presStyleCnt="0">
        <dgm:presLayoutVars>
          <dgm:dir/>
          <dgm:animLvl val="lvl"/>
          <dgm:resizeHandles val="exact"/>
        </dgm:presLayoutVars>
      </dgm:prSet>
      <dgm:spPr/>
    </dgm:pt>
    <dgm:pt modelId="{AB263233-E4F5-9D47-ADB4-9AA8E678D7FC}" type="pres">
      <dgm:prSet presAssocID="{22E8EEB3-6E77-4613-9A20-8C54476C0A88}" presName="parentLin" presStyleCnt="0"/>
      <dgm:spPr/>
    </dgm:pt>
    <dgm:pt modelId="{C9CB4B87-BCDC-0048-B901-4F70F0D875AA}" type="pres">
      <dgm:prSet presAssocID="{22E8EEB3-6E77-4613-9A20-8C54476C0A88}" presName="parentLeftMargin" presStyleLbl="node1" presStyleIdx="0" presStyleCnt="1"/>
      <dgm:spPr/>
    </dgm:pt>
    <dgm:pt modelId="{2A1CE223-228B-E542-8976-E0693E803500}" type="pres">
      <dgm:prSet presAssocID="{22E8EEB3-6E77-4613-9A20-8C54476C0A8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64CD89-524B-CF40-B4CF-99F8531DEC0B}" type="pres">
      <dgm:prSet presAssocID="{22E8EEB3-6E77-4613-9A20-8C54476C0A88}" presName="negativeSpace" presStyleCnt="0"/>
      <dgm:spPr/>
    </dgm:pt>
    <dgm:pt modelId="{62BF86FF-8BE8-504B-9A88-F681CF88A763}" type="pres">
      <dgm:prSet presAssocID="{22E8EEB3-6E77-4613-9A20-8C54476C0A88}" presName="childText" presStyleLbl="conFgAcc1" presStyleIdx="0" presStyleCnt="1" custScaleX="100000" custScaleY="806974" custLinFactNeighborY="-2031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</dgm:ptLst>
  <dgm:cxnLst>
    <dgm:cxn modelId="{B9D5A21B-D1A8-DC43-AD67-3A57FA306557}" type="presOf" srcId="{22E8EEB3-6E77-4613-9A20-8C54476C0A88}" destId="{2A1CE223-228B-E542-8976-E0693E803500}" srcOrd="1" destOrd="0" presId="urn:microsoft.com/office/officeart/2005/8/layout/list1"/>
    <dgm:cxn modelId="{C0E2823C-2CD9-C24A-8190-D8490820B040}" type="presOf" srcId="{22E8EEB3-6E77-4613-9A20-8C54476C0A88}" destId="{C9CB4B87-BCDC-0048-B901-4F70F0D875AA}" srcOrd="0" destOrd="0" presId="urn:microsoft.com/office/officeart/2005/8/layout/list1"/>
    <dgm:cxn modelId="{ADEE01D2-9610-024C-A97F-FD2041681028}" type="presOf" srcId="{90F4AB15-4A13-477A-999B-D90E1AB048AD}" destId="{84A94A8E-76E6-FC4D-A802-C611B6CA41B7}" srcOrd="0" destOrd="0" presId="urn:microsoft.com/office/officeart/2005/8/layout/list1"/>
    <dgm:cxn modelId="{0DED34EF-476A-44EB-87C2-33DF5AEA5F16}" srcId="{90F4AB15-4A13-477A-999B-D90E1AB048AD}" destId="{22E8EEB3-6E77-4613-9A20-8C54476C0A88}" srcOrd="0" destOrd="0" parTransId="{54462CE3-3F6C-440D-BDE3-658589D0A10F}" sibTransId="{E33AF2B9-436D-482D-9DFD-4866D059013A}"/>
    <dgm:cxn modelId="{C40C21DA-1E88-F64E-B1BF-15C19CD2EF47}" type="presParOf" srcId="{84A94A8E-76E6-FC4D-A802-C611B6CA41B7}" destId="{AB263233-E4F5-9D47-ADB4-9AA8E678D7FC}" srcOrd="0" destOrd="0" presId="urn:microsoft.com/office/officeart/2005/8/layout/list1"/>
    <dgm:cxn modelId="{8B6766FC-6C66-EE40-BE89-9B6F97F2A9DD}" type="presParOf" srcId="{AB263233-E4F5-9D47-ADB4-9AA8E678D7FC}" destId="{C9CB4B87-BCDC-0048-B901-4F70F0D875AA}" srcOrd="0" destOrd="0" presId="urn:microsoft.com/office/officeart/2005/8/layout/list1"/>
    <dgm:cxn modelId="{504461F2-6440-B842-877E-35AA9F97118F}" type="presParOf" srcId="{AB263233-E4F5-9D47-ADB4-9AA8E678D7FC}" destId="{2A1CE223-228B-E542-8976-E0693E803500}" srcOrd="1" destOrd="0" presId="urn:microsoft.com/office/officeart/2005/8/layout/list1"/>
    <dgm:cxn modelId="{FBE7B16C-DB4D-5C47-B28B-7315434A6D28}" type="presParOf" srcId="{84A94A8E-76E6-FC4D-A802-C611B6CA41B7}" destId="{E064CD89-524B-CF40-B4CF-99F8531DEC0B}" srcOrd="1" destOrd="0" presId="urn:microsoft.com/office/officeart/2005/8/layout/list1"/>
    <dgm:cxn modelId="{52031D50-65B9-5B44-B34D-28569B875222}" type="presParOf" srcId="{84A94A8E-76E6-FC4D-A802-C611B6CA41B7}" destId="{62BF86FF-8BE8-504B-9A88-F681CF88A76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86FF-8BE8-504B-9A88-F681CF88A763}">
      <dsp:nvSpPr>
        <dsp:cNvPr id="0" name=""/>
        <dsp:cNvSpPr/>
      </dsp:nvSpPr>
      <dsp:spPr>
        <a:xfrm>
          <a:off x="0" y="475907"/>
          <a:ext cx="8390586" cy="4608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CE223-228B-E542-8976-E0693E803500}">
      <dsp:nvSpPr>
        <dsp:cNvPr id="0" name=""/>
        <dsp:cNvSpPr/>
      </dsp:nvSpPr>
      <dsp:spPr>
        <a:xfrm>
          <a:off x="419529" y="53453"/>
          <a:ext cx="587341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001" tIns="0" rIns="22200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Survey results</a:t>
          </a:r>
        </a:p>
      </dsp:txBody>
      <dsp:txXfrm>
        <a:off x="455555" y="89479"/>
        <a:ext cx="580135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86FF-8BE8-504B-9A88-F681CF88A763}">
      <dsp:nvSpPr>
        <dsp:cNvPr id="0" name=""/>
        <dsp:cNvSpPr/>
      </dsp:nvSpPr>
      <dsp:spPr>
        <a:xfrm>
          <a:off x="0" y="304117"/>
          <a:ext cx="8390586" cy="4677221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CE223-228B-E542-8976-E0693E803500}">
      <dsp:nvSpPr>
        <dsp:cNvPr id="0" name=""/>
        <dsp:cNvSpPr/>
      </dsp:nvSpPr>
      <dsp:spPr>
        <a:xfrm>
          <a:off x="419529" y="33616"/>
          <a:ext cx="587341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001" tIns="0" rIns="22200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Interview results (Total: 10 students)</a:t>
          </a:r>
        </a:p>
      </dsp:txBody>
      <dsp:txXfrm>
        <a:off x="452673" y="66760"/>
        <a:ext cx="580712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7CEF8-B3C0-514E-90C4-D4561555ED2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0A3E-F8BA-ED42-9347-9E63287B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6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1FFA-C98B-25EB-9938-60BD4245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E3500-1D2A-CFFD-385F-CA5FCCCFA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37552-80FE-DDD3-C1AB-70141DA14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33E21-2815-25D2-5091-29227D4A4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EA53-910F-DF2C-5DAD-F0A5E7330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9F708-DAAD-ACE0-1C90-18761FB40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2978E-9207-49BB-DF5C-F09CDE5F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1F70C-BA8F-D5B7-D69C-9DA65CB4A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2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6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869F-926A-499F-DD12-BC64890DA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C3C4C-57F6-4456-D32E-5FAC7ED60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B7A09-203E-6D02-F7E9-3F4AF8104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E57A-1644-A4B3-AC85-C94763AE0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32385-E9F9-0FF8-285D-D4C75AB5C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FB605-C1CE-3D2C-D0E6-D9A96E296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30952-3A11-2C13-617B-E6C0D13CA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AA7F4-564D-7F72-7F6D-6F7B865A9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95E6-0EA1-6849-2424-A62826F1C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8DF8AD-6698-1AF7-875D-E91A972EC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C05DA-7E75-953E-19DC-0F27D7E51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95D98-9D43-FBB0-EFE6-404FF8D3C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0ED1-A6A3-A188-430B-BAEB8A5A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1E9CE-E38F-AFD2-D5DE-132C1CDB4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4F555-DD70-F9DB-968B-BCCD7487F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A9AC4-811B-5B41-BA13-216977045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0ED1-A6A3-A188-430B-BAEB8A5A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1E9CE-E38F-AFD2-D5DE-132C1CDB4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4F555-DD70-F9DB-968B-BCCD7487F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A9AC4-811B-5B41-BA13-216977045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D0A3E-F8BA-ED42-9347-9E63287B9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13" y="275446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sz="3600" b="1" dirty="0">
                <a:solidFill>
                  <a:srgbClr val="003366"/>
                </a:solidFill>
                <a:latin typeface="Calibri"/>
              </a:rPr>
              <a:t>Exploring Team Formation Among Students in the UK</a:t>
            </a:r>
            <a:r>
              <a:rPr lang="en-GB" sz="3600" b="1" dirty="0">
                <a:solidFill>
                  <a:srgbClr val="003366"/>
                </a:solidFill>
                <a:latin typeface="Calibri"/>
              </a:rPr>
              <a:t>: A Theory of Planned Behaviour Approach</a:t>
            </a:r>
            <a:br>
              <a:rPr lang="en-GB" sz="3600" dirty="0">
                <a:solidFill>
                  <a:srgbClr val="3C3C3C"/>
                </a:solidFill>
              </a:rPr>
            </a:br>
            <a:endParaRPr sz="3600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1733"/>
            <a:ext cx="8229600" cy="2108915"/>
          </a:xfrm>
        </p:spPr>
        <p:txBody>
          <a:bodyPr/>
          <a:lstStyle/>
          <a:p>
            <a:pPr algn="l"/>
            <a:endParaRPr dirty="0"/>
          </a:p>
          <a:p>
            <a:pPr marL="0" indent="0" algn="ctr"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sz="2000" dirty="0">
                <a:solidFill>
                  <a:srgbClr val="3C3C3C"/>
                </a:solidFill>
                <a:latin typeface="Calibri"/>
              </a:rPr>
              <a:t>Yidi Sun, </a:t>
            </a:r>
            <a:r>
              <a:rPr sz="2000" dirty="0" err="1">
                <a:solidFill>
                  <a:srgbClr val="3C3C3C"/>
                </a:solidFill>
                <a:latin typeface="Calibri"/>
              </a:rPr>
              <a:t>Chenyang</a:t>
            </a:r>
            <a:r>
              <a:rPr sz="2000" dirty="0">
                <a:solidFill>
                  <a:srgbClr val="3C3C3C"/>
                </a:solidFill>
                <a:latin typeface="Calibri"/>
              </a:rPr>
              <a:t> Wang, Ralf Becker</a:t>
            </a:r>
          </a:p>
          <a:p>
            <a:pPr marL="0" indent="0" algn="ctr"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sz="2000" dirty="0">
                <a:solidFill>
                  <a:srgbClr val="3C3C3C"/>
                </a:solidFill>
                <a:latin typeface="Calibri"/>
              </a:rPr>
              <a:t>University of Manchester</a:t>
            </a:r>
          </a:p>
          <a:p>
            <a:pPr marL="0" indent="0" algn="ctr"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sz="2000" dirty="0">
                <a:solidFill>
                  <a:srgbClr val="3C3C3C"/>
                </a:solidFill>
                <a:latin typeface="Calibri"/>
              </a:rPr>
              <a:t>DEE 2025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82CE-A761-B28A-0A9A-9179C854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978E-3C7C-A392-D982-A03FB443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3600" b="1" dirty="0">
                <a:solidFill>
                  <a:srgbClr val="003366"/>
                </a:solidFill>
                <a:latin typeface="Calibri"/>
              </a:rPr>
              <a:t>Preliminary Findings: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796972-7876-D97B-1A10-1F05D2514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793304"/>
              </p:ext>
            </p:extLst>
          </p:nvPr>
        </p:nvGraphicFramePr>
        <p:xfrm>
          <a:off x="457200" y="1303986"/>
          <a:ext cx="8390586" cy="508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B6B53E-44F4-7EDB-253C-1FD536115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32486"/>
              </p:ext>
            </p:extLst>
          </p:nvPr>
        </p:nvGraphicFramePr>
        <p:xfrm>
          <a:off x="1240307" y="3119907"/>
          <a:ext cx="6824371" cy="2791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4085">
                  <a:extLst>
                    <a:ext uri="{9D8B030D-6E8A-4147-A177-3AD203B41FA5}">
                      <a16:colId xmlns:a16="http://schemas.microsoft.com/office/drawing/2014/main" val="3000553575"/>
                    </a:ext>
                  </a:extLst>
                </a:gridCol>
                <a:gridCol w="1980286">
                  <a:extLst>
                    <a:ext uri="{9D8B030D-6E8A-4147-A177-3AD203B41FA5}">
                      <a16:colId xmlns:a16="http://schemas.microsoft.com/office/drawing/2014/main" val="1764811294"/>
                    </a:ext>
                  </a:extLst>
                </a:gridCol>
              </a:tblGrid>
              <a:tr h="777304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Correlations Between Each Section and Behavioural Intention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8649759"/>
                  </a:ext>
                </a:extLst>
              </a:tr>
              <a:tr h="5208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Attitude towards a homogeneous team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0.5451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909753"/>
                  </a:ext>
                </a:extLst>
              </a:tr>
              <a:tr h="497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Subjective norms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0.8005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328710"/>
                  </a:ext>
                </a:extLst>
              </a:tr>
              <a:tr h="497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Perceived behavior control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-0.0768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597933"/>
                  </a:ext>
                </a:extLst>
              </a:tr>
              <a:tr h="497773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 Behavioural Intention reflects students’ willingness to join a homogeneous group.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506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4AF6B7-39EB-CE91-BBF1-6913F804F44B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293AF-95B0-9F55-B861-C178E7647823}"/>
              </a:ext>
            </a:extLst>
          </p:cNvPr>
          <p:cNvSpPr txBox="1"/>
          <p:nvPr/>
        </p:nvSpPr>
        <p:spPr>
          <a:xfrm>
            <a:off x="580981" y="2251290"/>
            <a:ext cx="748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17 (out of 73) students responded to survey (one student’s response removed)</a:t>
            </a:r>
          </a:p>
        </p:txBody>
      </p:sp>
    </p:spTree>
    <p:extLst>
      <p:ext uri="{BB962C8B-B14F-4D97-AF65-F5344CB8AC3E}">
        <p14:creationId xmlns:p14="http://schemas.microsoft.com/office/powerpoint/2010/main" val="336954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1E47-CB99-F041-4263-26592C77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DA85-FBBC-C8D2-AD65-9950B08F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pPr algn="l"/>
            <a:r>
              <a:rPr sz="3600" b="1" dirty="0">
                <a:solidFill>
                  <a:srgbClr val="003366"/>
                </a:solidFill>
                <a:latin typeface="Calibri"/>
              </a:rPr>
              <a:t>Preliminary Findings: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4265EC-CD01-6C50-4F51-EBF1DD681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664921"/>
              </p:ext>
            </p:extLst>
          </p:nvPr>
        </p:nvGraphicFramePr>
        <p:xfrm>
          <a:off x="457200" y="1303986"/>
          <a:ext cx="8390586" cy="508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8CB098-860F-5AB3-5781-2702FBE0579F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7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7C176-D6DD-6B85-3FF9-DBB79C71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ED78-9DC9-AE51-4385-8CAA7F28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911"/>
            <a:ext cx="8229600" cy="1143000"/>
          </a:xfrm>
        </p:spPr>
        <p:txBody>
          <a:bodyPr/>
          <a:lstStyle/>
          <a:p>
            <a:pPr algn="l"/>
            <a:r>
              <a:rPr sz="3600" b="1" dirty="0">
                <a:solidFill>
                  <a:srgbClr val="003366"/>
                </a:solidFill>
                <a:latin typeface="Calibri"/>
              </a:rPr>
              <a:t>Preliminary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2E17-6775-7659-AE21-AC70598B2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69" y="12759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Attitudes</a:t>
            </a:r>
          </a:p>
          <a:p>
            <a:pPr marL="0" indent="0">
              <a:buNone/>
            </a:pPr>
            <a:endParaRPr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5241098-5072-8F4D-8A7B-0479E6124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64449"/>
              </p:ext>
            </p:extLst>
          </p:nvPr>
        </p:nvGraphicFramePr>
        <p:xfrm>
          <a:off x="1091484" y="1873740"/>
          <a:ext cx="7192851" cy="44527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00168">
                  <a:extLst>
                    <a:ext uri="{9D8B030D-6E8A-4147-A177-3AD203B41FA5}">
                      <a16:colId xmlns:a16="http://schemas.microsoft.com/office/drawing/2014/main" val="340453461"/>
                    </a:ext>
                  </a:extLst>
                </a:gridCol>
                <a:gridCol w="2725774">
                  <a:extLst>
                    <a:ext uri="{9D8B030D-6E8A-4147-A177-3AD203B41FA5}">
                      <a16:colId xmlns:a16="http://schemas.microsoft.com/office/drawing/2014/main" val="3624879363"/>
                    </a:ext>
                  </a:extLst>
                </a:gridCol>
                <a:gridCol w="1091173">
                  <a:extLst>
                    <a:ext uri="{9D8B030D-6E8A-4147-A177-3AD203B41FA5}">
                      <a16:colId xmlns:a16="http://schemas.microsoft.com/office/drawing/2014/main" val="2792844897"/>
                    </a:ext>
                  </a:extLst>
                </a:gridCol>
                <a:gridCol w="1175736">
                  <a:extLst>
                    <a:ext uri="{9D8B030D-6E8A-4147-A177-3AD203B41FA5}">
                      <a16:colId xmlns:a16="http://schemas.microsoft.com/office/drawing/2014/main" val="2630280100"/>
                    </a:ext>
                  </a:extLst>
                </a:gridCol>
              </a:tblGrid>
              <a:tr h="416853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190906"/>
                  </a:ext>
                </a:extLst>
              </a:tr>
              <a:tr h="416853">
                <a:tc rowSpan="4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Benefits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idea sharing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01045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peer learning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16112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workload balance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71810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cross-cultural exposure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52082"/>
                  </a:ext>
                </a:extLst>
              </a:tr>
              <a:tr h="416853">
                <a:tc rowSpan="5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time management issues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70716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coordination difficulties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44822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communication 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1226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Free-riding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29197"/>
                  </a:ext>
                </a:extLst>
              </a:tr>
              <a:tr h="41685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misunderstanding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511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4D351C-FEB9-1C7D-1B7C-D27DFF7864B4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7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3600" b="1" dirty="0">
                <a:solidFill>
                  <a:srgbClr val="003366"/>
                </a:solidFill>
                <a:latin typeface="Calibri"/>
              </a:rPr>
              <a:t>Preliminary Findings: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35" y="13192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Subjective norms</a:t>
            </a:r>
            <a:endParaRPr dirty="0"/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  <a:p>
            <a:pPr algn="l">
              <a:defRPr sz="2000">
                <a:solidFill>
                  <a:srgbClr val="003366"/>
                </a:solidFill>
                <a:latin typeface="Calibri"/>
              </a:defRPr>
            </a:pPr>
            <a:endParaRPr lang="en-GB" sz="2000" dirty="0">
              <a:solidFill>
                <a:srgbClr val="3C3C3C"/>
              </a:solidFill>
              <a:latin typeface="Calibri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1932800-3117-BF45-9B6F-F0EB6AD34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66659"/>
              </p:ext>
            </p:extLst>
          </p:nvPr>
        </p:nvGraphicFramePr>
        <p:xfrm>
          <a:off x="946876" y="2061069"/>
          <a:ext cx="6960753" cy="22721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92702">
                  <a:extLst>
                    <a:ext uri="{9D8B030D-6E8A-4147-A177-3AD203B41FA5}">
                      <a16:colId xmlns:a16="http://schemas.microsoft.com/office/drawing/2014/main" val="340453461"/>
                    </a:ext>
                  </a:extLst>
                </a:gridCol>
                <a:gridCol w="3417667">
                  <a:extLst>
                    <a:ext uri="{9D8B030D-6E8A-4147-A177-3AD203B41FA5}">
                      <a16:colId xmlns:a16="http://schemas.microsoft.com/office/drawing/2014/main" val="3624879363"/>
                    </a:ext>
                  </a:extLst>
                </a:gridCol>
                <a:gridCol w="555466">
                  <a:extLst>
                    <a:ext uri="{9D8B030D-6E8A-4147-A177-3AD203B41FA5}">
                      <a16:colId xmlns:a16="http://schemas.microsoft.com/office/drawing/2014/main" val="2792844897"/>
                    </a:ext>
                  </a:extLst>
                </a:gridCol>
                <a:gridCol w="494918">
                  <a:extLst>
                    <a:ext uri="{9D8B030D-6E8A-4147-A177-3AD203B41FA5}">
                      <a16:colId xmlns:a16="http://schemas.microsoft.com/office/drawing/2014/main" val="2630280100"/>
                    </a:ext>
                  </a:extLst>
                </a:gridCol>
              </a:tblGrid>
              <a:tr h="454431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2190906"/>
                  </a:ext>
                </a:extLst>
              </a:tr>
              <a:tr h="454431">
                <a:tc rowSpan="2">
                  <a:txBody>
                    <a:bodyPr/>
                    <a:lstStyle/>
                    <a:p>
                      <a:r>
                        <a:rPr lang="en-US" sz="2200" dirty="0"/>
                        <a:t>Peer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close friends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01045"/>
                  </a:ext>
                </a:extLst>
              </a:tr>
              <a:tr h="4544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seniors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16112"/>
                  </a:ext>
                </a:extLst>
              </a:tr>
              <a:tr h="454431">
                <a:tc>
                  <a:txBody>
                    <a:bodyPr/>
                    <a:lstStyle/>
                    <a:p>
                      <a:r>
                        <a:rPr lang="en-US" sz="2200" dirty="0"/>
                        <a:t>Instructor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limited expectation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52082"/>
                  </a:ext>
                </a:extLst>
              </a:tr>
              <a:tr h="454431">
                <a:tc>
                  <a:txBody>
                    <a:bodyPr/>
                    <a:lstStyle/>
                    <a:p>
                      <a:r>
                        <a:rPr lang="en-US" sz="2200" dirty="0"/>
                        <a:t>Family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448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917FF5-CEE0-F733-BB9E-B1EC1D7BDBF5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sz="3600" b="1" dirty="0">
                <a:solidFill>
                  <a:srgbClr val="003366"/>
                </a:solidFill>
                <a:latin typeface="Calibri"/>
              </a:rPr>
              <a:t>Preliminary Findings: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533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Perceived behavioural control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36B051-E189-744F-B061-8935B2469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37934"/>
              </p:ext>
            </p:extLst>
          </p:nvPr>
        </p:nvGraphicFramePr>
        <p:xfrm>
          <a:off x="888268" y="2171037"/>
          <a:ext cx="7173907" cy="31917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31134">
                  <a:extLst>
                    <a:ext uri="{9D8B030D-6E8A-4147-A177-3AD203B41FA5}">
                      <a16:colId xmlns:a16="http://schemas.microsoft.com/office/drawing/2014/main" val="3374749471"/>
                    </a:ext>
                  </a:extLst>
                </a:gridCol>
                <a:gridCol w="3357916">
                  <a:extLst>
                    <a:ext uri="{9D8B030D-6E8A-4147-A177-3AD203B41FA5}">
                      <a16:colId xmlns:a16="http://schemas.microsoft.com/office/drawing/2014/main" val="3624879363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val="2792844897"/>
                    </a:ext>
                  </a:extLst>
                </a:gridCol>
                <a:gridCol w="566671">
                  <a:extLst>
                    <a:ext uri="{9D8B030D-6E8A-4147-A177-3AD203B41FA5}">
                      <a16:colId xmlns:a16="http://schemas.microsoft.com/office/drawing/2014/main" val="2630280100"/>
                    </a:ext>
                  </a:extLst>
                </a:gridCol>
              </a:tblGrid>
              <a:tr h="455969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2190906"/>
                  </a:ext>
                </a:extLst>
              </a:tr>
              <a:tr h="455969">
                <a:tc rowSpan="3">
                  <a:txBody>
                    <a:bodyPr/>
                    <a:lstStyle/>
                    <a:p>
                      <a:r>
                        <a:rPr lang="en-US" sz="2200" dirty="0"/>
                        <a:t>Internal factors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confidence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01045"/>
                  </a:ext>
                </a:extLst>
              </a:tr>
              <a:tr h="455969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language skills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46803"/>
                  </a:ext>
                </a:extLst>
              </a:tr>
              <a:tr h="4559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past team experience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7775"/>
                  </a:ext>
                </a:extLst>
              </a:tr>
              <a:tr h="455969">
                <a:tc rowSpan="3">
                  <a:txBody>
                    <a:bodyPr/>
                    <a:lstStyle/>
                    <a:p>
                      <a:r>
                        <a:rPr lang="en-US" sz="2200" dirty="0"/>
                        <a:t>External factors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limited opportunities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52082"/>
                  </a:ext>
                </a:extLst>
              </a:tr>
              <a:tr h="45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familiarity of their peers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3447"/>
                  </a:ext>
                </a:extLst>
              </a:tr>
              <a:tr h="4559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assignment weight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✔️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448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27D5D9-68BE-C01C-1537-83A26AF9DDB5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rgbClr val="003366"/>
                </a:solidFill>
              </a:rPr>
              <a:t>Preliminary Findings:</a:t>
            </a:r>
            <a:endParaRPr sz="3600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Student Perspectives on Group Diversity </a:t>
            </a:r>
          </a:p>
          <a:p>
            <a:pPr marL="0" indent="0">
              <a:buNone/>
            </a:pPr>
            <a:endParaRPr lang="en-GB" sz="30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GB" sz="2200" dirty="0">
                <a:solidFill>
                  <a:srgbClr val="000000"/>
                </a:solidFill>
                <a:latin typeface="Calibri"/>
              </a:rPr>
              <a:t>Students are open to lecturer-assisted grouping based on profiles outlining skills, interests, and personalities.</a:t>
            </a:r>
          </a:p>
          <a:p>
            <a:pPr>
              <a:lnSpc>
                <a:spcPct val="150000"/>
              </a:lnSpc>
              <a:defRPr sz="2000">
                <a:solidFill>
                  <a:srgbClr val="003366"/>
                </a:solidFill>
                <a:latin typeface="Calibri"/>
              </a:defRPr>
            </a:pPr>
            <a:endParaRPr lang="en-GB" sz="22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GB" sz="2200" dirty="0">
                <a:solidFill>
                  <a:srgbClr val="000000"/>
                </a:solidFill>
                <a:latin typeface="Calibri"/>
              </a:rPr>
              <a:t>Students have mixed views on assigning a portion (10%) of the group grade to diversity. Supporters thought it can encourage multicultural collaboration, while others caution that diversity doesn’t guarantee quality. </a:t>
            </a:r>
          </a:p>
          <a:p>
            <a:pPr>
              <a:defRPr sz="2000">
                <a:solidFill>
                  <a:srgbClr val="003366"/>
                </a:solidFill>
                <a:latin typeface="Calibri"/>
              </a:defRPr>
            </a:pPr>
            <a:endParaRPr sz="2000" dirty="0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1B7AF-48ED-1381-A603-4A1D1D234AC5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D1CDF-EFCD-370A-E6FC-AE4C68B9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C0DC52-4D9B-B760-4605-89F017C9498A}"/>
              </a:ext>
            </a:extLst>
          </p:cNvPr>
          <p:cNvSpPr txBox="1"/>
          <p:nvPr/>
        </p:nvSpPr>
        <p:spPr>
          <a:xfrm>
            <a:off x="101477" y="92389"/>
            <a:ext cx="4122171" cy="1923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Highlight the importance and objectives of diverse 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Help students develop strategies to </a:t>
            </a:r>
            <a:r>
              <a:rPr lang="en-GB" sz="1900" dirty="0">
                <a:solidFill>
                  <a:schemeClr val="accent1"/>
                </a:solidFill>
              </a:rPr>
              <a:t>address and resolve challenges in diverse teams</a:t>
            </a:r>
            <a:endParaRPr lang="en-US" sz="19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F3CB0-FD90-3E98-502B-B82592810BDB}"/>
              </a:ext>
            </a:extLst>
          </p:cNvPr>
          <p:cNvSpPr txBox="1"/>
          <p:nvPr/>
        </p:nvSpPr>
        <p:spPr>
          <a:xfrm>
            <a:off x="114356" y="2105589"/>
            <a:ext cx="4122169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Subjective 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Reduce peer influence by </a:t>
            </a:r>
            <a:r>
              <a:rPr lang="en-US" sz="1900" dirty="0">
                <a:solidFill>
                  <a:schemeClr val="accent1"/>
                </a:solidFill>
              </a:rPr>
              <a:t>introducing activities that help students get to know each other, such as class discussions and mini-CV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Set up clear expectation on diversity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5EB7D-A4A5-C2AE-E8A7-BF27BDE03565}"/>
              </a:ext>
            </a:extLst>
          </p:cNvPr>
          <p:cNvSpPr txBox="1"/>
          <p:nvPr/>
        </p:nvSpPr>
        <p:spPr>
          <a:xfrm>
            <a:off x="114354" y="4380399"/>
            <a:ext cx="4122171" cy="24776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Perceived </a:t>
            </a:r>
            <a:r>
              <a:rPr lang="en-US" sz="2200" b="1" dirty="0" err="1"/>
              <a:t>Behavioural</a:t>
            </a:r>
            <a:r>
              <a:rPr lang="en-US" sz="2200" b="1" dirty="0"/>
              <a:t>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Building up students</a:t>
            </a:r>
            <a:r>
              <a:rPr lang="en-GB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 confidence and skills</a:t>
            </a:r>
            <a:r>
              <a:rPr lang="en-GB" sz="1900" dirty="0"/>
              <a:t> for cross-cultural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Provide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/>
                </a:solidFill>
              </a:rPr>
              <a:t>Increase students’ interest in cultural differences(e.g. worldwide examples and case studies.)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68614-ACF7-EC21-512D-C55A0C7CF85F}"/>
              </a:ext>
            </a:extLst>
          </p:cNvPr>
          <p:cNvSpPr txBox="1"/>
          <p:nvPr/>
        </p:nvSpPr>
        <p:spPr>
          <a:xfrm>
            <a:off x="4383501" y="2190867"/>
            <a:ext cx="2808173" cy="26161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To step outside their close friend circles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To develop cultural awareness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To learn appropriate ways to navigate cultural differences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17320-A3FC-51FD-886F-2F20C443B0CA}"/>
              </a:ext>
            </a:extLst>
          </p:cNvPr>
          <p:cNvSpPr txBox="1"/>
          <p:nvPr/>
        </p:nvSpPr>
        <p:spPr>
          <a:xfrm>
            <a:off x="7357655" y="2883362"/>
            <a:ext cx="1729697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Behavior</a:t>
            </a:r>
          </a:p>
          <a:p>
            <a:pPr algn="ctr"/>
            <a:r>
              <a:rPr lang="en-US" sz="2000" dirty="0"/>
              <a:t>Forming or Joining a Diverse Group</a:t>
            </a:r>
          </a:p>
        </p:txBody>
      </p:sp>
    </p:spTree>
    <p:extLst>
      <p:ext uri="{BB962C8B-B14F-4D97-AF65-F5344CB8AC3E}">
        <p14:creationId xmlns:p14="http://schemas.microsoft.com/office/powerpoint/2010/main" val="41983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rgbClr val="003366"/>
                </a:solidFill>
                <a:latin typeface="Calibri"/>
              </a:rPr>
              <a:t>Further Direction</a:t>
            </a:r>
            <a:endParaRPr sz="3600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Continue collecting data from undergraduate students and quantify them for further statistical analysis.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Explore the discrepancies between their intentions and actual behaviours in team formation.</a:t>
            </a: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8C908-6EDA-CB3A-9ADB-6050E8F073B4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 Yidi Sun (University of Manchester)       </a:t>
            </a:r>
            <a:r>
              <a:rPr lang="en-GB" b="1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C5F37-15E0-0BB8-A4A9-656396E2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853D-7E4F-EEA8-D451-EE4FE884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rgbClr val="003366"/>
                </a:solidFill>
                <a:latin typeface="Calibri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D552-DA82-EC99-C916-902A0831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303"/>
            <a:ext cx="8345511" cy="62452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900" dirty="0">
                <a:solidFill>
                  <a:schemeClr val="accent1"/>
                </a:solidFill>
              </a:rPr>
              <a:t>Teamwork is one of the essential transferable skills for all students in higher education</a:t>
            </a:r>
            <a:r>
              <a:rPr lang="en-GB" sz="1900" dirty="0"/>
              <a:t>, equipping them to tackle the diverse and complex challenges of a global society and preparing them for entry into the industry (Barrie, 2007; Routledge, 2023).</a:t>
            </a:r>
          </a:p>
          <a:p>
            <a:pPr>
              <a:buFont typeface="Wingdings" pitchFamily="2" charset="2"/>
              <a:buChar char="Ø"/>
            </a:pPr>
            <a:r>
              <a:rPr lang="en-GB" sz="1900" dirty="0"/>
              <a:t>The </a:t>
            </a:r>
            <a:r>
              <a:rPr lang="en-GB" sz="1900" dirty="0">
                <a:solidFill>
                  <a:schemeClr val="accent1"/>
                </a:solidFill>
              </a:rPr>
              <a:t>predominant benefits of intercultural learning</a:t>
            </a:r>
            <a:r>
              <a:rPr lang="en-GB" sz="1900" dirty="0"/>
              <a:t> as discussed in recent empirical literature.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/>
              <a:t>developing cognitive skills and improving preparedness for working in a diverse workplace (</a:t>
            </a:r>
            <a:r>
              <a:rPr lang="en-GB" sz="1900" dirty="0" err="1"/>
              <a:t>Roksa</a:t>
            </a:r>
            <a:r>
              <a:rPr lang="en-GB" sz="1900" dirty="0"/>
              <a:t> et al., 2017; Wickline, Wiese, &amp; Aggarwal, 2021)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/>
              <a:t>developing cross-cultural skills and competencies  (Ko, Boswell, &amp; Yoon, 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/>
              <a:t>improving students’ attitudes towards diversity and their worldviews (Engberg et al., 2016)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/>
              <a:t>enhancing civic engagement and related attitudes (Denson &amp; Bowman, 2013)</a:t>
            </a:r>
          </a:p>
          <a:p>
            <a:pPr>
              <a:buFont typeface="Wingdings" pitchFamily="2" charset="2"/>
              <a:buChar char="Ø"/>
            </a:pPr>
            <a:r>
              <a:rPr lang="en-GB" sz="1900" dirty="0"/>
              <a:t>The quality and process of teamwork are also affected by the external environment, such as the event organisers and social support (</a:t>
            </a:r>
            <a:r>
              <a:rPr lang="en-GB" sz="1900" dirty="0" err="1"/>
              <a:t>Castka</a:t>
            </a:r>
            <a:r>
              <a:rPr lang="en-GB" sz="1900" dirty="0"/>
              <a:t>, Bamber and Sharp, 2003).</a:t>
            </a:r>
          </a:p>
          <a:p>
            <a:pPr marL="0" indent="0" algn="l">
              <a:buNone/>
              <a:defRPr sz="2000">
                <a:solidFill>
                  <a:srgbClr val="003366"/>
                </a:solidFill>
                <a:latin typeface="Calibri"/>
              </a:defRPr>
            </a:pPr>
            <a:endParaRPr lang="en-GB" sz="1600" dirty="0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7EDBF-0035-A51F-4457-D8A69F28E230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2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0CAEF-1D69-7450-0C72-F166BBB7D223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group of people sitting at desks in a classroom&#10;&#10;AI-generated content may be incorrect.">
            <a:extLst>
              <a:ext uri="{FF2B5EF4-FFF2-40B4-BE49-F238E27FC236}">
                <a16:creationId xmlns:a16="http://schemas.microsoft.com/office/drawing/2014/main" id="{567EAB8A-AFBF-AA65-7438-817905F7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4" y="550331"/>
            <a:ext cx="8317263" cy="5541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9708D-0593-B1E7-5AF8-F136A10A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BE6810-AE95-357B-EB73-DA86BA9E80D9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3A96BB81-A4C1-C9F3-87F6-F2B15AE5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45" y="3010437"/>
            <a:ext cx="1622739" cy="2052914"/>
          </a:xfrm>
          <a:prstGeom prst="rect">
            <a:avLst/>
          </a:prstGeom>
        </p:spPr>
      </p:pic>
      <p:pic>
        <p:nvPicPr>
          <p:cNvPr id="10" name="Picture 9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E49F7F6B-54FE-DADA-0009-BF0E95B3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71" y="3863165"/>
            <a:ext cx="1462055" cy="2052915"/>
          </a:xfrm>
          <a:prstGeom prst="rect">
            <a:avLst/>
          </a:prstGeom>
        </p:spPr>
      </p:pic>
      <p:pic>
        <p:nvPicPr>
          <p:cNvPr id="12" name="Picture 11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B7E646FA-9D21-5086-93FE-77737B7E5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590" y="1231181"/>
            <a:ext cx="1536261" cy="1933363"/>
          </a:xfrm>
          <a:prstGeom prst="rect">
            <a:avLst/>
          </a:prstGeom>
        </p:spPr>
      </p:pic>
      <p:pic>
        <p:nvPicPr>
          <p:cNvPr id="14" name="Picture 13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0FDC3A8A-F765-44E8-2092-890968DBC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262" y="1546099"/>
            <a:ext cx="1677650" cy="2052914"/>
          </a:xfrm>
          <a:prstGeom prst="rect">
            <a:avLst/>
          </a:prstGeom>
        </p:spPr>
      </p:pic>
      <p:pic>
        <p:nvPicPr>
          <p:cNvPr id="15" name="Picture 14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51F56144-725D-D69E-C2FD-41D5815FA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84" y="1690354"/>
            <a:ext cx="1536261" cy="1933363"/>
          </a:xfrm>
          <a:prstGeom prst="rect">
            <a:avLst/>
          </a:prstGeom>
        </p:spPr>
      </p:pic>
      <p:pic>
        <p:nvPicPr>
          <p:cNvPr id="16" name="Picture 15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BE135976-E8DB-802B-724E-D8E02E342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19" y="3338272"/>
            <a:ext cx="1462055" cy="2052915"/>
          </a:xfrm>
          <a:prstGeom prst="rect">
            <a:avLst/>
          </a:prstGeom>
        </p:spPr>
      </p:pic>
      <p:pic>
        <p:nvPicPr>
          <p:cNvPr id="18" name="Picture 17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9E85EFDE-FC49-7A0D-7EDD-FF3C83BD7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912" y="1938713"/>
            <a:ext cx="1677650" cy="2052914"/>
          </a:xfrm>
          <a:prstGeom prst="rect">
            <a:avLst/>
          </a:prstGeom>
        </p:spPr>
      </p:pic>
      <p:pic>
        <p:nvPicPr>
          <p:cNvPr id="19" name="Picture 18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10C9615F-35F8-E76C-7F67-C38367C94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301" y="4036894"/>
            <a:ext cx="1536261" cy="19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96DEB-18D4-8190-ADC3-443B0B29A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61D77-5CA3-D21E-2F1C-600D38B002BA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F1F2840D-FCEB-F319-34C4-60E472C6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55" y="1564421"/>
            <a:ext cx="1184257" cy="1640758"/>
          </a:xfrm>
          <a:prstGeom prst="rect">
            <a:avLst/>
          </a:prstGeom>
        </p:spPr>
      </p:pic>
      <p:pic>
        <p:nvPicPr>
          <p:cNvPr id="6" name="Picture 5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F0B769DF-B7E6-F1F4-1F43-07AC7A2A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577" y="1545147"/>
            <a:ext cx="1184257" cy="1640759"/>
          </a:xfrm>
          <a:prstGeom prst="rect">
            <a:avLst/>
          </a:prstGeom>
        </p:spPr>
      </p:pic>
      <p:pic>
        <p:nvPicPr>
          <p:cNvPr id="13" name="Picture 12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BA8FFF98-2381-C845-72F5-5B6CFA52D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72094"/>
            <a:ext cx="1281713" cy="1621484"/>
          </a:xfrm>
          <a:prstGeom prst="rect">
            <a:avLst/>
          </a:prstGeom>
        </p:spPr>
      </p:pic>
      <p:pic>
        <p:nvPicPr>
          <p:cNvPr id="21" name="Picture 20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8CBB9218-0448-8244-0D9B-6EAA22BD2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446" y="3756966"/>
            <a:ext cx="1154796" cy="1621484"/>
          </a:xfrm>
          <a:prstGeom prst="rect">
            <a:avLst/>
          </a:prstGeom>
        </p:spPr>
      </p:pic>
      <p:pic>
        <p:nvPicPr>
          <p:cNvPr id="26" name="Picture 25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F3415612-E356-14E5-B844-C9F5D571D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053" y="3672094"/>
            <a:ext cx="1281713" cy="1621484"/>
          </a:xfrm>
          <a:prstGeom prst="rect">
            <a:avLst/>
          </a:prstGeom>
        </p:spPr>
      </p:pic>
      <p:pic>
        <p:nvPicPr>
          <p:cNvPr id="27" name="Picture 26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B8C7263F-EF7F-3851-6C3D-5BDAA9296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093" y="3672094"/>
            <a:ext cx="1281713" cy="1621484"/>
          </a:xfrm>
          <a:prstGeom prst="rect">
            <a:avLst/>
          </a:prstGeom>
        </p:spPr>
      </p:pic>
      <p:pic>
        <p:nvPicPr>
          <p:cNvPr id="28" name="Picture 27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52F1D95D-82CB-FCFF-50FF-DF6F07DC3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133" y="3666814"/>
            <a:ext cx="1281713" cy="1621484"/>
          </a:xfrm>
          <a:prstGeom prst="rect">
            <a:avLst/>
          </a:prstGeom>
        </p:spPr>
      </p:pic>
      <p:pic>
        <p:nvPicPr>
          <p:cNvPr id="29" name="Picture 28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17504BB0-440F-177D-6424-136C93D2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093" y="1564421"/>
            <a:ext cx="1184257" cy="1640759"/>
          </a:xfrm>
          <a:prstGeom prst="rect">
            <a:avLst/>
          </a:prstGeom>
        </p:spPr>
      </p:pic>
      <p:pic>
        <p:nvPicPr>
          <p:cNvPr id="30" name="Picture 29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949B06AD-F3FF-C337-9FA8-DDFF2602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33" y="1564421"/>
            <a:ext cx="1184257" cy="1640759"/>
          </a:xfrm>
          <a:prstGeom prst="rect">
            <a:avLst/>
          </a:prstGeom>
        </p:spPr>
      </p:pic>
      <p:pic>
        <p:nvPicPr>
          <p:cNvPr id="31" name="Picture 30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552DDE35-0580-1D57-2B1E-27A26F7A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33" y="1564421"/>
            <a:ext cx="1184257" cy="1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>
                <a:solidFill>
                  <a:srgbClr val="003366"/>
                </a:solidFill>
                <a:latin typeface="Calibri"/>
              </a:rPr>
              <a:t>Aims</a:t>
            </a:r>
            <a:endParaRPr sz="3600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understand and explore the reasons behind students' team selection behaviour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provide support for students to participate in cross-cultural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E19AB-9DAC-6136-B332-90868CA05A4C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DF01B-9B86-43E9-F86C-E4F14F531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9C005-7AFB-F5F1-94EA-94DFE4527063}"/>
              </a:ext>
            </a:extLst>
          </p:cNvPr>
          <p:cNvSpPr txBox="1"/>
          <p:nvPr/>
        </p:nvSpPr>
        <p:spPr>
          <a:xfrm>
            <a:off x="186488" y="1099818"/>
            <a:ext cx="471827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Attitude toward the </a:t>
            </a:r>
            <a:r>
              <a:rPr lang="en-US" sz="2400" b="1" dirty="0" err="1"/>
              <a:t>behaviour</a:t>
            </a:r>
            <a:endParaRPr lang="en-US" sz="2400" b="1" dirty="0"/>
          </a:p>
          <a:p>
            <a:r>
              <a:rPr lang="en-GB" sz="2000" dirty="0"/>
              <a:t>The evaluation of the benefits and challenges in working in a homogeneous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EBB85-D70E-961B-F85F-EC4EB01FB576}"/>
              </a:ext>
            </a:extLst>
          </p:cNvPr>
          <p:cNvSpPr txBox="1"/>
          <p:nvPr/>
        </p:nvSpPr>
        <p:spPr>
          <a:xfrm>
            <a:off x="186488" y="2634991"/>
            <a:ext cx="4718277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Subjective norm</a:t>
            </a:r>
          </a:p>
          <a:p>
            <a:r>
              <a:rPr lang="en-GB" sz="2000" dirty="0"/>
              <a:t>How students perceive the attitudes of others, such as family, friends, and instructors, toward working in a homogeneous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A7C49-3791-9BD2-5CC8-ECEA89083F3F}"/>
              </a:ext>
            </a:extLst>
          </p:cNvPr>
          <p:cNvSpPr txBox="1"/>
          <p:nvPr/>
        </p:nvSpPr>
        <p:spPr>
          <a:xfrm>
            <a:off x="186488" y="4429572"/>
            <a:ext cx="4718277" cy="20005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Perceived </a:t>
            </a:r>
            <a:r>
              <a:rPr lang="en-US" sz="2400" b="1" dirty="0" err="1"/>
              <a:t>behavioural</a:t>
            </a:r>
            <a:r>
              <a:rPr lang="en-US" sz="2400" b="1" dirty="0"/>
              <a:t> control</a:t>
            </a:r>
          </a:p>
          <a:p>
            <a:r>
              <a:rPr lang="en-GB" sz="2000" dirty="0"/>
              <a:t>Students’ perception of internal factors, such as our own abilities and determination, as well as external factors, such as the resources and support available to students.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B6A55-2BC9-E89F-5C06-AFA5FE00D8AF}"/>
              </a:ext>
            </a:extLst>
          </p:cNvPr>
          <p:cNvSpPr txBox="1"/>
          <p:nvPr/>
        </p:nvSpPr>
        <p:spPr>
          <a:xfrm>
            <a:off x="5182358" y="3041937"/>
            <a:ext cx="1787417" cy="1292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Intention</a:t>
            </a:r>
          </a:p>
          <a:p>
            <a:pPr algn="ctr"/>
            <a:r>
              <a:rPr lang="en-GB" dirty="0"/>
              <a:t>Intend to join a homogeneous team?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F2C19-9EAC-819E-8411-CC89AD4EEFB3}"/>
              </a:ext>
            </a:extLst>
          </p:cNvPr>
          <p:cNvSpPr txBox="1"/>
          <p:nvPr/>
        </p:nvSpPr>
        <p:spPr>
          <a:xfrm>
            <a:off x="469827" y="301403"/>
            <a:ext cx="370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Calibri"/>
                <a:ea typeface="+mj-ea"/>
                <a:cs typeface="+mj-cs"/>
              </a:rPr>
              <a:t>Methodology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E52F58-565B-083A-543C-E333F6A325EE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737CEE-184F-8DA1-2122-4F9836F8F532}"/>
              </a:ext>
            </a:extLst>
          </p:cNvPr>
          <p:cNvSpPr txBox="1"/>
          <p:nvPr/>
        </p:nvSpPr>
        <p:spPr>
          <a:xfrm>
            <a:off x="3232596" y="445552"/>
            <a:ext cx="5331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Calibri"/>
              </a:rPr>
              <a:t>-   Ajzen’s Theory of Planned Behaviour (1991)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97FAEE-3EEF-FFD0-9A40-B322EC6143C9}"/>
              </a:ext>
            </a:extLst>
          </p:cNvPr>
          <p:cNvSpPr txBox="1"/>
          <p:nvPr/>
        </p:nvSpPr>
        <p:spPr>
          <a:xfrm>
            <a:off x="7247365" y="3457435"/>
            <a:ext cx="178741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Behaviour</a:t>
            </a:r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A3F92A-EA64-8507-C02C-4D14B857FC4A}"/>
              </a:ext>
            </a:extLst>
          </p:cNvPr>
          <p:cNvCxnSpPr/>
          <p:nvPr/>
        </p:nvCxnSpPr>
        <p:spPr>
          <a:xfrm>
            <a:off x="4904768" y="2228045"/>
            <a:ext cx="504359" cy="813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44F1DE-E540-AEE8-46F8-33DF5CB99744}"/>
              </a:ext>
            </a:extLst>
          </p:cNvPr>
          <p:cNvCxnSpPr>
            <a:cxnSpLocks/>
          </p:cNvCxnSpPr>
          <p:nvPr/>
        </p:nvCxnSpPr>
        <p:spPr>
          <a:xfrm>
            <a:off x="4904768" y="3709491"/>
            <a:ext cx="277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D41445-5E69-0BDF-0F6B-37430A597B2E}"/>
              </a:ext>
            </a:extLst>
          </p:cNvPr>
          <p:cNvCxnSpPr>
            <a:cxnSpLocks/>
          </p:cNvCxnSpPr>
          <p:nvPr/>
        </p:nvCxnSpPr>
        <p:spPr>
          <a:xfrm flipV="1">
            <a:off x="4904767" y="4334599"/>
            <a:ext cx="504360" cy="942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73125E-D840-9885-44A7-446239587ECB}"/>
              </a:ext>
            </a:extLst>
          </p:cNvPr>
          <p:cNvCxnSpPr>
            <a:cxnSpLocks/>
          </p:cNvCxnSpPr>
          <p:nvPr/>
        </p:nvCxnSpPr>
        <p:spPr>
          <a:xfrm>
            <a:off x="6969775" y="3707720"/>
            <a:ext cx="277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EDB03-1214-A633-0E52-3AF1B0AF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63E0-0DC9-44D4-9AC1-D8749C79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82" y="3893849"/>
            <a:ext cx="5836795" cy="2778618"/>
          </a:xfrm>
        </p:spPr>
        <p:txBody>
          <a:bodyPr/>
          <a:lstStyle/>
          <a:p>
            <a:pPr algn="l"/>
            <a:endParaRPr lang="en-GB" dirty="0"/>
          </a:p>
          <a:p>
            <a:pPr algn="l"/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CBF0A-8A95-8424-7819-ECBEEA3A8149}"/>
              </a:ext>
            </a:extLst>
          </p:cNvPr>
          <p:cNvSpPr txBox="1"/>
          <p:nvPr/>
        </p:nvSpPr>
        <p:spPr>
          <a:xfrm>
            <a:off x="418311" y="300510"/>
            <a:ext cx="370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Calibri"/>
                <a:ea typeface="+mj-ea"/>
                <a:cs typeface="+mj-cs"/>
              </a:rPr>
              <a:t>Survey </a:t>
            </a:r>
            <a:r>
              <a:rPr lang="en-US" sz="2000" b="1" dirty="0"/>
              <a:t> </a:t>
            </a:r>
            <a:r>
              <a:rPr lang="en-US" sz="3600" b="1" dirty="0">
                <a:solidFill>
                  <a:srgbClr val="003366"/>
                </a:solidFill>
                <a:latin typeface="Calibri"/>
                <a:ea typeface="+mj-ea"/>
                <a:cs typeface="+mj-cs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B6290-EBF3-D56D-63DD-045854DB0EDF}"/>
              </a:ext>
            </a:extLst>
          </p:cNvPr>
          <p:cNvSpPr txBox="1"/>
          <p:nvPr/>
        </p:nvSpPr>
        <p:spPr>
          <a:xfrm>
            <a:off x="563501" y="1903942"/>
            <a:ext cx="85804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survey consists of four sections: attitude, subjective norms, perceived behavioural control, and intention.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Each section includes five items, making a total of 20 items. Responses are measured on a 10-point scale ranging from "disagree" to "agree."</a:t>
            </a:r>
          </a:p>
          <a:p>
            <a:endParaRPr lang="en-GB" sz="2200" dirty="0"/>
          </a:p>
          <a:p>
            <a:r>
              <a:rPr lang="en-GB" dirty="0"/>
              <a:t>(McKay, J., &amp; Sridharan, B. (2024), </a:t>
            </a:r>
            <a:r>
              <a:rPr lang="en-GB" dirty="0" err="1"/>
              <a:t>Bächtold</a:t>
            </a:r>
            <a:r>
              <a:rPr lang="en-GB" dirty="0"/>
              <a:t>, M., Roca, P., &amp; De Checchi, K. (2023). 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85114-7AA6-74A2-75EC-1C443F21A246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7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EDB03-1214-A633-0E52-3AF1B0AF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63E0-0DC9-44D4-9AC1-D8749C79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82" y="3893849"/>
            <a:ext cx="5836795" cy="2778618"/>
          </a:xfrm>
        </p:spPr>
        <p:txBody>
          <a:bodyPr/>
          <a:lstStyle/>
          <a:p>
            <a:pPr algn="l"/>
            <a:endParaRPr lang="en-GB" dirty="0"/>
          </a:p>
          <a:p>
            <a:pPr algn="l"/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558DB-1B55-179B-2FF5-73F70A8DFE88}"/>
              </a:ext>
            </a:extLst>
          </p:cNvPr>
          <p:cNvSpPr txBox="1"/>
          <p:nvPr/>
        </p:nvSpPr>
        <p:spPr>
          <a:xfrm>
            <a:off x="418311" y="1423971"/>
            <a:ext cx="8001807" cy="524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i="1" dirty="0">
                <a:solidFill>
                  <a:schemeClr val="accent1"/>
                </a:solidFill>
              </a:rPr>
              <a:t>Example Items</a:t>
            </a:r>
          </a:p>
          <a:p>
            <a:pPr lvl="1"/>
            <a:r>
              <a:rPr lang="en-GB" sz="2000" dirty="0"/>
              <a:t>“</a:t>
            </a:r>
            <a:r>
              <a:rPr lang="en-GB" sz="2000" i="1" dirty="0"/>
              <a:t>I believe I can achieve better academic results by working with students who share my cultural background. </a:t>
            </a:r>
            <a:r>
              <a:rPr lang="en-GB" sz="2000" dirty="0"/>
              <a:t>”    (Attitude)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“</a:t>
            </a:r>
            <a:r>
              <a:rPr lang="en-GB" sz="2000" i="1" dirty="0"/>
              <a:t>I feel that my peers with same nationality expect me to join their groups. </a:t>
            </a:r>
            <a:r>
              <a:rPr lang="en-GB" sz="2000" dirty="0"/>
              <a:t>”   (Subjective norms)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r>
              <a:rPr lang="en-GB" sz="2000" i="1" dirty="0"/>
              <a:t>“I find it challenging to communicate effectively in non-native language when doing the group assignment. ”</a:t>
            </a:r>
          </a:p>
          <a:p>
            <a:pPr lvl="1"/>
            <a:r>
              <a:rPr lang="en-GB" sz="2000" dirty="0"/>
              <a:t>(Perceived Behavioural Control)</a:t>
            </a:r>
          </a:p>
          <a:p>
            <a:pPr lvl="1"/>
            <a:endParaRPr lang="en-GB" sz="2000" i="1" dirty="0"/>
          </a:p>
          <a:p>
            <a:pPr lvl="1"/>
            <a:r>
              <a:rPr lang="en-GB" sz="2000" dirty="0"/>
              <a:t>“</a:t>
            </a:r>
            <a:r>
              <a:rPr lang="en-GB" sz="2000" i="1" dirty="0"/>
              <a:t>I intend to join a group with students sharing the same nationality for my next group assignment. </a:t>
            </a:r>
            <a:r>
              <a:rPr lang="en-GB" sz="2000" dirty="0"/>
              <a:t>” (Intention)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CBF0A-8A95-8424-7819-ECBEEA3A8149}"/>
              </a:ext>
            </a:extLst>
          </p:cNvPr>
          <p:cNvSpPr txBox="1"/>
          <p:nvPr/>
        </p:nvSpPr>
        <p:spPr>
          <a:xfrm>
            <a:off x="418311" y="300510"/>
            <a:ext cx="370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Calibri"/>
                <a:ea typeface="+mj-ea"/>
                <a:cs typeface="+mj-cs"/>
              </a:rPr>
              <a:t>Survey </a:t>
            </a:r>
            <a:r>
              <a:rPr lang="en-US" sz="2000" b="1" dirty="0"/>
              <a:t> </a:t>
            </a:r>
            <a:r>
              <a:rPr lang="en-US" sz="3600" b="1" dirty="0">
                <a:solidFill>
                  <a:srgbClr val="003366"/>
                </a:solidFill>
                <a:latin typeface="Calibri"/>
                <a:ea typeface="+mj-ea"/>
                <a:cs typeface="+mj-cs"/>
              </a:rPr>
              <a:t>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85114-7AA6-74A2-75EC-1C443F21A246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Yidi Sun (University of Manchester)              </a:t>
            </a:r>
            <a:r>
              <a:rPr lang="en-GB" dirty="0">
                <a:solidFill>
                  <a:schemeClr val="bg1"/>
                </a:solidFill>
              </a:rPr>
              <a:t>Exploring Team Formation Among Students in the 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6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1093</Words>
  <Application>Microsoft Macintosh PowerPoint</Application>
  <PresentationFormat>On-screen Show (4:3)</PresentationFormat>
  <Paragraphs>194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Wingdings</vt:lpstr>
      <vt:lpstr>Office Theme</vt:lpstr>
      <vt:lpstr>Exploring Team Formation Among Students in the UK: A Theory of Planned Behaviour Approach </vt:lpstr>
      <vt:lpstr>Motivation</vt:lpstr>
      <vt:lpstr>PowerPoint Presentation</vt:lpstr>
      <vt:lpstr>PowerPoint Presentation</vt:lpstr>
      <vt:lpstr>PowerPoint Presentation</vt:lpstr>
      <vt:lpstr>Aims</vt:lpstr>
      <vt:lpstr>PowerPoint Presentation</vt:lpstr>
      <vt:lpstr>PowerPoint Presentation</vt:lpstr>
      <vt:lpstr>PowerPoint Presentation</vt:lpstr>
      <vt:lpstr>Preliminary Findings:</vt:lpstr>
      <vt:lpstr>Preliminary Findings:</vt:lpstr>
      <vt:lpstr>Preliminary Findings:</vt:lpstr>
      <vt:lpstr>Preliminary Findings:</vt:lpstr>
      <vt:lpstr>Preliminary Findings:</vt:lpstr>
      <vt:lpstr>Preliminary Findings:</vt:lpstr>
      <vt:lpstr>PowerPoint Presentation</vt:lpstr>
      <vt:lpstr>Further Direction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Team Formation Among Students in the UK: A Theory of Planned Behaviour Approach </dc:title>
  <dc:subject/>
  <dc:creator/>
  <cp:keywords/>
  <dc:description>generated using python-pptx</dc:description>
  <cp:lastModifiedBy>Yidi Sun</cp:lastModifiedBy>
  <cp:revision>41</cp:revision>
  <dcterms:created xsi:type="dcterms:W3CDTF">2013-01-27T09:14:16Z</dcterms:created>
  <dcterms:modified xsi:type="dcterms:W3CDTF">2025-09-12T09:06:10Z</dcterms:modified>
  <cp:category/>
</cp:coreProperties>
</file>