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AF_4717014C.xml" ContentType="application/vnd.ms-powerpoint.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A2_F04CDA50.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Ex3.xml" ContentType="application/vnd.ms-office.chartex+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Ex4.xml" ContentType="application/vnd.ms-office.chartex+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9.xml" ContentType="application/vnd.ms-office.chartstyle+xml"/>
  <Override PartName="/ppt/charts/colors9.xml" ContentType="application/vnd.ms-office.chartcolorstyl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AE_AF26A5B8.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29" r:id="rId2"/>
    <p:sldId id="412" r:id="rId3"/>
    <p:sldId id="431" r:id="rId4"/>
    <p:sldId id="413" r:id="rId5"/>
    <p:sldId id="415" r:id="rId6"/>
    <p:sldId id="418" r:id="rId7"/>
    <p:sldId id="416" r:id="rId8"/>
    <p:sldId id="417" r:id="rId9"/>
    <p:sldId id="414" r:id="rId10"/>
    <p:sldId id="419" r:id="rId11"/>
    <p:sldId id="421" r:id="rId12"/>
    <p:sldId id="434" r:id="rId13"/>
    <p:sldId id="424" r:id="rId14"/>
    <p:sldId id="425" r:id="rId15"/>
    <p:sldId id="426" r:id="rId16"/>
    <p:sldId id="428" r:id="rId17"/>
    <p:sldId id="429" r:id="rId18"/>
    <p:sldId id="432" r:id="rId19"/>
    <p:sldId id="435" r:id="rId20"/>
    <p:sldId id="436" r:id="rId21"/>
    <p:sldId id="433" r:id="rId22"/>
    <p:sldId id="4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B23279-1CAA-648B-AFFF-B7BE130D492B}" name="Professor Avi J Cohen" initials="PC" userId="S::avicohen@yorku.ca::ec477fa9-a855-4971-8113-d78d5e320d86" providerId="AD"/>
  <p188:author id="{579654B4-373B-AB42-3EB6-A9F5282A2E50}" name="Caroline Elliott" initials="CE" userId="2VTvh8gy7fxGfZp5fvS8XkeA9cU6GVvBXZeznOVMPZU=" providerId="None"/>
  <p188:author id="{FBB964FF-A857-2A92-071F-EA9EF76E76AF}" name="Cloda Jenkins" initials="CJ" userId="gCbSH+y3T/ohfmY83XLZMygynIh7NzMCS5hV/5BHAc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03" autoAdjust="0"/>
    <p:restoredTop sz="64612" autoAdjust="0"/>
  </p:normalViewPr>
  <p:slideViewPr>
    <p:cSldViewPr snapToGrid="0">
      <p:cViewPr varScale="1">
        <p:scale>
          <a:sx n="72" d="100"/>
          <a:sy n="72" d="100"/>
        </p:scale>
        <p:origin x="312" y="6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 Caroline" userId="89e9b3ee-690f-4c2e-b684-cee7ed4988a0" providerId="ADAL" clId="{0484C52B-1947-4B8E-A7B2-6D26EB2FC2D9}"/>
    <pc:docChg chg="delSld">
      <pc:chgData name="Elliott, Caroline" userId="89e9b3ee-690f-4c2e-b684-cee7ed4988a0" providerId="ADAL" clId="{0484C52B-1947-4B8E-A7B2-6D26EB2FC2D9}" dt="2025-09-09T16:43:26.720" v="0" actId="47"/>
      <pc:docMkLst>
        <pc:docMk/>
      </pc:docMkLst>
      <pc:sldChg chg="del">
        <pc:chgData name="Elliott, Caroline" userId="89e9b3ee-690f-4c2e-b684-cee7ed4988a0" providerId="ADAL" clId="{0484C52B-1947-4B8E-A7B2-6D26EB2FC2D9}" dt="2025-09-09T16:43:26.720" v="0" actId="47"/>
        <pc:sldMkLst>
          <pc:docMk/>
          <pc:sldMk cId="175726138" sldId="420"/>
        </pc:sldMkLst>
      </pc:sldChg>
      <pc:sldChg chg="del">
        <pc:chgData name="Elliott, Caroline" userId="89e9b3ee-690f-4c2e-b684-cee7ed4988a0" providerId="ADAL" clId="{0484C52B-1947-4B8E-A7B2-6D26EB2FC2D9}" dt="2025-09-09T16:43:26.720" v="0" actId="47"/>
        <pc:sldMkLst>
          <pc:docMk/>
          <pc:sldMk cId="2741139205" sldId="42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4.xml"/><Relationship Id="rId1" Type="http://schemas.microsoft.com/office/2011/relationships/chartStyle" Target="style14.xml"/></Relationships>
</file>

<file path=ppt/charts/_rels/chart11.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NO" TargetMode="External"/><Relationship Id="rId2" Type="http://schemas.microsoft.com/office/2011/relationships/chartColorStyle" Target="colors15.xml"/><Relationship Id="rId1" Type="http://schemas.microsoft.com/office/2011/relationships/chartStyle" Target="style15.xml"/></Relationships>
</file>

<file path=ppt/charts/_rels/chart12.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Third%20Analysis/Third%20Analysis%20SH%20August%202025%20Q"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9.xml"/><Relationship Id="rId1" Type="http://schemas.microsoft.com/office/2011/relationships/chartStyle" Target="style9.xml"/></Relationships>
</file>

<file path=ppt/charts/_rels/chart6.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2.xml"/><Relationship Id="rId1" Type="http://schemas.microsoft.com/office/2011/relationships/chartStyle" Target="style12.xml"/></Relationships>
</file>

<file path=ppt/charts/_rels/chart9.xml.rels><?xml version="1.0" encoding="UTF-8" standalone="yes"?>
<Relationships xmlns="http://schemas.openxmlformats.org/package/2006/relationships"><Relationship Id="rId3" Type="http://schemas.openxmlformats.org/officeDocument/2006/relationships/oleObject" Target="https://uob-my.sharepoint.com/personal/cs17722_bristol_ac_uk/Documents/002%20Scholarship/Teaching%20Track%20Project%20Pulse%20Survey/Teaching%20Track%20Pulse%20Survey%20RA%20work/Analysis%20and%20Data/Second%20Analysis/Second%20Analysis%20SH%20May%202025%20Ba" TargetMode="External"/><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Ex2.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Ex3.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Ex4.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Institutional Classification</a:t>
            </a:r>
            <a:endParaRPr lang="en-GB"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'[Second Analysis SH May 2025 Baseline Comparison.xlsx]Q1-Q5'!$E$4</c:f>
              <c:strCache>
                <c:ptCount val="1"/>
                <c:pt idx="0">
                  <c:v>Pulse</c:v>
                </c:pt>
              </c:strCache>
            </c:strRef>
          </c:tx>
          <c:spPr>
            <a:solidFill>
              <a:schemeClr val="accent1"/>
            </a:solidFill>
            <a:ln>
              <a:noFill/>
            </a:ln>
            <a:effectLst/>
          </c:spPr>
          <c:invertIfNegative val="0"/>
          <c:cat>
            <c:strRef>
              <c:f>'[Second Analysis SH May 2025 Baseline Comparison.xlsx]Q1-Q5'!$F$2:$I$2</c:f>
              <c:strCache>
                <c:ptCount val="4"/>
                <c:pt idx="0">
                  <c:v>Russell-Group</c:v>
                </c:pt>
                <c:pt idx="1">
                  <c:v>Pre-92 University, Non Russell-Group</c:v>
                </c:pt>
                <c:pt idx="2">
                  <c:v>Post-92 University</c:v>
                </c:pt>
                <c:pt idx="3">
                  <c:v>Unsure</c:v>
                </c:pt>
              </c:strCache>
            </c:strRef>
          </c:cat>
          <c:val>
            <c:numRef>
              <c:f>'[Second Analysis SH May 2025 Baseline Comparison.xlsx]Q1-Q5'!$F$4:$I$4</c:f>
              <c:numCache>
                <c:formatCode>0%</c:formatCode>
                <c:ptCount val="4"/>
                <c:pt idx="0">
                  <c:v>0.68656716417910446</c:v>
                </c:pt>
                <c:pt idx="1">
                  <c:v>0.13432835820895522</c:v>
                </c:pt>
                <c:pt idx="2">
                  <c:v>4.4776119402985072E-2</c:v>
                </c:pt>
                <c:pt idx="3">
                  <c:v>0.13432835820895522</c:v>
                </c:pt>
              </c:numCache>
            </c:numRef>
          </c:val>
          <c:extLst>
            <c:ext xmlns:c16="http://schemas.microsoft.com/office/drawing/2014/chart" uri="{C3380CC4-5D6E-409C-BE32-E72D297353CC}">
              <c16:uniqueId val="{00000000-7862-4E4D-815D-0892326DFC5B}"/>
            </c:ext>
          </c:extLst>
        </c:ser>
        <c:ser>
          <c:idx val="1"/>
          <c:order val="1"/>
          <c:tx>
            <c:strRef>
              <c:f>'[Second Analysis SH May 2025 Baseline Comparison.xlsx]Q1-Q5'!$F$11</c:f>
              <c:strCache>
                <c:ptCount val="1"/>
                <c:pt idx="0">
                  <c:v>Baseline</c:v>
                </c:pt>
              </c:strCache>
            </c:strRef>
          </c:tx>
          <c:spPr>
            <a:solidFill>
              <a:schemeClr val="accent2"/>
            </a:solidFill>
            <a:ln>
              <a:noFill/>
            </a:ln>
            <a:effectLst/>
          </c:spPr>
          <c:invertIfNegative val="0"/>
          <c:val>
            <c:numRef>
              <c:f>'[Second Analysis SH May 2025 Baseline Comparison.xlsx]Q1-Q5'!$F$14:$I$14</c:f>
              <c:numCache>
                <c:formatCode>0%</c:formatCode>
                <c:ptCount val="4"/>
                <c:pt idx="0">
                  <c:v>0.72043010752688175</c:v>
                </c:pt>
                <c:pt idx="1">
                  <c:v>0.20430107526881722</c:v>
                </c:pt>
                <c:pt idx="2">
                  <c:v>3.2258064516129031E-2</c:v>
                </c:pt>
                <c:pt idx="3">
                  <c:v>4.3010752688172046E-2</c:v>
                </c:pt>
              </c:numCache>
            </c:numRef>
          </c:val>
          <c:extLst>
            <c:ext xmlns:c16="http://schemas.microsoft.com/office/drawing/2014/chart" uri="{C3380CC4-5D6E-409C-BE32-E72D297353CC}">
              <c16:uniqueId val="{00000001-7862-4E4D-815D-0892326DFC5B}"/>
            </c:ext>
          </c:extLst>
        </c:ser>
        <c:dLbls>
          <c:showLegendKey val="0"/>
          <c:showVal val="0"/>
          <c:showCatName val="0"/>
          <c:showSerName val="0"/>
          <c:showPercent val="0"/>
          <c:showBubbleSize val="0"/>
        </c:dLbls>
        <c:gapWidth val="219"/>
        <c:overlap val="-27"/>
        <c:axId val="584094015"/>
        <c:axId val="584116575"/>
      </c:barChart>
      <c:catAx>
        <c:axId val="58409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116575"/>
        <c:crosses val="autoZero"/>
        <c:auto val="1"/>
        <c:lblAlgn val="ctr"/>
        <c:lblOffset val="100"/>
        <c:noMultiLvlLbl val="0"/>
      </c:catAx>
      <c:valAx>
        <c:axId val="584116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09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Value, Wellbeing</a:t>
            </a:r>
            <a:r>
              <a:rPr lang="en-GB" baseline="0"/>
              <a:t> and Job Satisfaction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2"/>
          <c:order val="0"/>
          <c:tx>
            <c:strRef>
              <c:f>'[Second Analysis SH May 2025 Baseline Comparison.xlsx]Q19'!$AF$31</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Comparison.xlsx]Q19'!$AG$31:$AJ$31</c:f>
              <c:numCache>
                <c:formatCode>0%</c:formatCode>
                <c:ptCount val="4"/>
                <c:pt idx="0">
                  <c:v>-8.4269662921348312E-2</c:v>
                </c:pt>
                <c:pt idx="1">
                  <c:v>-5.6179775280898875E-2</c:v>
                </c:pt>
                <c:pt idx="2">
                  <c:v>-7.8651685393258425E-2</c:v>
                </c:pt>
                <c:pt idx="3">
                  <c:v>-7.8651685393258425E-2</c:v>
                </c:pt>
              </c:numCache>
            </c:numRef>
          </c:val>
          <c:extLst>
            <c:ext xmlns:c16="http://schemas.microsoft.com/office/drawing/2014/chart" uri="{C3380CC4-5D6E-409C-BE32-E72D297353CC}">
              <c16:uniqueId val="{00000000-9A73-AA41-8D0A-E1F69617B752}"/>
            </c:ext>
          </c:extLst>
        </c:ser>
        <c:ser>
          <c:idx val="0"/>
          <c:order val="1"/>
          <c:tx>
            <c:strRef>
              <c:f>'[Second Analysis SH May 2025 Baseline Comparison.xlsx]Q19'!$AF$29</c:f>
              <c:strCache>
                <c:ptCount val="1"/>
                <c:pt idx="0">
                  <c:v>Strongly disagree</c:v>
                </c:pt>
              </c:strCache>
            </c:strRef>
          </c:tx>
          <c:spPr>
            <a:solidFill>
              <a:schemeClr val="accent2"/>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Comparison.xlsx]Q19'!$AG$29:$AJ$29</c:f>
              <c:numCache>
                <c:formatCode>0%</c:formatCode>
                <c:ptCount val="4"/>
                <c:pt idx="0">
                  <c:v>-1.1235955056179775E-2</c:v>
                </c:pt>
                <c:pt idx="1">
                  <c:v>-2.247191011235955E-2</c:v>
                </c:pt>
                <c:pt idx="2">
                  <c:v>-0.19101123595505617</c:v>
                </c:pt>
                <c:pt idx="3">
                  <c:v>-3.3707865168539325E-2</c:v>
                </c:pt>
              </c:numCache>
            </c:numRef>
          </c:val>
          <c:extLst>
            <c:ext xmlns:c16="http://schemas.microsoft.com/office/drawing/2014/chart" uri="{C3380CC4-5D6E-409C-BE32-E72D297353CC}">
              <c16:uniqueId val="{00000001-9A73-AA41-8D0A-E1F69617B752}"/>
            </c:ext>
          </c:extLst>
        </c:ser>
        <c:ser>
          <c:idx val="1"/>
          <c:order val="2"/>
          <c:tx>
            <c:strRef>
              <c:f>'[Second Analysis SH May 2025 Baseline Comparison.xlsx]Q19'!$AF$30</c:f>
              <c:strCache>
                <c:ptCount val="1"/>
                <c:pt idx="0">
                  <c:v>Somewhat disagree</c:v>
                </c:pt>
              </c:strCache>
            </c:strRef>
          </c:tx>
          <c:spPr>
            <a:solidFill>
              <a:schemeClr val="accent2">
                <a:lumMod val="75000"/>
              </a:schemeClr>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Comparison.xlsx]Q19'!$AG$30:$AJ$30</c:f>
              <c:numCache>
                <c:formatCode>0%</c:formatCode>
                <c:ptCount val="4"/>
                <c:pt idx="0">
                  <c:v>-6.741573033707865E-2</c:v>
                </c:pt>
                <c:pt idx="1">
                  <c:v>-4.49438202247191E-2</c:v>
                </c:pt>
                <c:pt idx="2">
                  <c:v>-0.2696629213483146</c:v>
                </c:pt>
                <c:pt idx="3">
                  <c:v>-3.3707865168539325E-2</c:v>
                </c:pt>
              </c:numCache>
            </c:numRef>
          </c:val>
          <c:extLst>
            <c:ext xmlns:c16="http://schemas.microsoft.com/office/drawing/2014/chart" uri="{C3380CC4-5D6E-409C-BE32-E72D297353CC}">
              <c16:uniqueId val="{00000002-9A73-AA41-8D0A-E1F69617B752}"/>
            </c:ext>
          </c:extLst>
        </c:ser>
        <c:ser>
          <c:idx val="3"/>
          <c:order val="3"/>
          <c:tx>
            <c:strRef>
              <c:f>'[Second Analysis SH May 2025 Baseline Comparison.xlsx]Q19'!$AF$32</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Comparison.xlsx]Q19'!$AG$32:$AJ$32</c:f>
              <c:numCache>
                <c:formatCode>0%</c:formatCode>
                <c:ptCount val="4"/>
                <c:pt idx="0">
                  <c:v>8.4269662921348312E-2</c:v>
                </c:pt>
                <c:pt idx="1">
                  <c:v>5.6179775280898875E-2</c:v>
                </c:pt>
                <c:pt idx="2">
                  <c:v>7.8651685393258425E-2</c:v>
                </c:pt>
                <c:pt idx="3">
                  <c:v>7.8651685393258425E-2</c:v>
                </c:pt>
              </c:numCache>
            </c:numRef>
          </c:val>
          <c:extLst>
            <c:ext xmlns:c16="http://schemas.microsoft.com/office/drawing/2014/chart" uri="{C3380CC4-5D6E-409C-BE32-E72D297353CC}">
              <c16:uniqueId val="{00000003-9A73-AA41-8D0A-E1F69617B752}"/>
            </c:ext>
          </c:extLst>
        </c:ser>
        <c:ser>
          <c:idx val="4"/>
          <c:order val="4"/>
          <c:tx>
            <c:strRef>
              <c:f>'[Second Analysis SH May 2025 Baseline Comparison.xlsx]Q19'!$AF$33</c:f>
              <c:strCache>
                <c:ptCount val="1"/>
                <c:pt idx="0">
                  <c:v>Somewhat agree</c:v>
                </c:pt>
              </c:strCache>
            </c:strRef>
          </c:tx>
          <c:spPr>
            <a:solidFill>
              <a:schemeClr val="accent6"/>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Comparison.xlsx]Q19'!$AG$33:$AJ$33</c:f>
              <c:numCache>
                <c:formatCode>0%</c:formatCode>
                <c:ptCount val="4"/>
                <c:pt idx="0">
                  <c:v>0.5056179775280899</c:v>
                </c:pt>
                <c:pt idx="1">
                  <c:v>0.5168539325842697</c:v>
                </c:pt>
                <c:pt idx="2">
                  <c:v>0.34831460674157305</c:v>
                </c:pt>
                <c:pt idx="3">
                  <c:v>0.5617977528089888</c:v>
                </c:pt>
              </c:numCache>
            </c:numRef>
          </c:val>
          <c:extLst>
            <c:ext xmlns:c16="http://schemas.microsoft.com/office/drawing/2014/chart" uri="{C3380CC4-5D6E-409C-BE32-E72D297353CC}">
              <c16:uniqueId val="{00000004-9A73-AA41-8D0A-E1F69617B752}"/>
            </c:ext>
          </c:extLst>
        </c:ser>
        <c:ser>
          <c:idx val="5"/>
          <c:order val="5"/>
          <c:tx>
            <c:strRef>
              <c:f>'[Second Analysis SH May 2025 Baseline Comparison.xlsx]Q19'!$AF$34</c:f>
              <c:strCache>
                <c:ptCount val="1"/>
                <c:pt idx="0">
                  <c:v>Strongly agree</c:v>
                </c:pt>
              </c:strCache>
            </c:strRef>
          </c:tx>
          <c:spPr>
            <a:solidFill>
              <a:schemeClr val="accent3"/>
            </a:solidFill>
            <a:ln>
              <a:noFill/>
            </a:ln>
            <a:effectLst/>
          </c:spPr>
          <c:invertIfNegative val="0"/>
          <c:cat>
            <c:strRef>
              <c:f>'[Second Analysis SH May 2025 Baseline Comparison.xlsx]Q19'!$AG$28:$AJ$28</c:f>
              <c:strCache>
                <c:ptCount val="4"/>
                <c:pt idx="0">
                  <c:v>I am valued by my administration. </c:v>
                </c:pt>
                <c:pt idx="1">
                  <c:v>I am valued by my department colleagues. </c:v>
                </c:pt>
                <c:pt idx="2">
                  <c:v>My financial compensation is adequate/appropriate relative to my work load. </c:v>
                </c:pt>
                <c:pt idx="3">
                  <c:v>Overall, I am satisfied with my job. </c:v>
                </c:pt>
              </c:strCache>
            </c:strRef>
          </c:cat>
          <c:val>
            <c:numRef>
              <c:f>'[Second Analysis SH May 2025 Baseline Comparison.xlsx]Q19'!$AG$34:$AJ$34</c:f>
              <c:numCache>
                <c:formatCode>0%</c:formatCode>
                <c:ptCount val="4"/>
                <c:pt idx="0">
                  <c:v>0.24719101123595505</c:v>
                </c:pt>
                <c:pt idx="1">
                  <c:v>0.30337078651685395</c:v>
                </c:pt>
                <c:pt idx="2">
                  <c:v>3.3707865168539325E-2</c:v>
                </c:pt>
                <c:pt idx="3">
                  <c:v>0.21348314606741572</c:v>
                </c:pt>
              </c:numCache>
            </c:numRef>
          </c:val>
          <c:extLst>
            <c:ext xmlns:c16="http://schemas.microsoft.com/office/drawing/2014/chart" uri="{C3380CC4-5D6E-409C-BE32-E72D297353CC}">
              <c16:uniqueId val="{00000005-9A73-AA41-8D0A-E1F69617B752}"/>
            </c:ext>
          </c:extLst>
        </c:ser>
        <c:dLbls>
          <c:showLegendKey val="0"/>
          <c:showVal val="0"/>
          <c:showCatName val="0"/>
          <c:showSerName val="0"/>
          <c:showPercent val="0"/>
          <c:showBubbleSize val="0"/>
        </c:dLbls>
        <c:gapWidth val="150"/>
        <c:overlap val="100"/>
        <c:axId val="386133376"/>
        <c:axId val="386135776"/>
      </c:barChart>
      <c:catAx>
        <c:axId val="38613337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35776"/>
        <c:crosses val="autoZero"/>
        <c:auto val="1"/>
        <c:lblAlgn val="ctr"/>
        <c:lblOffset val="100"/>
        <c:noMultiLvlLbl val="0"/>
      </c:catAx>
      <c:valAx>
        <c:axId val="38613577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333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Resources: which of the following do you have access 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'[Second Analysis SH May 2025 NO RESEARCH TEAM.xlsx]Q20'!$M$1:$U$1</c:f>
              <c:strCache>
                <c:ptCount val="9"/>
                <c:pt idx="0">
                  <c:v>Individual research/scholarship allowance</c:v>
                </c:pt>
                <c:pt idx="1">
                  <c:v>Departmental research/scholarship fund</c:v>
                </c:pt>
                <c:pt idx="2">
                  <c:v>Departmental funding to attend national academic events</c:v>
                </c:pt>
                <c:pt idx="3">
                  <c:v>Departmental funding to attend international academic events</c:v>
                </c:pt>
                <c:pt idx="4">
                  <c:v>Departmental funding for expenses to host teaching/education seminars</c:v>
                </c:pt>
                <c:pt idx="5">
                  <c:v>Departmental funding for expenses to host visitors</c:v>
                </c:pt>
                <c:pt idx="6">
                  <c:v>Research Assistants</c:v>
                </c:pt>
                <c:pt idx="7">
                  <c:v>Sabbaticals</c:v>
                </c:pt>
                <c:pt idx="8">
                  <c:v>Training and professional development opportunities</c:v>
                </c:pt>
              </c:strCache>
            </c:strRef>
          </c:cat>
          <c:val>
            <c:numRef>
              <c:f>'[Second Analysis SH May 2025 NO RESEARCH TEAM.xlsx]Q20'!$M$7:$U$7</c:f>
              <c:numCache>
                <c:formatCode>General</c:formatCode>
                <c:ptCount val="9"/>
                <c:pt idx="0">
                  <c:v>51</c:v>
                </c:pt>
                <c:pt idx="1">
                  <c:v>22</c:v>
                </c:pt>
                <c:pt idx="2">
                  <c:v>26</c:v>
                </c:pt>
                <c:pt idx="3">
                  <c:v>21</c:v>
                </c:pt>
                <c:pt idx="4">
                  <c:v>23</c:v>
                </c:pt>
                <c:pt idx="5">
                  <c:v>17</c:v>
                </c:pt>
                <c:pt idx="6">
                  <c:v>17</c:v>
                </c:pt>
                <c:pt idx="7">
                  <c:v>25</c:v>
                </c:pt>
                <c:pt idx="8">
                  <c:v>43</c:v>
                </c:pt>
              </c:numCache>
            </c:numRef>
          </c:val>
          <c:extLst>
            <c:ext xmlns:c16="http://schemas.microsoft.com/office/drawing/2014/chart" uri="{C3380CC4-5D6E-409C-BE32-E72D297353CC}">
              <c16:uniqueId val="{00000000-6AED-1C4B-8DC3-D1AF8E955C0F}"/>
            </c:ext>
          </c:extLst>
        </c:ser>
        <c:dLbls>
          <c:showLegendKey val="0"/>
          <c:showVal val="0"/>
          <c:showCatName val="0"/>
          <c:showSerName val="0"/>
          <c:showPercent val="0"/>
          <c:showBubbleSize val="0"/>
        </c:dLbls>
        <c:gapWidth val="219"/>
        <c:overlap val="-27"/>
        <c:axId val="389122144"/>
        <c:axId val="389122624"/>
      </c:barChart>
      <c:catAx>
        <c:axId val="3891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22624"/>
        <c:crosses val="autoZero"/>
        <c:auto val="1"/>
        <c:lblAlgn val="ctr"/>
        <c:lblOffset val="100"/>
        <c:noMultiLvlLbl val="0"/>
      </c:catAx>
      <c:valAx>
        <c:axId val="38912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22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Discussion on Budgetary Constraints By School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'[Third Analysis SH August 2025 Questions 20 to 21 Deep Dive.xlsx]Q21'!$F$11</c:f>
              <c:strCache>
                <c:ptCount val="1"/>
                <c:pt idx="0">
                  <c:v>Business School</c:v>
                </c:pt>
              </c:strCache>
            </c:strRef>
          </c:tx>
          <c:spPr>
            <a:solidFill>
              <a:schemeClr val="accent1"/>
            </a:solidFill>
            <a:ln>
              <a:noFill/>
            </a:ln>
            <a:effectLst/>
          </c:spPr>
          <c:invertIfNegative val="0"/>
          <c:cat>
            <c:strRef>
              <c:f>'[Third Analysis SH August 2025 Questions 20 to 21 Deep Dive.xlsx]Q21'!$D$12:$D$14</c:f>
              <c:strCache>
                <c:ptCount val="3"/>
                <c:pt idx="0">
                  <c:v>Yes</c:v>
                </c:pt>
                <c:pt idx="1">
                  <c:v>No</c:v>
                </c:pt>
                <c:pt idx="2">
                  <c:v>Don't know</c:v>
                </c:pt>
              </c:strCache>
            </c:strRef>
          </c:cat>
          <c:val>
            <c:numRef>
              <c:f>'[Third Analysis SH August 2025 Questions 20 to 21 Deep Dive.xlsx]Q21'!$F$12:$F$14</c:f>
              <c:numCache>
                <c:formatCode>0%</c:formatCode>
                <c:ptCount val="3"/>
                <c:pt idx="0">
                  <c:v>0.4</c:v>
                </c:pt>
                <c:pt idx="1">
                  <c:v>0.1</c:v>
                </c:pt>
                <c:pt idx="2">
                  <c:v>0.5</c:v>
                </c:pt>
              </c:numCache>
            </c:numRef>
          </c:val>
          <c:extLst>
            <c:ext xmlns:c16="http://schemas.microsoft.com/office/drawing/2014/chart" uri="{C3380CC4-5D6E-409C-BE32-E72D297353CC}">
              <c16:uniqueId val="{00000000-4F86-0240-8330-B2890AB16089}"/>
            </c:ext>
          </c:extLst>
        </c:ser>
        <c:ser>
          <c:idx val="1"/>
          <c:order val="1"/>
          <c:tx>
            <c:strRef>
              <c:f>'[Third Analysis SH August 2025 Questions 20 to 21 Deep Dive.xlsx]Q21'!$H$11</c:f>
              <c:strCache>
                <c:ptCount val="1"/>
                <c:pt idx="0">
                  <c:v>Non-Business School</c:v>
                </c:pt>
              </c:strCache>
            </c:strRef>
          </c:tx>
          <c:spPr>
            <a:solidFill>
              <a:schemeClr val="accent2"/>
            </a:solidFill>
            <a:ln>
              <a:noFill/>
            </a:ln>
            <a:effectLst/>
          </c:spPr>
          <c:invertIfNegative val="0"/>
          <c:cat>
            <c:strRef>
              <c:f>'[Third Analysis SH August 2025 Questions 20 to 21 Deep Dive.xlsx]Q21'!$D$12:$D$14</c:f>
              <c:strCache>
                <c:ptCount val="3"/>
                <c:pt idx="0">
                  <c:v>Yes</c:v>
                </c:pt>
                <c:pt idx="1">
                  <c:v>No</c:v>
                </c:pt>
                <c:pt idx="2">
                  <c:v>Don't know</c:v>
                </c:pt>
              </c:strCache>
            </c:strRef>
          </c:cat>
          <c:val>
            <c:numRef>
              <c:f>'[Third Analysis SH August 2025 Questions 20 to 21 Deep Dive.xlsx]Q21'!$H$12:$H$14</c:f>
              <c:numCache>
                <c:formatCode>0%</c:formatCode>
                <c:ptCount val="3"/>
                <c:pt idx="0">
                  <c:v>0.88888888888888884</c:v>
                </c:pt>
                <c:pt idx="1">
                  <c:v>0</c:v>
                </c:pt>
                <c:pt idx="2">
                  <c:v>0.1111111111111111</c:v>
                </c:pt>
              </c:numCache>
            </c:numRef>
          </c:val>
          <c:extLst>
            <c:ext xmlns:c16="http://schemas.microsoft.com/office/drawing/2014/chart" uri="{C3380CC4-5D6E-409C-BE32-E72D297353CC}">
              <c16:uniqueId val="{00000001-4F86-0240-8330-B2890AB16089}"/>
            </c:ext>
          </c:extLst>
        </c:ser>
        <c:dLbls>
          <c:showLegendKey val="0"/>
          <c:showVal val="0"/>
          <c:showCatName val="0"/>
          <c:showSerName val="0"/>
          <c:showPercent val="0"/>
          <c:showBubbleSize val="0"/>
        </c:dLbls>
        <c:gapWidth val="219"/>
        <c:overlap val="-27"/>
        <c:axId val="981257920"/>
        <c:axId val="981262720"/>
      </c:barChart>
      <c:catAx>
        <c:axId val="98125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262720"/>
        <c:crosses val="autoZero"/>
        <c:auto val="1"/>
        <c:lblAlgn val="ctr"/>
        <c:lblOffset val="100"/>
        <c:noMultiLvlLbl val="0"/>
      </c:catAx>
      <c:valAx>
        <c:axId val="98126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25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Sex of Respondents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'[Second Analysis SH May 2025 Baseline Comparison.xlsx]Demographic Data'!$A$11</c:f>
              <c:strCache>
                <c:ptCount val="1"/>
                <c:pt idx="0">
                  <c:v>Pulse </c:v>
                </c:pt>
              </c:strCache>
            </c:strRef>
          </c:tx>
          <c:spPr>
            <a:solidFill>
              <a:schemeClr val="accent1"/>
            </a:solidFill>
            <a:ln>
              <a:noFill/>
            </a:ln>
            <a:effectLst/>
          </c:spPr>
          <c:invertIfNegative val="0"/>
          <c:cat>
            <c:strRef>
              <c:f>'[Second Analysis SH May 2025 Baseline Comparison.xlsx]Demographic Data'!$B$11:$D$11</c:f>
              <c:strCache>
                <c:ptCount val="3"/>
                <c:pt idx="0">
                  <c:v>Female</c:v>
                </c:pt>
                <c:pt idx="1">
                  <c:v>Male</c:v>
                </c:pt>
                <c:pt idx="2">
                  <c:v>Prefer not to disclose</c:v>
                </c:pt>
              </c:strCache>
            </c:strRef>
          </c:cat>
          <c:val>
            <c:numRef>
              <c:f>'[Second Analysis SH May 2025 Baseline Comparison.xlsx]Demographic Data'!$B$13:$D$13</c:f>
              <c:numCache>
                <c:formatCode>0%</c:formatCode>
                <c:ptCount val="3"/>
                <c:pt idx="0">
                  <c:v>0.35820895522388058</c:v>
                </c:pt>
                <c:pt idx="1">
                  <c:v>0.56716417910447758</c:v>
                </c:pt>
                <c:pt idx="2">
                  <c:v>7.4626865671641784E-2</c:v>
                </c:pt>
              </c:numCache>
            </c:numRef>
          </c:val>
          <c:extLst>
            <c:ext xmlns:c16="http://schemas.microsoft.com/office/drawing/2014/chart" uri="{C3380CC4-5D6E-409C-BE32-E72D297353CC}">
              <c16:uniqueId val="{00000000-2C70-584F-B5BD-283813660ECC}"/>
            </c:ext>
          </c:extLst>
        </c:ser>
        <c:ser>
          <c:idx val="1"/>
          <c:order val="1"/>
          <c:tx>
            <c:strRef>
              <c:f>'[Second Analysis SH May 2025 Baseline Comparison.xlsx]Demographic Data'!$A$16</c:f>
              <c:strCache>
                <c:ptCount val="1"/>
                <c:pt idx="0">
                  <c:v>Baseline</c:v>
                </c:pt>
              </c:strCache>
            </c:strRef>
          </c:tx>
          <c:spPr>
            <a:solidFill>
              <a:schemeClr val="accent2"/>
            </a:solidFill>
            <a:ln>
              <a:noFill/>
            </a:ln>
            <a:effectLst/>
          </c:spPr>
          <c:invertIfNegative val="0"/>
          <c:cat>
            <c:strRef>
              <c:f>'[Second Analysis SH May 2025 Baseline Comparison.xlsx]Demographic Data'!$B$11:$D$11</c:f>
              <c:strCache>
                <c:ptCount val="3"/>
                <c:pt idx="0">
                  <c:v>Female</c:v>
                </c:pt>
                <c:pt idx="1">
                  <c:v>Male</c:v>
                </c:pt>
                <c:pt idx="2">
                  <c:v>Prefer not to disclose</c:v>
                </c:pt>
              </c:strCache>
            </c:strRef>
          </c:cat>
          <c:val>
            <c:numRef>
              <c:f>'[Second Analysis SH May 2025 Baseline Comparison.xlsx]Demographic Data'!$B$18:$D$18</c:f>
              <c:numCache>
                <c:formatCode>0%</c:formatCode>
                <c:ptCount val="3"/>
                <c:pt idx="0">
                  <c:v>0.60215053763440862</c:v>
                </c:pt>
                <c:pt idx="1">
                  <c:v>0.37634408602150538</c:v>
                </c:pt>
                <c:pt idx="2">
                  <c:v>2.1505376344086023E-2</c:v>
                </c:pt>
              </c:numCache>
            </c:numRef>
          </c:val>
          <c:extLst>
            <c:ext xmlns:c16="http://schemas.microsoft.com/office/drawing/2014/chart" uri="{C3380CC4-5D6E-409C-BE32-E72D297353CC}">
              <c16:uniqueId val="{00000001-2C70-584F-B5BD-283813660ECC}"/>
            </c:ext>
          </c:extLst>
        </c:ser>
        <c:dLbls>
          <c:showLegendKey val="0"/>
          <c:showVal val="0"/>
          <c:showCatName val="0"/>
          <c:showSerName val="0"/>
          <c:showPercent val="0"/>
          <c:showBubbleSize val="0"/>
        </c:dLbls>
        <c:gapWidth val="219"/>
        <c:overlap val="-27"/>
        <c:axId val="943546208"/>
        <c:axId val="943554848"/>
      </c:barChart>
      <c:catAx>
        <c:axId val="94354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554848"/>
        <c:crosses val="autoZero"/>
        <c:auto val="1"/>
        <c:lblAlgn val="ctr"/>
        <c:lblOffset val="100"/>
        <c:noMultiLvlLbl val="0"/>
      </c:catAx>
      <c:valAx>
        <c:axId val="943554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54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Job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Pulse</c:v>
          </c:tx>
          <c:spPr>
            <a:solidFill>
              <a:schemeClr val="accent1"/>
            </a:solidFill>
            <a:ln>
              <a:noFill/>
            </a:ln>
            <a:effectLst/>
          </c:spPr>
          <c:invertIfNegative val="0"/>
          <c:cat>
            <c:strRef>
              <c:f>'[Second Analysis SH May 2025 Baseline Comparison.xlsx]Q7'!$F$3:$N$4</c:f>
              <c:strCache>
                <c:ptCount val="9"/>
                <c:pt idx="0">
                  <c:v>Lecturer</c:v>
                </c:pt>
                <c:pt idx="1">
                  <c:v>Associate Professor</c:v>
                </c:pt>
                <c:pt idx="2">
                  <c:v>Senior Lecturer</c:v>
                </c:pt>
                <c:pt idx="3">
                  <c:v>Assistant Professor</c:v>
                </c:pt>
                <c:pt idx="4">
                  <c:v>Teaching Fellow</c:v>
                </c:pt>
                <c:pt idx="5">
                  <c:v>Professor</c:v>
                </c:pt>
                <c:pt idx="6">
                  <c:v>Senior Teaching Fellow</c:v>
                </c:pt>
                <c:pt idx="7">
                  <c:v>Other</c:v>
                </c:pt>
                <c:pt idx="8">
                  <c:v>Reader</c:v>
                </c:pt>
              </c:strCache>
            </c:strRef>
          </c:cat>
          <c:val>
            <c:numRef>
              <c:f>'[Second Analysis SH May 2025 Baseline Comparison.xlsx]Q7'!$F$6:$N$6</c:f>
              <c:numCache>
                <c:formatCode>0%</c:formatCode>
                <c:ptCount val="9"/>
                <c:pt idx="0">
                  <c:v>0.24615384615384617</c:v>
                </c:pt>
                <c:pt idx="1">
                  <c:v>0.2</c:v>
                </c:pt>
                <c:pt idx="2">
                  <c:v>0.13846153846153847</c:v>
                </c:pt>
                <c:pt idx="3">
                  <c:v>0.13846153846153847</c:v>
                </c:pt>
                <c:pt idx="4">
                  <c:v>0.1076923076923077</c:v>
                </c:pt>
                <c:pt idx="5">
                  <c:v>4.6153846153846156E-2</c:v>
                </c:pt>
                <c:pt idx="6">
                  <c:v>6.1538461538461542E-2</c:v>
                </c:pt>
                <c:pt idx="7">
                  <c:v>3.0769230769230771E-2</c:v>
                </c:pt>
                <c:pt idx="8">
                  <c:v>3.0769230769230771E-2</c:v>
                </c:pt>
              </c:numCache>
            </c:numRef>
          </c:val>
          <c:extLst>
            <c:ext xmlns:c16="http://schemas.microsoft.com/office/drawing/2014/chart" uri="{C3380CC4-5D6E-409C-BE32-E72D297353CC}">
              <c16:uniqueId val="{00000000-5388-3F4F-9849-2BC331847F3E}"/>
            </c:ext>
          </c:extLst>
        </c:ser>
        <c:ser>
          <c:idx val="0"/>
          <c:order val="1"/>
          <c:tx>
            <c:v>Baseline</c:v>
          </c:tx>
          <c:spPr>
            <a:solidFill>
              <a:schemeClr val="accent2"/>
            </a:solidFill>
            <a:ln>
              <a:noFill/>
            </a:ln>
            <a:effectLst/>
          </c:spPr>
          <c:invertIfNegative val="0"/>
          <c:val>
            <c:numRef>
              <c:f>'[Second Analysis SH May 2025 Baseline Comparison.xlsx]Q7'!$F$16:$N$16</c:f>
              <c:numCache>
                <c:formatCode>0%</c:formatCode>
                <c:ptCount val="9"/>
                <c:pt idx="0">
                  <c:v>0.25316455696202533</c:v>
                </c:pt>
                <c:pt idx="1">
                  <c:v>0.189873417721519</c:v>
                </c:pt>
                <c:pt idx="2">
                  <c:v>0.16455696202531644</c:v>
                </c:pt>
                <c:pt idx="3">
                  <c:v>0.12658227848101267</c:v>
                </c:pt>
                <c:pt idx="4">
                  <c:v>0.12658227848101267</c:v>
                </c:pt>
                <c:pt idx="5">
                  <c:v>5.0632911392405063E-2</c:v>
                </c:pt>
                <c:pt idx="6">
                  <c:v>3.7974683544303799E-2</c:v>
                </c:pt>
                <c:pt idx="7">
                  <c:v>1.2658227848101266E-2</c:v>
                </c:pt>
                <c:pt idx="8">
                  <c:v>3.7974683544303799E-2</c:v>
                </c:pt>
              </c:numCache>
            </c:numRef>
          </c:val>
          <c:extLst>
            <c:ext xmlns:c16="http://schemas.microsoft.com/office/drawing/2014/chart" uri="{C3380CC4-5D6E-409C-BE32-E72D297353CC}">
              <c16:uniqueId val="{00000001-5388-3F4F-9849-2BC331847F3E}"/>
            </c:ext>
          </c:extLst>
        </c:ser>
        <c:dLbls>
          <c:showLegendKey val="0"/>
          <c:showVal val="0"/>
          <c:showCatName val="0"/>
          <c:showSerName val="0"/>
          <c:showPercent val="0"/>
          <c:showBubbleSize val="0"/>
        </c:dLbls>
        <c:gapWidth val="219"/>
        <c:overlap val="-27"/>
        <c:axId val="1757691999"/>
        <c:axId val="1757690559"/>
      </c:barChart>
      <c:catAx>
        <c:axId val="175769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690559"/>
        <c:crosses val="autoZero"/>
        <c:auto val="1"/>
        <c:lblAlgn val="ctr"/>
        <c:lblOffset val="100"/>
        <c:noMultiLvlLbl val="0"/>
      </c:catAx>
      <c:valAx>
        <c:axId val="1757690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of</a:t>
                </a:r>
                <a:r>
                  <a:rPr lang="en-GB" baseline="0"/>
                  <a:t> Respondents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69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Length of Contract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'[Second Analysis SH May 2025 Baseline Comparison.xlsx]Q6, Q8-Q11'!$AL$9</c:f>
              <c:strCache>
                <c:ptCount val="1"/>
                <c:pt idx="0">
                  <c:v>Pulse</c:v>
                </c:pt>
              </c:strCache>
            </c:strRef>
          </c:tx>
          <c:spPr>
            <a:solidFill>
              <a:schemeClr val="accent1"/>
            </a:solidFill>
            <a:ln>
              <a:noFill/>
            </a:ln>
            <a:effectLst/>
          </c:spPr>
          <c:invertIfNegative val="0"/>
          <c:cat>
            <c:strRef>
              <c:f>'[Second Analysis SH May 2025 Baseline Comparison.xlsx]Q6, Q8-Q11'!$AM$8:$AR$8</c:f>
              <c:strCache>
                <c:ptCount val="6"/>
                <c:pt idx="0">
                  <c:v>Less than 1 Year</c:v>
                </c:pt>
                <c:pt idx="1">
                  <c:v>1 Year</c:v>
                </c:pt>
                <c:pt idx="2">
                  <c:v>2 Years</c:v>
                </c:pt>
                <c:pt idx="3">
                  <c:v>3 Years</c:v>
                </c:pt>
                <c:pt idx="4">
                  <c:v>4 Years</c:v>
                </c:pt>
                <c:pt idx="5">
                  <c:v>Permanent</c:v>
                </c:pt>
              </c:strCache>
            </c:strRef>
          </c:cat>
          <c:val>
            <c:numRef>
              <c:f>'[Second Analysis SH May 2025 Baseline Comparison.xlsx]Q6, Q8-Q11'!$AM$10:$AR$10</c:f>
              <c:numCache>
                <c:formatCode>0%</c:formatCode>
                <c:ptCount val="6"/>
                <c:pt idx="1">
                  <c:v>3.0303030303030304E-2</c:v>
                </c:pt>
                <c:pt idx="2">
                  <c:v>1.5151515151515152E-2</c:v>
                </c:pt>
                <c:pt idx="3">
                  <c:v>3.0303030303030304E-2</c:v>
                </c:pt>
                <c:pt idx="4">
                  <c:v>4.5454545454545456E-2</c:v>
                </c:pt>
                <c:pt idx="5">
                  <c:v>0.87878787878787878</c:v>
                </c:pt>
              </c:numCache>
            </c:numRef>
          </c:val>
          <c:extLst>
            <c:ext xmlns:c16="http://schemas.microsoft.com/office/drawing/2014/chart" uri="{C3380CC4-5D6E-409C-BE32-E72D297353CC}">
              <c16:uniqueId val="{00000000-C1C1-2C43-A298-8A70357BA168}"/>
            </c:ext>
          </c:extLst>
        </c:ser>
        <c:ser>
          <c:idx val="1"/>
          <c:order val="1"/>
          <c:tx>
            <c:strRef>
              <c:f>'[Second Analysis SH May 2025 Baseline Comparison.xlsx]Q6, Q8-Q11'!$AL$11</c:f>
              <c:strCache>
                <c:ptCount val="1"/>
                <c:pt idx="0">
                  <c:v>Baseline</c:v>
                </c:pt>
              </c:strCache>
            </c:strRef>
          </c:tx>
          <c:spPr>
            <a:solidFill>
              <a:schemeClr val="accent2"/>
            </a:solidFill>
            <a:ln>
              <a:noFill/>
            </a:ln>
            <a:effectLst/>
          </c:spPr>
          <c:invertIfNegative val="0"/>
          <c:val>
            <c:numRef>
              <c:f>'[Second Analysis SH May 2025 Baseline Comparison.xlsx]Q6, Q8-Q11'!$AM$12:$AR$12</c:f>
              <c:numCache>
                <c:formatCode>0%</c:formatCode>
                <c:ptCount val="6"/>
                <c:pt idx="0">
                  <c:v>2.247191011235955E-2</c:v>
                </c:pt>
                <c:pt idx="1">
                  <c:v>3.3707865168539325E-2</c:v>
                </c:pt>
                <c:pt idx="2">
                  <c:v>0.10112359550561797</c:v>
                </c:pt>
                <c:pt idx="3">
                  <c:v>3.3707865168539325E-2</c:v>
                </c:pt>
                <c:pt idx="4">
                  <c:v>2.247191011235955E-2</c:v>
                </c:pt>
                <c:pt idx="5">
                  <c:v>0.7865168539325843</c:v>
                </c:pt>
              </c:numCache>
            </c:numRef>
          </c:val>
          <c:extLst>
            <c:ext xmlns:c16="http://schemas.microsoft.com/office/drawing/2014/chart" uri="{C3380CC4-5D6E-409C-BE32-E72D297353CC}">
              <c16:uniqueId val="{00000001-C1C1-2C43-A298-8A70357BA168}"/>
            </c:ext>
          </c:extLst>
        </c:ser>
        <c:dLbls>
          <c:showLegendKey val="0"/>
          <c:showVal val="0"/>
          <c:showCatName val="0"/>
          <c:showSerName val="0"/>
          <c:showPercent val="0"/>
          <c:showBubbleSize val="0"/>
        </c:dLbls>
        <c:gapWidth val="219"/>
        <c:overlap val="-27"/>
        <c:axId val="1148273487"/>
        <c:axId val="1148280207"/>
      </c:barChart>
      <c:catAx>
        <c:axId val="114827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8280207"/>
        <c:crosses val="autoZero"/>
        <c:auto val="1"/>
        <c:lblAlgn val="ctr"/>
        <c:lblOffset val="100"/>
        <c:noMultiLvlLbl val="0"/>
      </c:catAx>
      <c:valAx>
        <c:axId val="114828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of Respondents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8273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Community and Network - Pulse</a:t>
            </a:r>
            <a:r>
              <a:rPr lang="en-GB" baseline="0"/>
              <a:t> Survey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2"/>
          <c:order val="0"/>
          <c:tx>
            <c:strRef>
              <c:f>'[Second Analysis SH May 2025 Baseline Comparison.xlsx]Q17'!$B$33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Comparison.xlsx]Q17'!$N$33:$R$33</c:f>
              <c:numCache>
                <c:formatCode>0%</c:formatCode>
                <c:ptCount val="2"/>
                <c:pt idx="0">
                  <c:v>-7.4626865671641784E-2</c:v>
                </c:pt>
                <c:pt idx="1">
                  <c:v>-8.2089552238805971E-2</c:v>
                </c:pt>
              </c:numCache>
              <c:extLst/>
            </c:numRef>
          </c:val>
          <c:extLst>
            <c:ext xmlns:c16="http://schemas.microsoft.com/office/drawing/2014/chart" uri="{C3380CC4-5D6E-409C-BE32-E72D297353CC}">
              <c16:uniqueId val="{00000000-D38F-EF48-94C5-778E06C68A9B}"/>
            </c:ext>
          </c:extLst>
        </c:ser>
        <c:ser>
          <c:idx val="1"/>
          <c:order val="1"/>
          <c:tx>
            <c:strRef>
              <c:f>'[Second Analysis SH May 2025 Baseline Comparison.xlsx]Q17'!$B$32</c:f>
              <c:strCache>
                <c:ptCount val="1"/>
                <c:pt idx="0">
                  <c:v>Somewhat disagree</c:v>
                </c:pt>
              </c:strCache>
            </c:strRef>
          </c:tx>
          <c:spPr>
            <a:solidFill>
              <a:schemeClr val="accent2"/>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Comparison.xlsx]Q17'!$N$32:$R$32</c:f>
              <c:numCache>
                <c:formatCode>0%</c:formatCode>
                <c:ptCount val="2"/>
                <c:pt idx="0">
                  <c:v>-8.9552238805970144E-2</c:v>
                </c:pt>
                <c:pt idx="1">
                  <c:v>-0.26865671641791045</c:v>
                </c:pt>
              </c:numCache>
              <c:extLst/>
            </c:numRef>
          </c:val>
          <c:extLst>
            <c:ext xmlns:c16="http://schemas.microsoft.com/office/drawing/2014/chart" uri="{C3380CC4-5D6E-409C-BE32-E72D297353CC}">
              <c16:uniqueId val="{00000001-D38F-EF48-94C5-778E06C68A9B}"/>
            </c:ext>
          </c:extLst>
        </c:ser>
        <c:ser>
          <c:idx val="0"/>
          <c:order val="2"/>
          <c:tx>
            <c:strRef>
              <c:f>'[Second Analysis SH May 2025 Baseline Comparison.xlsx]Q17'!$B$31</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Comparison.xlsx]Q17'!$N$31:$R$31</c:f>
              <c:numCache>
                <c:formatCode>0%</c:formatCode>
                <c:ptCount val="2"/>
                <c:pt idx="0">
                  <c:v>-2.9850746268656716E-2</c:v>
                </c:pt>
                <c:pt idx="1">
                  <c:v>-0.13432835820895522</c:v>
                </c:pt>
              </c:numCache>
              <c:extLst/>
            </c:numRef>
          </c:val>
          <c:extLst>
            <c:ext xmlns:c16="http://schemas.microsoft.com/office/drawing/2014/chart" uri="{C3380CC4-5D6E-409C-BE32-E72D297353CC}">
              <c16:uniqueId val="{00000002-D38F-EF48-94C5-778E06C68A9B}"/>
            </c:ext>
          </c:extLst>
        </c:ser>
        <c:ser>
          <c:idx val="3"/>
          <c:order val="3"/>
          <c:tx>
            <c:strRef>
              <c:f>'[Second Analysis SH May 2025 Baseline Comparison.xlsx]Q17'!$B$34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Comparison.xlsx]Q17'!$N$34:$R$34</c:f>
              <c:numCache>
                <c:formatCode>0%</c:formatCode>
                <c:ptCount val="2"/>
                <c:pt idx="0">
                  <c:v>7.4626865671641784E-2</c:v>
                </c:pt>
                <c:pt idx="1">
                  <c:v>8.2089552238805971E-2</c:v>
                </c:pt>
              </c:numCache>
              <c:extLst/>
            </c:numRef>
          </c:val>
          <c:extLst>
            <c:ext xmlns:c16="http://schemas.microsoft.com/office/drawing/2014/chart" uri="{C3380CC4-5D6E-409C-BE32-E72D297353CC}">
              <c16:uniqueId val="{00000003-D38F-EF48-94C5-778E06C68A9B}"/>
            </c:ext>
          </c:extLst>
        </c:ser>
        <c:ser>
          <c:idx val="4"/>
          <c:order val="4"/>
          <c:tx>
            <c:strRef>
              <c:f>'[Second Analysis SH May 2025 Baseline Comparison.xlsx]Q17'!$B$35</c:f>
              <c:strCache>
                <c:ptCount val="1"/>
                <c:pt idx="0">
                  <c:v>Somewhat agree</c:v>
                </c:pt>
              </c:strCache>
            </c:strRef>
          </c:tx>
          <c:spPr>
            <a:solidFill>
              <a:schemeClr val="accent6"/>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Comparison.xlsx]Q17'!$N$35:$R$35</c:f>
              <c:numCache>
                <c:formatCode>0%</c:formatCode>
                <c:ptCount val="2"/>
                <c:pt idx="0">
                  <c:v>0.41791044776119401</c:v>
                </c:pt>
                <c:pt idx="1">
                  <c:v>0.31343283582089554</c:v>
                </c:pt>
              </c:numCache>
              <c:extLst/>
            </c:numRef>
          </c:val>
          <c:extLst>
            <c:ext xmlns:c16="http://schemas.microsoft.com/office/drawing/2014/chart" uri="{C3380CC4-5D6E-409C-BE32-E72D297353CC}">
              <c16:uniqueId val="{00000004-D38F-EF48-94C5-778E06C68A9B}"/>
            </c:ext>
          </c:extLst>
        </c:ser>
        <c:ser>
          <c:idx val="5"/>
          <c:order val="5"/>
          <c:tx>
            <c:strRef>
              <c:f>'[Second Analysis SH May 2025 Baseline Comparison.xlsx]Q17'!$B$36</c:f>
              <c:strCache>
                <c:ptCount val="1"/>
                <c:pt idx="0">
                  <c:v>Strongly agree</c:v>
                </c:pt>
              </c:strCache>
            </c:strRef>
          </c:tx>
          <c:spPr>
            <a:solidFill>
              <a:schemeClr val="accent3"/>
            </a:solidFill>
            <a:ln>
              <a:noFill/>
            </a:ln>
            <a:effectLst/>
          </c:spPr>
          <c:invertIfNegative val="0"/>
          <c:cat>
            <c:strRef>
              <c:f>'[Second Analysis SH May 2025 Baseline Comparison.xlsx]Q17'!$C$30:$G$30</c:f>
              <c:strCache>
                <c:ptCount val="2"/>
                <c:pt idx="0">
                  <c:v>I have a sense of community with TEACHING-FOCUSED faculty in my department.</c:v>
                </c:pt>
                <c:pt idx="1">
                  <c:v>I have a sense of community with RESEARCH-FOCUSED faculty in my department.</c:v>
                </c:pt>
              </c:strCache>
              <c:extLst/>
            </c:strRef>
          </c:cat>
          <c:val>
            <c:numRef>
              <c:f>'[Second Analysis SH May 2025 Baseline Comparison.xlsx]Q17'!$N$36:$R$36</c:f>
              <c:numCache>
                <c:formatCode>0%</c:formatCode>
                <c:ptCount val="2"/>
                <c:pt idx="0">
                  <c:v>0.31343283582089554</c:v>
                </c:pt>
                <c:pt idx="1">
                  <c:v>0.11940298507462686</c:v>
                </c:pt>
              </c:numCache>
              <c:extLst/>
            </c:numRef>
          </c:val>
          <c:extLst>
            <c:ext xmlns:c16="http://schemas.microsoft.com/office/drawing/2014/chart" uri="{C3380CC4-5D6E-409C-BE32-E72D297353CC}">
              <c16:uniqueId val="{00000005-D38F-EF48-94C5-778E06C68A9B}"/>
            </c:ext>
          </c:extLst>
        </c:ser>
        <c:dLbls>
          <c:showLegendKey val="0"/>
          <c:showVal val="0"/>
          <c:showCatName val="0"/>
          <c:showSerName val="0"/>
          <c:showPercent val="0"/>
          <c:showBubbleSize val="0"/>
        </c:dLbls>
        <c:gapWidth val="150"/>
        <c:overlap val="100"/>
        <c:axId val="839189728"/>
        <c:axId val="800168832"/>
      </c:barChart>
      <c:catAx>
        <c:axId val="83918972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168832"/>
        <c:crosses val="autoZero"/>
        <c:auto val="1"/>
        <c:lblAlgn val="ctr"/>
        <c:lblOffset val="100"/>
        <c:noMultiLvlLbl val="0"/>
      </c:catAx>
      <c:valAx>
        <c:axId val="800168832"/>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1897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Community and Network - Baseline Survey</a:t>
            </a:r>
          </a:p>
        </c:rich>
      </c:tx>
      <c:layout>
        <c:manualLayout>
          <c:xMode val="edge"/>
          <c:yMode val="edge"/>
          <c:x val="0.1932084205333364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'[Second Analysis SH May 2025 Baseline Comparison.xlsx]Q17'!$V$33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Comparison.xlsx]Q17'!$W$33:$X$33</c:f>
              <c:numCache>
                <c:formatCode>0%</c:formatCode>
                <c:ptCount val="2"/>
                <c:pt idx="0">
                  <c:v>-6.741573033707865E-2</c:v>
                </c:pt>
                <c:pt idx="1">
                  <c:v>-0.14606741573033707</c:v>
                </c:pt>
              </c:numCache>
            </c:numRef>
          </c:val>
          <c:extLst>
            <c:ext xmlns:c16="http://schemas.microsoft.com/office/drawing/2014/chart" uri="{C3380CC4-5D6E-409C-BE32-E72D297353CC}">
              <c16:uniqueId val="{00000000-6FDD-4745-B923-2B1EB279A5F7}"/>
            </c:ext>
          </c:extLst>
        </c:ser>
        <c:ser>
          <c:idx val="1"/>
          <c:order val="1"/>
          <c:tx>
            <c:strRef>
              <c:f>'[Second Analysis SH May 2025 Baseline Comparison.xlsx]Q17'!$V$32</c:f>
              <c:strCache>
                <c:ptCount val="1"/>
                <c:pt idx="0">
                  <c:v>Somewhat disagree</c:v>
                </c:pt>
              </c:strCache>
            </c:strRef>
          </c:tx>
          <c:spPr>
            <a:solidFill>
              <a:schemeClr val="accent2"/>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Comparison.xlsx]Q17'!$W$32:$X$32</c:f>
              <c:numCache>
                <c:formatCode>0%</c:formatCode>
                <c:ptCount val="2"/>
                <c:pt idx="0">
                  <c:v>-5.6179775280898875E-2</c:v>
                </c:pt>
                <c:pt idx="1">
                  <c:v>-0.1797752808988764</c:v>
                </c:pt>
              </c:numCache>
            </c:numRef>
          </c:val>
          <c:extLst>
            <c:ext xmlns:c16="http://schemas.microsoft.com/office/drawing/2014/chart" uri="{C3380CC4-5D6E-409C-BE32-E72D297353CC}">
              <c16:uniqueId val="{00000001-6FDD-4745-B923-2B1EB279A5F7}"/>
            </c:ext>
          </c:extLst>
        </c:ser>
        <c:ser>
          <c:idx val="0"/>
          <c:order val="2"/>
          <c:tx>
            <c:strRef>
              <c:f>'[Second Analysis SH May 2025 Baseline Comparison.xlsx]Q17'!$V$31</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Comparison.xlsx]Q17'!$W$31:$X$31</c:f>
              <c:numCache>
                <c:formatCode>0%</c:formatCode>
                <c:ptCount val="2"/>
                <c:pt idx="0">
                  <c:v>-3.3707865168539325E-2</c:v>
                </c:pt>
                <c:pt idx="1">
                  <c:v>-5.6179775280898875E-2</c:v>
                </c:pt>
              </c:numCache>
            </c:numRef>
          </c:val>
          <c:extLst>
            <c:ext xmlns:c16="http://schemas.microsoft.com/office/drawing/2014/chart" uri="{C3380CC4-5D6E-409C-BE32-E72D297353CC}">
              <c16:uniqueId val="{00000002-6FDD-4745-B923-2B1EB279A5F7}"/>
            </c:ext>
          </c:extLst>
        </c:ser>
        <c:ser>
          <c:idx val="3"/>
          <c:order val="3"/>
          <c:tx>
            <c:strRef>
              <c:f>'[Second Analysis SH May 2025 Baseline Comparison.xlsx]Q17'!$V$34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Comparison.xlsx]Q17'!$W$34:$X$34</c:f>
              <c:numCache>
                <c:formatCode>0%</c:formatCode>
                <c:ptCount val="2"/>
                <c:pt idx="0">
                  <c:v>6.741573033707865E-2</c:v>
                </c:pt>
                <c:pt idx="1">
                  <c:v>0.14606741573033707</c:v>
                </c:pt>
              </c:numCache>
            </c:numRef>
          </c:val>
          <c:extLst>
            <c:ext xmlns:c16="http://schemas.microsoft.com/office/drawing/2014/chart" uri="{C3380CC4-5D6E-409C-BE32-E72D297353CC}">
              <c16:uniqueId val="{00000003-6FDD-4745-B923-2B1EB279A5F7}"/>
            </c:ext>
          </c:extLst>
        </c:ser>
        <c:ser>
          <c:idx val="4"/>
          <c:order val="4"/>
          <c:tx>
            <c:strRef>
              <c:f>'[Second Analysis SH May 2025 Baseline Comparison.xlsx]Q17'!$V$35</c:f>
              <c:strCache>
                <c:ptCount val="1"/>
                <c:pt idx="0">
                  <c:v>Somewhat agree</c:v>
                </c:pt>
              </c:strCache>
            </c:strRef>
          </c:tx>
          <c:spPr>
            <a:solidFill>
              <a:schemeClr val="accent6"/>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Comparison.xlsx]Q17'!$W$35:$X$35</c:f>
              <c:numCache>
                <c:formatCode>0%</c:formatCode>
                <c:ptCount val="2"/>
                <c:pt idx="0">
                  <c:v>0.47191011235955055</c:v>
                </c:pt>
                <c:pt idx="1">
                  <c:v>0.30337078651685395</c:v>
                </c:pt>
              </c:numCache>
            </c:numRef>
          </c:val>
          <c:extLst>
            <c:ext xmlns:c16="http://schemas.microsoft.com/office/drawing/2014/chart" uri="{C3380CC4-5D6E-409C-BE32-E72D297353CC}">
              <c16:uniqueId val="{00000004-6FDD-4745-B923-2B1EB279A5F7}"/>
            </c:ext>
          </c:extLst>
        </c:ser>
        <c:ser>
          <c:idx val="5"/>
          <c:order val="5"/>
          <c:tx>
            <c:strRef>
              <c:f>'[Second Analysis SH May 2025 Baseline Comparison.xlsx]Q17'!$V$36</c:f>
              <c:strCache>
                <c:ptCount val="1"/>
                <c:pt idx="0">
                  <c:v>Strongly agree</c:v>
                </c:pt>
              </c:strCache>
            </c:strRef>
          </c:tx>
          <c:spPr>
            <a:solidFill>
              <a:schemeClr val="accent3"/>
            </a:solidFill>
            <a:ln>
              <a:noFill/>
            </a:ln>
            <a:effectLst/>
          </c:spPr>
          <c:invertIfNegative val="0"/>
          <c:cat>
            <c:strRef>
              <c:f>'[Second Analysis SH May 2025 Baseline Comparison.xlsx]Q17'!$W$30:$X$30</c:f>
              <c:strCache>
                <c:ptCount val="2"/>
                <c:pt idx="0">
                  <c:v>There is a sense of community amongst TEACHING-FOCUSED faculty in my department. </c:v>
                </c:pt>
                <c:pt idx="1">
                  <c:v>I have a sense of community with RESEARCH-FOCUSED faculty in my department.</c:v>
                </c:pt>
              </c:strCache>
            </c:strRef>
          </c:cat>
          <c:val>
            <c:numRef>
              <c:f>'[Second Analysis SH May 2025 Baseline Comparison.xlsx]Q17'!$W$36:$X$36</c:f>
              <c:numCache>
                <c:formatCode>0%</c:formatCode>
                <c:ptCount val="2"/>
                <c:pt idx="0">
                  <c:v>0.30337078651685395</c:v>
                </c:pt>
                <c:pt idx="1">
                  <c:v>0.16853932584269662</c:v>
                </c:pt>
              </c:numCache>
            </c:numRef>
          </c:val>
          <c:extLst>
            <c:ext xmlns:c16="http://schemas.microsoft.com/office/drawing/2014/chart" uri="{C3380CC4-5D6E-409C-BE32-E72D297353CC}">
              <c16:uniqueId val="{00000005-6FDD-4745-B923-2B1EB279A5F7}"/>
            </c:ext>
          </c:extLst>
        </c:ser>
        <c:dLbls>
          <c:showLegendKey val="0"/>
          <c:showVal val="0"/>
          <c:showCatName val="0"/>
          <c:showSerName val="0"/>
          <c:showPercent val="0"/>
          <c:showBubbleSize val="0"/>
        </c:dLbls>
        <c:gapWidth val="150"/>
        <c:overlap val="100"/>
        <c:axId val="435581920"/>
        <c:axId val="435577600"/>
      </c:barChart>
      <c:catAx>
        <c:axId val="43558192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77600"/>
        <c:crosses val="autoZero"/>
        <c:auto val="1"/>
        <c:lblAlgn val="ctr"/>
        <c:lblOffset val="100"/>
        <c:noMultiLvlLbl val="0"/>
      </c:catAx>
      <c:valAx>
        <c:axId val="435577600"/>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58192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Career</a:t>
            </a:r>
            <a:r>
              <a:rPr lang="en-GB" baseline="0"/>
              <a:t> Advancement, Job Stability and Security - Baseline Survey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2"/>
          <c:order val="0"/>
          <c:tx>
            <c:strRef>
              <c:f>'[Second Analysis SH May 2025 Baseline Comparison.xlsx]Q18'!$U$33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Comparison.xlsx]Q18'!$V$33:$X$33</c:f>
              <c:numCache>
                <c:formatCode>0%</c:formatCode>
                <c:ptCount val="3"/>
                <c:pt idx="0">
                  <c:v>-0.11797752808988764</c:v>
                </c:pt>
                <c:pt idx="1">
                  <c:v>-5.113636363636364E-2</c:v>
                </c:pt>
                <c:pt idx="2">
                  <c:v>-8.4269662921348312E-2</c:v>
                </c:pt>
              </c:numCache>
            </c:numRef>
          </c:val>
          <c:extLst>
            <c:ext xmlns:c16="http://schemas.microsoft.com/office/drawing/2014/chart" uri="{C3380CC4-5D6E-409C-BE32-E72D297353CC}">
              <c16:uniqueId val="{00000000-7632-464E-BFA3-6B0E69A5BC9B}"/>
            </c:ext>
          </c:extLst>
        </c:ser>
        <c:ser>
          <c:idx val="0"/>
          <c:order val="1"/>
          <c:tx>
            <c:strRef>
              <c:f>'[Second Analysis SH May 2025 Baseline Comparison.xlsx]Q18'!$U$31</c:f>
              <c:strCache>
                <c:ptCount val="1"/>
                <c:pt idx="0">
                  <c:v>Strongly disagree</c:v>
                </c:pt>
              </c:strCache>
            </c:strRef>
          </c:tx>
          <c:spPr>
            <a:solidFill>
              <a:schemeClr val="accent2"/>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Comparison.xlsx]Q18'!$V$31:$X$31</c:f>
              <c:numCache>
                <c:formatCode>0%</c:formatCode>
                <c:ptCount val="3"/>
                <c:pt idx="0">
                  <c:v>-3.3707865168539325E-2</c:v>
                </c:pt>
                <c:pt idx="1">
                  <c:v>-6.8181818181818177E-2</c:v>
                </c:pt>
                <c:pt idx="2">
                  <c:v>-1.1235955056179775E-2</c:v>
                </c:pt>
              </c:numCache>
            </c:numRef>
          </c:val>
          <c:extLst>
            <c:ext xmlns:c16="http://schemas.microsoft.com/office/drawing/2014/chart" uri="{C3380CC4-5D6E-409C-BE32-E72D297353CC}">
              <c16:uniqueId val="{00000001-7632-464E-BFA3-6B0E69A5BC9B}"/>
            </c:ext>
          </c:extLst>
        </c:ser>
        <c:ser>
          <c:idx val="1"/>
          <c:order val="2"/>
          <c:tx>
            <c:strRef>
              <c:f>'[Second Analysis SH May 2025 Baseline Comparison.xlsx]Q18'!$U$32</c:f>
              <c:strCache>
                <c:ptCount val="1"/>
                <c:pt idx="0">
                  <c:v>Somewhat disagree</c:v>
                </c:pt>
              </c:strCache>
            </c:strRef>
          </c:tx>
          <c:spPr>
            <a:solidFill>
              <a:schemeClr val="accent2">
                <a:lumMod val="75000"/>
              </a:schemeClr>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Comparison.xlsx]Q18'!$V$32:$X$32</c:f>
              <c:numCache>
                <c:formatCode>0%</c:formatCode>
                <c:ptCount val="3"/>
                <c:pt idx="0">
                  <c:v>-0.24719101123595505</c:v>
                </c:pt>
                <c:pt idx="1">
                  <c:v>-5.6818181818181816E-2</c:v>
                </c:pt>
                <c:pt idx="2">
                  <c:v>-6.741573033707865E-2</c:v>
                </c:pt>
              </c:numCache>
            </c:numRef>
          </c:val>
          <c:extLst>
            <c:ext xmlns:c16="http://schemas.microsoft.com/office/drawing/2014/chart" uri="{C3380CC4-5D6E-409C-BE32-E72D297353CC}">
              <c16:uniqueId val="{00000002-7632-464E-BFA3-6B0E69A5BC9B}"/>
            </c:ext>
          </c:extLst>
        </c:ser>
        <c:ser>
          <c:idx val="3"/>
          <c:order val="3"/>
          <c:tx>
            <c:strRef>
              <c:f>'[Second Analysis SH May 2025 Baseline Comparison.xlsx]Q18'!$U$34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Comparison.xlsx]Q18'!$V$34:$X$34</c:f>
              <c:numCache>
                <c:formatCode>0%</c:formatCode>
                <c:ptCount val="3"/>
                <c:pt idx="0">
                  <c:v>0.11797752808988764</c:v>
                </c:pt>
                <c:pt idx="1">
                  <c:v>5.113636363636364E-2</c:v>
                </c:pt>
                <c:pt idx="2">
                  <c:v>8.4269662921348312E-2</c:v>
                </c:pt>
              </c:numCache>
            </c:numRef>
          </c:val>
          <c:extLst>
            <c:ext xmlns:c16="http://schemas.microsoft.com/office/drawing/2014/chart" uri="{C3380CC4-5D6E-409C-BE32-E72D297353CC}">
              <c16:uniqueId val="{00000003-7632-464E-BFA3-6B0E69A5BC9B}"/>
            </c:ext>
          </c:extLst>
        </c:ser>
        <c:ser>
          <c:idx val="4"/>
          <c:order val="4"/>
          <c:tx>
            <c:strRef>
              <c:f>'[Second Analysis SH May 2025 Baseline Comparison.xlsx]Q18'!$U$35</c:f>
              <c:strCache>
                <c:ptCount val="1"/>
                <c:pt idx="0">
                  <c:v>Somewhat agree</c:v>
                </c:pt>
              </c:strCache>
            </c:strRef>
          </c:tx>
          <c:spPr>
            <a:solidFill>
              <a:schemeClr val="accent6"/>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Comparison.xlsx]Q18'!$V$35:$X$35</c:f>
              <c:numCache>
                <c:formatCode>0%</c:formatCode>
                <c:ptCount val="3"/>
                <c:pt idx="0">
                  <c:v>0.39325842696629215</c:v>
                </c:pt>
                <c:pt idx="1">
                  <c:v>0.48863636363636365</c:v>
                </c:pt>
                <c:pt idx="2">
                  <c:v>0.5056179775280899</c:v>
                </c:pt>
              </c:numCache>
            </c:numRef>
          </c:val>
          <c:extLst>
            <c:ext xmlns:c16="http://schemas.microsoft.com/office/drawing/2014/chart" uri="{C3380CC4-5D6E-409C-BE32-E72D297353CC}">
              <c16:uniqueId val="{00000004-7632-464E-BFA3-6B0E69A5BC9B}"/>
            </c:ext>
          </c:extLst>
        </c:ser>
        <c:ser>
          <c:idx val="5"/>
          <c:order val="5"/>
          <c:tx>
            <c:strRef>
              <c:f>'[Second Analysis SH May 2025 Baseline Comparison.xlsx]Q18'!$U$36</c:f>
              <c:strCache>
                <c:ptCount val="1"/>
                <c:pt idx="0">
                  <c:v>Strongly agree</c:v>
                </c:pt>
              </c:strCache>
            </c:strRef>
          </c:tx>
          <c:spPr>
            <a:solidFill>
              <a:schemeClr val="accent3"/>
            </a:solidFill>
            <a:ln>
              <a:noFill/>
            </a:ln>
            <a:effectLst/>
          </c:spPr>
          <c:invertIfNegative val="0"/>
          <c:cat>
            <c:strRef>
              <c:f>'[Second Analysis SH May 2025 Baseline Comparison.xlsx]Q18'!$V$30:$X$30</c:f>
              <c:strCache>
                <c:ptCount val="3"/>
                <c:pt idx="0">
                  <c:v>As a teaching-focused faculty member, the requirements for renewal of contract or tenure promotion are clear. </c:v>
                </c:pt>
                <c:pt idx="1">
                  <c:v>I have job security in my current position. </c:v>
                </c:pt>
                <c:pt idx="2">
                  <c:v>If I left my job today, I could find another job similar or better than my current job. </c:v>
                </c:pt>
              </c:strCache>
            </c:strRef>
          </c:cat>
          <c:val>
            <c:numRef>
              <c:f>'[Second Analysis SH May 2025 Baseline Comparison.xlsx]Q18'!$V$36:$X$36</c:f>
              <c:numCache>
                <c:formatCode>0%</c:formatCode>
                <c:ptCount val="3"/>
                <c:pt idx="0">
                  <c:v>8.98876404494382E-2</c:v>
                </c:pt>
                <c:pt idx="1">
                  <c:v>0.28409090909090912</c:v>
                </c:pt>
                <c:pt idx="2">
                  <c:v>0.24719101123595505</c:v>
                </c:pt>
              </c:numCache>
            </c:numRef>
          </c:val>
          <c:extLst>
            <c:ext xmlns:c16="http://schemas.microsoft.com/office/drawing/2014/chart" uri="{C3380CC4-5D6E-409C-BE32-E72D297353CC}">
              <c16:uniqueId val="{00000005-7632-464E-BFA3-6B0E69A5BC9B}"/>
            </c:ext>
          </c:extLst>
        </c:ser>
        <c:dLbls>
          <c:showLegendKey val="0"/>
          <c:showVal val="0"/>
          <c:showCatName val="0"/>
          <c:showSerName val="0"/>
          <c:showPercent val="0"/>
          <c:showBubbleSize val="0"/>
        </c:dLbls>
        <c:gapWidth val="150"/>
        <c:overlap val="100"/>
        <c:axId val="431632016"/>
        <c:axId val="431630576"/>
      </c:barChart>
      <c:catAx>
        <c:axId val="43163201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30576"/>
        <c:crosses val="autoZero"/>
        <c:auto val="1"/>
        <c:lblAlgn val="ctr"/>
        <c:lblOffset val="100"/>
        <c:noMultiLvlLbl val="0"/>
      </c:catAx>
      <c:valAx>
        <c:axId val="43163057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3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Career Advancement, Job Stability and Security - Pulse Survey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'[Second Analysis SH May 2025 Baseline Comparison.xlsx]Q18'!$B$33</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Comparison.xlsx]Q18'!$N$33:$R$33</c:f>
              <c:numCache>
                <c:formatCode>0%</c:formatCode>
                <c:ptCount val="3"/>
                <c:pt idx="0">
                  <c:v>-5.3030303030303032E-2</c:v>
                </c:pt>
                <c:pt idx="1">
                  <c:v>-5.9701492537313432E-2</c:v>
                </c:pt>
                <c:pt idx="2">
                  <c:v>-0.21641791044776118</c:v>
                </c:pt>
              </c:numCache>
              <c:extLst/>
            </c:numRef>
          </c:val>
          <c:extLst>
            <c:ext xmlns:c16="http://schemas.microsoft.com/office/drawing/2014/chart" uri="{C3380CC4-5D6E-409C-BE32-E72D297353CC}">
              <c16:uniqueId val="{00000000-9A28-8945-B066-2DFB61F2A540}"/>
            </c:ext>
          </c:extLst>
        </c:ser>
        <c:ser>
          <c:idx val="1"/>
          <c:order val="1"/>
          <c:tx>
            <c:strRef>
              <c:f>'[Second Analysis SH May 2025 Baseline Comparison.xlsx]Q18'!$B$32</c:f>
              <c:strCache>
                <c:ptCount val="1"/>
                <c:pt idx="0">
                  <c:v>Somewhat disagree</c:v>
                </c:pt>
              </c:strCache>
            </c:strRef>
          </c:tx>
          <c:spPr>
            <a:solidFill>
              <a:schemeClr val="accent2"/>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Comparison.xlsx]Q18'!$N$32:$R$32</c:f>
              <c:numCache>
                <c:formatCode>0%</c:formatCode>
                <c:ptCount val="3"/>
                <c:pt idx="0">
                  <c:v>-0.27272727272727271</c:v>
                </c:pt>
                <c:pt idx="1">
                  <c:v>-5.9701492537313432E-2</c:v>
                </c:pt>
                <c:pt idx="2">
                  <c:v>-0.2537313432835821</c:v>
                </c:pt>
              </c:numCache>
              <c:extLst/>
            </c:numRef>
          </c:val>
          <c:extLst>
            <c:ext xmlns:c16="http://schemas.microsoft.com/office/drawing/2014/chart" uri="{C3380CC4-5D6E-409C-BE32-E72D297353CC}">
              <c16:uniqueId val="{00000001-9A28-8945-B066-2DFB61F2A540}"/>
            </c:ext>
          </c:extLst>
        </c:ser>
        <c:ser>
          <c:idx val="0"/>
          <c:order val="2"/>
          <c:tx>
            <c:strRef>
              <c:f>'[Second Analysis SH May 2025 Baseline Comparison.xlsx]Q18'!$B$31</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Comparison.xlsx]Q18'!$N$31:$R$31</c:f>
              <c:numCache>
                <c:formatCode>0%</c:formatCode>
                <c:ptCount val="3"/>
                <c:pt idx="0">
                  <c:v>-0.12121212121212122</c:v>
                </c:pt>
                <c:pt idx="1">
                  <c:v>-7.4626865671641784E-2</c:v>
                </c:pt>
                <c:pt idx="2">
                  <c:v>-0.14925373134328357</c:v>
                </c:pt>
              </c:numCache>
              <c:extLst/>
            </c:numRef>
          </c:val>
          <c:extLst>
            <c:ext xmlns:c16="http://schemas.microsoft.com/office/drawing/2014/chart" uri="{C3380CC4-5D6E-409C-BE32-E72D297353CC}">
              <c16:uniqueId val="{00000002-9A28-8945-B066-2DFB61F2A540}"/>
            </c:ext>
          </c:extLst>
        </c:ser>
        <c:ser>
          <c:idx val="3"/>
          <c:order val="3"/>
          <c:tx>
            <c:strRef>
              <c:f>'[Second Analysis SH May 2025 Baseline Comparison.xlsx]Q18'!$B$34</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Comparison.xlsx]Q18'!$N$34:$R$34</c:f>
              <c:numCache>
                <c:formatCode>0%</c:formatCode>
                <c:ptCount val="3"/>
                <c:pt idx="0">
                  <c:v>5.3030303030303032E-2</c:v>
                </c:pt>
                <c:pt idx="1">
                  <c:v>5.9701492537313432E-2</c:v>
                </c:pt>
                <c:pt idx="2">
                  <c:v>0.21641791044776118</c:v>
                </c:pt>
              </c:numCache>
              <c:extLst/>
            </c:numRef>
          </c:val>
          <c:extLst>
            <c:ext xmlns:c16="http://schemas.microsoft.com/office/drawing/2014/chart" uri="{C3380CC4-5D6E-409C-BE32-E72D297353CC}">
              <c16:uniqueId val="{00000003-9A28-8945-B066-2DFB61F2A540}"/>
            </c:ext>
          </c:extLst>
        </c:ser>
        <c:ser>
          <c:idx val="4"/>
          <c:order val="4"/>
          <c:tx>
            <c:strRef>
              <c:f>'[Second Analysis SH May 2025 Baseline Comparison.xlsx]Q18'!$B$35</c:f>
              <c:strCache>
                <c:ptCount val="1"/>
                <c:pt idx="0">
                  <c:v>Somewhat agree</c:v>
                </c:pt>
              </c:strCache>
            </c:strRef>
          </c:tx>
          <c:spPr>
            <a:solidFill>
              <a:schemeClr val="accent6"/>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Comparison.xlsx]Q18'!$N$35:$R$35</c:f>
              <c:numCache>
                <c:formatCode>0%</c:formatCode>
                <c:ptCount val="3"/>
                <c:pt idx="0">
                  <c:v>0.39393939393939392</c:v>
                </c:pt>
                <c:pt idx="1">
                  <c:v>0.52238805970149249</c:v>
                </c:pt>
                <c:pt idx="2">
                  <c:v>0.13432835820895522</c:v>
                </c:pt>
              </c:numCache>
              <c:extLst/>
            </c:numRef>
          </c:val>
          <c:extLst>
            <c:ext xmlns:c16="http://schemas.microsoft.com/office/drawing/2014/chart" uri="{C3380CC4-5D6E-409C-BE32-E72D297353CC}">
              <c16:uniqueId val="{00000004-9A28-8945-B066-2DFB61F2A540}"/>
            </c:ext>
          </c:extLst>
        </c:ser>
        <c:ser>
          <c:idx val="5"/>
          <c:order val="5"/>
          <c:tx>
            <c:strRef>
              <c:f>'[Second Analysis SH May 2025 Baseline Comparison.xlsx]Q18'!$B$36</c:f>
              <c:strCache>
                <c:ptCount val="1"/>
                <c:pt idx="0">
                  <c:v>Strongly agree</c:v>
                </c:pt>
              </c:strCache>
            </c:strRef>
          </c:tx>
          <c:spPr>
            <a:solidFill>
              <a:schemeClr val="accent3"/>
            </a:solidFill>
            <a:ln>
              <a:noFill/>
            </a:ln>
            <a:effectLst/>
          </c:spPr>
          <c:invertIfNegative val="0"/>
          <c:cat>
            <c:strRef>
              <c:f>'[Second Analysis SH May 2025 Baseline Comparison.xlsx]Q18'!$C$30:$G$30</c:f>
              <c:strCache>
                <c:ptCount val="3"/>
                <c:pt idx="0">
                  <c:v>As a teaching-focused faculty member, I find the requirements for promotion are clear.</c:v>
                </c:pt>
                <c:pt idx="1">
                  <c:v>I feel like I have job security in my current position.</c:v>
                </c:pt>
                <c:pt idx="2">
                  <c:v>If I left my job today, I could find another job similar or better than my current job.</c:v>
                </c:pt>
              </c:strCache>
              <c:extLst/>
            </c:strRef>
          </c:cat>
          <c:val>
            <c:numRef>
              <c:f>'[Second Analysis SH May 2025 Baseline Comparison.xlsx]Q18'!$N$36:$R$36</c:f>
              <c:numCache>
                <c:formatCode>0%</c:formatCode>
                <c:ptCount val="3"/>
                <c:pt idx="0">
                  <c:v>0.10606060606060606</c:v>
                </c:pt>
                <c:pt idx="1">
                  <c:v>0.22388059701492538</c:v>
                </c:pt>
                <c:pt idx="2">
                  <c:v>2.9850746268656716E-2</c:v>
                </c:pt>
              </c:numCache>
              <c:extLst/>
            </c:numRef>
          </c:val>
          <c:extLst>
            <c:ext xmlns:c16="http://schemas.microsoft.com/office/drawing/2014/chart" uri="{C3380CC4-5D6E-409C-BE32-E72D297353CC}">
              <c16:uniqueId val="{00000005-9A28-8945-B066-2DFB61F2A540}"/>
            </c:ext>
          </c:extLst>
        </c:ser>
        <c:dLbls>
          <c:showLegendKey val="0"/>
          <c:showVal val="0"/>
          <c:showCatName val="0"/>
          <c:showSerName val="0"/>
          <c:showPercent val="0"/>
          <c:showBubbleSize val="0"/>
        </c:dLbls>
        <c:gapWidth val="150"/>
        <c:overlap val="100"/>
        <c:axId val="1317344784"/>
        <c:axId val="1317347664"/>
      </c:barChart>
      <c:catAx>
        <c:axId val="131734478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347664"/>
        <c:crosses val="autoZero"/>
        <c:auto val="1"/>
        <c:lblAlgn val="ctr"/>
        <c:lblOffset val="100"/>
        <c:noMultiLvlLbl val="0"/>
      </c:catAx>
      <c:valAx>
        <c:axId val="1317347664"/>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344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Value, Wellbeing and Job Satisfaction - Pulse Survey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0"/>
          <c:tx>
            <c:strRef>
              <c:f>'[Second Analysis SH May 2025 Baseline Comparison.xlsx]Q19'!$B$38</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Comparison.xlsx]Q19'!$S$38:$AB$38</c:f>
              <c:numCache>
                <c:formatCode>0%</c:formatCode>
                <c:ptCount val="5"/>
                <c:pt idx="0">
                  <c:v>-6.7164179104477612E-2</c:v>
                </c:pt>
                <c:pt idx="1">
                  <c:v>-0.14393939393939395</c:v>
                </c:pt>
                <c:pt idx="2">
                  <c:v>-0.11194029850746269</c:v>
                </c:pt>
                <c:pt idx="3">
                  <c:v>-8.9552238805970144E-2</c:v>
                </c:pt>
                <c:pt idx="4">
                  <c:v>-7.4626865671641784E-2</c:v>
                </c:pt>
              </c:numCache>
              <c:extLst/>
            </c:numRef>
          </c:val>
          <c:extLst>
            <c:ext xmlns:c16="http://schemas.microsoft.com/office/drawing/2014/chart" uri="{C3380CC4-5D6E-409C-BE32-E72D297353CC}">
              <c16:uniqueId val="{00000000-0E84-BA4E-853D-76BA9200E6D3}"/>
            </c:ext>
          </c:extLst>
        </c:ser>
        <c:ser>
          <c:idx val="1"/>
          <c:order val="1"/>
          <c:tx>
            <c:strRef>
              <c:f>'[Second Analysis SH May 2025 Baseline Comparison.xlsx]Q19'!$B$37</c:f>
              <c:strCache>
                <c:ptCount val="1"/>
                <c:pt idx="0">
                  <c:v>Somewhat disagree</c:v>
                </c:pt>
              </c:strCache>
            </c:strRef>
          </c:tx>
          <c:spPr>
            <a:solidFill>
              <a:schemeClr val="accent2"/>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Comparison.xlsx]Q19'!$S$37:$AB$37</c:f>
              <c:numCache>
                <c:formatCode>0%</c:formatCode>
                <c:ptCount val="5"/>
                <c:pt idx="0">
                  <c:v>-0.1044776119402985</c:v>
                </c:pt>
                <c:pt idx="1">
                  <c:v>-0.25757575757575757</c:v>
                </c:pt>
                <c:pt idx="2">
                  <c:v>-4.4776119402985072E-2</c:v>
                </c:pt>
                <c:pt idx="3">
                  <c:v>-0.22388059701492538</c:v>
                </c:pt>
                <c:pt idx="4">
                  <c:v>-0.13432835820895522</c:v>
                </c:pt>
              </c:numCache>
              <c:extLst/>
            </c:numRef>
          </c:val>
          <c:extLst>
            <c:ext xmlns:c16="http://schemas.microsoft.com/office/drawing/2014/chart" uri="{C3380CC4-5D6E-409C-BE32-E72D297353CC}">
              <c16:uniqueId val="{00000001-0E84-BA4E-853D-76BA9200E6D3}"/>
            </c:ext>
          </c:extLst>
        </c:ser>
        <c:ser>
          <c:idx val="0"/>
          <c:order val="2"/>
          <c:tx>
            <c:strRef>
              <c:f>'[Second Analysis SH May 2025 Baseline Comparison.xlsx]Q19'!$B$36</c:f>
              <c:strCache>
                <c:ptCount val="1"/>
                <c:pt idx="0">
                  <c:v>Strongly disagree</c:v>
                </c:pt>
              </c:strCache>
            </c:strRef>
          </c:tx>
          <c:spPr>
            <a:solidFill>
              <a:schemeClr val="accent2">
                <a:lumMod val="75000"/>
              </a:schemeClr>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Comparison.xlsx]Q19'!$S$36:$AB$36</c:f>
              <c:numCache>
                <c:formatCode>0%</c:formatCode>
                <c:ptCount val="5"/>
                <c:pt idx="0">
                  <c:v>-8.9552238805970144E-2</c:v>
                </c:pt>
                <c:pt idx="1">
                  <c:v>-0.13636363636363635</c:v>
                </c:pt>
                <c:pt idx="2">
                  <c:v>-2.9850746268656716E-2</c:v>
                </c:pt>
                <c:pt idx="3">
                  <c:v>-0.22388059701492538</c:v>
                </c:pt>
                <c:pt idx="4">
                  <c:v>-2.9850746268656716E-2</c:v>
                </c:pt>
              </c:numCache>
              <c:extLst/>
            </c:numRef>
          </c:val>
          <c:extLst>
            <c:ext xmlns:c16="http://schemas.microsoft.com/office/drawing/2014/chart" uri="{C3380CC4-5D6E-409C-BE32-E72D297353CC}">
              <c16:uniqueId val="{00000002-0E84-BA4E-853D-76BA9200E6D3}"/>
            </c:ext>
          </c:extLst>
        </c:ser>
        <c:ser>
          <c:idx val="3"/>
          <c:order val="3"/>
          <c:tx>
            <c:strRef>
              <c:f>'[Second Analysis SH May 2025 Baseline Comparison.xlsx]Q19'!$B$39</c:f>
              <c:strCache>
                <c:ptCount val="1"/>
                <c:pt idx="0">
                  <c:v>Neither agree nor disagree</c:v>
                </c:pt>
              </c:strCache>
            </c:strRef>
          </c:tx>
          <c:spPr>
            <a:solidFill>
              <a:schemeClr val="bg2">
                <a:lumMod val="50000"/>
              </a:schemeClr>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Comparison.xlsx]Q19'!$S$39:$AB$39</c:f>
              <c:numCache>
                <c:formatCode>0%</c:formatCode>
                <c:ptCount val="5"/>
                <c:pt idx="0">
                  <c:v>6.7164179104477612E-2</c:v>
                </c:pt>
                <c:pt idx="1">
                  <c:v>0.14393939393939395</c:v>
                </c:pt>
                <c:pt idx="2">
                  <c:v>0.11194029850746269</c:v>
                </c:pt>
                <c:pt idx="3">
                  <c:v>8.9552238805970144E-2</c:v>
                </c:pt>
                <c:pt idx="4">
                  <c:v>7.4626865671641784E-2</c:v>
                </c:pt>
              </c:numCache>
              <c:extLst/>
            </c:numRef>
          </c:val>
          <c:extLst>
            <c:ext xmlns:c16="http://schemas.microsoft.com/office/drawing/2014/chart" uri="{C3380CC4-5D6E-409C-BE32-E72D297353CC}">
              <c16:uniqueId val="{00000003-0E84-BA4E-853D-76BA9200E6D3}"/>
            </c:ext>
          </c:extLst>
        </c:ser>
        <c:ser>
          <c:idx val="4"/>
          <c:order val="4"/>
          <c:tx>
            <c:strRef>
              <c:f>'[Second Analysis SH May 2025 Baseline Comparison.xlsx]Q19'!$B$40</c:f>
              <c:strCache>
                <c:ptCount val="1"/>
                <c:pt idx="0">
                  <c:v>Somewhat agree</c:v>
                </c:pt>
              </c:strCache>
            </c:strRef>
          </c:tx>
          <c:spPr>
            <a:solidFill>
              <a:schemeClr val="accent6"/>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Comparison.xlsx]Q19'!$S$40:$AB$40</c:f>
              <c:numCache>
                <c:formatCode>0%</c:formatCode>
                <c:ptCount val="5"/>
                <c:pt idx="0">
                  <c:v>0.53731343283582089</c:v>
                </c:pt>
                <c:pt idx="1">
                  <c:v>0.24242424242424243</c:v>
                </c:pt>
                <c:pt idx="2">
                  <c:v>0.46268656716417911</c:v>
                </c:pt>
                <c:pt idx="3">
                  <c:v>0.32835820895522388</c:v>
                </c:pt>
                <c:pt idx="4">
                  <c:v>0.58208955223880599</c:v>
                </c:pt>
              </c:numCache>
              <c:extLst/>
            </c:numRef>
          </c:val>
          <c:extLst>
            <c:ext xmlns:c16="http://schemas.microsoft.com/office/drawing/2014/chart" uri="{C3380CC4-5D6E-409C-BE32-E72D297353CC}">
              <c16:uniqueId val="{00000004-0E84-BA4E-853D-76BA9200E6D3}"/>
            </c:ext>
          </c:extLst>
        </c:ser>
        <c:ser>
          <c:idx val="5"/>
          <c:order val="5"/>
          <c:tx>
            <c:strRef>
              <c:f>'[Second Analysis SH May 2025 Baseline Comparison.xlsx]Q19'!$B$41</c:f>
              <c:strCache>
                <c:ptCount val="1"/>
                <c:pt idx="0">
                  <c:v>Strongly agree</c:v>
                </c:pt>
              </c:strCache>
            </c:strRef>
          </c:tx>
          <c:spPr>
            <a:solidFill>
              <a:schemeClr val="accent3"/>
            </a:solidFill>
            <a:ln>
              <a:noFill/>
            </a:ln>
            <a:effectLst/>
          </c:spPr>
          <c:invertIfNegative val="0"/>
          <c:cat>
            <c:strRef>
              <c:f>'[Second Analysis SH May 2025 Baseline Comparison.xlsx]Q19'!$C$35:$L$35</c:f>
              <c:strCache>
                <c:ptCount val="5"/>
                <c:pt idx="0">
                  <c:v>I feel valued by my departmental leadership.</c:v>
                </c:pt>
                <c:pt idx="1">
                  <c:v>I feel valued by my department colleagues on the research track.</c:v>
                </c:pt>
                <c:pt idx="2">
                  <c:v>I feel valued by my departmental support staff.</c:v>
                </c:pt>
                <c:pt idx="3">
                  <c:v>I consider my pay to be adequate/appropriate relative to my workload.</c:v>
                </c:pt>
                <c:pt idx="4">
                  <c:v>Overall, I am satisfied with my job.</c:v>
                </c:pt>
              </c:strCache>
              <c:extLst/>
            </c:strRef>
          </c:cat>
          <c:val>
            <c:numRef>
              <c:f>'[Second Analysis SH May 2025 Baseline Comparison.xlsx]Q19'!$S$41:$AB$41</c:f>
              <c:numCache>
                <c:formatCode>0%</c:formatCode>
                <c:ptCount val="5"/>
                <c:pt idx="0">
                  <c:v>0.13432835820895522</c:v>
                </c:pt>
                <c:pt idx="1">
                  <c:v>7.575757575757576E-2</c:v>
                </c:pt>
                <c:pt idx="2">
                  <c:v>0.23880597014925373</c:v>
                </c:pt>
                <c:pt idx="3">
                  <c:v>4.4776119402985072E-2</c:v>
                </c:pt>
                <c:pt idx="4">
                  <c:v>0.1044776119402985</c:v>
                </c:pt>
              </c:numCache>
              <c:extLst/>
            </c:numRef>
          </c:val>
          <c:extLst>
            <c:ext xmlns:c16="http://schemas.microsoft.com/office/drawing/2014/chart" uri="{C3380CC4-5D6E-409C-BE32-E72D297353CC}">
              <c16:uniqueId val="{00000005-0E84-BA4E-853D-76BA9200E6D3}"/>
            </c:ext>
          </c:extLst>
        </c:ser>
        <c:dLbls>
          <c:showLegendKey val="0"/>
          <c:showVal val="0"/>
          <c:showCatName val="0"/>
          <c:showSerName val="0"/>
          <c:showPercent val="0"/>
          <c:showBubbleSize val="0"/>
        </c:dLbls>
        <c:gapWidth val="150"/>
        <c:overlap val="100"/>
        <c:axId val="1324041776"/>
        <c:axId val="1324040336"/>
      </c:barChart>
      <c:catAx>
        <c:axId val="132404177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324040336"/>
        <c:crosses val="autoZero"/>
        <c:auto val="1"/>
        <c:lblAlgn val="ctr"/>
        <c:lblOffset val="100"/>
        <c:noMultiLvlLbl val="0"/>
      </c:catAx>
      <c:valAx>
        <c:axId val="132404033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40417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t" anchorCtr="1"/>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Baseline Comparison.xlsx]Q1-Q5'!$X$3:$X$96</cx:f>
        <cx:lvl ptCount="94" formatCode="General">
          <cx:pt idx="0">39</cx:pt>
          <cx:pt idx="1">33</cx:pt>
          <cx:pt idx="2">15</cx:pt>
          <cx:pt idx="3">30</cx:pt>
          <cx:pt idx="4">20</cx:pt>
          <cx:pt idx="5">20</cx:pt>
          <cx:pt idx="6">15</cx:pt>
          <cx:pt idx="7">10</cx:pt>
          <cx:pt idx="8">15</cx:pt>
          <cx:pt idx="9">45</cx:pt>
          <cx:pt idx="10">40</cx:pt>
          <cx:pt idx="11">35</cx:pt>
          <cx:pt idx="12">30</cx:pt>
          <cx:pt idx="13">15</cx:pt>
          <cx:pt idx="14">25</cx:pt>
          <cx:pt idx="15">40</cx:pt>
          <cx:pt idx="16">38</cx:pt>
          <cx:pt idx="17">38</cx:pt>
          <cx:pt idx="18">10</cx:pt>
          <cx:pt idx="19">45</cx:pt>
          <cx:pt idx="20">20</cx:pt>
          <cx:pt idx="21">20</cx:pt>
          <cx:pt idx="22">16</cx:pt>
          <cx:pt idx="23">38</cx:pt>
          <cx:pt idx="24">60</cx:pt>
          <cx:pt idx="25">20</cx:pt>
          <cx:pt idx="26">60</cx:pt>
          <cx:pt idx="27">25</cx:pt>
          <cx:pt idx="28">30</cx:pt>
          <cx:pt idx="29">25</cx:pt>
          <cx:pt idx="30">15</cx:pt>
          <cx:pt idx="31">30</cx:pt>
          <cx:pt idx="32">2</cx:pt>
          <cx:pt idx="33">80</cx:pt>
          <cx:pt idx="34">15</cx:pt>
          <cx:pt idx="35">35</cx:pt>
          <cx:pt idx="36">40</cx:pt>
          <cx:pt idx="37">30</cx:pt>
          <cx:pt idx="38">30</cx:pt>
          <cx:pt idx="39">29</cx:pt>
          <cx:pt idx="40">20</cx:pt>
          <cx:pt idx="41">23</cx:pt>
          <cx:pt idx="42">20</cx:pt>
          <cx:pt idx="43">33</cx:pt>
          <cx:pt idx="44">10</cx:pt>
          <cx:pt idx="45">15</cx:pt>
          <cx:pt idx="46">10</cx:pt>
          <cx:pt idx="47">19</cx:pt>
          <cx:pt idx="48">7</cx:pt>
          <cx:pt idx="49">15</cx:pt>
          <cx:pt idx="50">25</cx:pt>
          <cx:pt idx="51">20</cx:pt>
          <cx:pt idx="52">30</cx:pt>
          <cx:pt idx="53">15</cx:pt>
          <cx:pt idx="54">8</cx:pt>
          <cx:pt idx="55">25</cx:pt>
          <cx:pt idx="56">10</cx:pt>
          <cx:pt idx="57">30</cx:pt>
          <cx:pt idx="58">20</cx:pt>
          <cx:pt idx="59">15</cx:pt>
          <cx:pt idx="60">40</cx:pt>
          <cx:pt idx="61">30</cx:pt>
          <cx:pt idx="62">30</cx:pt>
          <cx:pt idx="63">40</cx:pt>
          <cx:pt idx="64">40</cx:pt>
          <cx:pt idx="69">0</cx:pt>
        </cx:lvl>
      </cx:numDim>
    </cx:data>
    <cx:data id="1">
      <cx:numDim type="val">
        <cx:f>'[Second Analysis SH May 2025 Baseline Comparison.xlsx]Q1-Q5'!$Y$3:$Y$96</cx:f>
        <cx:lvl ptCount="94" formatCode="General">
          <cx:pt idx="0">6</cx:pt>
          <cx:pt idx="1">20</cx:pt>
          <cx:pt idx="2">20</cx:pt>
          <cx:pt idx="3">40</cx:pt>
          <cx:pt idx="5">40</cx:pt>
          <cx:pt idx="6">33</cx:pt>
          <cx:pt idx="7">8</cx:pt>
          <cx:pt idx="8">10</cx:pt>
          <cx:pt idx="9">40</cx:pt>
          <cx:pt idx="10">38</cx:pt>
          <cx:pt idx="11">50</cx:pt>
          <cx:pt idx="12">60</cx:pt>
          <cx:pt idx="13">15</cx:pt>
          <cx:pt idx="14">36</cx:pt>
          <cx:pt idx="15">41</cx:pt>
          <cx:pt idx="16">46</cx:pt>
          <cx:pt idx="17">20</cx:pt>
          <cx:pt idx="18">40</cx:pt>
          <cx:pt idx="19">18</cx:pt>
          <cx:pt idx="20">45</cx:pt>
          <cx:pt idx="21">19</cx:pt>
          <cx:pt idx="22">40</cx:pt>
          <cx:pt idx="23">35</cx:pt>
          <cx:pt idx="24">40</cx:pt>
          <cx:pt idx="25">25</cx:pt>
          <cx:pt idx="26">25</cx:pt>
          <cx:pt idx="27">80</cx:pt>
          <cx:pt idx="29">25</cx:pt>
          <cx:pt idx="30">40</cx:pt>
          <cx:pt idx="31">30</cx:pt>
          <cx:pt idx="32">30</cx:pt>
          <cx:pt idx="33">5</cx:pt>
          <cx:pt idx="34">7</cx:pt>
          <cx:pt idx="35">32</cx:pt>
          <cx:pt idx="36">10</cx:pt>
          <cx:pt idx="37">10</cx:pt>
          <cx:pt idx="38">35</cx:pt>
          <cx:pt idx="40">10</cx:pt>
          <cx:pt idx="41">40</cx:pt>
          <cx:pt idx="42">20</cx:pt>
          <cx:pt idx="43">30</cx:pt>
          <cx:pt idx="44">8</cx:pt>
          <cx:pt idx="47">33</cx:pt>
          <cx:pt idx="48">5</cx:pt>
          <cx:pt idx="49">40</cx:pt>
          <cx:pt idx="50">40</cx:pt>
          <cx:pt idx="52">12</cx:pt>
          <cx:pt idx="53">70</cx:pt>
          <cx:pt idx="54">30</cx:pt>
          <cx:pt idx="55">25</cx:pt>
          <cx:pt idx="57">30</cx:pt>
          <cx:pt idx="58">40</cx:pt>
          <cx:pt idx="59">45</cx:pt>
          <cx:pt idx="61">32</cx:pt>
          <cx:pt idx="62">38</cx:pt>
          <cx:pt idx="63">9</cx:pt>
          <cx:pt idx="64">26</cx:pt>
          <cx:pt idx="65">50</cx:pt>
          <cx:pt idx="67">20</cx:pt>
          <cx:pt idx="68">25</cx:pt>
          <cx:pt idx="69">55</cx:pt>
          <cx:pt idx="70">6</cx:pt>
          <cx:pt idx="71">20</cx:pt>
          <cx:pt idx="72">33</cx:pt>
          <cx:pt idx="73">10</cx:pt>
          <cx:pt idx="74">15</cx:pt>
          <cx:pt idx="75">60</cx:pt>
          <cx:pt idx="77">35</cx:pt>
          <cx:pt idx="78">45</cx:pt>
          <cx:pt idx="79">38</cx:pt>
          <cx:pt idx="81">40</cx:pt>
          <cx:pt idx="82">90</cx:pt>
          <cx:pt idx="83">20</cx:pt>
          <cx:pt idx="84">40</cx:pt>
          <cx:pt idx="85">25</cx:pt>
          <cx:pt idx="86">30</cx:pt>
          <cx:pt idx="87">15</cx:pt>
          <cx:pt idx="88">80</cx:pt>
          <cx:pt idx="89">19</cx:pt>
          <cx:pt idx="90">21</cx:pt>
          <cx:pt idx="91">30</cx:pt>
          <cx:pt idx="93">81</cx:pt>
        </cx:lvl>
      </cx:numDim>
    </cx:data>
  </cx:chartData>
  <cx:chart>
    <cx:title pos="t" align="ctr" overlay="0">
      <cx:tx>
        <cx:txData>
          <cx:v>Percentage of Economics Faculty Members in a Teaching-focused Position</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Percentage of Economics Faculty Members in a Teaching-focused Position</a:t>
          </a:r>
        </a:p>
      </cx:txPr>
    </cx:title>
    <cx:plotArea>
      <cx:plotAreaRegion>
        <cx:series layoutId="boxWhisker" uniqueId="{C8095DEF-AAEF-4F87-ABCA-8374FEDEC763}">
          <cx:tx>
            <cx:txData>
              <cx:f>'[Second Analysis SH May 2025 Baseline Comparison.xlsx]Q1-Q5'!$AC$3</cx:f>
              <cx:v>Pulse</cx:v>
            </cx:txData>
          </cx:tx>
          <cx:dataId val="0"/>
          <cx:layoutPr>
            <cx:visibility meanLine="0" meanMarker="1" nonoutliers="0" outliers="1"/>
            <cx:statistics quartileMethod="exclusive"/>
          </cx:layoutPr>
        </cx:series>
        <cx:series layoutId="boxWhisker" uniqueId="{7F66C289-9BF0-4ADD-9598-5F2C8DE4BF4B}">
          <cx:tx>
            <cx:txData>
              <cx:f>'[Second Analysis SH May 2025 Baseline Comparison.xlsx]Q1-Q5'!$AB$3</cx:f>
              <cx:v>Baseline</cx:v>
            </cx:txData>
          </cx:tx>
          <cx:dataId val="1"/>
          <cx:layoutPr>
            <cx:visibility meanLine="0" meanMarker="1" nonoutliers="0" outliers="1"/>
            <cx:statistics quartileMethod="exclusive"/>
          </cx:layoutPr>
        </cx:series>
      </cx:plotAreaRegion>
      <cx:axis id="0" hidden="1">
        <cx:catScaling gapWidth="1"/>
        <cx:tickLabels/>
      </cx:axis>
      <cx:axis id="1">
        <cx:valScaling/>
        <cx:title>
          <cx:tx>
            <cx:txData>
              <cx:v>% of Faculty Members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 of Faculty Members</a:t>
              </a:r>
            </a:p>
          </cx:txPr>
        </cx:title>
        <cx:majorGridlines/>
        <cx:tickLabels/>
      </cx:axis>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Baseline Comparison.xlsx]Q13'!$A$3:$A$92</cx:f>
        <cx:lvl ptCount="90" formatCode="General">
          <cx:pt idx="0">40</cx:pt>
          <cx:pt idx="1">41</cx:pt>
          <cx:pt idx="2">70</cx:pt>
          <cx:pt idx="3">50</cx:pt>
          <cx:pt idx="4">40</cx:pt>
          <cx:pt idx="5">39</cx:pt>
          <cx:pt idx="6">40</cx:pt>
          <cx:pt idx="7">35</cx:pt>
          <cx:pt idx="8">50</cx:pt>
          <cx:pt idx="9">52</cx:pt>
          <cx:pt idx="10">36</cx:pt>
          <cx:pt idx="11">40</cx:pt>
          <cx:pt idx="12">38</cx:pt>
          <cx:pt idx="13">45</cx:pt>
          <cx:pt idx="14">50</cx:pt>
          <cx:pt idx="15">40</cx:pt>
          <cx:pt idx="16">60</cx:pt>
          <cx:pt idx="17">40</cx:pt>
          <cx:pt idx="18">50</cx:pt>
          <cx:pt idx="19">40</cx:pt>
          <cx:pt idx="20">40</cx:pt>
          <cx:pt idx="21">12</cx:pt>
          <cx:pt idx="22">30</cx:pt>
          <cx:pt idx="23">50</cx:pt>
          <cx:pt idx="24">45</cx:pt>
          <cx:pt idx="25">35</cx:pt>
          <cx:pt idx="26">40</cx:pt>
          <cx:pt idx="27">45</cx:pt>
          <cx:pt idx="28">45</cx:pt>
          <cx:pt idx="29">45</cx:pt>
          <cx:pt idx="30">65</cx:pt>
          <cx:pt idx="31">45</cx:pt>
          <cx:pt idx="32">54</cx:pt>
          <cx:pt idx="33">63</cx:pt>
          <cx:pt idx="34">50</cx:pt>
          <cx:pt idx="35">45</cx:pt>
          <cx:pt idx="36">40</cx:pt>
          <cx:pt idx="37">41</cx:pt>
          <cx:pt idx="38">45</cx:pt>
          <cx:pt idx="39">40</cx:pt>
          <cx:pt idx="40">45</cx:pt>
          <cx:pt idx="41">35</cx:pt>
          <cx:pt idx="42">36</cx:pt>
          <cx:pt idx="43">35</cx:pt>
          <cx:pt idx="44">40</cx:pt>
          <cx:pt idx="45">60</cx:pt>
          <cx:pt idx="46">55</cx:pt>
          <cx:pt idx="47">38</cx:pt>
          <cx:pt idx="48">36</cx:pt>
          <cx:pt idx="49">40</cx:pt>
          <cx:pt idx="50">38</cx:pt>
          <cx:pt idx="51">50</cx:pt>
          <cx:pt idx="52">37</cx:pt>
          <cx:pt idx="53">63</cx:pt>
          <cx:pt idx="54">50</cx:pt>
          <cx:pt idx="55">45</cx:pt>
          <cx:pt idx="56">40</cx:pt>
          <cx:pt idx="57">74</cx:pt>
          <cx:pt idx="58">35</cx:pt>
          <cx:pt idx="59">40</cx:pt>
          <cx:pt idx="60">40</cx:pt>
          <cx:pt idx="61">45</cx:pt>
          <cx:pt idx="62">42</cx:pt>
          <cx:pt idx="63">40</cx:pt>
          <cx:pt idx="64">45</cx:pt>
          <cx:pt idx="65">36</cx:pt>
          <cx:pt idx="66">45</cx:pt>
        </cx:lvl>
      </cx:numDim>
    </cx:data>
    <cx:data id="1">
      <cx:numDim type="val">
        <cx:f>'[Second Analysis SH May 2025 Baseline Comparison.xlsx]Q13'!$B$3:$B$92</cx:f>
        <cx:lvl ptCount="90" formatCode="General">
          <cx:pt idx="0">60</cx:pt>
          <cx:pt idx="1">50</cx:pt>
          <cx:pt idx="2">50</cx:pt>
          <cx:pt idx="3">40</cx:pt>
          <cx:pt idx="4">40</cx:pt>
          <cx:pt idx="5">36</cx:pt>
          <cx:pt idx="6">50</cx:pt>
          <cx:pt idx="7">44</cx:pt>
          <cx:pt idx="8">37</cx:pt>
          <cx:pt idx="9">50</cx:pt>
          <cx:pt idx="10">37</cx:pt>
          <cx:pt idx="11">50</cx:pt>
          <cx:pt idx="12">60</cx:pt>
          <cx:pt idx="13">40</cx:pt>
          <cx:pt idx="14">39</cx:pt>
          <cx:pt idx="15">53</cx:pt>
          <cx:pt idx="16">58</cx:pt>
          <cx:pt idx="17">37</cx:pt>
          <cx:pt idx="18">40</cx:pt>
          <cx:pt idx="19">40</cx:pt>
          <cx:pt idx="20">50</cx:pt>
          <cx:pt idx="21">50</cx:pt>
          <cx:pt idx="22">35</cx:pt>
          <cx:pt idx="23">40</cx:pt>
          <cx:pt idx="24">50</cx:pt>
          <cx:pt idx="25">54</cx:pt>
          <cx:pt idx="26">40</cx:pt>
          <cx:pt idx="27">38</cx:pt>
          <cx:pt idx="28">40</cx:pt>
          <cx:pt idx="29">50</cx:pt>
          <cx:pt idx="30">40</cx:pt>
          <cx:pt idx="31">40</cx:pt>
          <cx:pt idx="32">55</cx:pt>
          <cx:pt idx="33">50</cx:pt>
          <cx:pt idx="34">45</cx:pt>
          <cx:pt idx="35">60</cx:pt>
          <cx:pt idx="36">40</cx:pt>
          <cx:pt idx="37">36</cx:pt>
          <cx:pt idx="38">55</cx:pt>
          <cx:pt idx="39">40</cx:pt>
          <cx:pt idx="40">40</cx:pt>
          <cx:pt idx="41">44</cx:pt>
          <cx:pt idx="42">80</cx:pt>
          <cx:pt idx="43">40</cx:pt>
          <cx:pt idx="44">35</cx:pt>
          <cx:pt idx="45">45</cx:pt>
          <cx:pt idx="46">30</cx:pt>
          <cx:pt idx="47">50</cx:pt>
          <cx:pt idx="48">90</cx:pt>
          <cx:pt idx="49">50</cx:pt>
          <cx:pt idx="50">45</cx:pt>
          <cx:pt idx="51">35</cx:pt>
          <cx:pt idx="52">40</cx:pt>
          <cx:pt idx="53">50</cx:pt>
          <cx:pt idx="54">36</cx:pt>
          <cx:pt idx="55">40</cx:pt>
          <cx:pt idx="56">51</cx:pt>
          <cx:pt idx="57">50</cx:pt>
          <cx:pt idx="58">35</cx:pt>
          <cx:pt idx="59">36</cx:pt>
          <cx:pt idx="60">70</cx:pt>
          <cx:pt idx="61">20</cx:pt>
          <cx:pt idx="62">45</cx:pt>
          <cx:pt idx="63">50</cx:pt>
          <cx:pt idx="64">48</cx:pt>
          <cx:pt idx="65">45</cx:pt>
          <cx:pt idx="66">35</cx:pt>
          <cx:pt idx="67">80</cx:pt>
          <cx:pt idx="68">70</cx:pt>
          <cx:pt idx="69">50</cx:pt>
          <cx:pt idx="70">65</cx:pt>
          <cx:pt idx="71">50</cx:pt>
          <cx:pt idx="72">40</cx:pt>
          <cx:pt idx="73">40</cx:pt>
          <cx:pt idx="74">40</cx:pt>
          <cx:pt idx="75">70</cx:pt>
          <cx:pt idx="76">40</cx:pt>
          <cx:pt idx="77">40</cx:pt>
          <cx:pt idx="78">50</cx:pt>
          <cx:pt idx="79">60</cx:pt>
          <cx:pt idx="80">36</cx:pt>
          <cx:pt idx="81">40</cx:pt>
          <cx:pt idx="82">50</cx:pt>
          <cx:pt idx="83">40</cx:pt>
          <cx:pt idx="84">40</cx:pt>
          <cx:pt idx="85">40</cx:pt>
          <cx:pt idx="86">40</cx:pt>
          <cx:pt idx="87">60</cx:pt>
          <cx:pt idx="88">43</cx:pt>
          <cx:pt idx="89">25</cx:pt>
        </cx:lvl>
      </cx:numDim>
    </cx:data>
  </cx:chartData>
  <cx:chart>
    <cx:title pos="t" align="ctr" overlay="0">
      <cx:tx>
        <cx:txData>
          <cx:v>Hours worked per typical week</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Hours worked per typical week</a:t>
          </a:r>
        </a:p>
      </cx:txPr>
    </cx:title>
    <cx:plotArea>
      <cx:plotAreaRegion>
        <cx:series layoutId="boxWhisker" uniqueId="{45A7D9DA-452E-4DB7-8D41-70FC4CC3ED53}">
          <cx:tx>
            <cx:txData>
              <cx:f>'[Second Analysis SH May 2025 Baseline Comparison.xlsx]Q13'!$A$2</cx:f>
              <cx:v>Pulse</cx:v>
            </cx:txData>
          </cx:tx>
          <cx:dataId val="0"/>
          <cx:layoutPr>
            <cx:visibility meanLine="0" meanMarker="1" nonoutliers="0" outliers="1"/>
            <cx:statistics quartileMethod="exclusive"/>
          </cx:layoutPr>
        </cx:series>
        <cx:series layoutId="boxWhisker" uniqueId="{48519395-DE0A-4F96-854D-7E16C0C54764}">
          <cx:tx>
            <cx:txData>
              <cx:f>'[Second Analysis SH May 2025 Baseline Comparison.xlsx]Q13'!$B$2</cx:f>
              <cx:v>Baseline</cx:v>
            </cx:txData>
          </cx:tx>
          <cx:dataId val="1"/>
          <cx:layoutPr>
            <cx:visibility meanLine="0" meanMarker="1" nonoutliers="0" outliers="1"/>
            <cx:statistics quartileMethod="exclusive"/>
          </cx:layoutPr>
        </cx:series>
      </cx:plotAreaRegion>
      <cx:axis id="0" hidden="1">
        <cx:catScaling gapWidth="1"/>
        <cx:tickLabels/>
      </cx:axis>
      <cx:axis id="1">
        <cx:valScaling/>
        <cx:title>
          <cx:tx>
            <cx:txData>
              <cx:v>Average Hours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Average Hours</a:t>
              </a:r>
            </a:p>
          </cx:txPr>
        </cx:title>
        <cx:majorGridlines/>
        <cx:tickLabels/>
      </cx:axis>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NO RESEARCH TEAM.xlsx]Q14'!$R$2:$R$66</cx:f>
        <cx:lvl ptCount="65" formatCode="General">
          <cx:pt idx="0">40</cx:pt>
          <cx:pt idx="1">29</cx:pt>
          <cx:pt idx="2">5</cx:pt>
          <cx:pt idx="3">10</cx:pt>
          <cx:pt idx="4">0</cx:pt>
          <cx:pt idx="5">60</cx:pt>
          <cx:pt idx="6">75</cx:pt>
          <cx:pt idx="7">40</cx:pt>
          <cx:pt idx="8">45</cx:pt>
          <cx:pt idx="9">60</cx:pt>
          <cx:pt idx="10">54</cx:pt>
          <cx:pt idx="11">55</cx:pt>
          <cx:pt idx="12">50</cx:pt>
          <cx:pt idx="13">50</cx:pt>
          <cx:pt idx="14">40</cx:pt>
          <cx:pt idx="15">80</cx:pt>
          <cx:pt idx="16">60</cx:pt>
          <cx:pt idx="17">62</cx:pt>
          <cx:pt idx="18">50</cx:pt>
          <cx:pt idx="19">90</cx:pt>
          <cx:pt idx="20">40</cx:pt>
          <cx:pt idx="21">13</cx:pt>
          <cx:pt idx="22">40</cx:pt>
          <cx:pt idx="23">35</cx:pt>
          <cx:pt idx="24">20</cx:pt>
          <cx:pt idx="25">10</cx:pt>
          <cx:pt idx="26">60</cx:pt>
          <cx:pt idx="27">30</cx:pt>
          <cx:pt idx="28">60</cx:pt>
          <cx:pt idx="29">63</cx:pt>
          <cx:pt idx="30">25</cx:pt>
          <cx:pt idx="31">60</cx:pt>
          <cx:pt idx="32">40</cx:pt>
          <cx:pt idx="33">10</cx:pt>
          <cx:pt idx="34">50</cx:pt>
          <cx:pt idx="35">50</cx:pt>
          <cx:pt idx="36">80</cx:pt>
          <cx:pt idx="37">36</cx:pt>
          <cx:pt idx="38">67</cx:pt>
          <cx:pt idx="39">55</cx:pt>
          <cx:pt idx="40">50</cx:pt>
          <cx:pt idx="41">60</cx:pt>
          <cx:pt idx="42">20</cx:pt>
          <cx:pt idx="43">70</cx:pt>
          <cx:pt idx="44">50</cx:pt>
          <cx:pt idx="45">80</cx:pt>
          <cx:pt idx="46">30</cx:pt>
          <cx:pt idx="47">60</cx:pt>
          <cx:pt idx="48">50</cx:pt>
          <cx:pt idx="49">50</cx:pt>
          <cx:pt idx="50">60</cx:pt>
          <cx:pt idx="51">50</cx:pt>
          <cx:pt idx="52">60</cx:pt>
          <cx:pt idx="53">70</cx:pt>
          <cx:pt idx="54">60</cx:pt>
          <cx:pt idx="55">65</cx:pt>
          <cx:pt idx="56">40</cx:pt>
          <cx:pt idx="57">65</cx:pt>
          <cx:pt idx="58">70</cx:pt>
          <cx:pt idx="59">60</cx:pt>
          <cx:pt idx="60">45</cx:pt>
          <cx:pt idx="61">50</cx:pt>
          <cx:pt idx="62">60</cx:pt>
          <cx:pt idx="63">58</cx:pt>
          <cx:pt idx="64">0</cx:pt>
        </cx:lvl>
      </cx:numDim>
    </cx:data>
    <cx:data id="1">
      <cx:numDim type="val">
        <cx:f>'[Second Analysis SH May 2025 NO RESEARCH TEAM.xlsx]Q14'!$S$2:$S$66</cx:f>
        <cx:lvl ptCount="65" formatCode="General">
          <cx:pt idx="0">20</cx:pt>
          <cx:pt idx="1">18</cx:pt>
          <cx:pt idx="2">25</cx:pt>
          <cx:pt idx="3">10</cx:pt>
          <cx:pt idx="4">20</cx:pt>
          <cx:pt idx="5">0</cx:pt>
          <cx:pt idx="6">5</cx:pt>
          <cx:pt idx="7">10</cx:pt>
          <cx:pt idx="8">20</cx:pt>
          <cx:pt idx="9">20</cx:pt>
          <cx:pt idx="10">10</cx:pt>
          <cx:pt idx="11">0</cx:pt>
          <cx:pt idx="12">0</cx:pt>
          <cx:pt idx="13">10</cx:pt>
          <cx:pt idx="14">5</cx:pt>
          <cx:pt idx="15">0</cx:pt>
          <cx:pt idx="16">20</cx:pt>
          <cx:pt idx="17">0</cx:pt>
          <cx:pt idx="18">0</cx:pt>
          <cx:pt idx="19">5</cx:pt>
          <cx:pt idx="20">30</cx:pt>
          <cx:pt idx="21">14</cx:pt>
          <cx:pt idx="22">10</cx:pt>
          <cx:pt idx="23">0</cx:pt>
          <cx:pt idx="24">10</cx:pt>
          <cx:pt idx="25">30</cx:pt>
          <cx:pt idx="26">20</cx:pt>
          <cx:pt idx="27">30</cx:pt>
          <cx:pt idx="28">10</cx:pt>
          <cx:pt idx="29">20</cx:pt>
          <cx:pt idx="30">10</cx:pt>
          <cx:pt idx="31">5</cx:pt>
          <cx:pt idx="32">20</cx:pt>
          <cx:pt idx="33">10</cx:pt>
          <cx:pt idx="34">0</cx:pt>
          <cx:pt idx="35">10</cx:pt>
          <cx:pt idx="36">10</cx:pt>
          <cx:pt idx="37">7</cx:pt>
          <cx:pt idx="38">33</cx:pt>
          <cx:pt idx="39">10</cx:pt>
          <cx:pt idx="40">7</cx:pt>
          <cx:pt idx="41">5</cx:pt>
          <cx:pt idx="42">0</cx:pt>
          <cx:pt idx="43">15</cx:pt>
          <cx:pt idx="44">10</cx:pt>
          <cx:pt idx="45">0</cx:pt>
          <cx:pt idx="46">10</cx:pt>
          <cx:pt idx="47">10</cx:pt>
          <cx:pt idx="48">15</cx:pt>
          <cx:pt idx="49">0</cx:pt>
          <cx:pt idx="50">20</cx:pt>
          <cx:pt idx="51">5</cx:pt>
          <cx:pt idx="52">10</cx:pt>
          <cx:pt idx="53">10</cx:pt>
          <cx:pt idx="54">10</cx:pt>
          <cx:pt idx="55">15</cx:pt>
          <cx:pt idx="56">10</cx:pt>
          <cx:pt idx="57">20</cx:pt>
          <cx:pt idx="58">10</cx:pt>
          <cx:pt idx="59">10</cx:pt>
          <cx:pt idx="60">20</cx:pt>
          <cx:pt idx="61">0</cx:pt>
          <cx:pt idx="62">20</cx:pt>
          <cx:pt idx="63">0</cx:pt>
          <cx:pt idx="64">20</cx:pt>
        </cx:lvl>
      </cx:numDim>
    </cx:data>
    <cx:data id="2">
      <cx:numDim type="val">
        <cx:f>'[Second Analysis SH May 2025 NO RESEARCH TEAM.xlsx]Q14'!$T$2:$T$66</cx:f>
        <cx:lvl ptCount="65" formatCode="General">
          <cx:pt idx="0">0</cx:pt>
          <cx:pt idx="1">11</cx:pt>
          <cx:pt idx="2">0</cx:pt>
          <cx:pt idx="3">10</cx:pt>
          <cx:pt idx="4">0</cx:pt>
          <cx:pt idx="5">10</cx:pt>
          <cx:pt idx="6">15</cx:pt>
          <cx:pt idx="7">10</cx:pt>
          <cx:pt idx="8">0</cx:pt>
          <cx:pt idx="9">0</cx:pt>
          <cx:pt idx="10">0</cx:pt>
          <cx:pt idx="11">25</cx:pt>
          <cx:pt idx="12">10</cx:pt>
          <cx:pt idx="13">0</cx:pt>
          <cx:pt idx="14">25</cx:pt>
          <cx:pt idx="15">0</cx:pt>
          <cx:pt idx="16">0</cx:pt>
          <cx:pt idx="17">25</cx:pt>
          <cx:pt idx="18">33</cx:pt>
          <cx:pt idx="19">0</cx:pt>
          <cx:pt idx="20">0</cx:pt>
          <cx:pt idx="21">13</cx:pt>
          <cx:pt idx="22">10</cx:pt>
          <cx:pt idx="23">25</cx:pt>
          <cx:pt idx="24">0</cx:pt>
          <cx:pt idx="25">10</cx:pt>
          <cx:pt idx="26">0</cx:pt>
          <cx:pt idx="27">0</cx:pt>
          <cx:pt idx="28">10</cx:pt>
          <cx:pt idx="29">0</cx:pt>
          <cx:pt idx="30">5</cx:pt>
          <cx:pt idx="31">5</cx:pt>
          <cx:pt idx="32">0</cx:pt>
          <cx:pt idx="33">0</cx:pt>
          <cx:pt idx="34">30</cx:pt>
          <cx:pt idx="35">0</cx:pt>
          <cx:pt idx="36">0</cx:pt>
          <cx:pt idx="37">0</cx:pt>
          <cx:pt idx="38">0</cx:pt>
          <cx:pt idx="39">5</cx:pt>
          <cx:pt idx="40">0</cx:pt>
          <cx:pt idx="41">5</cx:pt>
          <cx:pt idx="42">0</cx:pt>
          <cx:pt idx="43">0</cx:pt>
          <cx:pt idx="44">10</cx:pt>
          <cx:pt idx="45">0</cx:pt>
          <cx:pt idx="46">0</cx:pt>
          <cx:pt idx="47">0</cx:pt>
          <cx:pt idx="48">15</cx:pt>
          <cx:pt idx="49">25</cx:pt>
          <cx:pt idx="50">0</cx:pt>
          <cx:pt idx="51">5</cx:pt>
          <cx:pt idx="52">0</cx:pt>
          <cx:pt idx="53">0</cx:pt>
          <cx:pt idx="54">0</cx:pt>
          <cx:pt idx="55">0</cx:pt>
          <cx:pt idx="56">10</cx:pt>
          <cx:pt idx="57">0</cx:pt>
          <cx:pt idx="58">5</cx:pt>
          <cx:pt idx="59">10</cx:pt>
          <cx:pt idx="60">0</cx:pt>
          <cx:pt idx="61">20</cx:pt>
          <cx:pt idx="62">0</cx:pt>
          <cx:pt idx="63">0</cx:pt>
          <cx:pt idx="64">10</cx:pt>
        </cx:lvl>
      </cx:numDim>
    </cx:data>
    <cx:data id="3">
      <cx:numDim type="val">
        <cx:f>'[Second Analysis SH May 2025 NO RESEARCH TEAM.xlsx]Q14'!$U$2:$U$66</cx:f>
        <cx:lvl ptCount="65" formatCode="General">
          <cx:pt idx="0">30</cx:pt>
          <cx:pt idx="1">57</cx:pt>
          <cx:pt idx="2">60</cx:pt>
          <cx:pt idx="3">60</cx:pt>
          <cx:pt idx="4">75</cx:pt>
          <cx:pt idx="5">30</cx:pt>
          <cx:pt idx="6">5</cx:pt>
          <cx:pt idx="7">30</cx:pt>
          <cx:pt idx="8">25</cx:pt>
          <cx:pt idx="9">10</cx:pt>
          <cx:pt idx="10">30</cx:pt>
          <cx:pt idx="11">10</cx:pt>
          <cx:pt idx="12">40</cx:pt>
          <cx:pt idx="13">30</cx:pt>
          <cx:pt idx="14">30</cx:pt>
          <cx:pt idx="15">20</cx:pt>
          <cx:pt idx="16">10</cx:pt>
          <cx:pt idx="17">10</cx:pt>
          <cx:pt idx="18">12</cx:pt>
          <cx:pt idx="19">0</cx:pt>
          <cx:pt idx="20">20</cx:pt>
          <cx:pt idx="21">50</cx:pt>
          <cx:pt idx="22">38</cx:pt>
          <cx:pt idx="23">40</cx:pt>
          <cx:pt idx="24">40</cx:pt>
          <cx:pt idx="25">40</cx:pt>
          <cx:pt idx="26">20</cx:pt>
          <cx:pt idx="27">30</cx:pt>
          <cx:pt idx="28">15</cx:pt>
          <cx:pt idx="29">7</cx:pt>
          <cx:pt idx="30">30</cx:pt>
          <cx:pt idx="31">20</cx:pt>
          <cx:pt idx="32">40</cx:pt>
          <cx:pt idx="33">80</cx:pt>
          <cx:pt idx="34">15</cx:pt>
          <cx:pt idx="35">40</cx:pt>
          <cx:pt idx="36">10</cx:pt>
          <cx:pt idx="37">50</cx:pt>
          <cx:pt idx="38">0</cx:pt>
          <cx:pt idx="39">25</cx:pt>
          <cx:pt idx="40">40</cx:pt>
          <cx:pt idx="41">25</cx:pt>
          <cx:pt idx="42">75</cx:pt>
          <cx:pt idx="43">5</cx:pt>
          <cx:pt idx="44">15</cx:pt>
          <cx:pt idx="45">20</cx:pt>
          <cx:pt idx="46">55</cx:pt>
          <cx:pt idx="47">25</cx:pt>
          <cx:pt idx="48">10</cx:pt>
          <cx:pt idx="49">20</cx:pt>
          <cx:pt idx="50">15</cx:pt>
          <cx:pt idx="51">40</cx:pt>
          <cx:pt idx="52">20</cx:pt>
          <cx:pt idx="53">15</cx:pt>
          <cx:pt idx="54">30</cx:pt>
          <cx:pt idx="55">20</cx:pt>
          <cx:pt idx="56">30</cx:pt>
          <cx:pt idx="57">10</cx:pt>
          <cx:pt idx="58">10</cx:pt>
          <cx:pt idx="59">10</cx:pt>
          <cx:pt idx="60">25</cx:pt>
          <cx:pt idx="61">30</cx:pt>
          <cx:pt idx="62">0</cx:pt>
          <cx:pt idx="63">42</cx:pt>
          <cx:pt idx="64">60</cx:pt>
        </cx:lvl>
      </cx:numDim>
    </cx:data>
    <cx:data id="4">
      <cx:numDim type="val">
        <cx:f>'[Second Analysis SH May 2025 NO RESEARCH TEAM.xlsx]Q14'!$V$2:$V$66</cx:f>
        <cx:lvl ptCount="65" formatCode="General">
          <cx:pt idx="0">30</cx:pt>
          <cx:pt idx="1">2</cx:pt>
          <cx:pt idx="2">10</cx:pt>
          <cx:pt idx="3">10</cx:pt>
          <cx:pt idx="4">5</cx:pt>
          <cx:pt idx="5">0</cx:pt>
          <cx:pt idx="6">0</cx:pt>
          <cx:pt idx="7">10</cx:pt>
          <cx:pt idx="8">10</cx:pt>
          <cx:pt idx="9">10</cx:pt>
          <cx:pt idx="10">6</cx:pt>
          <cx:pt idx="11">10</cx:pt>
          <cx:pt idx="12">0</cx:pt>
          <cx:pt idx="13">10</cx:pt>
          <cx:pt idx="14">0</cx:pt>
          <cx:pt idx="15">0</cx:pt>
          <cx:pt idx="16">10</cx:pt>
          <cx:pt idx="17">3</cx:pt>
          <cx:pt idx="18">5</cx:pt>
          <cx:pt idx="19">5</cx:pt>
          <cx:pt idx="20">10</cx:pt>
          <cx:pt idx="21">10</cx:pt>
          <cx:pt idx="22">2</cx:pt>
          <cx:pt idx="23">0</cx:pt>
          <cx:pt idx="24">30</cx:pt>
          <cx:pt idx="25">10</cx:pt>
          <cx:pt idx="26">0</cx:pt>
          <cx:pt idx="27">10</cx:pt>
          <cx:pt idx="28">5</cx:pt>
          <cx:pt idx="29">10</cx:pt>
          <cx:pt idx="30">30</cx:pt>
          <cx:pt idx="31">10</cx:pt>
          <cx:pt idx="32">0</cx:pt>
          <cx:pt idx="33">0</cx:pt>
          <cx:pt idx="34">5</cx:pt>
          <cx:pt idx="35">0</cx:pt>
          <cx:pt idx="36">0</cx:pt>
          <cx:pt idx="37">7</cx:pt>
          <cx:pt idx="38">0</cx:pt>
          <cx:pt idx="39">5</cx:pt>
          <cx:pt idx="40">3</cx:pt>
          <cx:pt idx="41">5</cx:pt>
          <cx:pt idx="42">5</cx:pt>
          <cx:pt idx="43">10</cx:pt>
          <cx:pt idx="44">15</cx:pt>
          <cx:pt idx="45">0</cx:pt>
          <cx:pt idx="46">5</cx:pt>
          <cx:pt idx="47">5</cx:pt>
          <cx:pt idx="48">10</cx:pt>
          <cx:pt idx="49">5</cx:pt>
          <cx:pt idx="50">5</cx:pt>
          <cx:pt idx="51">0</cx:pt>
          <cx:pt idx="52">10</cx:pt>
          <cx:pt idx="53">5</cx:pt>
          <cx:pt idx="54">0</cx:pt>
          <cx:pt idx="55">0</cx:pt>
          <cx:pt idx="56">10</cx:pt>
          <cx:pt idx="57">5</cx:pt>
          <cx:pt idx="58">5</cx:pt>
          <cx:pt idx="59">10</cx:pt>
          <cx:pt idx="60">10</cx:pt>
          <cx:pt idx="61">0</cx:pt>
          <cx:pt idx="62">20</cx:pt>
          <cx:pt idx="63">0</cx:pt>
          <cx:pt idx="64">10</cx:pt>
        </cx:lvl>
      </cx:numDim>
    </cx:data>
  </cx:chartData>
  <cx:chart>
    <cx:title pos="t" align="ctr" overlay="0">
      <cx:tx>
        <cx:rich>
          <a:bodyPr spcFirstLastPara="1" vertOverflow="ellipsis" horzOverflow="overflow" wrap="square" lIns="0" tIns="0" rIns="0" bIns="0" anchor="ctr" anchorCtr="1"/>
          <a:lstStyle/>
          <a:p>
            <a:pPr algn="ctr" rtl="0">
              <a:defRPr/>
            </a:pPr>
            <a:r>
              <a:rPr lang="en-GB" sz="1400" b="0" i="0" u="none" strike="noStrike" baseline="0">
                <a:solidFill>
                  <a:sysClr val="windowText" lastClr="000000">
                    <a:lumMod val="65000"/>
                    <a:lumOff val="35000"/>
                  </a:sysClr>
                </a:solidFill>
                <a:effectLst/>
                <a:latin typeface="Aptos Narrow" panose="02110004020202020204"/>
                <a:ea typeface="Calibri" panose="020F0502020204030204" pitchFamily="34" charset="0"/>
                <a:cs typeface="Calibri" panose="020F0502020204030204" pitchFamily="34" charset="0"/>
              </a:rPr>
              <a:t>Breakdown of Workload Allocation - Pulse Survey</a:t>
            </a:r>
            <a:endParaRPr lang="en-US" sz="1400" b="0" i="0" u="none" strike="noStrike" baseline="0">
              <a:solidFill>
                <a:sysClr val="windowText" lastClr="000000">
                  <a:lumMod val="65000"/>
                  <a:lumOff val="35000"/>
                </a:sysClr>
              </a:solidFill>
              <a:latin typeface="Aptos Narrow" panose="02110004020202020204"/>
            </a:endParaRPr>
          </a:p>
        </cx:rich>
      </cx:tx>
    </cx:title>
    <cx:plotArea>
      <cx:plotAreaRegion>
        <cx:series layoutId="boxWhisker" uniqueId="{DFD9327E-B1C4-45FE-B581-F0706B32E315}">
          <cx:tx>
            <cx:txData>
              <cx:f>'[Second Analysis SH May 2025 NO RESEARCH TEAM.xlsx]Q14'!$R$1</cx:f>
              <cx:v> Teaching</cx:v>
            </cx:txData>
          </cx:tx>
          <cx:dataId val="0"/>
          <cx:layoutPr>
            <cx:visibility meanLine="0" meanMarker="1" nonoutliers="0" outliers="1"/>
            <cx:statistics quartileMethod="exclusive"/>
          </cx:layoutPr>
        </cx:series>
        <cx:series layoutId="boxWhisker" uniqueId="{EE023F38-2E10-4E04-AB41-7332B6B2DED2}">
          <cx:tx>
            <cx:txData>
              <cx:f>'[Second Analysis SH May 2025 NO RESEARCH TEAM.xlsx]Q14'!$S$1</cx:f>
              <cx:v> Pedagogical Research / Scholarship</cx:v>
            </cx:txData>
          </cx:tx>
          <cx:dataId val="1"/>
          <cx:layoutPr>
            <cx:visibility meanLine="0" meanMarker="1" nonoutliers="0" outliers="1"/>
            <cx:statistics quartileMethod="exclusive"/>
          </cx:layoutPr>
        </cx:series>
        <cx:series layoutId="boxWhisker" uniqueId="{2D14A658-10C6-4235-B82F-7C4D32C7805A}">
          <cx:tx>
            <cx:txData>
              <cx:f>'[Second Analysis SH May 2025 NO RESEARCH TEAM.xlsx]Q14'!$T$1</cx:f>
              <cx:v> Disciplinary Research / Scholarship</cx:v>
            </cx:txData>
          </cx:tx>
          <cx:dataId val="2"/>
          <cx:layoutPr>
            <cx:visibility meanLine="0" meanMarker="1" nonoutliers="0" outliers="1"/>
            <cx:statistics quartileMethod="exclusive"/>
          </cx:layoutPr>
        </cx:series>
        <cx:series layoutId="boxWhisker" uniqueId="{A5A98838-3475-4241-A75D-B646797D338E}">
          <cx:tx>
            <cx:txData>
              <cx:f>'[Second Analysis SH May 2025 NO RESEARCH TEAM.xlsx]Q14'!$U$1</cx:f>
              <cx:v> Administration / Managerial</cx:v>
            </cx:txData>
          </cx:tx>
          <cx:dataId val="3"/>
          <cx:layoutPr>
            <cx:visibility meanLine="0" meanMarker="1" nonoutliers="0" outliers="1"/>
            <cx:statistics quartileMethod="exclusive"/>
          </cx:layoutPr>
        </cx:series>
        <cx:series layoutId="boxWhisker" uniqueId="{E2143557-E790-4078-A7F4-04D80422C721}">
          <cx:tx>
            <cx:txData>
              <cx:f>'[Second Analysis SH May 2025 NO RESEARCH TEAM.xlsx]Q14'!$V$1</cx:f>
              <cx:v> Citizenship / Other</cx:v>
            </cx:txData>
          </cx:tx>
          <cx:dataId val="4"/>
          <cx:layoutPr>
            <cx:visibility meanLine="0" meanMarker="1" nonoutliers="0" outliers="1"/>
            <cx:statistics quartileMethod="exclusive"/>
          </cx:layoutPr>
        </cx:series>
      </cx:plotAreaRegion>
      <cx:axis id="0" hidden="1">
        <cx:catScaling gapWidth="1"/>
        <cx:tickLabels/>
      </cx:axis>
      <cx:axis id="1">
        <cx:valScaling/>
        <cx:title>
          <cx:tx>
            <cx:txData>
              <cx:v>% of Time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 of Time</a:t>
              </a:r>
            </a:p>
          </cx:txPr>
        </cx:title>
        <cx:majorGridlines/>
        <cx:tickLabels/>
        <cx:txPr>
          <a:bodyPr vertOverflow="overflow" horzOverflow="overflow" wrap="square" lIns="0" tIns="0" rIns="0" bIns="0"/>
          <a:lstStyle/>
          <a:p>
            <a:pPr algn="ctr" rtl="0">
              <a:defRPr sz="1200" b="0" i="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a:p>
        </cx:txPr>
      </cx:axis>
    </cx:plotArea>
    <cx:legend pos="b" align="ctr" overlay="0">
      <cx:txPr>
        <a:bodyPr vertOverflow="overflow" horzOverflow="overflow" wrap="square" lIns="0" tIns="0" rIns="0" bIns="0"/>
        <a:lstStyle/>
        <a:p>
          <a:pPr algn="ctr" rtl="0">
            <a:defRPr sz="1200" b="0" i="0">
              <a:solidFill>
                <a:srgbClr val="000000"/>
              </a:solidFill>
              <a:latin typeface="Calibri" panose="020F0502020204030204" pitchFamily="34" charset="0"/>
              <a:ea typeface="Calibri" panose="020F0502020204030204" pitchFamily="34" charset="0"/>
              <a:cs typeface="Calibri" panose="020F0502020204030204" pitchFamily="34" charset="0"/>
            </a:defRPr>
          </a:pPr>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data id="0">
      <cx:numDim type="val">
        <cx:f>'[Second Analysis SH May 2025 NO RESEARCH TEAM.xlsx]Q16 (Promotion)'!$AG$2:$AG$60</cx:f>
        <cx:lvl ptCount="59" formatCode="General">
          <cx:pt idx="0">12</cx:pt>
          <cx:pt idx="1">25</cx:pt>
          <cx:pt idx="2">17</cx:pt>
          <cx:pt idx="3">31</cx:pt>
          <cx:pt idx="4">70</cx:pt>
          <cx:pt idx="5">20</cx:pt>
          <cx:pt idx="6">40</cx:pt>
          <cx:pt idx="7">35</cx:pt>
          <cx:pt idx="8">10</cx:pt>
          <cx:pt idx="9">40</cx:pt>
          <cx:pt idx="10">30</cx:pt>
          <cx:pt idx="11">60</cx:pt>
          <cx:pt idx="12">70</cx:pt>
          <cx:pt idx="13">40</cx:pt>
          <cx:pt idx="14">30</cx:pt>
          <cx:pt idx="15">50</cx:pt>
          <cx:pt idx="16">40</cx:pt>
          <cx:pt idx="17">20</cx:pt>
          <cx:pt idx="18">30</cx:pt>
          <cx:pt idx="19">30</cx:pt>
          <cx:pt idx="20">30</cx:pt>
          <cx:pt idx="21">50</cx:pt>
          <cx:pt idx="22">20</cx:pt>
          <cx:pt idx="23">0</cx:pt>
          <cx:pt idx="24">25</cx:pt>
          <cx:pt idx="25">30</cx:pt>
          <cx:pt idx="26">20</cx:pt>
          <cx:pt idx="27">20</cx:pt>
          <cx:pt idx="28">30</cx:pt>
          <cx:pt idx="29">5</cx:pt>
          <cx:pt idx="30">25</cx:pt>
          <cx:pt idx="31">35</cx:pt>
          <cx:pt idx="32">30</cx:pt>
          <cx:pt idx="33">30</cx:pt>
          <cx:pt idx="34">10</cx:pt>
          <cx:pt idx="35">25</cx:pt>
          <cx:pt idx="36">60</cx:pt>
          <cx:pt idx="37">30</cx:pt>
          <cx:pt idx="38">20</cx:pt>
          <cx:pt idx="39">25</cx:pt>
          <cx:pt idx="40">20</cx:pt>
          <cx:pt idx="41">60</cx:pt>
          <cx:pt idx="42">20</cx:pt>
          <cx:pt idx="43">10</cx:pt>
          <cx:pt idx="44">30</cx:pt>
          <cx:pt idx="45">15</cx:pt>
          <cx:pt idx="46">40</cx:pt>
          <cx:pt idx="47">40</cx:pt>
          <cx:pt idx="48">10</cx:pt>
          <cx:pt idx="49">40</cx:pt>
          <cx:pt idx="50">40</cx:pt>
          <cx:pt idx="51">30</cx:pt>
          <cx:pt idx="52">20</cx:pt>
          <cx:pt idx="53">30</cx:pt>
          <cx:pt idx="54">55</cx:pt>
          <cx:pt idx="55">50</cx:pt>
          <cx:pt idx="56">40</cx:pt>
          <cx:pt idx="57">30</cx:pt>
          <cx:pt idx="58">50</cx:pt>
        </cx:lvl>
      </cx:numDim>
    </cx:data>
    <cx:data id="1">
      <cx:numDim type="val">
        <cx:f>'[Second Analysis SH May 2025 NO RESEARCH TEAM.xlsx]Q16 (Promotion)'!$AH$2:$AH$60</cx:f>
        <cx:lvl ptCount="59" formatCode="General">
          <cx:pt idx="0">40</cx:pt>
          <cx:pt idx="1">15</cx:pt>
          <cx:pt idx="2">7</cx:pt>
          <cx:pt idx="3">31</cx:pt>
          <cx:pt idx="4">5</cx:pt>
          <cx:pt idx="5">40</cx:pt>
          <cx:pt idx="6">40</cx:pt>
          <cx:pt idx="7">15</cx:pt>
          <cx:pt idx="8">20</cx:pt>
          <cx:pt idx="9">0</cx:pt>
          <cx:pt idx="10">0</cx:pt>
          <cx:pt idx="11">10</cx:pt>
          <cx:pt idx="12">0</cx:pt>
          <cx:pt idx="13">10</cx:pt>
          <cx:pt idx="14">15</cx:pt>
          <cx:pt idx="15">5</cx:pt>
          <cx:pt idx="16">0</cx:pt>
          <cx:pt idx="17">0</cx:pt>
          <cx:pt idx="18">30</cx:pt>
          <cx:pt idx="19">10</cx:pt>
          <cx:pt idx="20">0</cx:pt>
          <cx:pt idx="21">5</cx:pt>
          <cx:pt idx="22">10</cx:pt>
          <cx:pt idx="23">20</cx:pt>
          <cx:pt idx="24">10</cx:pt>
          <cx:pt idx="25">10</cx:pt>
          <cx:pt idx="26">25</cx:pt>
          <cx:pt idx="27">25</cx:pt>
          <cx:pt idx="28">25</cx:pt>
          <cx:pt idx="29">0</cx:pt>
          <cx:pt idx="30">25</cx:pt>
          <cx:pt idx="31">5</cx:pt>
          <cx:pt idx="32">10</cx:pt>
          <cx:pt idx="33">30</cx:pt>
          <cx:pt idx="34">20</cx:pt>
          <cx:pt idx="35">25</cx:pt>
          <cx:pt idx="36">5</cx:pt>
          <cx:pt idx="37">20</cx:pt>
          <cx:pt idx="38">50</cx:pt>
          <cx:pt idx="39">0</cx:pt>
          <cx:pt idx="40">0</cx:pt>
          <cx:pt idx="41">40</cx:pt>
          <cx:pt idx="42">50</cx:pt>
          <cx:pt idx="43">0</cx:pt>
          <cx:pt idx="44">10</cx:pt>
          <cx:pt idx="45">15</cx:pt>
          <cx:pt idx="46">15</cx:pt>
          <cx:pt idx="47">5</cx:pt>
          <cx:pt idx="48">50</cx:pt>
          <cx:pt idx="49">10</cx:pt>
          <cx:pt idx="50">0</cx:pt>
          <cx:pt idx="51">30</cx:pt>
          <cx:pt idx="52">30</cx:pt>
          <cx:pt idx="53">25</cx:pt>
          <cx:pt idx="54">25</cx:pt>
          <cx:pt idx="55">25</cx:pt>
          <cx:pt idx="56">30</cx:pt>
          <cx:pt idx="57">30</cx:pt>
          <cx:pt idx="58">0</cx:pt>
        </cx:lvl>
      </cx:numDim>
    </cx:data>
    <cx:data id="2">
      <cx:numDim type="val">
        <cx:f>'[Second Analysis SH May 2025 NO RESEARCH TEAM.xlsx]Q16 (Promotion)'!$AI$2:$AI$60</cx:f>
        <cx:lvl ptCount="59" formatCode="General">
          <cx:pt idx="0">40</cx:pt>
          <cx:pt idx="1">10</cx:pt>
          <cx:pt idx="2">68</cx:pt>
          <cx:pt idx="3">0</cx:pt>
          <cx:pt idx="4">15</cx:pt>
          <cx:pt idx="5">10</cx:pt>
          <cx:pt idx="6">0</cx:pt>
          <cx:pt idx="7">0</cx:pt>
          <cx:pt idx="8">45</cx:pt>
          <cx:pt idx="9">30</cx:pt>
          <cx:pt idx="10">40</cx:pt>
          <cx:pt idx="11">10</cx:pt>
          <cx:pt idx="12">0</cx:pt>
          <cx:pt idx="13">10</cx:pt>
          <cx:pt idx="14">15</cx:pt>
          <cx:pt idx="15">25</cx:pt>
          <cx:pt idx="16">30</cx:pt>
          <cx:pt idx="17">60</cx:pt>
          <cx:pt idx="18">0</cx:pt>
          <cx:pt idx="19">50</cx:pt>
          <cx:pt idx="20">30</cx:pt>
          <cx:pt idx="21">15</cx:pt>
          <cx:pt idx="22">0</cx:pt>
          <cx:pt idx="23">80</cx:pt>
          <cx:pt idx="24">40</cx:pt>
          <cx:pt idx="25">50</cx:pt>
          <cx:pt idx="26">25</cx:pt>
          <cx:pt idx="27">25</cx:pt>
          <cx:pt idx="28">10</cx:pt>
          <cx:pt idx="29">75</cx:pt>
          <cx:pt idx="30">0</cx:pt>
          <cx:pt idx="31">25</cx:pt>
          <cx:pt idx="32">10</cx:pt>
          <cx:pt idx="33">5</cx:pt>
          <cx:pt idx="34">30</cx:pt>
          <cx:pt idx="35">0</cx:pt>
          <cx:pt idx="36">5</cx:pt>
          <cx:pt idx="37">0</cx:pt>
          <cx:pt idx="38">0</cx:pt>
          <cx:pt idx="39">25</cx:pt>
          <cx:pt idx="40">75</cx:pt>
          <cx:pt idx="41">0</cx:pt>
          <cx:pt idx="42">10</cx:pt>
          <cx:pt idx="43">20</cx:pt>
          <cx:pt idx="44">30</cx:pt>
          <cx:pt idx="45">40</cx:pt>
          <cx:pt idx="46">15</cx:pt>
          <cx:pt idx="47">30</cx:pt>
          <cx:pt idx="48">20</cx:pt>
          <cx:pt idx="49">0</cx:pt>
          <cx:pt idx="50">0</cx:pt>
          <cx:pt idx="51">0</cx:pt>
          <cx:pt idx="52">10</cx:pt>
          <cx:pt idx="53">14</cx:pt>
          <cx:pt idx="54">3</cx:pt>
          <cx:pt idx="55">0</cx:pt>
          <cx:pt idx="56">0</cx:pt>
          <cx:pt idx="57">0</cx:pt>
          <cx:pt idx="58">30</cx:pt>
        </cx:lvl>
      </cx:numDim>
    </cx:data>
    <cx:data id="3">
      <cx:numDim type="val">
        <cx:f>'[Second Analysis SH May 2025 NO RESEARCH TEAM.xlsx]Q16 (Promotion)'!$AJ$2:$AJ$60</cx:f>
        <cx:lvl ptCount="59" formatCode="General">
          <cx:pt idx="0">12</cx:pt>
          <cx:pt idx="1">25</cx:pt>
          <cx:pt idx="2">8</cx:pt>
          <cx:pt idx="3">31</cx:pt>
          <cx:pt idx="4">10</cx:pt>
          <cx:pt idx="5">20</cx:pt>
          <cx:pt idx="6">20</cx:pt>
          <cx:pt idx="7">35</cx:pt>
          <cx:pt idx="8">20</cx:pt>
          <cx:pt idx="9">15</cx:pt>
          <cx:pt idx="10">30</cx:pt>
          <cx:pt idx="11">20</cx:pt>
          <cx:pt idx="12">20</cx:pt>
          <cx:pt idx="13">30</cx:pt>
          <cx:pt idx="14">25</cx:pt>
          <cx:pt idx="15">15</cx:pt>
          <cx:pt idx="16">20</cx:pt>
          <cx:pt idx="17">20</cx:pt>
          <cx:pt idx="18">40</cx:pt>
          <cx:pt idx="19">5</cx:pt>
          <cx:pt idx="20">40</cx:pt>
          <cx:pt idx="21">20</cx:pt>
          <cx:pt idx="22">40</cx:pt>
          <cx:pt idx="23">0</cx:pt>
          <cx:pt idx="24">20</cx:pt>
          <cx:pt idx="25">5</cx:pt>
          <cx:pt idx="26">30</cx:pt>
          <cx:pt idx="27">10</cx:pt>
          <cx:pt idx="28">25</cx:pt>
          <cx:pt idx="29">10</cx:pt>
          <cx:pt idx="30">25</cx:pt>
          <cx:pt idx="31">25</cx:pt>
          <cx:pt idx="32">30</cx:pt>
          <cx:pt idx="33">30</cx:pt>
          <cx:pt idx="34">30</cx:pt>
          <cx:pt idx="35">25</cx:pt>
          <cx:pt idx="36">25</cx:pt>
          <cx:pt idx="37">40</cx:pt>
          <cx:pt idx="38">15</cx:pt>
          <cx:pt idx="39">25</cx:pt>
          <cx:pt idx="40">5</cx:pt>
          <cx:pt idx="41">0</cx:pt>
          <cx:pt idx="42">20</cx:pt>
          <cx:pt idx="43">50</cx:pt>
          <cx:pt idx="44">25</cx:pt>
          <cx:pt idx="45">25</cx:pt>
          <cx:pt idx="46">20</cx:pt>
          <cx:pt idx="47">25</cx:pt>
          <cx:pt idx="48">20</cx:pt>
          <cx:pt idx="49">40</cx:pt>
          <cx:pt idx="50">40</cx:pt>
          <cx:pt idx="51">30</cx:pt>
          <cx:pt idx="52">35</cx:pt>
          <cx:pt idx="53">30</cx:pt>
          <cx:pt idx="54">10</cx:pt>
          <cx:pt idx="55">20</cx:pt>
          <cx:pt idx="56">20</cx:pt>
          <cx:pt idx="57">30</cx:pt>
          <cx:pt idx="58">20</cx:pt>
        </cx:lvl>
      </cx:numDim>
    </cx:data>
    <cx:data id="4">
      <cx:numDim type="val">
        <cx:f>'[Second Analysis SH May 2025 NO RESEARCH TEAM.xlsx]Q16 (Promotion)'!$AK$2:$AK$60</cx:f>
        <cx:lvl ptCount="59" formatCode="General">
          <cx:pt idx="0">0</cx:pt>
          <cx:pt idx="1">25</cx:pt>
          <cx:pt idx="2">0</cx:pt>
          <cx:pt idx="3">7</cx:pt>
          <cx:pt idx="4">0</cx:pt>
          <cx:pt idx="5">10</cx:pt>
          <cx:pt idx="6">0</cx:pt>
          <cx:pt idx="7">15</cx:pt>
          <cx:pt idx="8">5</cx:pt>
          <cx:pt idx="9">15</cx:pt>
          <cx:pt idx="10">0</cx:pt>
          <cx:pt idx="11">0</cx:pt>
          <cx:pt idx="12">10</cx:pt>
          <cx:pt idx="13">10</cx:pt>
          <cx:pt idx="14">15</cx:pt>
          <cx:pt idx="15">5</cx:pt>
          <cx:pt idx="16">10</cx:pt>
          <cx:pt idx="17">0</cx:pt>
          <cx:pt idx="18">0</cx:pt>
          <cx:pt idx="19">5</cx:pt>
          <cx:pt idx="20">0</cx:pt>
          <cx:pt idx="21">10</cx:pt>
          <cx:pt idx="22">30</cx:pt>
          <cx:pt idx="23">0</cx:pt>
          <cx:pt idx="24">5</cx:pt>
          <cx:pt idx="25">5</cx:pt>
          <cx:pt idx="26">0</cx:pt>
          <cx:pt idx="27">20</cx:pt>
          <cx:pt idx="28">10</cx:pt>
          <cx:pt idx="29">10</cx:pt>
          <cx:pt idx="30">25</cx:pt>
          <cx:pt idx="31">10</cx:pt>
          <cx:pt idx="32">20</cx:pt>
          <cx:pt idx="33">5</cx:pt>
          <cx:pt idx="34">10</cx:pt>
          <cx:pt idx="35">25</cx:pt>
          <cx:pt idx="36">5</cx:pt>
          <cx:pt idx="37">10</cx:pt>
          <cx:pt idx="38">15</cx:pt>
          <cx:pt idx="39">25</cx:pt>
          <cx:pt idx="40">0</cx:pt>
          <cx:pt idx="41">0</cx:pt>
          <cx:pt idx="42">0</cx:pt>
          <cx:pt idx="43">20</cx:pt>
          <cx:pt idx="44">5</cx:pt>
          <cx:pt idx="45">5</cx:pt>
          <cx:pt idx="46">10</cx:pt>
          <cx:pt idx="47">0</cx:pt>
          <cx:pt idx="48">0</cx:pt>
          <cx:pt idx="49">10</cx:pt>
          <cx:pt idx="50">20</cx:pt>
          <cx:pt idx="51">10</cx:pt>
          <cx:pt idx="52">5</cx:pt>
          <cx:pt idx="53">1</cx:pt>
          <cx:pt idx="54">7</cx:pt>
          <cx:pt idx="55">5</cx:pt>
          <cx:pt idx="56">10</cx:pt>
          <cx:pt idx="57">10</cx:pt>
          <cx:pt idx="58">0</cx:pt>
        </cx:lvl>
      </cx:numDim>
    </cx:data>
  </cx:chartData>
  <cx:chart>
    <cx:title pos="t" align="ctr" overlay="0">
      <cx:tx>
        <cx:txData>
          <cx:v>Weighting in Promotion Decisions - Pulse Survey</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Weighting in Promotion Decisions - Pulse Survey</a:t>
          </a:r>
        </a:p>
      </cx:txPr>
    </cx:title>
    <cx:plotArea>
      <cx:plotAreaRegion>
        <cx:series layoutId="boxWhisker" uniqueId="{6BB281E9-C39A-459F-9CC5-BD0F174AB2ED}">
          <cx:tx>
            <cx:txData>
              <cx:f>'[Second Analysis SH May 2025 NO RESEARCH TEAM.xlsx]Q16 (Promotion)'!$AG$1</cx:f>
              <cx:v> Teaching</cx:v>
            </cx:txData>
          </cx:tx>
          <cx:dataId val="0"/>
          <cx:layoutPr>
            <cx:visibility meanLine="0" meanMarker="1" nonoutliers="0" outliers="1"/>
            <cx:statistics quartileMethod="exclusive"/>
          </cx:layoutPr>
        </cx:series>
        <cx:series layoutId="boxWhisker" uniqueId="{688819B2-9492-439B-BFE2-99016F172F83}">
          <cx:tx>
            <cx:txData>
              <cx:f>'[Second Analysis SH May 2025 NO RESEARCH TEAM.xlsx]Q16 (Promotion)'!$AH$1</cx:f>
              <cx:v> Pedagogical Research / Scholarship</cx:v>
            </cx:txData>
          </cx:tx>
          <cx:dataId val="1"/>
          <cx:layoutPr>
            <cx:visibility meanLine="0" meanMarker="1" nonoutliers="0" outliers="1"/>
            <cx:statistics quartileMethod="exclusive"/>
          </cx:layoutPr>
        </cx:series>
        <cx:series layoutId="boxWhisker" uniqueId="{208F690C-DC95-428D-A886-6F5EEAAB3F3D}">
          <cx:tx>
            <cx:txData>
              <cx:f>'[Second Analysis SH May 2025 NO RESEARCH TEAM.xlsx]Q16 (Promotion)'!$AI$1</cx:f>
              <cx:v> Disciplinary Research / Scholarship</cx:v>
            </cx:txData>
          </cx:tx>
          <cx:dataId val="2"/>
          <cx:layoutPr>
            <cx:visibility meanLine="0" meanMarker="1" nonoutliers="0" outliers="1"/>
            <cx:statistics quartileMethod="exclusive"/>
          </cx:layoutPr>
        </cx:series>
        <cx:series layoutId="boxWhisker" uniqueId="{C6BC63EB-74BA-4887-9884-026BA1D49573}">
          <cx:tx>
            <cx:txData>
              <cx:f>'[Second Analysis SH May 2025 NO RESEARCH TEAM.xlsx]Q16 (Promotion)'!$AJ$1</cx:f>
              <cx:v> Administration / Managerial</cx:v>
            </cx:txData>
          </cx:tx>
          <cx:dataId val="3"/>
          <cx:layoutPr>
            <cx:visibility meanLine="0" meanMarker="1" nonoutliers="0" outliers="1"/>
            <cx:statistics quartileMethod="exclusive"/>
          </cx:layoutPr>
        </cx:series>
        <cx:series layoutId="boxWhisker" uniqueId="{E8A8DAA7-1C6E-4B42-BDDE-FE3E485CD340}">
          <cx:tx>
            <cx:txData>
              <cx:f>'[Second Analysis SH May 2025 NO RESEARCH TEAM.xlsx]Q16 (Promotion)'!$AK$1</cx:f>
              <cx:v> Citizenship / Other</cx:v>
            </cx:txData>
          </cx:tx>
          <cx:dataId val="4"/>
          <cx:layoutPr>
            <cx:visibility meanLine="0" meanMarker="1" nonoutliers="0" outliers="1"/>
            <cx:statistics quartileMethod="exclusive"/>
          </cx:layoutPr>
        </cx:series>
      </cx:plotAreaRegion>
      <cx:axis id="0" hidden="1">
        <cx:catScaling gapWidth="1"/>
        <cx:tickLabels/>
      </cx:axis>
      <cx:axis id="1">
        <cx:valScaling max="100"/>
        <cx:title>
          <cx:tx>
            <cx:txData>
              <cx:v>% of Time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Aptos Narrow" panose="02110004020202020204"/>
                </a:rPr>
                <a:t>% of Time</a:t>
              </a:r>
            </a:p>
          </cx:txPr>
        </cx:title>
        <cx:majorGridlines/>
        <cx:tickLabels/>
      </cx:axis>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A2_F04CDA50.xml><?xml version="1.0" encoding="utf-8"?>
<p188:cmLst xmlns:a="http://schemas.openxmlformats.org/drawingml/2006/main" xmlns:r="http://schemas.openxmlformats.org/officeDocument/2006/relationships" xmlns:p188="http://schemas.microsoft.com/office/powerpoint/2018/8/main">
  <p188:cm id="{2CE11A95-74A4-4ABB-80C6-B2E1B46D69BA}" authorId="{FBB964FF-A857-2A92-071F-EA9EF76E76AF}" created="2025-09-02T08:52:13.444">
    <ac:deMkLst xmlns:ac="http://schemas.microsoft.com/office/drawing/2013/main/command">
      <pc:docMk xmlns:pc="http://schemas.microsoft.com/office/powerpoint/2013/main/command"/>
      <pc:sldMk xmlns:pc="http://schemas.microsoft.com/office/powerpoint/2013/main/command" cId="4031568464" sldId="418"/>
      <ac:graphicFrameMk id="5" creationId="{80212088-F9BC-16AA-62B3-62F8C7F6B4F3}"/>
    </ac:deMkLst>
    <p188:replyLst>
      <p188:reply id="{280DBE87-5A69-4109-AE1B-4DE393AC9F9E}" authorId="{579654B4-373B-AB42-3EB6-A9F5282A2E50}" created="2025-09-08T15:14:53.343">
        <p188:txBody>
          <a:bodyPr/>
          <a:lstStyle/>
          <a:p>
            <a:r>
              <a:rPr lang="en-US"/>
              <a:t>I think Simon will need to do this?</a:t>
            </a:r>
          </a:p>
        </p188:txBody>
      </p188:reply>
    </p188:replyLst>
    <p188:txBody>
      <a:bodyPr/>
      <a:lstStyle/>
      <a:p>
        <a:r>
          <a:rPr lang="en-GB"/>
          <a:t>can this be changed to gender?</a:t>
        </a:r>
      </a:p>
    </p188:txBody>
  </p188:cm>
</p188:cmLst>
</file>

<file path=ppt/comments/modernComment_1AE_AF26A5B8.xml><?xml version="1.0" encoding="utf-8"?>
<p188:cmLst xmlns:a="http://schemas.openxmlformats.org/drawingml/2006/main" xmlns:r="http://schemas.openxmlformats.org/officeDocument/2006/relationships" xmlns:p188="http://schemas.microsoft.com/office/powerpoint/2018/8/main">
  <p188:cm id="{B7A1F300-6A7B-41C3-8CB1-1C9AB1590A52}" authorId="{FBB964FF-A857-2A92-071F-EA9EF76E76AF}" status="resolved" created="2025-09-02T08:49:02.267" complete="100000">
    <pc:sldMkLst xmlns:pc="http://schemas.microsoft.com/office/powerpoint/2013/main/command">
      <pc:docMk/>
      <pc:sldMk cId="2938545592" sldId="430"/>
    </pc:sldMkLst>
    <p188:txBody>
      <a:bodyPr/>
      <a:lstStyle/>
      <a:p>
        <a:r>
          <a:rPr lang="en-GB"/>
          <a:t>Not sure will have time to do justice to literature so have added 'literature review' to slide 2 as part of the methodology.</a:t>
        </a:r>
      </a:p>
    </p188:txBody>
  </p188:cm>
</p188:cmLst>
</file>

<file path=ppt/comments/modernComment_1AF_4717014C.xml><?xml version="1.0" encoding="utf-8"?>
<p188:cmLst xmlns:a="http://schemas.openxmlformats.org/drawingml/2006/main" xmlns:r="http://schemas.openxmlformats.org/officeDocument/2006/relationships" xmlns:p188="http://schemas.microsoft.com/office/powerpoint/2018/8/main">
  <p188:cm id="{62F2E406-8FC0-46FC-AD54-84D1E5C08303}" authorId="{FBB964FF-A857-2A92-071F-EA9EF76E76AF}" created="2025-09-02T08:49:52.159">
    <pc:sldMkLst xmlns:pc="http://schemas.microsoft.com/office/powerpoint/2013/main/command">
      <pc:docMk/>
      <pc:sldMk cId="1192689996" sldId="431"/>
    </pc:sldMkLst>
    <p188:replyLst>
      <p188:reply id="{A6B56729-207B-4694-B4A0-C0B677421D30}" authorId="{579654B4-373B-AB42-3EB6-A9F5282A2E50}" created="2025-09-08T15:12:18.811">
        <p188:txBody>
          <a:bodyPr/>
          <a:lstStyle/>
          <a:p>
            <a:r>
              <a:rPr lang="en-US"/>
              <a:t>I don't know how to do it either (in the past Martin has done this for me). I totally agree that we won't have time for this so I'm just going to move the slide to the end so that we can refer to it if we get asked a question on relevant literature (which I'm guessing we won't).</a:t>
            </a:r>
          </a:p>
        </p188:txBody>
      </p188:reply>
    </p188:replyLst>
    <p188:txBody>
      <a:bodyPr/>
      <a:lstStyle/>
      <a:p>
        <a:r>
          <a:rPr lang="en-GB"/>
          <a:t>Could we add QR Code to link to papers on AEA P&amp;P website (I don't know how to do that)?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F690A6F-BF65-6F4D-BADE-B22D7CEBDE66}"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78E80-025F-9E49-8D9D-E02BA387464D}" type="slidenum">
              <a:rPr lang="en-US" smtClean="0"/>
              <a:t>‹#›</a:t>
            </a:fld>
            <a:endParaRPr lang="en-US"/>
          </a:p>
        </p:txBody>
      </p:sp>
    </p:spTree>
    <p:extLst>
      <p:ext uri="{BB962C8B-B14F-4D97-AF65-F5344CB8AC3E}">
        <p14:creationId xmlns:p14="http://schemas.microsoft.com/office/powerpoint/2010/main" val="227509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2A78E80-025F-9E49-8D9D-E02BA387464D}" type="slidenum">
              <a:rPr lang="en-US" smtClean="0"/>
              <a:t>1</a:t>
            </a:fld>
            <a:endParaRPr lang="en-US"/>
          </a:p>
        </p:txBody>
      </p:sp>
    </p:spTree>
    <p:extLst>
      <p:ext uri="{BB962C8B-B14F-4D97-AF65-F5344CB8AC3E}">
        <p14:creationId xmlns:p14="http://schemas.microsoft.com/office/powerpoint/2010/main" val="428892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E028-6BDE-F528-656A-F5BAB96D8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49770-389A-113A-2AFE-EFF003FC7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CD668-0775-84CE-97EA-4F3AFE0F35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E1FCE-CE58-EE04-54C4-00804A8648F3}"/>
              </a:ext>
            </a:extLst>
          </p:cNvPr>
          <p:cNvSpPr>
            <a:spLocks noGrp="1"/>
          </p:cNvSpPr>
          <p:nvPr>
            <p:ph type="sldNum" sz="quarter" idx="5"/>
          </p:nvPr>
        </p:nvSpPr>
        <p:spPr/>
        <p:txBody>
          <a:bodyPr/>
          <a:lstStyle/>
          <a:p>
            <a:fld id="{92A78E80-025F-9E49-8D9D-E02BA387464D}" type="slidenum">
              <a:rPr lang="en-US" smtClean="0"/>
              <a:t>13</a:t>
            </a:fld>
            <a:endParaRPr lang="en-US"/>
          </a:p>
        </p:txBody>
      </p:sp>
    </p:spTree>
    <p:extLst>
      <p:ext uri="{BB962C8B-B14F-4D97-AF65-F5344CB8AC3E}">
        <p14:creationId xmlns:p14="http://schemas.microsoft.com/office/powerpoint/2010/main" val="141422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12EA-4619-373E-A5E2-2240232CC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E6B1A-4BD5-50CD-4EF0-4CFE9FEBC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CD9AC-F401-36EF-E2E7-9F0C6F41813B}"/>
              </a:ext>
            </a:extLst>
          </p:cNvPr>
          <p:cNvSpPr>
            <a:spLocks noGrp="1"/>
          </p:cNvSpPr>
          <p:nvPr>
            <p:ph type="body" idx="1"/>
          </p:nvPr>
        </p:nvSpPr>
        <p:spPr/>
        <p:txBody>
          <a:bodyPr/>
          <a:lstStyle/>
          <a:p>
            <a:r>
              <a:rPr lang="en-US" dirty="0">
                <a:ea typeface="Calibri"/>
                <a:cs typeface="Calibri"/>
              </a:rPr>
              <a:t>Result of climate in HE – cuts, general financial constraints</a:t>
            </a:r>
            <a:endParaRPr lang="en-US" dirty="0"/>
          </a:p>
        </p:txBody>
      </p:sp>
      <p:sp>
        <p:nvSpPr>
          <p:cNvPr id="4" name="Slide Number Placeholder 3">
            <a:extLst>
              <a:ext uri="{FF2B5EF4-FFF2-40B4-BE49-F238E27FC236}">
                <a16:creationId xmlns:a16="http://schemas.microsoft.com/office/drawing/2014/main" id="{77BA19C3-4084-11BB-60E5-E89350A96266}"/>
              </a:ext>
            </a:extLst>
          </p:cNvPr>
          <p:cNvSpPr>
            <a:spLocks noGrp="1"/>
          </p:cNvSpPr>
          <p:nvPr>
            <p:ph type="sldNum" sz="quarter" idx="5"/>
          </p:nvPr>
        </p:nvSpPr>
        <p:spPr/>
        <p:txBody>
          <a:bodyPr/>
          <a:lstStyle/>
          <a:p>
            <a:fld id="{92A78E80-025F-9E49-8D9D-E02BA387464D}" type="slidenum">
              <a:rPr lang="en-US" smtClean="0"/>
              <a:t>14</a:t>
            </a:fld>
            <a:endParaRPr lang="en-US"/>
          </a:p>
        </p:txBody>
      </p:sp>
    </p:spTree>
    <p:extLst>
      <p:ext uri="{BB962C8B-B14F-4D97-AF65-F5344CB8AC3E}">
        <p14:creationId xmlns:p14="http://schemas.microsoft.com/office/powerpoint/2010/main" val="380081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36BA-4388-74AE-64E5-F57B71C07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981C2-77FF-EFF4-D8EC-962C038DC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04332-004B-2219-FEB6-62C3DBD9759E}"/>
              </a:ext>
            </a:extLst>
          </p:cNvPr>
          <p:cNvSpPr>
            <a:spLocks noGrp="1"/>
          </p:cNvSpPr>
          <p:nvPr>
            <p:ph type="body" idx="1"/>
          </p:nvPr>
        </p:nvSpPr>
        <p:spPr/>
        <p:txBody>
          <a:bodyPr/>
          <a:lstStyle/>
          <a:p>
            <a:r>
              <a:rPr lang="en-US" dirty="0">
                <a:ea typeface="Calibri"/>
                <a:cs typeface="Calibri"/>
              </a:rPr>
              <a:t>Story of no change in some ways but given work to try and get change so more respect that is not positive</a:t>
            </a:r>
            <a:endParaRPr lang="en-US" dirty="0"/>
          </a:p>
        </p:txBody>
      </p:sp>
      <p:sp>
        <p:nvSpPr>
          <p:cNvPr id="4" name="Slide Number Placeholder 3">
            <a:extLst>
              <a:ext uri="{FF2B5EF4-FFF2-40B4-BE49-F238E27FC236}">
                <a16:creationId xmlns:a16="http://schemas.microsoft.com/office/drawing/2014/main" id="{82FCB68E-C947-D6BD-401C-EE3BC28567F0}"/>
              </a:ext>
            </a:extLst>
          </p:cNvPr>
          <p:cNvSpPr>
            <a:spLocks noGrp="1"/>
          </p:cNvSpPr>
          <p:nvPr>
            <p:ph type="sldNum" sz="quarter" idx="5"/>
          </p:nvPr>
        </p:nvSpPr>
        <p:spPr/>
        <p:txBody>
          <a:bodyPr/>
          <a:lstStyle/>
          <a:p>
            <a:fld id="{92A78E80-025F-9E49-8D9D-E02BA387464D}" type="slidenum">
              <a:rPr lang="en-US" smtClean="0"/>
              <a:t>15</a:t>
            </a:fld>
            <a:endParaRPr lang="en-US"/>
          </a:p>
        </p:txBody>
      </p:sp>
    </p:spTree>
    <p:extLst>
      <p:ext uri="{BB962C8B-B14F-4D97-AF65-F5344CB8AC3E}">
        <p14:creationId xmlns:p14="http://schemas.microsoft.com/office/powerpoint/2010/main" val="24059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DE51D-5C4F-262B-354D-2A45D9913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46196-EDF8-69CB-9F20-03B27A51E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44A12-7CCC-338C-B5E8-D2695B3DA1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7491D9-D68A-6983-FB1B-FA1AACFC1A98}"/>
              </a:ext>
            </a:extLst>
          </p:cNvPr>
          <p:cNvSpPr>
            <a:spLocks noGrp="1"/>
          </p:cNvSpPr>
          <p:nvPr>
            <p:ph type="sldNum" sz="quarter" idx="5"/>
          </p:nvPr>
        </p:nvSpPr>
        <p:spPr/>
        <p:txBody>
          <a:bodyPr/>
          <a:lstStyle/>
          <a:p>
            <a:fld id="{92A78E80-025F-9E49-8D9D-E02BA387464D}" type="slidenum">
              <a:rPr lang="en-US" smtClean="0"/>
              <a:t>16</a:t>
            </a:fld>
            <a:endParaRPr lang="en-US"/>
          </a:p>
        </p:txBody>
      </p:sp>
    </p:spTree>
    <p:extLst>
      <p:ext uri="{BB962C8B-B14F-4D97-AF65-F5344CB8AC3E}">
        <p14:creationId xmlns:p14="http://schemas.microsoft.com/office/powerpoint/2010/main" val="82513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Think data relates to Q21: is your department discussing budgetary constraints in 2024/25 more than in the past?</a:t>
            </a:r>
          </a:p>
        </p:txBody>
      </p:sp>
      <p:sp>
        <p:nvSpPr>
          <p:cNvPr id="4" name="Slide Number Placeholder 3"/>
          <p:cNvSpPr>
            <a:spLocks noGrp="1"/>
          </p:cNvSpPr>
          <p:nvPr>
            <p:ph type="sldNum" sz="quarter" idx="5"/>
          </p:nvPr>
        </p:nvSpPr>
        <p:spPr/>
        <p:txBody>
          <a:bodyPr/>
          <a:lstStyle/>
          <a:p>
            <a:fld id="{92A78E80-025F-9E49-8D9D-E02BA387464D}" type="slidenum">
              <a:rPr lang="en-US" smtClean="0"/>
              <a:t>17</a:t>
            </a:fld>
            <a:endParaRPr lang="en-US"/>
          </a:p>
        </p:txBody>
      </p:sp>
    </p:spTree>
    <p:extLst>
      <p:ext uri="{BB962C8B-B14F-4D97-AF65-F5344CB8AC3E}">
        <p14:creationId xmlns:p14="http://schemas.microsoft.com/office/powerpoint/2010/main" val="191427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Suggest ask room what they are taking away</a:t>
            </a:r>
          </a:p>
        </p:txBody>
      </p:sp>
      <p:sp>
        <p:nvSpPr>
          <p:cNvPr id="4" name="Slide Number Placeholder 3"/>
          <p:cNvSpPr>
            <a:spLocks noGrp="1"/>
          </p:cNvSpPr>
          <p:nvPr>
            <p:ph type="sldNum" sz="quarter" idx="5"/>
          </p:nvPr>
        </p:nvSpPr>
        <p:spPr/>
        <p:txBody>
          <a:bodyPr/>
          <a:lstStyle/>
          <a:p>
            <a:fld id="{92A78E80-025F-9E49-8D9D-E02BA387464D}" type="slidenum">
              <a:rPr lang="en-US" smtClean="0"/>
              <a:t>18</a:t>
            </a:fld>
            <a:endParaRPr lang="en-US"/>
          </a:p>
        </p:txBody>
      </p:sp>
    </p:spTree>
    <p:extLst>
      <p:ext uri="{BB962C8B-B14F-4D97-AF65-F5344CB8AC3E}">
        <p14:creationId xmlns:p14="http://schemas.microsoft.com/office/powerpoint/2010/main" val="123368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996C9-FD84-08EA-439F-C320AAEC7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E7D22-DAD5-82ED-7A05-95DDD8710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92FD4-2A02-645F-1570-F2CC52442964}"/>
              </a:ext>
            </a:extLst>
          </p:cNvPr>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Additional note on diversity:</a:t>
            </a:r>
          </a:p>
          <a:p>
            <a:pPr fontAlgn="base"/>
            <a:r>
              <a:rPr lang="en-GB" sz="1200" b="0" i="0" kern="1200" dirty="0">
                <a:solidFill>
                  <a:schemeClr val="tx1"/>
                </a:solidFill>
                <a:effectLst/>
                <a:latin typeface="+mn-lt"/>
                <a:ea typeface="+mn-ea"/>
                <a:cs typeface="+mn-cs"/>
              </a:rPr>
              <a:t>On (1) we can add (from HESA data, </a:t>
            </a:r>
            <a:r>
              <a:rPr lang="en-GB" sz="1200" b="0" i="0" kern="1200" dirty="0" err="1">
                <a:solidFill>
                  <a:schemeClr val="tx1"/>
                </a:solidFill>
                <a:effectLst/>
                <a:latin typeface="+mn-lt"/>
                <a:ea typeface="+mn-ea"/>
                <a:cs typeface="+mn-cs"/>
              </a:rPr>
              <a:t>cf</a:t>
            </a:r>
            <a:r>
              <a:rPr lang="en-GB" sz="1200" b="0" i="0" kern="1200" dirty="0">
                <a:solidFill>
                  <a:schemeClr val="tx1"/>
                </a:solidFill>
                <a:effectLst/>
                <a:latin typeface="+mn-lt"/>
                <a:ea typeface="+mn-ea"/>
                <a:cs typeface="+mn-cs"/>
              </a:rPr>
              <a:t> the Women's Committee report) that the pathway is notably more diverse than the traditional pathway (despite our particular sample this time round). However, this diversity is still very much in the pipeline and is low at senior levels. Dealing with the mismatch noted previously will improve diversity in the profession.</a:t>
            </a:r>
          </a:p>
        </p:txBody>
      </p:sp>
      <p:sp>
        <p:nvSpPr>
          <p:cNvPr id="4" name="Slide Number Placeholder 3">
            <a:extLst>
              <a:ext uri="{FF2B5EF4-FFF2-40B4-BE49-F238E27FC236}">
                <a16:creationId xmlns:a16="http://schemas.microsoft.com/office/drawing/2014/main" id="{E854019A-3250-C9F1-8F35-7A36A0E4D712}"/>
              </a:ext>
            </a:extLst>
          </p:cNvPr>
          <p:cNvSpPr>
            <a:spLocks noGrp="1"/>
          </p:cNvSpPr>
          <p:nvPr>
            <p:ph type="sldNum" sz="quarter" idx="5"/>
          </p:nvPr>
        </p:nvSpPr>
        <p:spPr/>
        <p:txBody>
          <a:bodyPr/>
          <a:lstStyle/>
          <a:p>
            <a:fld id="{92A78E80-025F-9E49-8D9D-E02BA387464D}" type="slidenum">
              <a:rPr lang="en-US" smtClean="0"/>
              <a:t>19</a:t>
            </a:fld>
            <a:endParaRPr lang="en-US"/>
          </a:p>
        </p:txBody>
      </p:sp>
    </p:spTree>
    <p:extLst>
      <p:ext uri="{BB962C8B-B14F-4D97-AF65-F5344CB8AC3E}">
        <p14:creationId xmlns:p14="http://schemas.microsoft.com/office/powerpoint/2010/main" val="330540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67AF5-EB6A-E719-AA9C-2C51A91E5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1FA4-327D-537A-FEA2-35C58C2DC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F3977-8DD9-1EB7-B52F-FA8368F9CE6D}"/>
              </a:ext>
            </a:extLst>
          </p:cNvPr>
          <p:cNvSpPr>
            <a:spLocks noGrp="1"/>
          </p:cNvSpPr>
          <p:nvPr>
            <p:ph type="body" idx="1"/>
          </p:nvPr>
        </p:nvSpPr>
        <p:spPr/>
        <p:txBody>
          <a:bodyPr/>
          <a:lstStyle/>
          <a:p>
            <a:r>
              <a:rPr lang="en-GB" dirty="0"/>
              <a:t>Lessons for </a:t>
            </a:r>
            <a:r>
              <a:rPr lang="en-GB" dirty="0" err="1"/>
              <a:t>HoDs</a:t>
            </a:r>
            <a:r>
              <a:rPr lang="en-GB" dirty="0"/>
              <a:t> as well as providing confidence to ask for:</a:t>
            </a:r>
          </a:p>
          <a:p>
            <a:pPr marL="171450" indent="-171450">
              <a:buFontTx/>
              <a:buChar char="-"/>
            </a:pPr>
            <a:r>
              <a:rPr lang="en-GB" dirty="0"/>
              <a:t>Clarity on promotion criteria</a:t>
            </a:r>
          </a:p>
          <a:p>
            <a:pPr marL="171450" indent="-171450">
              <a:buFontTx/>
              <a:buChar char="-"/>
            </a:pPr>
            <a:r>
              <a:rPr lang="en-GB" dirty="0"/>
              <a:t>Resources and support</a:t>
            </a:r>
          </a:p>
          <a:p>
            <a:pPr marL="171450" indent="-171450">
              <a:buFontTx/>
              <a:buChar char="-"/>
            </a:pPr>
            <a:endParaRPr lang="en-GB" dirty="0"/>
          </a:p>
          <a:p>
            <a:pPr marL="171450" indent="-171450">
              <a:buFontTx/>
              <a:buChar char="-"/>
            </a:pPr>
            <a:endParaRPr lang="en-GB" dirty="0"/>
          </a:p>
          <a:p>
            <a:pPr marL="0" indent="0">
              <a:buFontTx/>
              <a:buNone/>
            </a:pPr>
            <a:r>
              <a:rPr lang="en-GB" dirty="0"/>
              <a:t>Thank you for coming but also importantly thank you for completing the survey</a:t>
            </a:r>
          </a:p>
        </p:txBody>
      </p:sp>
      <p:sp>
        <p:nvSpPr>
          <p:cNvPr id="4" name="Slide Number Placeholder 3">
            <a:extLst>
              <a:ext uri="{FF2B5EF4-FFF2-40B4-BE49-F238E27FC236}">
                <a16:creationId xmlns:a16="http://schemas.microsoft.com/office/drawing/2014/main" id="{C4FC5EDD-9C84-A02B-20BC-1E4FB022C0EB}"/>
              </a:ext>
            </a:extLst>
          </p:cNvPr>
          <p:cNvSpPr>
            <a:spLocks noGrp="1"/>
          </p:cNvSpPr>
          <p:nvPr>
            <p:ph type="sldNum" sz="quarter" idx="5"/>
          </p:nvPr>
        </p:nvSpPr>
        <p:spPr/>
        <p:txBody>
          <a:bodyPr/>
          <a:lstStyle/>
          <a:p>
            <a:fld id="{92A78E80-025F-9E49-8D9D-E02BA387464D}" type="slidenum">
              <a:rPr lang="en-US" smtClean="0"/>
              <a:t>20</a:t>
            </a:fld>
            <a:endParaRPr lang="en-US"/>
          </a:p>
        </p:txBody>
      </p:sp>
    </p:spTree>
    <p:extLst>
      <p:ext uri="{BB962C8B-B14F-4D97-AF65-F5344CB8AC3E}">
        <p14:creationId xmlns:p14="http://schemas.microsoft.com/office/powerpoint/2010/main" val="214575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Lessons for </a:t>
            </a:r>
            <a:r>
              <a:rPr lang="en-GB" dirty="0" err="1"/>
              <a:t>HoDs</a:t>
            </a:r>
            <a:r>
              <a:rPr lang="en-GB" dirty="0"/>
              <a:t> as well as providing confidence to ask for:</a:t>
            </a:r>
          </a:p>
          <a:p>
            <a:pPr marL="171450" indent="-171450">
              <a:buFontTx/>
              <a:buChar char="-"/>
            </a:pPr>
            <a:r>
              <a:rPr lang="en-GB" dirty="0"/>
              <a:t>Clarity on promotion criteria</a:t>
            </a:r>
          </a:p>
          <a:p>
            <a:pPr marL="171450" indent="-171450">
              <a:buFontTx/>
              <a:buChar char="-"/>
            </a:pPr>
            <a:r>
              <a:rPr lang="en-GB" dirty="0"/>
              <a:t>Resources and support</a:t>
            </a:r>
          </a:p>
          <a:p>
            <a:pPr marL="171450" indent="-171450">
              <a:buFontTx/>
              <a:buChar char="-"/>
            </a:pPr>
            <a:endParaRPr lang="en-GB" dirty="0"/>
          </a:p>
          <a:p>
            <a:pPr marL="171450" indent="-171450">
              <a:buFontTx/>
              <a:buChar char="-"/>
            </a:pPr>
            <a:endParaRPr lang="en-GB" dirty="0"/>
          </a:p>
          <a:p>
            <a:pPr marL="0" indent="0">
              <a:buFontTx/>
              <a:buNone/>
            </a:pPr>
            <a:r>
              <a:rPr lang="en-GB" dirty="0"/>
              <a:t>Thank you for coming but also importantly thank you for completing the survey</a:t>
            </a:r>
          </a:p>
        </p:txBody>
      </p:sp>
      <p:sp>
        <p:nvSpPr>
          <p:cNvPr id="4" name="Slide Number Placeholder 3"/>
          <p:cNvSpPr>
            <a:spLocks noGrp="1"/>
          </p:cNvSpPr>
          <p:nvPr>
            <p:ph type="sldNum" sz="quarter" idx="5"/>
          </p:nvPr>
        </p:nvSpPr>
        <p:spPr/>
        <p:txBody>
          <a:bodyPr/>
          <a:lstStyle/>
          <a:p>
            <a:fld id="{92A78E80-025F-9E49-8D9D-E02BA387464D}" type="slidenum">
              <a:rPr lang="en-US" smtClean="0"/>
              <a:t>21</a:t>
            </a:fld>
            <a:endParaRPr lang="en-US"/>
          </a:p>
        </p:txBody>
      </p:sp>
    </p:spTree>
    <p:extLst>
      <p:ext uri="{BB962C8B-B14F-4D97-AF65-F5344CB8AC3E}">
        <p14:creationId xmlns:p14="http://schemas.microsoft.com/office/powerpoint/2010/main" val="69372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Godbold et al. – Australia</a:t>
            </a:r>
          </a:p>
          <a:p>
            <a:r>
              <a:rPr lang="en-GB" dirty="0"/>
              <a:t>Smith &amp; Walker – UK</a:t>
            </a:r>
          </a:p>
          <a:p>
            <a:r>
              <a:rPr lang="en-GB" dirty="0"/>
              <a:t>Hilmer &amp; Hilmer – US + Economics focus</a:t>
            </a:r>
          </a:p>
        </p:txBody>
      </p:sp>
      <p:sp>
        <p:nvSpPr>
          <p:cNvPr id="4" name="Slide Number Placeholder 3"/>
          <p:cNvSpPr>
            <a:spLocks noGrp="1"/>
          </p:cNvSpPr>
          <p:nvPr>
            <p:ph type="sldNum" sz="quarter" idx="5"/>
          </p:nvPr>
        </p:nvSpPr>
        <p:spPr/>
        <p:txBody>
          <a:bodyPr/>
          <a:lstStyle/>
          <a:p>
            <a:fld id="{92A78E80-025F-9E49-8D9D-E02BA387464D}" type="slidenum">
              <a:rPr lang="en-US" smtClean="0"/>
              <a:t>22</a:t>
            </a:fld>
            <a:endParaRPr lang="en-US"/>
          </a:p>
        </p:txBody>
      </p:sp>
    </p:spTree>
    <p:extLst>
      <p:ext uri="{BB962C8B-B14F-4D97-AF65-F5344CB8AC3E}">
        <p14:creationId xmlns:p14="http://schemas.microsoft.com/office/powerpoint/2010/main" val="145870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A78E80-025F-9E49-8D9D-E02BA387464D}" type="slidenum">
              <a:rPr lang="en-US" smtClean="0"/>
              <a:t>3</a:t>
            </a:fld>
            <a:endParaRPr lang="en-US"/>
          </a:p>
        </p:txBody>
      </p:sp>
    </p:spTree>
    <p:extLst>
      <p:ext uri="{BB962C8B-B14F-4D97-AF65-F5344CB8AC3E}">
        <p14:creationId xmlns:p14="http://schemas.microsoft.com/office/powerpoint/2010/main" val="426092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Removed project team responses – consistency with previous research</a:t>
            </a:r>
          </a:p>
          <a:p>
            <a:r>
              <a:rPr lang="en-GB" dirty="0"/>
              <a:t>93 UK respondents previously (but not all the same respondents)</a:t>
            </a:r>
          </a:p>
          <a:p>
            <a:endParaRPr lang="en-GB" dirty="0"/>
          </a:p>
        </p:txBody>
      </p:sp>
      <p:sp>
        <p:nvSpPr>
          <p:cNvPr id="4" name="Slide Number Placeholder 3"/>
          <p:cNvSpPr>
            <a:spLocks noGrp="1"/>
          </p:cNvSpPr>
          <p:nvPr>
            <p:ph type="sldNum" sz="quarter" idx="5"/>
          </p:nvPr>
        </p:nvSpPr>
        <p:spPr/>
        <p:txBody>
          <a:bodyPr/>
          <a:lstStyle/>
          <a:p>
            <a:fld id="{92A78E80-025F-9E49-8D9D-E02BA387464D}" type="slidenum">
              <a:rPr lang="en-US" smtClean="0"/>
              <a:t>5</a:t>
            </a:fld>
            <a:endParaRPr lang="en-US"/>
          </a:p>
        </p:txBody>
      </p:sp>
    </p:spTree>
    <p:extLst>
      <p:ext uri="{BB962C8B-B14F-4D97-AF65-F5344CB8AC3E}">
        <p14:creationId xmlns:p14="http://schemas.microsoft.com/office/powerpoint/2010/main" val="141123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Lecturer/Assistant/Teaching Fellow: 50%</a:t>
            </a:r>
          </a:p>
          <a:p>
            <a:r>
              <a:rPr lang="en-US" dirty="0">
                <a:ea typeface="Calibri"/>
                <a:cs typeface="Calibri"/>
              </a:rPr>
              <a:t>Senior Lecturer/Associate/Senior Teaching Fellow/Reader: 43%</a:t>
            </a:r>
          </a:p>
          <a:p>
            <a:r>
              <a:rPr lang="en-US" dirty="0">
                <a:ea typeface="Calibri"/>
                <a:cs typeface="Calibri"/>
              </a:rPr>
              <a:t>Professor: 5%</a:t>
            </a:r>
          </a:p>
          <a:p>
            <a:r>
              <a:rPr lang="en-US" dirty="0">
                <a:ea typeface="Calibri"/>
                <a:cs typeface="Calibri"/>
              </a:rPr>
              <a:t>Other: 3%</a:t>
            </a:r>
          </a:p>
        </p:txBody>
      </p:sp>
      <p:sp>
        <p:nvSpPr>
          <p:cNvPr id="4" name="Slide Number Placeholder 3"/>
          <p:cNvSpPr>
            <a:spLocks noGrp="1"/>
          </p:cNvSpPr>
          <p:nvPr>
            <p:ph type="sldNum" sz="quarter" idx="5"/>
          </p:nvPr>
        </p:nvSpPr>
        <p:spPr/>
        <p:txBody>
          <a:bodyPr/>
          <a:lstStyle/>
          <a:p>
            <a:fld id="{92A78E80-025F-9E49-8D9D-E02BA387464D}" type="slidenum">
              <a:rPr lang="en-US" smtClean="0"/>
              <a:t>7</a:t>
            </a:fld>
            <a:endParaRPr lang="en-US"/>
          </a:p>
        </p:txBody>
      </p:sp>
    </p:spTree>
    <p:extLst>
      <p:ext uri="{BB962C8B-B14F-4D97-AF65-F5344CB8AC3E}">
        <p14:creationId xmlns:p14="http://schemas.microsoft.com/office/powerpoint/2010/main" val="86324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Permanent went from 79% in 2023 to 88% in 2025</a:t>
            </a:r>
          </a:p>
          <a:p>
            <a:r>
              <a:rPr lang="en-US" dirty="0">
                <a:ea typeface="Calibri"/>
                <a:cs typeface="Calibri"/>
              </a:rPr>
              <a:t>One year or less went from 5% I 2023 to 2% in 2025.</a:t>
            </a:r>
          </a:p>
        </p:txBody>
      </p:sp>
      <p:sp>
        <p:nvSpPr>
          <p:cNvPr id="4" name="Slide Number Placeholder 3"/>
          <p:cNvSpPr>
            <a:spLocks noGrp="1"/>
          </p:cNvSpPr>
          <p:nvPr>
            <p:ph type="sldNum" sz="quarter" idx="5"/>
          </p:nvPr>
        </p:nvSpPr>
        <p:spPr/>
        <p:txBody>
          <a:bodyPr/>
          <a:lstStyle/>
          <a:p>
            <a:fld id="{92A78E80-025F-9E49-8D9D-E02BA387464D}" type="slidenum">
              <a:rPr lang="en-US" smtClean="0"/>
              <a:t>8</a:t>
            </a:fld>
            <a:endParaRPr lang="en-US"/>
          </a:p>
        </p:txBody>
      </p:sp>
    </p:spTree>
    <p:extLst>
      <p:ext uri="{BB962C8B-B14F-4D97-AF65-F5344CB8AC3E}">
        <p14:creationId xmlns:p14="http://schemas.microsoft.com/office/powerpoint/2010/main" val="363714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Mean: 27% 2025 and 32% 2023</a:t>
            </a:r>
          </a:p>
          <a:p>
            <a:r>
              <a:rPr lang="en-GB" dirty="0">
                <a:ea typeface="Calibri"/>
                <a:cs typeface="Calibri"/>
              </a:rPr>
              <a:t>Range also dropped from 20-40% to 15-35%</a:t>
            </a:r>
          </a:p>
        </p:txBody>
      </p:sp>
      <p:sp>
        <p:nvSpPr>
          <p:cNvPr id="4" name="Slide Number Placeholder 3"/>
          <p:cNvSpPr>
            <a:spLocks noGrp="1"/>
          </p:cNvSpPr>
          <p:nvPr>
            <p:ph type="sldNum" sz="quarter" idx="5"/>
          </p:nvPr>
        </p:nvSpPr>
        <p:spPr/>
        <p:txBody>
          <a:bodyPr/>
          <a:lstStyle/>
          <a:p>
            <a:fld id="{92A78E80-025F-9E49-8D9D-E02BA387464D}" type="slidenum">
              <a:rPr lang="en-US" smtClean="0"/>
              <a:t>9</a:t>
            </a:fld>
            <a:endParaRPr lang="en-US"/>
          </a:p>
        </p:txBody>
      </p:sp>
    </p:spTree>
    <p:extLst>
      <p:ext uri="{BB962C8B-B14F-4D97-AF65-F5344CB8AC3E}">
        <p14:creationId xmlns:p14="http://schemas.microsoft.com/office/powerpoint/2010/main" val="331222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Mean 2023 was 46.26 hours and 2025 was 44.12; range is 40-50 hours in both surveys</a:t>
            </a:r>
          </a:p>
        </p:txBody>
      </p:sp>
      <p:sp>
        <p:nvSpPr>
          <p:cNvPr id="4" name="Slide Number Placeholder 3"/>
          <p:cNvSpPr>
            <a:spLocks noGrp="1"/>
          </p:cNvSpPr>
          <p:nvPr>
            <p:ph type="sldNum" sz="quarter" idx="5"/>
          </p:nvPr>
        </p:nvSpPr>
        <p:spPr/>
        <p:txBody>
          <a:bodyPr/>
          <a:lstStyle/>
          <a:p>
            <a:fld id="{92A78E80-025F-9E49-8D9D-E02BA387464D}" type="slidenum">
              <a:rPr lang="en-US" smtClean="0"/>
              <a:t>10</a:t>
            </a:fld>
            <a:endParaRPr lang="en-US"/>
          </a:p>
        </p:txBody>
      </p:sp>
    </p:spTree>
    <p:extLst>
      <p:ext uri="{BB962C8B-B14F-4D97-AF65-F5344CB8AC3E}">
        <p14:creationId xmlns:p14="http://schemas.microsoft.com/office/powerpoint/2010/main" val="416511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changes to time spent on:</a:t>
            </a:r>
          </a:p>
          <a:p>
            <a:pPr marL="171450" indent="-171450">
              <a:buFontTx/>
              <a:buChar char="-"/>
            </a:pPr>
            <a:r>
              <a:rPr lang="en-GB" dirty="0"/>
              <a:t>Disciplinary research</a:t>
            </a:r>
          </a:p>
          <a:p>
            <a:pPr marL="171450" indent="-171450">
              <a:buFontTx/>
              <a:buChar char="-"/>
            </a:pPr>
            <a:r>
              <a:rPr lang="en-GB" dirty="0"/>
              <a:t>Administration / management</a:t>
            </a:r>
          </a:p>
          <a:p>
            <a:pPr marL="171450" indent="-171450">
              <a:buChar char="-"/>
            </a:pP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2A78E80-025F-9E49-8D9D-E02BA387464D}" type="slidenum">
              <a:rPr lang="en-US" smtClean="0"/>
              <a:t>11</a:t>
            </a:fld>
            <a:endParaRPr lang="en-US"/>
          </a:p>
        </p:txBody>
      </p:sp>
    </p:spTree>
    <p:extLst>
      <p:ext uri="{BB962C8B-B14F-4D97-AF65-F5344CB8AC3E}">
        <p14:creationId xmlns:p14="http://schemas.microsoft.com/office/powerpoint/2010/main" val="159243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78E80-025F-9E49-8D9D-E02BA387464D}" type="slidenum">
              <a:rPr lang="en-US" smtClean="0"/>
              <a:t>12</a:t>
            </a:fld>
            <a:endParaRPr lang="en-US"/>
          </a:p>
        </p:txBody>
      </p:sp>
    </p:spTree>
    <p:extLst>
      <p:ext uri="{BB962C8B-B14F-4D97-AF65-F5344CB8AC3E}">
        <p14:creationId xmlns:p14="http://schemas.microsoft.com/office/powerpoint/2010/main" val="27559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2BD3-E1A9-4FA5-C229-95D54C9C3C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1B9BB70-6108-0F34-6619-02A018081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2C9F6D-693A-7D79-EA07-79144AA18B9B}"/>
              </a:ext>
            </a:extLst>
          </p:cNvPr>
          <p:cNvSpPr>
            <a:spLocks noGrp="1"/>
          </p:cNvSpPr>
          <p:nvPr>
            <p:ph type="dt" sz="half" idx="10"/>
          </p:nvPr>
        </p:nvSpPr>
        <p:spPr/>
        <p:txBody>
          <a:bodyPr/>
          <a:lstStyle/>
          <a:p>
            <a:fld id="{E6335FBF-CF18-4F0C-98E5-4B5CBB4558E3}" type="datetime1">
              <a:rPr lang="en-US" smtClean="0"/>
              <a:t>9/9/2025</a:t>
            </a:fld>
            <a:endParaRPr lang="en-US"/>
          </a:p>
        </p:txBody>
      </p:sp>
      <p:sp>
        <p:nvSpPr>
          <p:cNvPr id="5" name="Footer Placeholder 4">
            <a:extLst>
              <a:ext uri="{FF2B5EF4-FFF2-40B4-BE49-F238E27FC236}">
                <a16:creationId xmlns:a16="http://schemas.microsoft.com/office/drawing/2014/main" id="{FE04F4F9-DEFB-58B1-5384-3688552D2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CF75D-3115-B14D-E1DA-8E90BD5F9E59}"/>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40741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EF42-B4F0-3568-92E2-C7D12C6E7C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95305F-1C0C-37C4-7EA6-2364AFECCF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8FFD39-F0CA-4627-38C4-640517871FDE}"/>
              </a:ext>
            </a:extLst>
          </p:cNvPr>
          <p:cNvSpPr>
            <a:spLocks noGrp="1"/>
          </p:cNvSpPr>
          <p:nvPr>
            <p:ph type="dt" sz="half" idx="10"/>
          </p:nvPr>
        </p:nvSpPr>
        <p:spPr/>
        <p:txBody>
          <a:bodyPr/>
          <a:lstStyle/>
          <a:p>
            <a:fld id="{4D182F16-9D3D-4672-8E66-6C507C3868E4}" type="datetime1">
              <a:rPr lang="en-US" smtClean="0"/>
              <a:t>9/9/2025</a:t>
            </a:fld>
            <a:endParaRPr lang="en-US"/>
          </a:p>
        </p:txBody>
      </p:sp>
      <p:sp>
        <p:nvSpPr>
          <p:cNvPr id="5" name="Footer Placeholder 4">
            <a:extLst>
              <a:ext uri="{FF2B5EF4-FFF2-40B4-BE49-F238E27FC236}">
                <a16:creationId xmlns:a16="http://schemas.microsoft.com/office/drawing/2014/main" id="{5A1C31F4-13B9-E0F3-1A41-834A0EE67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D544E-0CFF-58CE-0DB4-1E9453A8D85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368282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71E4C-0499-624D-CA23-6A3CBFFA0F1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A87938C-17BB-7DD6-B8BB-B95DB9D915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4B967F-2BF3-6966-A298-B36284D64AD2}"/>
              </a:ext>
            </a:extLst>
          </p:cNvPr>
          <p:cNvSpPr>
            <a:spLocks noGrp="1"/>
          </p:cNvSpPr>
          <p:nvPr>
            <p:ph type="dt" sz="half" idx="10"/>
          </p:nvPr>
        </p:nvSpPr>
        <p:spPr/>
        <p:txBody>
          <a:bodyPr/>
          <a:lstStyle/>
          <a:p>
            <a:fld id="{7475801F-E3BA-44B2-93AC-966E3EA130F5}" type="datetime1">
              <a:rPr lang="en-US" smtClean="0"/>
              <a:t>9/9/2025</a:t>
            </a:fld>
            <a:endParaRPr lang="en-US"/>
          </a:p>
        </p:txBody>
      </p:sp>
      <p:sp>
        <p:nvSpPr>
          <p:cNvPr id="5" name="Footer Placeholder 4">
            <a:extLst>
              <a:ext uri="{FF2B5EF4-FFF2-40B4-BE49-F238E27FC236}">
                <a16:creationId xmlns:a16="http://schemas.microsoft.com/office/drawing/2014/main" id="{26240BF5-68F5-9AE4-5CA7-A8BF0D242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5951D-8E20-2E84-A5C5-211BB512CFE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425171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6AA4-D0D5-804B-5B69-0481A3E9E3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C28175-F583-AC64-FEE2-76C56A3177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AF98A3-DEDC-A261-E747-E5174D75B9C3}"/>
              </a:ext>
            </a:extLst>
          </p:cNvPr>
          <p:cNvSpPr>
            <a:spLocks noGrp="1"/>
          </p:cNvSpPr>
          <p:nvPr>
            <p:ph type="dt" sz="half" idx="10"/>
          </p:nvPr>
        </p:nvSpPr>
        <p:spPr/>
        <p:txBody>
          <a:bodyPr/>
          <a:lstStyle/>
          <a:p>
            <a:fld id="{3E47727D-64BD-4F12-B91D-84B8F3C3DE4F}" type="datetime1">
              <a:rPr lang="en-US" smtClean="0"/>
              <a:t>9/9/2025</a:t>
            </a:fld>
            <a:endParaRPr lang="en-US"/>
          </a:p>
        </p:txBody>
      </p:sp>
      <p:sp>
        <p:nvSpPr>
          <p:cNvPr id="5" name="Footer Placeholder 4">
            <a:extLst>
              <a:ext uri="{FF2B5EF4-FFF2-40B4-BE49-F238E27FC236}">
                <a16:creationId xmlns:a16="http://schemas.microsoft.com/office/drawing/2014/main" id="{A645ED57-17FA-150A-70BE-EEF8FBC19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BA0-C73B-5CA0-15B5-38D074A3B2A9}"/>
              </a:ext>
            </a:extLst>
          </p:cNvPr>
          <p:cNvSpPr>
            <a:spLocks noGrp="1"/>
          </p:cNvSpPr>
          <p:nvPr>
            <p:ph type="sldNum" sz="quarter" idx="12"/>
          </p:nvPr>
        </p:nvSpPr>
        <p:spPr/>
        <p:txBody>
          <a:bodyPr/>
          <a:lstStyle>
            <a:lvl1pPr>
              <a:defRPr>
                <a:solidFill>
                  <a:schemeClr val="tx1"/>
                </a:solidFill>
              </a:defRPr>
            </a:lvl1pPr>
          </a:lstStyle>
          <a:p>
            <a:fld id="{0285354F-95FD-0241-B17C-CB1F4404D4E4}" type="slidenum">
              <a:rPr lang="en-US" smtClean="0"/>
              <a:pPr/>
              <a:t>‹#›</a:t>
            </a:fld>
            <a:endParaRPr lang="en-US"/>
          </a:p>
        </p:txBody>
      </p:sp>
    </p:spTree>
    <p:extLst>
      <p:ext uri="{BB962C8B-B14F-4D97-AF65-F5344CB8AC3E}">
        <p14:creationId xmlns:p14="http://schemas.microsoft.com/office/powerpoint/2010/main" val="234732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076-2D68-8566-4E74-C42BE2E5A4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48BAC31-4EB2-F55A-1C48-15A60F2EF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BEED81-5893-ADFF-491E-B9640E6043FB}"/>
              </a:ext>
            </a:extLst>
          </p:cNvPr>
          <p:cNvSpPr>
            <a:spLocks noGrp="1"/>
          </p:cNvSpPr>
          <p:nvPr>
            <p:ph type="dt" sz="half" idx="10"/>
          </p:nvPr>
        </p:nvSpPr>
        <p:spPr/>
        <p:txBody>
          <a:bodyPr/>
          <a:lstStyle/>
          <a:p>
            <a:fld id="{53C860DE-84D1-4248-9211-1B559FFD72FD}" type="datetime1">
              <a:rPr lang="en-US" smtClean="0"/>
              <a:t>9/9/2025</a:t>
            </a:fld>
            <a:endParaRPr lang="en-US"/>
          </a:p>
        </p:txBody>
      </p:sp>
      <p:sp>
        <p:nvSpPr>
          <p:cNvPr id="5" name="Footer Placeholder 4">
            <a:extLst>
              <a:ext uri="{FF2B5EF4-FFF2-40B4-BE49-F238E27FC236}">
                <a16:creationId xmlns:a16="http://schemas.microsoft.com/office/drawing/2014/main" id="{E86A542A-73D6-F956-D8D4-B43C10BF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5B0AE-9DD6-439B-4666-E1352506479D}"/>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354128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C120-8036-AF63-7996-77BC2C78BC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1DDCA1-66DF-1AD5-0D8C-A6DD2F6653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C540C5-8919-228B-F195-B69ED96292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2E8108-F785-D950-DFE9-313F904621CB}"/>
              </a:ext>
            </a:extLst>
          </p:cNvPr>
          <p:cNvSpPr>
            <a:spLocks noGrp="1"/>
          </p:cNvSpPr>
          <p:nvPr>
            <p:ph type="dt" sz="half" idx="10"/>
          </p:nvPr>
        </p:nvSpPr>
        <p:spPr/>
        <p:txBody>
          <a:bodyPr/>
          <a:lstStyle/>
          <a:p>
            <a:fld id="{9C040680-488A-4968-A4C4-7AC83A385F6C}" type="datetime1">
              <a:rPr lang="en-US" smtClean="0"/>
              <a:t>9/9/2025</a:t>
            </a:fld>
            <a:endParaRPr lang="en-US"/>
          </a:p>
        </p:txBody>
      </p:sp>
      <p:sp>
        <p:nvSpPr>
          <p:cNvPr id="6" name="Footer Placeholder 5">
            <a:extLst>
              <a:ext uri="{FF2B5EF4-FFF2-40B4-BE49-F238E27FC236}">
                <a16:creationId xmlns:a16="http://schemas.microsoft.com/office/drawing/2014/main" id="{361B1303-6BDD-80CC-36C2-42838AE13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FC1ED-FEB8-A6A9-EAA8-3281961276E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31757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366B-3124-2021-E37F-B476CF6096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E31D35-FAE0-5641-E2A2-98AE9C41B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B69006-79FF-07DA-8980-2FF9E8571F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BB4941-176B-0B6F-AD9E-D3A9B8828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1102D5-3140-26F7-58A2-2E6B26DDCB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5854E84-617A-DF12-9444-6BA876F4050B}"/>
              </a:ext>
            </a:extLst>
          </p:cNvPr>
          <p:cNvSpPr>
            <a:spLocks noGrp="1"/>
          </p:cNvSpPr>
          <p:nvPr>
            <p:ph type="dt" sz="half" idx="10"/>
          </p:nvPr>
        </p:nvSpPr>
        <p:spPr/>
        <p:txBody>
          <a:bodyPr/>
          <a:lstStyle/>
          <a:p>
            <a:fld id="{7ADA897D-4178-4CDD-A314-3E01169A195C}" type="datetime1">
              <a:rPr lang="en-US" smtClean="0"/>
              <a:t>9/9/2025</a:t>
            </a:fld>
            <a:endParaRPr lang="en-US"/>
          </a:p>
        </p:txBody>
      </p:sp>
      <p:sp>
        <p:nvSpPr>
          <p:cNvPr id="8" name="Footer Placeholder 7">
            <a:extLst>
              <a:ext uri="{FF2B5EF4-FFF2-40B4-BE49-F238E27FC236}">
                <a16:creationId xmlns:a16="http://schemas.microsoft.com/office/drawing/2014/main" id="{8ECB3F42-9057-8A98-F9D7-45B280FC64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5CBBCA-74A5-F3AA-300A-8C5295C8FC11}"/>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177139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E932-C479-AAEE-9F11-6F8FF1E532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33299F0-6BC6-2C53-A720-34AD0C63C51D}"/>
              </a:ext>
            </a:extLst>
          </p:cNvPr>
          <p:cNvSpPr>
            <a:spLocks noGrp="1"/>
          </p:cNvSpPr>
          <p:nvPr>
            <p:ph type="dt" sz="half" idx="10"/>
          </p:nvPr>
        </p:nvSpPr>
        <p:spPr/>
        <p:txBody>
          <a:bodyPr/>
          <a:lstStyle/>
          <a:p>
            <a:fld id="{E2948320-585E-47E4-8391-31DF37E1A582}" type="datetime1">
              <a:rPr lang="en-US" smtClean="0"/>
              <a:t>9/9/2025</a:t>
            </a:fld>
            <a:endParaRPr lang="en-US"/>
          </a:p>
        </p:txBody>
      </p:sp>
      <p:sp>
        <p:nvSpPr>
          <p:cNvPr id="4" name="Footer Placeholder 3">
            <a:extLst>
              <a:ext uri="{FF2B5EF4-FFF2-40B4-BE49-F238E27FC236}">
                <a16:creationId xmlns:a16="http://schemas.microsoft.com/office/drawing/2014/main" id="{FA398CB1-2C10-DE92-10A5-C40B8A36B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E4332-49DA-4588-EDB0-69D364A97970}"/>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112435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21448-D261-4DFE-2ECF-44176106CE1F}"/>
              </a:ext>
            </a:extLst>
          </p:cNvPr>
          <p:cNvSpPr>
            <a:spLocks noGrp="1"/>
          </p:cNvSpPr>
          <p:nvPr>
            <p:ph type="dt" sz="half" idx="10"/>
          </p:nvPr>
        </p:nvSpPr>
        <p:spPr/>
        <p:txBody>
          <a:bodyPr/>
          <a:lstStyle/>
          <a:p>
            <a:fld id="{02C0B292-530C-4501-9934-FA37C5FA9617}" type="datetime1">
              <a:rPr lang="en-US" smtClean="0"/>
              <a:t>9/9/2025</a:t>
            </a:fld>
            <a:endParaRPr lang="en-US"/>
          </a:p>
        </p:txBody>
      </p:sp>
      <p:sp>
        <p:nvSpPr>
          <p:cNvPr id="3" name="Footer Placeholder 2">
            <a:extLst>
              <a:ext uri="{FF2B5EF4-FFF2-40B4-BE49-F238E27FC236}">
                <a16:creationId xmlns:a16="http://schemas.microsoft.com/office/drawing/2014/main" id="{E4126E56-5EFF-3118-6E33-9D7D5E679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4F8EE-BE1F-1B43-4892-062FEA1AF1DB}"/>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282458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D59B-5211-A62E-2ED7-85CC0E085C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EBB525F-18F3-B714-C663-E91F7E8E4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0F7DB5-CE15-A9AD-C491-5110C21FF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B1582E-C517-84FA-786A-18541017DEB5}"/>
              </a:ext>
            </a:extLst>
          </p:cNvPr>
          <p:cNvSpPr>
            <a:spLocks noGrp="1"/>
          </p:cNvSpPr>
          <p:nvPr>
            <p:ph type="dt" sz="half" idx="10"/>
          </p:nvPr>
        </p:nvSpPr>
        <p:spPr/>
        <p:txBody>
          <a:bodyPr/>
          <a:lstStyle/>
          <a:p>
            <a:fld id="{82B16832-6827-41E7-8DE2-0A720D4361D4}" type="datetime1">
              <a:rPr lang="en-US" smtClean="0"/>
              <a:t>9/9/2025</a:t>
            </a:fld>
            <a:endParaRPr lang="en-US"/>
          </a:p>
        </p:txBody>
      </p:sp>
      <p:sp>
        <p:nvSpPr>
          <p:cNvPr id="6" name="Footer Placeholder 5">
            <a:extLst>
              <a:ext uri="{FF2B5EF4-FFF2-40B4-BE49-F238E27FC236}">
                <a16:creationId xmlns:a16="http://schemas.microsoft.com/office/drawing/2014/main" id="{0AF76EFD-0243-A463-20DB-2395D19EF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3B046-3448-5B51-C289-F9421369913F}"/>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110343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0DBF-7B76-79F1-6AB5-DB2116778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006C2B9-4388-1BC1-24D1-45ACEABFE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10BAC-D155-6C9A-8574-6A15ADDA4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C957C9-6BAE-0C1E-A97F-77E9F8E565E7}"/>
              </a:ext>
            </a:extLst>
          </p:cNvPr>
          <p:cNvSpPr>
            <a:spLocks noGrp="1"/>
          </p:cNvSpPr>
          <p:nvPr>
            <p:ph type="dt" sz="half" idx="10"/>
          </p:nvPr>
        </p:nvSpPr>
        <p:spPr/>
        <p:txBody>
          <a:bodyPr/>
          <a:lstStyle/>
          <a:p>
            <a:fld id="{978EE419-342E-494C-808B-86F251A76580}" type="datetime1">
              <a:rPr lang="en-US" smtClean="0"/>
              <a:t>9/9/2025</a:t>
            </a:fld>
            <a:endParaRPr lang="en-US"/>
          </a:p>
        </p:txBody>
      </p:sp>
      <p:sp>
        <p:nvSpPr>
          <p:cNvPr id="6" name="Footer Placeholder 5">
            <a:extLst>
              <a:ext uri="{FF2B5EF4-FFF2-40B4-BE49-F238E27FC236}">
                <a16:creationId xmlns:a16="http://schemas.microsoft.com/office/drawing/2014/main" id="{300366F7-7137-FA60-5F98-A85DFC6EA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5595D-92CD-D77E-6CB6-BC9CD15AB7DD}"/>
              </a:ext>
            </a:extLst>
          </p:cNvPr>
          <p:cNvSpPr>
            <a:spLocks noGrp="1"/>
          </p:cNvSpPr>
          <p:nvPr>
            <p:ph type="sldNum" sz="quarter" idx="12"/>
          </p:nvPr>
        </p:nvSpPr>
        <p:spPr/>
        <p:txBody>
          <a:bodyPr/>
          <a:lstStyle/>
          <a:p>
            <a:fld id="{0285354F-95FD-0241-B17C-CB1F4404D4E4}" type="slidenum">
              <a:rPr lang="en-US" smtClean="0"/>
              <a:t>‹#›</a:t>
            </a:fld>
            <a:endParaRPr lang="en-US"/>
          </a:p>
        </p:txBody>
      </p:sp>
    </p:spTree>
    <p:extLst>
      <p:ext uri="{BB962C8B-B14F-4D97-AF65-F5344CB8AC3E}">
        <p14:creationId xmlns:p14="http://schemas.microsoft.com/office/powerpoint/2010/main" val="2808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AA502-47B9-AB7D-29E6-42F1D405B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99A609-4931-C44F-439A-6B86062F2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430A5B-1082-9E6D-CBF1-6C5954758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93513-BFF9-4A51-8C03-9BD3D80D76B1}" type="datetime1">
              <a:rPr lang="en-US" smtClean="0"/>
              <a:t>9/9/2025</a:t>
            </a:fld>
            <a:endParaRPr lang="en-US"/>
          </a:p>
        </p:txBody>
      </p:sp>
      <p:sp>
        <p:nvSpPr>
          <p:cNvPr id="5" name="Footer Placeholder 4">
            <a:extLst>
              <a:ext uri="{FF2B5EF4-FFF2-40B4-BE49-F238E27FC236}">
                <a16:creationId xmlns:a16="http://schemas.microsoft.com/office/drawing/2014/main" id="{F3817389-3542-B8F0-2F26-940E324F8E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DDD405-28EC-60F7-9D92-2B7B248AC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5354F-95FD-0241-B17C-CB1F4404D4E4}" type="slidenum">
              <a:rPr lang="en-US" smtClean="0"/>
              <a:t>‹#›</a:t>
            </a:fld>
            <a:endParaRPr lang="en-US"/>
          </a:p>
        </p:txBody>
      </p:sp>
    </p:spTree>
    <p:extLst>
      <p:ext uri="{BB962C8B-B14F-4D97-AF65-F5344CB8AC3E}">
        <p14:creationId xmlns:p14="http://schemas.microsoft.com/office/powerpoint/2010/main" val="384691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fermentationwineblog.com/2020/12/wine-in-the-u-s-in-2020-the-top-takeaway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339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wallpaperflare.com/thank-you-write-on-paper-love-hearts-wallpaper-mztck/download/3840x2160" TargetMode="External"/></Relationships>
</file>

<file path=ppt/slides/_rels/slide22.xml.rels><?xml version="1.0" encoding="UTF-8" standalone="yes"?>
<Relationships xmlns="http://schemas.openxmlformats.org/package/2006/relationships"><Relationship Id="rId3" Type="http://schemas.microsoft.com/office/2018/10/relationships/comments" Target="../comments/modernComment_1AE_AF26A5B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AF_4717014C.xml"/><Relationship Id="rId7" Type="http://schemas.openxmlformats.org/officeDocument/2006/relationships/hyperlink" Target="https://www.publicdomainpictures.net/view-image.php?image=337175&amp;pic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microsoft.com/office/2018/10/relationships/comments" Target="../comments/modernComment_1A2_F04CDA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AA09-5215-F12D-0614-45BDE9E732CB}"/>
              </a:ext>
            </a:extLst>
          </p:cNvPr>
          <p:cNvSpPr>
            <a:spLocks noGrp="1"/>
          </p:cNvSpPr>
          <p:nvPr>
            <p:ph type="ctrTitle"/>
          </p:nvPr>
        </p:nvSpPr>
        <p:spPr>
          <a:xfrm>
            <a:off x="1524000" y="983505"/>
            <a:ext cx="9144000" cy="2589210"/>
          </a:xfrm>
        </p:spPr>
        <p:txBody>
          <a:bodyPr>
            <a:normAutofit fontScale="90000"/>
          </a:bodyPr>
          <a:lstStyle/>
          <a:p>
            <a:r>
              <a:rPr lang="en-GB" dirty="0"/>
              <a:t>How is the role of teaching-focused academics evolving in UK economics departments?</a:t>
            </a:r>
            <a:endParaRPr lang="en-CA" dirty="0"/>
          </a:p>
        </p:txBody>
      </p:sp>
      <p:sp>
        <p:nvSpPr>
          <p:cNvPr id="3" name="Subtitle 2">
            <a:extLst>
              <a:ext uri="{FF2B5EF4-FFF2-40B4-BE49-F238E27FC236}">
                <a16:creationId xmlns:a16="http://schemas.microsoft.com/office/drawing/2014/main" id="{FF5F5A4B-64FD-0992-F298-FBF6C229704D}"/>
              </a:ext>
            </a:extLst>
          </p:cNvPr>
          <p:cNvSpPr>
            <a:spLocks noGrp="1"/>
          </p:cNvSpPr>
          <p:nvPr>
            <p:ph type="subTitle" idx="1"/>
          </p:nvPr>
        </p:nvSpPr>
        <p:spPr>
          <a:xfrm>
            <a:off x="1524000" y="3967162"/>
            <a:ext cx="9144000" cy="2133599"/>
          </a:xfrm>
        </p:spPr>
        <p:txBody>
          <a:bodyPr anchor="b" anchorCtr="0">
            <a:normAutofit fontScale="92500" lnSpcReduction="10000"/>
          </a:bodyPr>
          <a:lstStyle/>
          <a:p>
            <a:r>
              <a:rPr lang="en-US" i="1" dirty="0"/>
              <a:t>DEE</a:t>
            </a:r>
          </a:p>
          <a:p>
            <a:r>
              <a:rPr lang="en-US" i="1" dirty="0"/>
              <a:t>September 2025</a:t>
            </a:r>
            <a:br>
              <a:rPr lang="en-US" i="1" dirty="0"/>
            </a:br>
            <a:endParaRPr lang="en-US" i="1" dirty="0"/>
          </a:p>
          <a:p>
            <a:r>
              <a:rPr lang="en-GB" dirty="0"/>
              <a:t>Cloda Jenkins (Imperial College), Christian Spielmann (University of Bristol), Fabio </a:t>
            </a:r>
            <a:r>
              <a:rPr lang="en-GB" dirty="0" err="1"/>
              <a:t>Aricò</a:t>
            </a:r>
            <a:r>
              <a:rPr lang="en-GB" dirty="0"/>
              <a:t> (University of East Anglia), Alvin Birdi (University of Bristol), Caroline Elliott (University of Warwick) &amp; Ashley Lait (The Economics Network)</a:t>
            </a:r>
            <a:endParaRPr lang="en-US" i="1" dirty="0"/>
          </a:p>
        </p:txBody>
      </p:sp>
      <p:sp>
        <p:nvSpPr>
          <p:cNvPr id="5" name="Slide Number Placeholder 4">
            <a:extLst>
              <a:ext uri="{FF2B5EF4-FFF2-40B4-BE49-F238E27FC236}">
                <a16:creationId xmlns:a16="http://schemas.microsoft.com/office/drawing/2014/main" id="{4EB77F82-D327-43C4-6B13-AAC3810458F3}"/>
              </a:ext>
            </a:extLst>
          </p:cNvPr>
          <p:cNvSpPr>
            <a:spLocks noGrp="1"/>
          </p:cNvSpPr>
          <p:nvPr>
            <p:ph type="sldNum" sz="quarter" idx="12"/>
          </p:nvPr>
        </p:nvSpPr>
        <p:spPr/>
        <p:txBody>
          <a:bodyPr/>
          <a:lstStyle/>
          <a:p>
            <a:fld id="{0285354F-95FD-0241-B17C-CB1F4404D4E4}" type="slidenum">
              <a:rPr lang="en-US" smtClean="0"/>
              <a:t>1</a:t>
            </a:fld>
            <a:endParaRPr lang="en-US"/>
          </a:p>
        </p:txBody>
      </p:sp>
    </p:spTree>
    <p:extLst>
      <p:ext uri="{BB962C8B-B14F-4D97-AF65-F5344CB8AC3E}">
        <p14:creationId xmlns:p14="http://schemas.microsoft.com/office/powerpoint/2010/main" val="296539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ACFB-1766-0695-FA12-2F7866BF0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FDD1B-C744-0E93-339D-3B20E8FB2062}"/>
              </a:ext>
            </a:extLst>
          </p:cNvPr>
          <p:cNvSpPr>
            <a:spLocks noGrp="1"/>
          </p:cNvSpPr>
          <p:nvPr>
            <p:ph type="title"/>
          </p:nvPr>
        </p:nvSpPr>
        <p:spPr/>
        <p:txBody>
          <a:bodyPr/>
          <a:lstStyle/>
          <a:p>
            <a:r>
              <a:rPr lang="en-US" dirty="0"/>
              <a:t>Teaching-focused faculty continue to work long hours</a:t>
            </a:r>
            <a:endParaRPr lang="en-US" dirty="0">
              <a:ea typeface="Calibri Light"/>
              <a:cs typeface="Calibri Light"/>
            </a:endParaRPr>
          </a:p>
        </p:txBody>
      </p:sp>
      <p:sp>
        <p:nvSpPr>
          <p:cNvPr id="4" name="Slide Number Placeholder 3">
            <a:extLst>
              <a:ext uri="{FF2B5EF4-FFF2-40B4-BE49-F238E27FC236}">
                <a16:creationId xmlns:a16="http://schemas.microsoft.com/office/drawing/2014/main" id="{7E2D5FF8-3173-291F-BD49-8F8A9A133229}"/>
              </a:ext>
            </a:extLst>
          </p:cNvPr>
          <p:cNvSpPr>
            <a:spLocks noGrp="1"/>
          </p:cNvSpPr>
          <p:nvPr>
            <p:ph type="sldNum" sz="quarter" idx="12"/>
          </p:nvPr>
        </p:nvSpPr>
        <p:spPr/>
        <p:txBody>
          <a:bodyPr/>
          <a:lstStyle/>
          <a:p>
            <a:fld id="{0285354F-95FD-0241-B17C-CB1F4404D4E4}" type="slidenum">
              <a:rPr lang="en-US" smtClean="0"/>
              <a:pPr/>
              <a:t>10</a:t>
            </a:fld>
            <a:endParaRPr lang="en-US"/>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12EAE124-AF49-51F3-691E-95A8F0232025}"/>
                  </a:ext>
                </a:extLst>
              </p:cNvPr>
              <p:cNvGraphicFramePr/>
              <p:nvPr>
                <p:extLst>
                  <p:ext uri="{D42A27DB-BD31-4B8C-83A1-F6EECF244321}">
                    <p14:modId xmlns:p14="http://schemas.microsoft.com/office/powerpoint/2010/main" val="2508691305"/>
                  </p:ext>
                </p:extLst>
              </p:nvPr>
            </p:nvGraphicFramePr>
            <p:xfrm>
              <a:off x="1726019" y="1582736"/>
              <a:ext cx="8739962" cy="495617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12EAE124-AF49-51F3-691E-95A8F0232025}"/>
                  </a:ext>
                </a:extLst>
              </p:cNvPr>
              <p:cNvPicPr>
                <a:picLocks noGrp="1" noRot="1" noChangeAspect="1" noMove="1" noResize="1" noEditPoints="1" noAdjustHandles="1" noChangeArrowheads="1" noChangeShapeType="1"/>
              </p:cNvPicPr>
              <p:nvPr/>
            </p:nvPicPr>
            <p:blipFill>
              <a:blip r:embed="rId4"/>
              <a:stretch>
                <a:fillRect/>
              </a:stretch>
            </p:blipFill>
            <p:spPr>
              <a:xfrm>
                <a:off x="1726019" y="1582736"/>
                <a:ext cx="8739962" cy="4956176"/>
              </a:xfrm>
              <a:prstGeom prst="rect">
                <a:avLst/>
              </a:prstGeom>
            </p:spPr>
          </p:pic>
        </mc:Fallback>
      </mc:AlternateContent>
    </p:spTree>
    <p:extLst>
      <p:ext uri="{BB962C8B-B14F-4D97-AF65-F5344CB8AC3E}">
        <p14:creationId xmlns:p14="http://schemas.microsoft.com/office/powerpoint/2010/main" val="251949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97DC7-FAED-529B-127B-8B073970D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2EE6B-AC00-7BC1-1031-4861ED3AAE4D}"/>
              </a:ext>
            </a:extLst>
          </p:cNvPr>
          <p:cNvSpPr>
            <a:spLocks noGrp="1"/>
          </p:cNvSpPr>
          <p:nvPr>
            <p:ph type="title"/>
          </p:nvPr>
        </p:nvSpPr>
        <p:spPr>
          <a:xfrm>
            <a:off x="392502" y="120709"/>
            <a:ext cx="11630377" cy="1283230"/>
          </a:xfrm>
        </p:spPr>
        <p:txBody>
          <a:bodyPr>
            <a:normAutofit fontScale="90000"/>
          </a:bodyPr>
          <a:lstStyle/>
          <a:p>
            <a:r>
              <a:rPr lang="en-US" dirty="0"/>
              <a:t>Teaching-focused faculty are contracted to spend most of their time on teaching and admin</a:t>
            </a:r>
          </a:p>
        </p:txBody>
      </p:sp>
      <p:sp>
        <p:nvSpPr>
          <p:cNvPr id="4" name="Slide Number Placeholder 3">
            <a:extLst>
              <a:ext uri="{FF2B5EF4-FFF2-40B4-BE49-F238E27FC236}">
                <a16:creationId xmlns:a16="http://schemas.microsoft.com/office/drawing/2014/main" id="{57C57FC1-0581-9244-02E6-195081A7A5C8}"/>
              </a:ext>
            </a:extLst>
          </p:cNvPr>
          <p:cNvSpPr>
            <a:spLocks noGrp="1"/>
          </p:cNvSpPr>
          <p:nvPr>
            <p:ph type="sldNum" sz="quarter" idx="12"/>
          </p:nvPr>
        </p:nvSpPr>
        <p:spPr/>
        <p:txBody>
          <a:bodyPr/>
          <a:lstStyle/>
          <a:p>
            <a:fld id="{0285354F-95FD-0241-B17C-CB1F4404D4E4}" type="slidenum">
              <a:rPr lang="en-US" smtClean="0"/>
              <a:pPr/>
              <a:t>11</a:t>
            </a:fld>
            <a:endParaRPr lang="en-US"/>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6A5F4124-B120-4AB9-BE42-D82501A170B9}"/>
                  </a:ext>
                </a:extLst>
              </p:cNvPr>
              <p:cNvGraphicFramePr/>
              <p:nvPr>
                <p:extLst>
                  <p:ext uri="{D42A27DB-BD31-4B8C-83A1-F6EECF244321}">
                    <p14:modId xmlns:p14="http://schemas.microsoft.com/office/powerpoint/2010/main" val="4056701858"/>
                  </p:ext>
                </p:extLst>
              </p:nvPr>
            </p:nvGraphicFramePr>
            <p:xfrm>
              <a:off x="170121" y="1385253"/>
              <a:ext cx="11780873" cy="329307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6A5F4124-B120-4AB9-BE42-D82501A170B9}"/>
                  </a:ext>
                </a:extLst>
              </p:cNvPr>
              <p:cNvPicPr>
                <a:picLocks noGrp="1" noRot="1" noChangeAspect="1" noMove="1" noResize="1" noEditPoints="1" noAdjustHandles="1" noChangeArrowheads="1" noChangeShapeType="1"/>
              </p:cNvPicPr>
              <p:nvPr/>
            </p:nvPicPr>
            <p:blipFill>
              <a:blip r:embed="rId4"/>
              <a:stretch>
                <a:fillRect/>
              </a:stretch>
            </p:blipFill>
            <p:spPr>
              <a:xfrm>
                <a:off x="170121" y="1385253"/>
                <a:ext cx="11780873" cy="3293074"/>
              </a:xfrm>
              <a:prstGeom prst="rect">
                <a:avLst/>
              </a:prstGeom>
            </p:spPr>
          </p:pic>
        </mc:Fallback>
      </mc:AlternateContent>
      <p:graphicFrame>
        <p:nvGraphicFramePr>
          <p:cNvPr id="7" name="Table 6">
            <a:extLst>
              <a:ext uri="{FF2B5EF4-FFF2-40B4-BE49-F238E27FC236}">
                <a16:creationId xmlns:a16="http://schemas.microsoft.com/office/drawing/2014/main" id="{7B3626AB-A1A7-E66B-B649-828A2E203EA1}"/>
              </a:ext>
            </a:extLst>
          </p:cNvPr>
          <p:cNvGraphicFramePr>
            <a:graphicFrameLocks noGrp="1"/>
          </p:cNvGraphicFramePr>
          <p:nvPr>
            <p:extLst>
              <p:ext uri="{D42A27DB-BD31-4B8C-83A1-F6EECF244321}">
                <p14:modId xmlns:p14="http://schemas.microsoft.com/office/powerpoint/2010/main" val="1851005825"/>
              </p:ext>
            </p:extLst>
          </p:nvPr>
        </p:nvGraphicFramePr>
        <p:xfrm>
          <a:off x="802756" y="4947817"/>
          <a:ext cx="10515601" cy="718376"/>
        </p:xfrm>
        <a:graphic>
          <a:graphicData uri="http://schemas.openxmlformats.org/drawingml/2006/table">
            <a:tbl>
              <a:tblPr firstRow="1" firstCol="1" bandRow="1">
                <a:tableStyleId>{5C22544A-7EE6-4342-B048-85BDC9FD1C3A}</a:tableStyleId>
              </a:tblPr>
              <a:tblGrid>
                <a:gridCol w="1819199">
                  <a:extLst>
                    <a:ext uri="{9D8B030D-6E8A-4147-A177-3AD203B41FA5}">
                      <a16:colId xmlns:a16="http://schemas.microsoft.com/office/drawing/2014/main" val="851605258"/>
                    </a:ext>
                  </a:extLst>
                </a:gridCol>
                <a:gridCol w="1228222">
                  <a:extLst>
                    <a:ext uri="{9D8B030D-6E8A-4147-A177-3AD203B41FA5}">
                      <a16:colId xmlns:a16="http://schemas.microsoft.com/office/drawing/2014/main" val="1663367484"/>
                    </a:ext>
                  </a:extLst>
                </a:gridCol>
                <a:gridCol w="1867571">
                  <a:extLst>
                    <a:ext uri="{9D8B030D-6E8A-4147-A177-3AD203B41FA5}">
                      <a16:colId xmlns:a16="http://schemas.microsoft.com/office/drawing/2014/main" val="1362621898"/>
                    </a:ext>
                  </a:extLst>
                </a:gridCol>
                <a:gridCol w="1867571">
                  <a:extLst>
                    <a:ext uri="{9D8B030D-6E8A-4147-A177-3AD203B41FA5}">
                      <a16:colId xmlns:a16="http://schemas.microsoft.com/office/drawing/2014/main" val="2631346507"/>
                    </a:ext>
                  </a:extLst>
                </a:gridCol>
                <a:gridCol w="1867571">
                  <a:extLst>
                    <a:ext uri="{9D8B030D-6E8A-4147-A177-3AD203B41FA5}">
                      <a16:colId xmlns:a16="http://schemas.microsoft.com/office/drawing/2014/main" val="3061123129"/>
                    </a:ext>
                  </a:extLst>
                </a:gridCol>
                <a:gridCol w="1865467">
                  <a:extLst>
                    <a:ext uri="{9D8B030D-6E8A-4147-A177-3AD203B41FA5}">
                      <a16:colId xmlns:a16="http://schemas.microsoft.com/office/drawing/2014/main" val="2153250177"/>
                    </a:ext>
                  </a:extLst>
                </a:gridCol>
              </a:tblGrid>
              <a:tr h="352616">
                <a:tc>
                  <a:txBody>
                    <a:bodyPr/>
                    <a:lstStyle/>
                    <a:p>
                      <a:pPr>
                        <a:lnSpc>
                          <a:spcPct val="107000"/>
                        </a:lnSpc>
                        <a:buNone/>
                      </a:pPr>
                      <a:r>
                        <a:rPr lang="en-GB" sz="1100" kern="100" dirty="0">
                          <a:effectLst/>
                          <a:latin typeface="Aptos" panose="020B0004020202020204" pitchFamily="34" charset="0"/>
                        </a:rPr>
                        <a:t>PULSE SURVEY</a:t>
                      </a:r>
                    </a:p>
                  </a:txBody>
                  <a:tcPr marL="68580" marR="68580" marT="0" marB="0" anchor="b"/>
                </a:tc>
                <a:tc>
                  <a:txBody>
                    <a:bodyPr/>
                    <a:lstStyle/>
                    <a:p>
                      <a:pPr>
                        <a:lnSpc>
                          <a:spcPct val="107000"/>
                        </a:lnSpc>
                        <a:spcAft>
                          <a:spcPts val="800"/>
                        </a:spcAft>
                        <a:buNone/>
                      </a:pPr>
                      <a:r>
                        <a:rPr lang="en-GB" sz="1100" kern="0">
                          <a:effectLst/>
                        </a:rPr>
                        <a:t> Teaching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Pedagogical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Disciplinary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dirty="0">
                          <a:effectLst/>
                        </a:rPr>
                        <a:t> Administration / Managerial</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Citizenship / Other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8584069"/>
                  </a:ext>
                </a:extLst>
              </a:tr>
              <a:tr h="182880">
                <a:tc>
                  <a:txBody>
                    <a:bodyPr/>
                    <a:lstStyle/>
                    <a:p>
                      <a:pPr>
                        <a:lnSpc>
                          <a:spcPct val="107000"/>
                        </a:lnSpc>
                        <a:spcAft>
                          <a:spcPts val="800"/>
                        </a:spcAft>
                        <a:buNone/>
                      </a:pPr>
                      <a:r>
                        <a:rPr lang="en-GB" sz="1100" kern="0">
                          <a:effectLst/>
                        </a:rPr>
                        <a:t>Mean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49.33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11.05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6.43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27.36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6.44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997947"/>
                  </a:ext>
                </a:extLst>
              </a:tr>
              <a:tr h="182880">
                <a:tc>
                  <a:txBody>
                    <a:bodyPr/>
                    <a:lstStyle/>
                    <a:p>
                      <a:pPr>
                        <a:lnSpc>
                          <a:spcPct val="107000"/>
                        </a:lnSpc>
                        <a:spcAft>
                          <a:spcPts val="800"/>
                        </a:spcAft>
                        <a:buNone/>
                      </a:pPr>
                      <a:r>
                        <a:rPr lang="en-GB" sz="1100" kern="0">
                          <a:effectLst/>
                        </a:rPr>
                        <a:t>Median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a:effectLst/>
                        </a:rPr>
                        <a:t>25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buNone/>
                      </a:pPr>
                      <a:r>
                        <a:rPr lang="en-GB" sz="1100" kern="100" dirty="0">
                          <a:effectLst/>
                        </a:rPr>
                        <a:t>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103958"/>
                  </a:ext>
                </a:extLst>
              </a:tr>
            </a:tbl>
          </a:graphicData>
        </a:graphic>
      </p:graphicFrame>
      <p:graphicFrame>
        <p:nvGraphicFramePr>
          <p:cNvPr id="8" name="Table 7">
            <a:extLst>
              <a:ext uri="{FF2B5EF4-FFF2-40B4-BE49-F238E27FC236}">
                <a16:creationId xmlns:a16="http://schemas.microsoft.com/office/drawing/2014/main" id="{28582003-1C32-292E-4721-07F003BE90FF}"/>
              </a:ext>
            </a:extLst>
          </p:cNvPr>
          <p:cNvGraphicFramePr>
            <a:graphicFrameLocks noGrp="1"/>
          </p:cNvGraphicFramePr>
          <p:nvPr>
            <p:extLst>
              <p:ext uri="{D42A27DB-BD31-4B8C-83A1-F6EECF244321}">
                <p14:modId xmlns:p14="http://schemas.microsoft.com/office/powerpoint/2010/main" val="1697577403"/>
              </p:ext>
            </p:extLst>
          </p:nvPr>
        </p:nvGraphicFramePr>
        <p:xfrm>
          <a:off x="802756" y="5820981"/>
          <a:ext cx="10515599" cy="717995"/>
        </p:xfrm>
        <a:graphic>
          <a:graphicData uri="http://schemas.openxmlformats.org/drawingml/2006/table">
            <a:tbl>
              <a:tblPr firstRow="1" firstCol="1" bandRow="1">
                <a:tableStyleId>{5C22544A-7EE6-4342-B048-85BDC9FD1C3A}</a:tableStyleId>
              </a:tblPr>
              <a:tblGrid>
                <a:gridCol w="1653052">
                  <a:extLst>
                    <a:ext uri="{9D8B030D-6E8A-4147-A177-3AD203B41FA5}">
                      <a16:colId xmlns:a16="http://schemas.microsoft.com/office/drawing/2014/main" val="2048268136"/>
                    </a:ext>
                  </a:extLst>
                </a:gridCol>
                <a:gridCol w="1322862">
                  <a:extLst>
                    <a:ext uri="{9D8B030D-6E8A-4147-A177-3AD203B41FA5}">
                      <a16:colId xmlns:a16="http://schemas.microsoft.com/office/drawing/2014/main" val="520255238"/>
                    </a:ext>
                  </a:extLst>
                </a:gridCol>
                <a:gridCol w="1650949">
                  <a:extLst>
                    <a:ext uri="{9D8B030D-6E8A-4147-A177-3AD203B41FA5}">
                      <a16:colId xmlns:a16="http://schemas.microsoft.com/office/drawing/2014/main" val="2650169729"/>
                    </a:ext>
                  </a:extLst>
                </a:gridCol>
                <a:gridCol w="1653052">
                  <a:extLst>
                    <a:ext uri="{9D8B030D-6E8A-4147-A177-3AD203B41FA5}">
                      <a16:colId xmlns:a16="http://schemas.microsoft.com/office/drawing/2014/main" val="1082653613"/>
                    </a:ext>
                  </a:extLst>
                </a:gridCol>
                <a:gridCol w="1819199">
                  <a:extLst>
                    <a:ext uri="{9D8B030D-6E8A-4147-A177-3AD203B41FA5}">
                      <a16:colId xmlns:a16="http://schemas.microsoft.com/office/drawing/2014/main" val="2586975785"/>
                    </a:ext>
                  </a:extLst>
                </a:gridCol>
                <a:gridCol w="1489009">
                  <a:extLst>
                    <a:ext uri="{9D8B030D-6E8A-4147-A177-3AD203B41FA5}">
                      <a16:colId xmlns:a16="http://schemas.microsoft.com/office/drawing/2014/main" val="960872966"/>
                    </a:ext>
                  </a:extLst>
                </a:gridCol>
                <a:gridCol w="927476">
                  <a:extLst>
                    <a:ext uri="{9D8B030D-6E8A-4147-A177-3AD203B41FA5}">
                      <a16:colId xmlns:a16="http://schemas.microsoft.com/office/drawing/2014/main" val="1812631852"/>
                    </a:ext>
                  </a:extLst>
                </a:gridCol>
              </a:tblGrid>
              <a:tr h="182880">
                <a:tc>
                  <a:txBody>
                    <a:bodyPr/>
                    <a:lstStyle/>
                    <a:p>
                      <a:pPr>
                        <a:lnSpc>
                          <a:spcPct val="107000"/>
                        </a:lnSpc>
                        <a:buNone/>
                      </a:pPr>
                      <a:r>
                        <a:rPr lang="en-GB" sz="1100" kern="100" dirty="0">
                          <a:effectLst/>
                          <a:latin typeface="Aptos" panose="020B0004020202020204" pitchFamily="34" charset="0"/>
                        </a:rPr>
                        <a:t>BASELINE</a:t>
                      </a:r>
                    </a:p>
                  </a:txBody>
                  <a:tcPr marL="68580" marR="68580" marT="0" marB="0" anchor="b"/>
                </a:tc>
                <a:tc>
                  <a:txBody>
                    <a:bodyPr/>
                    <a:lstStyle/>
                    <a:p>
                      <a:pPr>
                        <a:lnSpc>
                          <a:spcPct val="107000"/>
                        </a:lnSpc>
                        <a:spcAft>
                          <a:spcPts val="800"/>
                        </a:spcAft>
                        <a:buNone/>
                      </a:pPr>
                      <a:r>
                        <a:rPr lang="en-GB" sz="1100" kern="100">
                          <a:effectLst/>
                        </a:rPr>
                        <a:t> Teaching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 Pedagogical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 Economic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 Administration / Managerial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Service / Citizenship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buNone/>
                      </a:pPr>
                      <a:r>
                        <a:rPr lang="en-GB" sz="1100" kern="100">
                          <a:effectLst/>
                        </a:rPr>
                        <a:t>Other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51402239"/>
                  </a:ext>
                </a:extLst>
              </a:tr>
              <a:tr h="182880">
                <a:tc>
                  <a:txBody>
                    <a:bodyPr/>
                    <a:lstStyle/>
                    <a:p>
                      <a:pPr>
                        <a:lnSpc>
                          <a:spcPct val="107000"/>
                        </a:lnSpc>
                        <a:spcAft>
                          <a:spcPts val="800"/>
                        </a:spcAft>
                        <a:buNone/>
                      </a:pPr>
                      <a:r>
                        <a:rPr lang="en-GB" sz="1100" kern="0">
                          <a:effectLst/>
                        </a:rPr>
                        <a:t>Mean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49.45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11.43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19.15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9.28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2.46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6556429"/>
                  </a:ext>
                </a:extLst>
              </a:tr>
              <a:tr h="182880">
                <a:tc>
                  <a:txBody>
                    <a:bodyPr/>
                    <a:lstStyle/>
                    <a:p>
                      <a:pPr>
                        <a:lnSpc>
                          <a:spcPct val="107000"/>
                        </a:lnSpc>
                        <a:spcAft>
                          <a:spcPts val="800"/>
                        </a:spcAft>
                        <a:buNone/>
                      </a:pPr>
                      <a:r>
                        <a:rPr lang="en-GB" sz="1100" kern="0">
                          <a:effectLst/>
                        </a:rPr>
                        <a:t>Median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dirty="0">
                          <a:effectLst/>
                        </a:rPr>
                        <a:t>0</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3052773"/>
                  </a:ext>
                </a:extLst>
              </a:tr>
            </a:tbl>
          </a:graphicData>
        </a:graphic>
      </p:graphicFrame>
    </p:spTree>
    <p:extLst>
      <p:ext uri="{BB962C8B-B14F-4D97-AF65-F5344CB8AC3E}">
        <p14:creationId xmlns:p14="http://schemas.microsoft.com/office/powerpoint/2010/main" val="117780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31313-8EE6-B99A-C4F3-B1B61174C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EFBCC-6243-1746-24DD-9C23B33CBA29}"/>
              </a:ext>
            </a:extLst>
          </p:cNvPr>
          <p:cNvSpPr>
            <a:spLocks noGrp="1"/>
          </p:cNvSpPr>
          <p:nvPr>
            <p:ph type="title"/>
          </p:nvPr>
        </p:nvSpPr>
        <p:spPr>
          <a:xfrm>
            <a:off x="9525" y="153458"/>
            <a:ext cx="12011025" cy="1325563"/>
          </a:xfrm>
        </p:spPr>
        <p:txBody>
          <a:bodyPr>
            <a:normAutofit fontScale="90000"/>
          </a:bodyPr>
          <a:lstStyle/>
          <a:p>
            <a:r>
              <a:rPr lang="en-US" dirty="0">
                <a:ea typeface="Calibri Light"/>
                <a:cs typeface="Calibri Light"/>
              </a:rPr>
              <a:t>Respondents think more weight is placed on research and scholarship in promotion than is allocated in workload and that they have actual time for</a:t>
            </a:r>
            <a:endParaRPr lang="en-US" dirty="0"/>
          </a:p>
        </p:txBody>
      </p:sp>
      <p:sp>
        <p:nvSpPr>
          <p:cNvPr id="4" name="Slide Number Placeholder 3">
            <a:extLst>
              <a:ext uri="{FF2B5EF4-FFF2-40B4-BE49-F238E27FC236}">
                <a16:creationId xmlns:a16="http://schemas.microsoft.com/office/drawing/2014/main" id="{61BEF319-0446-9249-B2C5-ADC340160EEA}"/>
              </a:ext>
            </a:extLst>
          </p:cNvPr>
          <p:cNvSpPr>
            <a:spLocks noGrp="1"/>
          </p:cNvSpPr>
          <p:nvPr>
            <p:ph type="sldNum" sz="quarter" idx="12"/>
          </p:nvPr>
        </p:nvSpPr>
        <p:spPr/>
        <p:txBody>
          <a:bodyPr/>
          <a:lstStyle/>
          <a:p>
            <a:fld id="{0285354F-95FD-0241-B17C-CB1F4404D4E4}" type="slidenum">
              <a:rPr lang="en-US" smtClean="0"/>
              <a:pPr/>
              <a:t>12</a:t>
            </a:fld>
            <a:endParaRPr lang="en-US"/>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DB2FB093-DEF1-C3F4-3D6E-07B66EE469B7}"/>
                  </a:ext>
                </a:extLst>
              </p:cNvPr>
              <p:cNvGraphicFramePr/>
              <p:nvPr/>
            </p:nvGraphicFramePr>
            <p:xfrm>
              <a:off x="403225" y="1690688"/>
              <a:ext cx="11207528" cy="347673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DB2FB093-DEF1-C3F4-3D6E-07B66EE469B7}"/>
                  </a:ext>
                </a:extLst>
              </p:cNvPr>
              <p:cNvPicPr>
                <a:picLocks noGrp="1" noRot="1" noChangeAspect="1" noMove="1" noResize="1" noEditPoints="1" noAdjustHandles="1" noChangeArrowheads="1" noChangeShapeType="1"/>
              </p:cNvPicPr>
              <p:nvPr/>
            </p:nvPicPr>
            <p:blipFill>
              <a:blip r:embed="rId4"/>
              <a:stretch>
                <a:fillRect/>
              </a:stretch>
            </p:blipFill>
            <p:spPr>
              <a:xfrm>
                <a:off x="403225" y="1690688"/>
                <a:ext cx="11207528" cy="3476735"/>
              </a:xfrm>
              <a:prstGeom prst="rect">
                <a:avLst/>
              </a:prstGeom>
            </p:spPr>
          </p:pic>
        </mc:Fallback>
      </mc:AlternateContent>
      <p:graphicFrame>
        <p:nvGraphicFramePr>
          <p:cNvPr id="6" name="Table 5">
            <a:extLst>
              <a:ext uri="{FF2B5EF4-FFF2-40B4-BE49-F238E27FC236}">
                <a16:creationId xmlns:a16="http://schemas.microsoft.com/office/drawing/2014/main" id="{0F09FD1E-7276-16FE-AA9F-5CE5594814A9}"/>
              </a:ext>
            </a:extLst>
          </p:cNvPr>
          <p:cNvGraphicFramePr>
            <a:graphicFrameLocks noGrp="1"/>
          </p:cNvGraphicFramePr>
          <p:nvPr/>
        </p:nvGraphicFramePr>
        <p:xfrm>
          <a:off x="838200" y="5402698"/>
          <a:ext cx="10515601" cy="718376"/>
        </p:xfrm>
        <a:graphic>
          <a:graphicData uri="http://schemas.openxmlformats.org/drawingml/2006/table">
            <a:tbl>
              <a:tblPr firstRow="1" firstCol="1" bandRow="1">
                <a:tableStyleId>{5C22544A-7EE6-4342-B048-85BDC9FD1C3A}</a:tableStyleId>
              </a:tblPr>
              <a:tblGrid>
                <a:gridCol w="1653052">
                  <a:extLst>
                    <a:ext uri="{9D8B030D-6E8A-4147-A177-3AD203B41FA5}">
                      <a16:colId xmlns:a16="http://schemas.microsoft.com/office/drawing/2014/main" val="600567835"/>
                    </a:ext>
                  </a:extLst>
                </a:gridCol>
                <a:gridCol w="1392265">
                  <a:extLst>
                    <a:ext uri="{9D8B030D-6E8A-4147-A177-3AD203B41FA5}">
                      <a16:colId xmlns:a16="http://schemas.microsoft.com/office/drawing/2014/main" val="224825811"/>
                    </a:ext>
                  </a:extLst>
                </a:gridCol>
                <a:gridCol w="1867571">
                  <a:extLst>
                    <a:ext uri="{9D8B030D-6E8A-4147-A177-3AD203B41FA5}">
                      <a16:colId xmlns:a16="http://schemas.microsoft.com/office/drawing/2014/main" val="1654322347"/>
                    </a:ext>
                  </a:extLst>
                </a:gridCol>
                <a:gridCol w="1867571">
                  <a:extLst>
                    <a:ext uri="{9D8B030D-6E8A-4147-A177-3AD203B41FA5}">
                      <a16:colId xmlns:a16="http://schemas.microsoft.com/office/drawing/2014/main" val="599828088"/>
                    </a:ext>
                  </a:extLst>
                </a:gridCol>
                <a:gridCol w="1867571">
                  <a:extLst>
                    <a:ext uri="{9D8B030D-6E8A-4147-A177-3AD203B41FA5}">
                      <a16:colId xmlns:a16="http://schemas.microsoft.com/office/drawing/2014/main" val="2211701551"/>
                    </a:ext>
                  </a:extLst>
                </a:gridCol>
                <a:gridCol w="1867571">
                  <a:extLst>
                    <a:ext uri="{9D8B030D-6E8A-4147-A177-3AD203B41FA5}">
                      <a16:colId xmlns:a16="http://schemas.microsoft.com/office/drawing/2014/main" val="184848494"/>
                    </a:ext>
                  </a:extLst>
                </a:gridCol>
              </a:tblGrid>
              <a:tr h="352616">
                <a:tc>
                  <a:txBody>
                    <a:bodyPr/>
                    <a:lstStyle/>
                    <a:p>
                      <a:pPr>
                        <a:lnSpc>
                          <a:spcPct val="107000"/>
                        </a:lnSpc>
                        <a:buNone/>
                      </a:pPr>
                      <a:r>
                        <a:rPr lang="en-GB" sz="1100" kern="100" dirty="0">
                          <a:effectLst/>
                          <a:latin typeface="Aptos" panose="020B0004020202020204" pitchFamily="34" charset="0"/>
                        </a:rPr>
                        <a:t>PULSE SURVEY</a:t>
                      </a:r>
                    </a:p>
                  </a:txBody>
                  <a:tcPr marL="68580" marR="68580" marT="0" marB="0" anchor="b"/>
                </a:tc>
                <a:tc>
                  <a:txBody>
                    <a:bodyPr/>
                    <a:lstStyle/>
                    <a:p>
                      <a:pPr>
                        <a:lnSpc>
                          <a:spcPct val="107000"/>
                        </a:lnSpc>
                        <a:spcAft>
                          <a:spcPts val="800"/>
                        </a:spcAft>
                        <a:buNone/>
                      </a:pPr>
                      <a:r>
                        <a:rPr lang="en-GB" sz="1100" kern="0">
                          <a:effectLst/>
                        </a:rPr>
                        <a:t> Teaching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Pedagogical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Disciplinary Research / Scholarship</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Administration / Managerial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buNone/>
                      </a:pPr>
                      <a:r>
                        <a:rPr lang="en-GB" sz="1100" kern="0">
                          <a:effectLst/>
                        </a:rPr>
                        <a:t> Citizenship / Other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0259871"/>
                  </a:ext>
                </a:extLst>
              </a:tr>
              <a:tr h="182880">
                <a:tc>
                  <a:txBody>
                    <a:bodyPr/>
                    <a:lstStyle/>
                    <a:p>
                      <a:pPr>
                        <a:lnSpc>
                          <a:spcPct val="107000"/>
                        </a:lnSpc>
                        <a:spcAft>
                          <a:spcPts val="800"/>
                        </a:spcAft>
                        <a:buNone/>
                      </a:pPr>
                      <a:r>
                        <a:rPr lang="en-GB" sz="1100" kern="0">
                          <a:effectLst/>
                        </a:rPr>
                        <a:t>Mean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31.36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17.00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20.42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22.98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8.31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520027"/>
                  </a:ext>
                </a:extLst>
              </a:tr>
              <a:tr h="182880">
                <a:tc>
                  <a:txBody>
                    <a:bodyPr/>
                    <a:lstStyle/>
                    <a:p>
                      <a:pPr>
                        <a:lnSpc>
                          <a:spcPct val="107000"/>
                        </a:lnSpc>
                        <a:spcAft>
                          <a:spcPts val="800"/>
                        </a:spcAft>
                        <a:buNone/>
                      </a:pPr>
                      <a:r>
                        <a:rPr lang="en-GB" sz="1100" kern="0">
                          <a:effectLst/>
                        </a:rPr>
                        <a:t>Median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30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a:effectLst/>
                        </a:rPr>
                        <a:t>25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GB" sz="1100" kern="100" dirty="0">
                          <a:effectLst/>
                        </a:rPr>
                        <a:t>7</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5395459"/>
                  </a:ext>
                </a:extLst>
              </a:tr>
            </a:tbl>
          </a:graphicData>
        </a:graphic>
      </p:graphicFrame>
    </p:spTree>
    <p:extLst>
      <p:ext uri="{BB962C8B-B14F-4D97-AF65-F5344CB8AC3E}">
        <p14:creationId xmlns:p14="http://schemas.microsoft.com/office/powerpoint/2010/main" val="382527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0FBD4-9247-0384-DDB7-ED6E87499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8D3B2-AB2C-2776-4376-D235D9252FAC}"/>
              </a:ext>
            </a:extLst>
          </p:cNvPr>
          <p:cNvSpPr>
            <a:spLocks noGrp="1"/>
          </p:cNvSpPr>
          <p:nvPr>
            <p:ph type="title"/>
          </p:nvPr>
        </p:nvSpPr>
        <p:spPr>
          <a:xfrm>
            <a:off x="104422" y="68793"/>
            <a:ext cx="12081933" cy="1382007"/>
          </a:xfrm>
        </p:spPr>
        <p:txBody>
          <a:bodyPr>
            <a:normAutofit fontScale="90000"/>
          </a:bodyPr>
          <a:lstStyle/>
          <a:p>
            <a:r>
              <a:rPr lang="en-US" dirty="0"/>
              <a:t>Teaching-focused economists feel less of a sense of community with their department research-focused colleagues than in 2023</a:t>
            </a:r>
          </a:p>
        </p:txBody>
      </p:sp>
      <p:sp>
        <p:nvSpPr>
          <p:cNvPr id="4" name="Slide Number Placeholder 3">
            <a:extLst>
              <a:ext uri="{FF2B5EF4-FFF2-40B4-BE49-F238E27FC236}">
                <a16:creationId xmlns:a16="http://schemas.microsoft.com/office/drawing/2014/main" id="{66EFEFC2-9C07-64CB-C4A2-1DB2ACD1C84F}"/>
              </a:ext>
            </a:extLst>
          </p:cNvPr>
          <p:cNvSpPr>
            <a:spLocks noGrp="1"/>
          </p:cNvSpPr>
          <p:nvPr>
            <p:ph type="sldNum" sz="quarter" idx="12"/>
          </p:nvPr>
        </p:nvSpPr>
        <p:spPr/>
        <p:txBody>
          <a:bodyPr/>
          <a:lstStyle/>
          <a:p>
            <a:fld id="{0285354F-95FD-0241-B17C-CB1F4404D4E4}" type="slidenum">
              <a:rPr lang="en-US" smtClean="0"/>
              <a:pPr/>
              <a:t>13</a:t>
            </a:fld>
            <a:endParaRPr lang="en-US"/>
          </a:p>
        </p:txBody>
      </p:sp>
      <p:graphicFrame>
        <p:nvGraphicFramePr>
          <p:cNvPr id="3" name="Chart 2">
            <a:extLst>
              <a:ext uri="{FF2B5EF4-FFF2-40B4-BE49-F238E27FC236}">
                <a16:creationId xmlns:a16="http://schemas.microsoft.com/office/drawing/2014/main" id="{B788191B-49CF-4A6C-84EE-0BB8E8A4F8C2}"/>
              </a:ext>
            </a:extLst>
          </p:cNvPr>
          <p:cNvGraphicFramePr/>
          <p:nvPr>
            <p:extLst>
              <p:ext uri="{D42A27DB-BD31-4B8C-83A1-F6EECF244321}">
                <p14:modId xmlns:p14="http://schemas.microsoft.com/office/powerpoint/2010/main" val="3160226455"/>
              </p:ext>
            </p:extLst>
          </p:nvPr>
        </p:nvGraphicFramePr>
        <p:xfrm>
          <a:off x="434163" y="1458324"/>
          <a:ext cx="11431772" cy="256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B270885-9D41-6987-FFE9-4F859026010F}"/>
              </a:ext>
            </a:extLst>
          </p:cNvPr>
          <p:cNvGraphicFramePr/>
          <p:nvPr>
            <p:extLst>
              <p:ext uri="{D42A27DB-BD31-4B8C-83A1-F6EECF244321}">
                <p14:modId xmlns:p14="http://schemas.microsoft.com/office/powerpoint/2010/main" val="1668156913"/>
              </p:ext>
            </p:extLst>
          </p:nvPr>
        </p:nvGraphicFramePr>
        <p:xfrm>
          <a:off x="339090" y="4022431"/>
          <a:ext cx="1185291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12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0E68-C52D-3AD9-AE48-3263CB3AC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03E8A-80BA-3F78-2A47-64C248DE401F}"/>
              </a:ext>
            </a:extLst>
          </p:cNvPr>
          <p:cNvSpPr>
            <a:spLocks noGrp="1"/>
          </p:cNvSpPr>
          <p:nvPr>
            <p:ph type="title"/>
          </p:nvPr>
        </p:nvSpPr>
        <p:spPr>
          <a:xfrm>
            <a:off x="471312" y="393347"/>
            <a:ext cx="11658600" cy="1325563"/>
          </a:xfrm>
        </p:spPr>
        <p:txBody>
          <a:bodyPr>
            <a:normAutofit fontScale="90000"/>
          </a:bodyPr>
          <a:lstStyle/>
          <a:p>
            <a:r>
              <a:rPr lang="en-US" dirty="0"/>
              <a:t>Survey respondents feel like they have job security but are less sure of finding a similar job elsewhere in 2025 compared to 2023</a:t>
            </a:r>
          </a:p>
        </p:txBody>
      </p:sp>
      <p:sp>
        <p:nvSpPr>
          <p:cNvPr id="4" name="Slide Number Placeholder 3">
            <a:extLst>
              <a:ext uri="{FF2B5EF4-FFF2-40B4-BE49-F238E27FC236}">
                <a16:creationId xmlns:a16="http://schemas.microsoft.com/office/drawing/2014/main" id="{6CCBF747-0C80-E7E4-D2F0-B723918E3D78}"/>
              </a:ext>
            </a:extLst>
          </p:cNvPr>
          <p:cNvSpPr>
            <a:spLocks noGrp="1"/>
          </p:cNvSpPr>
          <p:nvPr>
            <p:ph type="sldNum" sz="quarter" idx="12"/>
          </p:nvPr>
        </p:nvSpPr>
        <p:spPr/>
        <p:txBody>
          <a:bodyPr/>
          <a:lstStyle/>
          <a:p>
            <a:fld id="{0285354F-95FD-0241-B17C-CB1F4404D4E4}" type="slidenum">
              <a:rPr lang="en-US" smtClean="0"/>
              <a:pPr/>
              <a:t>14</a:t>
            </a:fld>
            <a:endParaRPr lang="en-US"/>
          </a:p>
        </p:txBody>
      </p:sp>
      <p:graphicFrame>
        <p:nvGraphicFramePr>
          <p:cNvPr id="5" name="Chart 4">
            <a:extLst>
              <a:ext uri="{FF2B5EF4-FFF2-40B4-BE49-F238E27FC236}">
                <a16:creationId xmlns:a16="http://schemas.microsoft.com/office/drawing/2014/main" id="{34FD7D17-FA37-BA38-3F7B-200B4378126B}"/>
              </a:ext>
            </a:extLst>
          </p:cNvPr>
          <p:cNvGraphicFramePr/>
          <p:nvPr>
            <p:extLst>
              <p:ext uri="{D42A27DB-BD31-4B8C-83A1-F6EECF244321}">
                <p14:modId xmlns:p14="http://schemas.microsoft.com/office/powerpoint/2010/main" val="1417020568"/>
              </p:ext>
            </p:extLst>
          </p:nvPr>
        </p:nvGraphicFramePr>
        <p:xfrm>
          <a:off x="6346230" y="2678289"/>
          <a:ext cx="579945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EA95869-632D-4EC6-912C-8BC4AD05143E}"/>
              </a:ext>
            </a:extLst>
          </p:cNvPr>
          <p:cNvGraphicFramePr/>
          <p:nvPr>
            <p:extLst>
              <p:ext uri="{D42A27DB-BD31-4B8C-83A1-F6EECF244321}">
                <p14:modId xmlns:p14="http://schemas.microsoft.com/office/powerpoint/2010/main" val="4907842"/>
              </p:ext>
            </p:extLst>
          </p:nvPr>
        </p:nvGraphicFramePr>
        <p:xfrm>
          <a:off x="70556" y="2678289"/>
          <a:ext cx="590105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BB721E92-9AE5-304E-AE12-D434F504677D}"/>
              </a:ext>
            </a:extLst>
          </p:cNvPr>
          <p:cNvSpPr txBox="1">
            <a:spLocks/>
          </p:cNvSpPr>
          <p:nvPr/>
        </p:nvSpPr>
        <p:spPr>
          <a:xfrm>
            <a:off x="468490" y="5823302"/>
            <a:ext cx="11672711" cy="9022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Divide with some finding promotion criteria clear and others not</a:t>
            </a:r>
            <a:endParaRPr lang="en-US" sz="3400" dirty="0">
              <a:ea typeface="Calibri Light"/>
              <a:cs typeface="Calibri Light"/>
            </a:endParaRPr>
          </a:p>
        </p:txBody>
      </p:sp>
    </p:spTree>
    <p:extLst>
      <p:ext uri="{BB962C8B-B14F-4D97-AF65-F5344CB8AC3E}">
        <p14:creationId xmlns:p14="http://schemas.microsoft.com/office/powerpoint/2010/main" val="357441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97A0-8270-2CBC-CFD4-5DDA3B509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EC04F-14AE-C779-D580-4E0062FEE009}"/>
              </a:ext>
            </a:extLst>
          </p:cNvPr>
          <p:cNvSpPr>
            <a:spLocks noGrp="1"/>
          </p:cNvSpPr>
          <p:nvPr>
            <p:ph type="title"/>
          </p:nvPr>
        </p:nvSpPr>
        <p:spPr>
          <a:xfrm>
            <a:off x="174978" y="111125"/>
            <a:ext cx="11997266" cy="1325563"/>
          </a:xfrm>
        </p:spPr>
        <p:txBody>
          <a:bodyPr>
            <a:normAutofit fontScale="90000"/>
          </a:bodyPr>
          <a:lstStyle/>
          <a:p>
            <a:r>
              <a:rPr lang="en-US" dirty="0">
                <a:ea typeface="Calibri Light"/>
                <a:cs typeface="Calibri Light"/>
              </a:rPr>
              <a:t>Teaching-focused economists are broadly satisfied with their job, but less so with pay and with extent to which they are valued by research-track colleagues.</a:t>
            </a:r>
            <a:endParaRPr lang="en-US" dirty="0"/>
          </a:p>
        </p:txBody>
      </p:sp>
      <p:sp>
        <p:nvSpPr>
          <p:cNvPr id="4" name="Slide Number Placeholder 3">
            <a:extLst>
              <a:ext uri="{FF2B5EF4-FFF2-40B4-BE49-F238E27FC236}">
                <a16:creationId xmlns:a16="http://schemas.microsoft.com/office/drawing/2014/main" id="{7D67F142-9AD6-E327-AB34-BD42D82D94B1}"/>
              </a:ext>
            </a:extLst>
          </p:cNvPr>
          <p:cNvSpPr>
            <a:spLocks noGrp="1"/>
          </p:cNvSpPr>
          <p:nvPr>
            <p:ph type="sldNum" sz="quarter" idx="12"/>
          </p:nvPr>
        </p:nvSpPr>
        <p:spPr/>
        <p:txBody>
          <a:bodyPr/>
          <a:lstStyle/>
          <a:p>
            <a:fld id="{0285354F-95FD-0241-B17C-CB1F4404D4E4}" type="slidenum">
              <a:rPr lang="en-US" smtClean="0"/>
              <a:pPr/>
              <a:t>15</a:t>
            </a:fld>
            <a:endParaRPr lang="en-US"/>
          </a:p>
        </p:txBody>
      </p:sp>
      <p:graphicFrame>
        <p:nvGraphicFramePr>
          <p:cNvPr id="3" name="Chart 2">
            <a:extLst>
              <a:ext uri="{FF2B5EF4-FFF2-40B4-BE49-F238E27FC236}">
                <a16:creationId xmlns:a16="http://schemas.microsoft.com/office/drawing/2014/main" id="{420BF04D-2B97-4758-B8CC-002E3893C8BA}"/>
              </a:ext>
            </a:extLst>
          </p:cNvPr>
          <p:cNvGraphicFramePr/>
          <p:nvPr>
            <p:extLst>
              <p:ext uri="{D42A27DB-BD31-4B8C-83A1-F6EECF244321}">
                <p14:modId xmlns:p14="http://schemas.microsoft.com/office/powerpoint/2010/main" val="3122027359"/>
              </p:ext>
            </p:extLst>
          </p:nvPr>
        </p:nvGraphicFramePr>
        <p:xfrm>
          <a:off x="168066" y="1690688"/>
          <a:ext cx="6190203" cy="4665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F346838-A9D8-0536-A8A5-BFE3A82C3EDE}"/>
              </a:ext>
            </a:extLst>
          </p:cNvPr>
          <p:cNvGraphicFramePr/>
          <p:nvPr>
            <p:extLst>
              <p:ext uri="{D42A27DB-BD31-4B8C-83A1-F6EECF244321}">
                <p14:modId xmlns:p14="http://schemas.microsoft.com/office/powerpoint/2010/main" val="2215487026"/>
              </p:ext>
            </p:extLst>
          </p:nvPr>
        </p:nvGraphicFramePr>
        <p:xfrm>
          <a:off x="6628556" y="1690688"/>
          <a:ext cx="5563444" cy="3564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112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A40B-6C11-1BA6-EFBC-8916C025F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F87ED-954C-94A0-27E8-7C7ECFD25925}"/>
              </a:ext>
            </a:extLst>
          </p:cNvPr>
          <p:cNvSpPr>
            <a:spLocks noGrp="1"/>
          </p:cNvSpPr>
          <p:nvPr>
            <p:ph type="title"/>
          </p:nvPr>
        </p:nvSpPr>
        <p:spPr>
          <a:xfrm>
            <a:off x="203200" y="195792"/>
            <a:ext cx="10515600" cy="1325563"/>
          </a:xfrm>
        </p:spPr>
        <p:txBody>
          <a:bodyPr>
            <a:normAutofit/>
          </a:bodyPr>
          <a:lstStyle/>
          <a:p>
            <a:r>
              <a:rPr lang="en-US" dirty="0"/>
              <a:t>Pulse survey respondents have access to resources to support their roles</a:t>
            </a:r>
          </a:p>
        </p:txBody>
      </p:sp>
      <p:sp>
        <p:nvSpPr>
          <p:cNvPr id="4" name="Slide Number Placeholder 3">
            <a:extLst>
              <a:ext uri="{FF2B5EF4-FFF2-40B4-BE49-F238E27FC236}">
                <a16:creationId xmlns:a16="http://schemas.microsoft.com/office/drawing/2014/main" id="{A92A1300-DA3B-F092-6288-541173CEDC1E}"/>
              </a:ext>
            </a:extLst>
          </p:cNvPr>
          <p:cNvSpPr>
            <a:spLocks noGrp="1"/>
          </p:cNvSpPr>
          <p:nvPr>
            <p:ph type="sldNum" sz="quarter" idx="12"/>
          </p:nvPr>
        </p:nvSpPr>
        <p:spPr/>
        <p:txBody>
          <a:bodyPr/>
          <a:lstStyle/>
          <a:p>
            <a:fld id="{0285354F-95FD-0241-B17C-CB1F4404D4E4}" type="slidenum">
              <a:rPr lang="en-US" smtClean="0"/>
              <a:pPr/>
              <a:t>16</a:t>
            </a:fld>
            <a:endParaRPr lang="en-US"/>
          </a:p>
        </p:txBody>
      </p:sp>
      <p:graphicFrame>
        <p:nvGraphicFramePr>
          <p:cNvPr id="5" name="Chart 4">
            <a:extLst>
              <a:ext uri="{FF2B5EF4-FFF2-40B4-BE49-F238E27FC236}">
                <a16:creationId xmlns:a16="http://schemas.microsoft.com/office/drawing/2014/main" id="{AF53638B-4DB7-BD34-1E0E-1546FCF09CA2}"/>
              </a:ext>
            </a:extLst>
          </p:cNvPr>
          <p:cNvGraphicFramePr/>
          <p:nvPr>
            <p:extLst>
              <p:ext uri="{D42A27DB-BD31-4B8C-83A1-F6EECF244321}">
                <p14:modId xmlns:p14="http://schemas.microsoft.com/office/powerpoint/2010/main" val="1662708232"/>
              </p:ext>
            </p:extLst>
          </p:nvPr>
        </p:nvGraphicFramePr>
        <p:xfrm>
          <a:off x="838200" y="1523364"/>
          <a:ext cx="10815084" cy="4832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0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348E-000C-9680-1076-44E7C47E3F5D}"/>
              </a:ext>
            </a:extLst>
          </p:cNvPr>
          <p:cNvSpPr>
            <a:spLocks noGrp="1"/>
          </p:cNvSpPr>
          <p:nvPr>
            <p:ph type="title"/>
          </p:nvPr>
        </p:nvSpPr>
        <p:spPr>
          <a:xfrm>
            <a:off x="499534" y="365125"/>
            <a:ext cx="11362265" cy="1353785"/>
          </a:xfrm>
        </p:spPr>
        <p:txBody>
          <a:bodyPr>
            <a:normAutofit fontScale="90000"/>
          </a:bodyPr>
          <a:lstStyle/>
          <a:p>
            <a:r>
              <a:rPr lang="en-US" dirty="0"/>
              <a:t>Not surprisingly in 2025, budgetary constraints are being discussed more, with slightly less of an impact on those teaching in Business Schools</a:t>
            </a:r>
          </a:p>
        </p:txBody>
      </p:sp>
      <p:sp>
        <p:nvSpPr>
          <p:cNvPr id="4" name="Slide Number Placeholder 3">
            <a:extLst>
              <a:ext uri="{FF2B5EF4-FFF2-40B4-BE49-F238E27FC236}">
                <a16:creationId xmlns:a16="http://schemas.microsoft.com/office/drawing/2014/main" id="{103ED178-E14A-7A67-CED3-49C3EC2D6675}"/>
              </a:ext>
            </a:extLst>
          </p:cNvPr>
          <p:cNvSpPr>
            <a:spLocks noGrp="1"/>
          </p:cNvSpPr>
          <p:nvPr>
            <p:ph type="sldNum" sz="quarter" idx="12"/>
          </p:nvPr>
        </p:nvSpPr>
        <p:spPr/>
        <p:txBody>
          <a:bodyPr/>
          <a:lstStyle/>
          <a:p>
            <a:fld id="{0285354F-95FD-0241-B17C-CB1F4404D4E4}" type="slidenum">
              <a:rPr lang="en-US" smtClean="0"/>
              <a:pPr/>
              <a:t>17</a:t>
            </a:fld>
            <a:endParaRPr lang="en-US"/>
          </a:p>
        </p:txBody>
      </p:sp>
      <p:graphicFrame>
        <p:nvGraphicFramePr>
          <p:cNvPr id="5" name="Chart 4">
            <a:extLst>
              <a:ext uri="{FF2B5EF4-FFF2-40B4-BE49-F238E27FC236}">
                <a16:creationId xmlns:a16="http://schemas.microsoft.com/office/drawing/2014/main" id="{29835FE6-83F7-375B-6C4D-2712166A1719}"/>
              </a:ext>
            </a:extLst>
          </p:cNvPr>
          <p:cNvGraphicFramePr/>
          <p:nvPr>
            <p:extLst>
              <p:ext uri="{D42A27DB-BD31-4B8C-83A1-F6EECF244321}">
                <p14:modId xmlns:p14="http://schemas.microsoft.com/office/powerpoint/2010/main" val="1075264671"/>
              </p:ext>
            </p:extLst>
          </p:nvPr>
        </p:nvGraphicFramePr>
        <p:xfrm>
          <a:off x="838200" y="2057399"/>
          <a:ext cx="10866120" cy="4435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708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2C4334-D229-D4F7-3ACB-F91C834CC7A9}"/>
              </a:ext>
            </a:extLst>
          </p:cNvPr>
          <p:cNvSpPr>
            <a:spLocks noGrp="1"/>
          </p:cNvSpPr>
          <p:nvPr>
            <p:ph type="sldNum" sz="quarter" idx="12"/>
          </p:nvPr>
        </p:nvSpPr>
        <p:spPr/>
        <p:txBody>
          <a:bodyPr/>
          <a:lstStyle/>
          <a:p>
            <a:fld id="{0285354F-95FD-0241-B17C-CB1F4404D4E4}" type="slidenum">
              <a:rPr lang="en-US" smtClean="0"/>
              <a:t>18</a:t>
            </a:fld>
            <a:endParaRPr lang="en-US"/>
          </a:p>
        </p:txBody>
      </p:sp>
      <p:pic>
        <p:nvPicPr>
          <p:cNvPr id="5" name="Picture 4" descr="A newspaper with black text&#10;&#10;AI-generated content may be incorrect.">
            <a:extLst>
              <a:ext uri="{FF2B5EF4-FFF2-40B4-BE49-F238E27FC236}">
                <a16:creationId xmlns:a16="http://schemas.microsoft.com/office/drawing/2014/main" id="{F8DA96CE-4C01-8282-FA9B-2A557B4B54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73092" y="501593"/>
            <a:ext cx="6465376" cy="5854757"/>
          </a:xfrm>
          <a:prstGeom prst="rect">
            <a:avLst/>
          </a:prstGeom>
        </p:spPr>
      </p:pic>
      <p:sp>
        <p:nvSpPr>
          <p:cNvPr id="6" name="TextBox 5">
            <a:extLst>
              <a:ext uri="{FF2B5EF4-FFF2-40B4-BE49-F238E27FC236}">
                <a16:creationId xmlns:a16="http://schemas.microsoft.com/office/drawing/2014/main" id="{35B814B3-7A73-CAA3-71FF-A8E857E0A5AD}"/>
              </a:ext>
            </a:extLst>
          </p:cNvPr>
          <p:cNvSpPr txBox="1"/>
          <p:nvPr/>
        </p:nvSpPr>
        <p:spPr>
          <a:xfrm>
            <a:off x="3810000" y="5499100"/>
            <a:ext cx="4572000" cy="230832"/>
          </a:xfrm>
          <a:prstGeom prst="rect">
            <a:avLst/>
          </a:prstGeom>
          <a:noFill/>
        </p:spPr>
        <p:txBody>
          <a:bodyPr wrap="square" rtlCol="0">
            <a:spAutoFit/>
          </a:bodyPr>
          <a:lstStyle/>
          <a:p>
            <a:r>
              <a:rPr lang="en-GB" sz="900">
                <a:hlinkClick r:id="rId4" tooltip="https://fermentationwineblog.com/2020/12/wine-in-the-u-s-in-2020-the-top-takeaways/"/>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56404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F8CB15-50E0-CB71-831F-6B4BB87F3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AA67A-82A5-87B5-2EB3-D4AA3FD130AA}"/>
              </a:ext>
            </a:extLst>
          </p:cNvPr>
          <p:cNvSpPr>
            <a:spLocks noGrp="1"/>
          </p:cNvSpPr>
          <p:nvPr>
            <p:ph type="title"/>
          </p:nvPr>
        </p:nvSpPr>
        <p:spPr>
          <a:xfrm>
            <a:off x="278968" y="127485"/>
            <a:ext cx="3549649" cy="699275"/>
          </a:xfrm>
        </p:spPr>
        <p:txBody>
          <a:bodyPr vert="horz" lIns="91440" tIns="45720" rIns="91440" bIns="45720" rtlCol="0" anchor="b">
            <a:normAutofit/>
          </a:bodyPr>
          <a:lstStyle/>
          <a:p>
            <a:r>
              <a:rPr lang="en-US" sz="4000" dirty="0"/>
              <a:t>Conclusions (1)</a:t>
            </a:r>
          </a:p>
        </p:txBody>
      </p:sp>
      <p:sp>
        <p:nvSpPr>
          <p:cNvPr id="4" name="TextBox 3">
            <a:extLst>
              <a:ext uri="{FF2B5EF4-FFF2-40B4-BE49-F238E27FC236}">
                <a16:creationId xmlns:a16="http://schemas.microsoft.com/office/drawing/2014/main" id="{9AB45606-C736-8731-F10E-37997FD3088D}"/>
              </a:ext>
            </a:extLst>
          </p:cNvPr>
          <p:cNvSpPr txBox="1"/>
          <p:nvPr/>
        </p:nvSpPr>
        <p:spPr>
          <a:xfrm>
            <a:off x="278968" y="994484"/>
            <a:ext cx="4560223" cy="3674177"/>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p>
          <a:p>
            <a:pPr>
              <a:lnSpc>
                <a:spcPct val="90000"/>
              </a:lnSpc>
              <a:spcAft>
                <a:spcPts val="600"/>
              </a:spcAft>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F781DAFB-D81D-B5B6-F579-574BEFB799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2" name="Rectangle 11">
              <a:extLst>
                <a:ext uri="{FF2B5EF4-FFF2-40B4-BE49-F238E27FC236}">
                  <a16:creationId xmlns:a16="http://schemas.microsoft.com/office/drawing/2014/main" id="{DC3F77E2-7BC2-D3CE-8887-3569675FD3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C7E64D-4B14-99CF-190E-440C4AFD0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186AE9A-C663-9D80-596D-FA05BD5E2A3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285354F-95FD-0241-B17C-CB1F4404D4E4}"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2C059018-38B5-BB28-070B-5D257C4487FB}"/>
              </a:ext>
            </a:extLst>
          </p:cNvPr>
          <p:cNvSpPr txBox="1"/>
          <p:nvPr/>
        </p:nvSpPr>
        <p:spPr>
          <a:xfrm>
            <a:off x="1104900" y="1166843"/>
            <a:ext cx="9867900" cy="4955203"/>
          </a:xfrm>
          <a:prstGeom prst="rect">
            <a:avLst/>
          </a:prstGeom>
          <a:noFill/>
        </p:spPr>
        <p:txBody>
          <a:bodyPr wrap="square">
            <a:spAutoFit/>
          </a:bodyPr>
          <a:lstStyle/>
          <a:p>
            <a:pPr algn="l" fontAlgn="base"/>
            <a:r>
              <a:rPr lang="en-GB" sz="2800" b="0" i="0" dirty="0">
                <a:solidFill>
                  <a:srgbClr val="000000"/>
                </a:solidFill>
                <a:effectLst/>
                <a:latin typeface="Aptos" panose="020B0004020202020204" pitchFamily="34" charset="0"/>
              </a:rPr>
              <a:t>Teaching track in economics a viable career alternative to traditional academic pathway giving job satisfaction</a:t>
            </a:r>
          </a:p>
          <a:p>
            <a:pPr algn="l" fontAlgn="base"/>
            <a:endParaRPr lang="en-GB" sz="2800" dirty="0">
              <a:solidFill>
                <a:srgbClr val="000000"/>
              </a:solidFill>
              <a:latin typeface="Aptos" panose="020B0004020202020204" pitchFamily="34" charset="0"/>
            </a:endParaRPr>
          </a:p>
          <a:p>
            <a:pPr algn="l" fontAlgn="base"/>
            <a:r>
              <a:rPr lang="en-GB" sz="2800" b="0" i="0" dirty="0">
                <a:solidFill>
                  <a:srgbClr val="000000"/>
                </a:solidFill>
                <a:effectLst/>
                <a:latin typeface="Aptos" panose="020B0004020202020204" pitchFamily="34" charset="0"/>
              </a:rPr>
              <a:t>BUT</a:t>
            </a:r>
          </a:p>
          <a:p>
            <a:pPr algn="l" fontAlgn="base"/>
            <a:endParaRPr lang="en-GB" sz="2800" b="0" i="0" dirty="0">
              <a:solidFill>
                <a:srgbClr val="000000"/>
              </a:solidFill>
              <a:effectLst/>
              <a:latin typeface="Aptos" panose="020B0004020202020204" pitchFamily="34" charset="0"/>
            </a:endParaRPr>
          </a:p>
          <a:p>
            <a:pPr algn="l" fontAlgn="base"/>
            <a:r>
              <a:rPr lang="en-GB" sz="2800" b="0" i="0" dirty="0">
                <a:solidFill>
                  <a:srgbClr val="000000"/>
                </a:solidFill>
                <a:effectLst/>
                <a:latin typeface="Aptos" panose="020B0004020202020204" pitchFamily="34" charset="0"/>
              </a:rPr>
              <a:t>Mismatch between practice and requirements for promotion </a:t>
            </a:r>
            <a:r>
              <a:rPr lang="en-GB" sz="2800" dirty="0">
                <a:solidFill>
                  <a:srgbClr val="000000"/>
                </a:solidFill>
                <a:latin typeface="Aptos" panose="020B0004020202020204" pitchFamily="34" charset="0"/>
              </a:rPr>
              <a:t>- </a:t>
            </a:r>
            <a:r>
              <a:rPr lang="en-GB" sz="2800" b="0" i="0" dirty="0">
                <a:solidFill>
                  <a:srgbClr val="000000"/>
                </a:solidFill>
                <a:effectLst/>
                <a:latin typeface="Aptos" panose="020B0004020202020204" pitchFamily="34" charset="0"/>
              </a:rPr>
              <a:t>can lead to frustration and a sense of relative inferiority.</a:t>
            </a:r>
          </a:p>
          <a:p>
            <a:pPr algn="l" fontAlgn="base"/>
            <a:endParaRPr lang="en-GB" sz="2400" b="0" i="0" dirty="0">
              <a:solidFill>
                <a:srgbClr val="000000"/>
              </a:solidFill>
              <a:effectLst/>
              <a:latin typeface="Aptos" panose="020B0004020202020204" pitchFamily="34" charset="0"/>
            </a:endParaRPr>
          </a:p>
          <a:p>
            <a:pPr lvl="1" fontAlgn="base"/>
            <a:r>
              <a:rPr lang="en-GB" sz="2400" dirty="0">
                <a:solidFill>
                  <a:srgbClr val="000000"/>
                </a:solidFill>
                <a:latin typeface="Aptos" panose="020B0004020202020204" pitchFamily="34" charset="0"/>
              </a:rPr>
              <a:t>- </a:t>
            </a:r>
            <a:r>
              <a:rPr lang="en-GB" sz="2400" b="0" i="0" dirty="0">
                <a:solidFill>
                  <a:srgbClr val="000000"/>
                </a:solidFill>
                <a:effectLst/>
                <a:latin typeface="Aptos" panose="020B0004020202020204" pitchFamily="34" charset="0"/>
              </a:rPr>
              <a:t>Practice - very large teaching component &amp; seen by leaders and colleagues as primarily teaching support </a:t>
            </a:r>
          </a:p>
          <a:p>
            <a:pPr lvl="1" fontAlgn="base"/>
            <a:r>
              <a:rPr lang="en-GB" sz="2400" dirty="0">
                <a:solidFill>
                  <a:srgbClr val="000000"/>
                </a:solidFill>
                <a:latin typeface="Aptos" panose="020B0004020202020204" pitchFamily="34" charset="0"/>
              </a:rPr>
              <a:t>- </a:t>
            </a:r>
            <a:r>
              <a:rPr lang="en-GB" sz="2400" b="0" i="0" dirty="0">
                <a:solidFill>
                  <a:srgbClr val="000000"/>
                </a:solidFill>
                <a:effectLst/>
                <a:latin typeface="Aptos" panose="020B0004020202020204" pitchFamily="34" charset="0"/>
              </a:rPr>
              <a:t>Promotion requirements –high quality scholarship, research and specialised leadership; time allocation and resources are insufficient. </a:t>
            </a:r>
          </a:p>
        </p:txBody>
      </p:sp>
    </p:spTree>
    <p:extLst>
      <p:ext uri="{BB962C8B-B14F-4D97-AF65-F5344CB8AC3E}">
        <p14:creationId xmlns:p14="http://schemas.microsoft.com/office/powerpoint/2010/main" val="312710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5571-F6F9-5507-B8E3-87D26B3D11EE}"/>
              </a:ext>
            </a:extLst>
          </p:cNvPr>
          <p:cNvSpPr>
            <a:spLocks noGrp="1"/>
          </p:cNvSpPr>
          <p:nvPr>
            <p:ph type="title"/>
          </p:nvPr>
        </p:nvSpPr>
        <p:spPr/>
        <p:txBody>
          <a:bodyPr/>
          <a:lstStyle/>
          <a:p>
            <a:r>
              <a:rPr lang="en-US" dirty="0"/>
              <a:t>The Birth of the Project</a:t>
            </a:r>
          </a:p>
        </p:txBody>
      </p:sp>
      <p:sp>
        <p:nvSpPr>
          <p:cNvPr id="3" name="Content Placeholder 2">
            <a:extLst>
              <a:ext uri="{FF2B5EF4-FFF2-40B4-BE49-F238E27FC236}">
                <a16:creationId xmlns:a16="http://schemas.microsoft.com/office/drawing/2014/main" id="{EA966D24-627C-DBC8-2AB7-58394E94F511}"/>
              </a:ext>
            </a:extLst>
          </p:cNvPr>
          <p:cNvSpPr>
            <a:spLocks noGrp="1"/>
          </p:cNvSpPr>
          <p:nvPr>
            <p:ph idx="1"/>
          </p:nvPr>
        </p:nvSpPr>
        <p:spPr>
          <a:xfrm>
            <a:off x="409575" y="1825625"/>
            <a:ext cx="11277600" cy="4714875"/>
          </a:xfrm>
        </p:spPr>
        <p:txBody>
          <a:bodyPr vert="horz" lIns="91440" tIns="45720" rIns="91440" bIns="45720" rtlCol="0" anchor="t">
            <a:normAutofit/>
          </a:bodyPr>
          <a:lstStyle/>
          <a:p>
            <a:r>
              <a:rPr lang="en-US" dirty="0"/>
              <a:t>Increasing prevalence of teaching-focused academics since 2000</a:t>
            </a:r>
          </a:p>
          <a:p>
            <a:r>
              <a:rPr lang="en-US" dirty="0"/>
              <a:t>Intriguing but unclear career alternative to traditional research positions</a:t>
            </a:r>
            <a:endParaRPr lang="en-US" dirty="0">
              <a:ea typeface="Calibri"/>
              <a:cs typeface="Calibri"/>
            </a:endParaRPr>
          </a:p>
          <a:p>
            <a:endParaRPr lang="en-US" dirty="0"/>
          </a:p>
          <a:p>
            <a:r>
              <a:rPr lang="en-US" kern="100" dirty="0">
                <a:ea typeface="Calibri"/>
                <a:cs typeface="Arial"/>
              </a:rPr>
              <a:t>April – July 2023: qualitative interviews, literature review and baseline survey with international economics focus: UK, Canada and US</a:t>
            </a:r>
          </a:p>
          <a:p>
            <a:r>
              <a:rPr lang="en-US" kern="100" dirty="0">
                <a:ea typeface="Calibri" panose="020F0502020204030204" pitchFamily="34" charset="0"/>
                <a:cs typeface="Arial" panose="020B0604020202020204" pitchFamily="34" charset="0"/>
              </a:rPr>
              <a:t>A research team of 10 academics from 3 countries.</a:t>
            </a:r>
          </a:p>
          <a:p>
            <a:r>
              <a:rPr lang="en-US" kern="100" dirty="0">
                <a:ea typeface="Calibri" panose="020F0502020204030204" pitchFamily="34" charset="0"/>
                <a:cs typeface="Arial" panose="020B0604020202020204" pitchFamily="34" charset="0"/>
              </a:rPr>
              <a:t>Aims of the baseline study: </a:t>
            </a:r>
          </a:p>
          <a:p>
            <a:pPr lvl="1"/>
            <a:r>
              <a:rPr lang="en-GB" dirty="0">
                <a:solidFill>
                  <a:srgbClr val="000000"/>
                </a:solidFill>
                <a:latin typeface="Calibri" panose="020F0502020204030204" pitchFamily="34" charset="0"/>
              </a:rPr>
              <a:t>Describe the landscape of teaching-focused positions in US, Canada, and UK</a:t>
            </a:r>
          </a:p>
          <a:p>
            <a:pPr lvl="1"/>
            <a:r>
              <a:rPr lang="en-GB" dirty="0">
                <a:solidFill>
                  <a:srgbClr val="000000"/>
                </a:solidFill>
                <a:latin typeface="Calibri"/>
                <a:ea typeface="Calibri"/>
                <a:cs typeface="Calibri"/>
              </a:rPr>
              <a:t>Understand perceptions of economists in these positions and the impact they have</a:t>
            </a:r>
          </a:p>
          <a:p>
            <a:pPr lvl="1"/>
            <a:r>
              <a:rPr lang="en-GB" dirty="0">
                <a:solidFill>
                  <a:srgbClr val="000000"/>
                </a:solidFill>
                <a:latin typeface="Calibri" panose="020F0502020204030204" pitchFamily="34" charset="0"/>
              </a:rPr>
              <a:t>Discover successes, challenges, and opportunities</a:t>
            </a:r>
          </a:p>
          <a:p>
            <a:endParaRPr lang="en-US" kern="100" dirty="0">
              <a:ea typeface="Calibri" panose="020F0502020204030204" pitchFamily="34" charset="0"/>
              <a:cs typeface="Arial" panose="020B0604020202020204" pitchFamily="34" charset="0"/>
            </a:endParaRPr>
          </a:p>
          <a:p>
            <a:endParaRPr lang="en-US" kern="10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672AE3-0203-FD5F-BCCA-6C0B1DF5FCAD}"/>
              </a:ext>
            </a:extLst>
          </p:cNvPr>
          <p:cNvSpPr>
            <a:spLocks noGrp="1"/>
          </p:cNvSpPr>
          <p:nvPr>
            <p:ph type="sldNum" sz="quarter" idx="12"/>
          </p:nvPr>
        </p:nvSpPr>
        <p:spPr/>
        <p:txBody>
          <a:bodyPr/>
          <a:lstStyle/>
          <a:p>
            <a:fld id="{0285354F-95FD-0241-B17C-CB1F4404D4E4}" type="slidenum">
              <a:rPr lang="en-US" smtClean="0"/>
              <a:pPr/>
              <a:t>2</a:t>
            </a:fld>
            <a:endParaRPr lang="en-US"/>
          </a:p>
        </p:txBody>
      </p:sp>
      <p:pic>
        <p:nvPicPr>
          <p:cNvPr id="6" name="Picture 5" descr="A hand holding a light bulb&#10;&#10;AI-generated content may be incorrect.">
            <a:extLst>
              <a:ext uri="{FF2B5EF4-FFF2-40B4-BE49-F238E27FC236}">
                <a16:creationId xmlns:a16="http://schemas.microsoft.com/office/drawing/2014/main" id="{6783936D-04CA-2B50-22D9-12DC96F036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22678" y="0"/>
            <a:ext cx="1869323" cy="1697118"/>
          </a:xfrm>
          <a:prstGeom prst="rect">
            <a:avLst/>
          </a:prstGeom>
        </p:spPr>
      </p:pic>
    </p:spTree>
    <p:extLst>
      <p:ext uri="{BB962C8B-B14F-4D97-AF65-F5344CB8AC3E}">
        <p14:creationId xmlns:p14="http://schemas.microsoft.com/office/powerpoint/2010/main" val="221947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0E35F-ADF6-70E8-6C2E-5B7ED0445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38F83-10FB-FFBB-2F43-013D8CB0111F}"/>
              </a:ext>
            </a:extLst>
          </p:cNvPr>
          <p:cNvSpPr>
            <a:spLocks noGrp="1"/>
          </p:cNvSpPr>
          <p:nvPr>
            <p:ph type="title"/>
          </p:nvPr>
        </p:nvSpPr>
        <p:spPr>
          <a:xfrm>
            <a:off x="278968" y="127485"/>
            <a:ext cx="3549649" cy="699275"/>
          </a:xfrm>
        </p:spPr>
        <p:txBody>
          <a:bodyPr vert="horz" lIns="91440" tIns="45720" rIns="91440" bIns="45720" rtlCol="0" anchor="b">
            <a:normAutofit/>
          </a:bodyPr>
          <a:lstStyle/>
          <a:p>
            <a:r>
              <a:rPr lang="en-US" sz="4000" dirty="0"/>
              <a:t>Conclusions (2)</a:t>
            </a:r>
          </a:p>
        </p:txBody>
      </p:sp>
      <p:sp>
        <p:nvSpPr>
          <p:cNvPr id="4" name="TextBox 3">
            <a:extLst>
              <a:ext uri="{FF2B5EF4-FFF2-40B4-BE49-F238E27FC236}">
                <a16:creationId xmlns:a16="http://schemas.microsoft.com/office/drawing/2014/main" id="{E5B5FFF9-352D-07E7-612F-D729249D7017}"/>
              </a:ext>
            </a:extLst>
          </p:cNvPr>
          <p:cNvSpPr txBox="1"/>
          <p:nvPr/>
        </p:nvSpPr>
        <p:spPr>
          <a:xfrm>
            <a:off x="278968" y="994484"/>
            <a:ext cx="4560223" cy="3674177"/>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p>
          <a:p>
            <a:pPr>
              <a:lnSpc>
                <a:spcPct val="90000"/>
              </a:lnSpc>
              <a:spcAft>
                <a:spcPts val="600"/>
              </a:spcAft>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12253D7B-B712-3F95-66CE-DBE85905BD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2" name="Rectangle 11">
              <a:extLst>
                <a:ext uri="{FF2B5EF4-FFF2-40B4-BE49-F238E27FC236}">
                  <a16:creationId xmlns:a16="http://schemas.microsoft.com/office/drawing/2014/main" id="{59B4DAC5-D8F0-DFEF-B9D7-F5024F11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7F8AFE-EA26-55D7-C6BC-DF456CC0E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CF104A3-016C-5EBA-A862-FA4A972FF29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285354F-95FD-0241-B17C-CB1F4404D4E4}"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ED35C7A9-C83C-E681-4BA1-5FB37A0BB883}"/>
              </a:ext>
            </a:extLst>
          </p:cNvPr>
          <p:cNvSpPr txBox="1"/>
          <p:nvPr/>
        </p:nvSpPr>
        <p:spPr>
          <a:xfrm>
            <a:off x="1104900" y="1166843"/>
            <a:ext cx="9867900" cy="4401205"/>
          </a:xfrm>
          <a:prstGeom prst="rect">
            <a:avLst/>
          </a:prstGeom>
          <a:noFill/>
        </p:spPr>
        <p:txBody>
          <a:bodyPr wrap="square">
            <a:spAutoFit/>
          </a:bodyPr>
          <a:lstStyle/>
          <a:p>
            <a:pPr algn="l" fontAlgn="base"/>
            <a:r>
              <a:rPr lang="en-GB" sz="3200" b="0" i="0" dirty="0">
                <a:solidFill>
                  <a:srgbClr val="000000"/>
                </a:solidFill>
                <a:effectLst/>
                <a:latin typeface="Aptos" panose="020B0004020202020204" pitchFamily="34" charset="0"/>
              </a:rPr>
              <a:t>Sense of not being valued by colleagues on traditional track</a:t>
            </a:r>
          </a:p>
          <a:p>
            <a:pPr algn="l" fontAlgn="base"/>
            <a:endParaRPr lang="en-GB" sz="3200" dirty="0">
              <a:solidFill>
                <a:srgbClr val="000000"/>
              </a:solidFill>
              <a:latin typeface="Aptos" panose="020B0004020202020204" pitchFamily="34" charset="0"/>
            </a:endParaRPr>
          </a:p>
          <a:p>
            <a:pPr algn="l" fontAlgn="base"/>
            <a:r>
              <a:rPr lang="en-GB" sz="3200" b="0" i="0" dirty="0">
                <a:solidFill>
                  <a:srgbClr val="000000"/>
                </a:solidFill>
                <a:effectLst/>
                <a:latin typeface="Aptos" panose="020B0004020202020204" pitchFamily="34" charset="0"/>
              </a:rPr>
              <a:t>Slight fall in connecting with teaching-focused colleagues</a:t>
            </a:r>
          </a:p>
          <a:p>
            <a:pPr algn="l" fontAlgn="base"/>
            <a:endParaRPr lang="en-GB" sz="2400" dirty="0">
              <a:solidFill>
                <a:srgbClr val="000000"/>
              </a:solidFill>
              <a:latin typeface="Aptos" panose="020B0004020202020204" pitchFamily="34" charset="0"/>
            </a:endParaRPr>
          </a:p>
          <a:p>
            <a:pPr algn="l" fontAlgn="base"/>
            <a:endParaRPr lang="en-GB" sz="2400" b="0" i="0" dirty="0">
              <a:solidFill>
                <a:srgbClr val="000000"/>
              </a:solidFill>
              <a:effectLst/>
              <a:latin typeface="Aptos" panose="020B0004020202020204" pitchFamily="34" charset="0"/>
            </a:endParaRPr>
          </a:p>
          <a:p>
            <a:pPr algn="l" fontAlgn="base"/>
            <a:r>
              <a:rPr lang="en-GB" sz="2400" dirty="0">
                <a:solidFill>
                  <a:srgbClr val="000000"/>
                </a:solidFill>
                <a:latin typeface="Aptos" panose="020B0004020202020204" pitchFamily="34" charset="0"/>
              </a:rPr>
              <a:t>	- could be sample issues</a:t>
            </a:r>
          </a:p>
          <a:p>
            <a:pPr algn="l" fontAlgn="base"/>
            <a:r>
              <a:rPr lang="en-GB" sz="2400" b="0" i="0" dirty="0">
                <a:solidFill>
                  <a:srgbClr val="000000"/>
                </a:solidFill>
                <a:effectLst/>
                <a:latin typeface="Aptos" panose="020B0004020202020204" pitchFamily="34" charset="0"/>
              </a:rPr>
              <a:t>	- could be related to employment &amp; budget (e.g. conference fee) 	issues</a:t>
            </a:r>
          </a:p>
        </p:txBody>
      </p:sp>
    </p:spTree>
    <p:extLst>
      <p:ext uri="{BB962C8B-B14F-4D97-AF65-F5344CB8AC3E}">
        <p14:creationId xmlns:p14="http://schemas.microsoft.com/office/powerpoint/2010/main" val="265982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F33E-DD79-0F2A-28D5-56CE14F306AD}"/>
              </a:ext>
            </a:extLst>
          </p:cNvPr>
          <p:cNvSpPr>
            <a:spLocks noGrp="1"/>
          </p:cNvSpPr>
          <p:nvPr>
            <p:ph type="title"/>
          </p:nvPr>
        </p:nvSpPr>
        <p:spPr>
          <a:xfrm>
            <a:off x="278968" y="127485"/>
            <a:ext cx="3549649" cy="699275"/>
          </a:xfrm>
        </p:spPr>
        <p:txBody>
          <a:bodyPr vert="horz" lIns="91440" tIns="45720" rIns="91440" bIns="45720" rtlCol="0" anchor="b">
            <a:normAutofit/>
          </a:bodyPr>
          <a:lstStyle/>
          <a:p>
            <a:r>
              <a:rPr lang="en-US" sz="4000" dirty="0"/>
              <a:t>Conclusions</a:t>
            </a:r>
          </a:p>
        </p:txBody>
      </p:sp>
      <p:sp>
        <p:nvSpPr>
          <p:cNvPr id="4" name="TextBox 3">
            <a:extLst>
              <a:ext uri="{FF2B5EF4-FFF2-40B4-BE49-F238E27FC236}">
                <a16:creationId xmlns:a16="http://schemas.microsoft.com/office/drawing/2014/main" id="{E1F41670-094D-B94C-E973-A076CB9CC2C5}"/>
              </a:ext>
            </a:extLst>
          </p:cNvPr>
          <p:cNvSpPr txBox="1"/>
          <p:nvPr/>
        </p:nvSpPr>
        <p:spPr>
          <a:xfrm>
            <a:off x="278968" y="994484"/>
            <a:ext cx="4560223" cy="3674177"/>
          </a:xfrm>
          <a:prstGeom prst="rect">
            <a:avLst/>
          </a:prstGeom>
        </p:spPr>
        <p:txBody>
          <a:bodyPr vert="horz" lIns="91440" tIns="45720" rIns="91440" bIns="45720" rtlCol="0" anchor="t">
            <a:normAutofit fontScale="77500" lnSpcReduction="20000"/>
          </a:bodyPr>
          <a:lstStyle/>
          <a:p>
            <a:pPr marL="457200" indent="-228600">
              <a:lnSpc>
                <a:spcPct val="90000"/>
              </a:lnSpc>
              <a:spcAft>
                <a:spcPts val="600"/>
              </a:spcAft>
              <a:buFont typeface="Arial" panose="020B0604020202020204" pitchFamily="34" charset="0"/>
              <a:buChar char="•"/>
            </a:pPr>
            <a:r>
              <a:rPr lang="en-US" sz="2800"/>
              <a:t>Rewarding career choice</a:t>
            </a:r>
            <a:endParaRPr lang="en-US"/>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Importance of feeling valued</a:t>
            </a:r>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Importance of networking</a:t>
            </a:r>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Promotion criteria</a:t>
            </a:r>
          </a:p>
          <a:p>
            <a:pPr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Resources and support</a:t>
            </a:r>
          </a:p>
          <a:p>
            <a:pPr marL="228600">
              <a:lnSpc>
                <a:spcPct val="90000"/>
              </a:lnSpc>
              <a:spcAft>
                <a:spcPts val="600"/>
              </a:spcAft>
            </a:pPr>
            <a:endParaRPr lang="en-US" sz="2800" dirty="0">
              <a:ea typeface="Calibri" panose="020F0502020204030204"/>
              <a:cs typeface="Calibri" panose="020F0502020204030204"/>
            </a:endParaRPr>
          </a:p>
          <a:p>
            <a:pPr marL="457200" indent="-228600">
              <a:lnSpc>
                <a:spcPct val="90000"/>
              </a:lnSpc>
              <a:spcAft>
                <a:spcPts val="600"/>
              </a:spcAft>
              <a:buFont typeface="Arial" panose="020B0604020202020204" pitchFamily="34" charset="0"/>
              <a:buChar char="•"/>
            </a:pPr>
            <a:r>
              <a:rPr lang="en-US" sz="2800" dirty="0">
                <a:ea typeface="Calibri" panose="020F0502020204030204"/>
                <a:cs typeface="Calibri" panose="020F0502020204030204"/>
              </a:rPr>
              <a:t>Challenging time for sector</a:t>
            </a:r>
          </a:p>
          <a:p>
            <a:pPr marL="457200" indent="-228600">
              <a:lnSpc>
                <a:spcPct val="90000"/>
              </a:lnSpc>
              <a:spcAft>
                <a:spcPts val="600"/>
              </a:spcAft>
              <a:buFont typeface="Arial,Sans-Serif" panose="020B0604020202020204" pitchFamily="34" charset="0"/>
              <a:buChar char="•"/>
            </a:pPr>
            <a:endParaRPr lang="en-US" sz="2800" dirty="0">
              <a:ea typeface="Calibri" panose="020F0502020204030204"/>
              <a:cs typeface="Calibri" panose="020F0502020204030204"/>
            </a:endParaRPr>
          </a:p>
          <a:p>
            <a:pPr marL="457200"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p>
          <a:p>
            <a:pPr>
              <a:lnSpc>
                <a:spcPct val="90000"/>
              </a:lnSpc>
              <a:spcAft>
                <a:spcPts val="600"/>
              </a:spcAft>
            </a:pPr>
            <a:endParaRPr lang="en-US" sz="16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600" dirty="0">
              <a:ea typeface="Calibri" panose="020F0502020204030204"/>
              <a:cs typeface="Calibri" panose="020F0502020204030204"/>
            </a:endParaRPr>
          </a:p>
          <a:p>
            <a:pPr>
              <a:lnSpc>
                <a:spcPct val="90000"/>
              </a:lnSpc>
              <a:spcAft>
                <a:spcPts val="600"/>
              </a:spcAft>
            </a:pPr>
            <a:endParaRPr lang="en-US" sz="1600" dirty="0">
              <a:ea typeface="Calibri" panose="020F0502020204030204"/>
              <a:cs typeface="Calibri" panose="020F0502020204030204"/>
            </a:endParaRPr>
          </a:p>
        </p:txBody>
      </p:sp>
      <p:pic>
        <p:nvPicPr>
          <p:cNvPr id="6" name="Picture 5" descr="A note with a thank you note&#10;&#10;AI-generated content may be incorrect.">
            <a:extLst>
              <a:ext uri="{FF2B5EF4-FFF2-40B4-BE49-F238E27FC236}">
                <a16:creationId xmlns:a16="http://schemas.microsoft.com/office/drawing/2014/main" id="{1056BFCD-8641-3E3B-B583-7D179FC53F23}"/>
              </a:ext>
            </a:extLst>
          </p:cNvPr>
          <p:cNvPicPr>
            <a:picLocks noChangeAspect="1"/>
          </p:cNvPicPr>
          <p:nvPr/>
        </p:nvPicPr>
        <p:blipFill>
          <a:blip r:embed="rId3">
            <a:extLst>
              <a:ext uri="{837473B0-CC2E-450A-ABE3-18F120FF3D39}">
                <a1611:picAttrSrcUrl xmlns:a1611="http://schemas.microsoft.com/office/drawing/2016/11/main" r:id="rId4"/>
              </a:ext>
            </a:extLst>
          </a:blip>
          <a:srcRect l="9438" r="13442" b="-2"/>
          <a:stretch>
            <a:fillRect/>
          </a:stretch>
        </p:blipFill>
        <p:spPr>
          <a:xfrm>
            <a:off x="5089243" y="877413"/>
            <a:ext cx="6222628" cy="5043096"/>
          </a:xfrm>
          <a:prstGeom prst="rect">
            <a:avLst/>
          </a:prstGeom>
        </p:spPr>
      </p:pic>
      <p:grpSp>
        <p:nvGrpSpPr>
          <p:cNvPr id="11" name="Group 1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2" name="Rectangle 1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D6BB759D-D0BB-4E94-2471-41BB65BC979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0285354F-95FD-0241-B17C-CB1F4404D4E4}" type="slidenum">
              <a:rPr lang="en-US" smtClean="0">
                <a:solidFill>
                  <a:prstClr val="black">
                    <a:tint val="75000"/>
                  </a:prstClr>
                </a:solidFill>
                <a:latin typeface="Calibri" panose="020F0502020204030204"/>
              </a:rPr>
              <a:pPr>
                <a:spcAft>
                  <a:spcPts val="600"/>
                </a:spcAft>
                <a:defRPr/>
              </a:pPr>
              <a:t>21</a:t>
            </a:fld>
            <a:endParaRPr lang="en-US">
              <a:solidFill>
                <a:prstClr val="black">
                  <a:tint val="75000"/>
                </a:prstClr>
              </a:solidFill>
              <a:latin typeface="Calibri" panose="020F0502020204030204"/>
            </a:endParaRPr>
          </a:p>
        </p:txBody>
      </p:sp>
      <p:sp>
        <p:nvSpPr>
          <p:cNvPr id="7" name="Title 1">
            <a:extLst>
              <a:ext uri="{FF2B5EF4-FFF2-40B4-BE49-F238E27FC236}">
                <a16:creationId xmlns:a16="http://schemas.microsoft.com/office/drawing/2014/main" id="{2C115A91-6614-4A66-A421-BE00522CE295}"/>
              </a:ext>
            </a:extLst>
          </p:cNvPr>
          <p:cNvSpPr txBox="1">
            <a:spLocks/>
          </p:cNvSpPr>
          <p:nvPr/>
        </p:nvSpPr>
        <p:spPr>
          <a:xfrm>
            <a:off x="278969" y="4668662"/>
            <a:ext cx="3549649" cy="6992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Plans</a:t>
            </a:r>
          </a:p>
        </p:txBody>
      </p:sp>
      <p:sp>
        <p:nvSpPr>
          <p:cNvPr id="8" name="TextBox 7">
            <a:extLst>
              <a:ext uri="{FF2B5EF4-FFF2-40B4-BE49-F238E27FC236}">
                <a16:creationId xmlns:a16="http://schemas.microsoft.com/office/drawing/2014/main" id="{6B54B836-93CD-5BDB-782B-531C64F93535}"/>
              </a:ext>
            </a:extLst>
          </p:cNvPr>
          <p:cNvSpPr txBox="1"/>
          <p:nvPr/>
        </p:nvSpPr>
        <p:spPr>
          <a:xfrm>
            <a:off x="140153" y="5366329"/>
            <a:ext cx="5835648"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Continue conversations with CHUDE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Share details in a report</a:t>
            </a:r>
            <a:endParaRPr lang="en-GB" dirty="0"/>
          </a:p>
        </p:txBody>
      </p:sp>
    </p:spTree>
    <p:extLst>
      <p:ext uri="{BB962C8B-B14F-4D97-AF65-F5344CB8AC3E}">
        <p14:creationId xmlns:p14="http://schemas.microsoft.com/office/powerpoint/2010/main" val="966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0CABCE-476D-6646-AE42-131DB0069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76D70-BCC4-BFDA-690C-57C49FEF6380}"/>
              </a:ext>
            </a:extLst>
          </p:cNvPr>
          <p:cNvSpPr>
            <a:spLocks noGrp="1"/>
          </p:cNvSpPr>
          <p:nvPr>
            <p:ph type="title"/>
          </p:nvPr>
        </p:nvSpPr>
        <p:spPr>
          <a:xfrm>
            <a:off x="264763" y="205595"/>
            <a:ext cx="10515600" cy="1325563"/>
          </a:xfrm>
        </p:spPr>
        <p:txBody>
          <a:bodyPr/>
          <a:lstStyle/>
          <a:p>
            <a:r>
              <a:rPr lang="en-US" dirty="0"/>
              <a:t>Relevant Literature</a:t>
            </a:r>
          </a:p>
        </p:txBody>
      </p:sp>
      <p:sp>
        <p:nvSpPr>
          <p:cNvPr id="3" name="Content Placeholder 2">
            <a:extLst>
              <a:ext uri="{FF2B5EF4-FFF2-40B4-BE49-F238E27FC236}">
                <a16:creationId xmlns:a16="http://schemas.microsoft.com/office/drawing/2014/main" id="{6D825751-BBB1-60C7-CCC4-D7A6132082C0}"/>
              </a:ext>
            </a:extLst>
          </p:cNvPr>
          <p:cNvSpPr>
            <a:spLocks noGrp="1"/>
          </p:cNvSpPr>
          <p:nvPr>
            <p:ph idx="1"/>
          </p:nvPr>
        </p:nvSpPr>
        <p:spPr>
          <a:xfrm>
            <a:off x="264763" y="1531158"/>
            <a:ext cx="11662474" cy="4667250"/>
          </a:xfrm>
        </p:spPr>
        <p:txBody>
          <a:bodyPr>
            <a:normAutofit/>
          </a:bodyPr>
          <a:lstStyle/>
          <a:p>
            <a:pPr marL="0" indent="0">
              <a:buNone/>
            </a:pPr>
            <a:r>
              <a:rPr lang="en-US" kern="100" dirty="0" err="1">
                <a:ea typeface="Calibri" panose="020F0502020204030204" pitchFamily="34" charset="0"/>
                <a:cs typeface="Arial" panose="020B0604020202020204" pitchFamily="34" charset="0"/>
              </a:rPr>
              <a:t>Aricò</a:t>
            </a:r>
            <a:r>
              <a:rPr lang="en-US" kern="100" dirty="0">
                <a:ea typeface="Calibri" panose="020F0502020204030204" pitchFamily="34" charset="0"/>
                <a:cs typeface="Arial" panose="020B0604020202020204" pitchFamily="34" charset="0"/>
              </a:rPr>
              <a:t> et al. (2024 a, b) </a:t>
            </a:r>
            <a:r>
              <a:rPr lang="en-US" i="1" kern="100" dirty="0">
                <a:ea typeface="Calibri" panose="020F0502020204030204" pitchFamily="34" charset="0"/>
                <a:cs typeface="Arial" panose="020B0604020202020204" pitchFamily="34" charset="0"/>
              </a:rPr>
              <a:t>AEA P&amp;P</a:t>
            </a:r>
          </a:p>
          <a:p>
            <a:pPr marL="0" indent="0">
              <a:buNone/>
            </a:pPr>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Godbold et al. (2023) </a:t>
            </a:r>
            <a:r>
              <a:rPr lang="en-US" i="1" kern="100" dirty="0">
                <a:ea typeface="Calibri" panose="020F0502020204030204" pitchFamily="34" charset="0"/>
                <a:cs typeface="Arial" panose="020B0604020202020204" pitchFamily="34" charset="0"/>
              </a:rPr>
              <a:t>Journal of Higher Education Policy and Management</a:t>
            </a:r>
            <a:endParaRPr lang="en-US" kern="100" dirty="0">
              <a:ea typeface="Calibri" panose="020F0502020204030204" pitchFamily="34" charset="0"/>
              <a:cs typeface="Arial" panose="020B0604020202020204" pitchFamily="34" charset="0"/>
            </a:endParaRPr>
          </a:p>
          <a:p>
            <a:pPr marL="0" indent="0">
              <a:buNone/>
            </a:pPr>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Smith &amp; Walker (2022) </a:t>
            </a:r>
            <a:r>
              <a:rPr lang="en-US" i="1" kern="100" dirty="0">
                <a:ea typeface="Calibri" panose="020F0502020204030204" pitchFamily="34" charset="0"/>
                <a:cs typeface="Arial" panose="020B0604020202020204" pitchFamily="34" charset="0"/>
              </a:rPr>
              <a:t>Innovations in Education and Teaching International </a:t>
            </a:r>
          </a:p>
          <a:p>
            <a:pPr marL="0" indent="0">
              <a:buNone/>
            </a:pPr>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Hilmer &amp; Hilmer (2020) </a:t>
            </a:r>
            <a:r>
              <a:rPr lang="en-US" i="1" kern="100" dirty="0">
                <a:ea typeface="Calibri" panose="020F0502020204030204" pitchFamily="34" charset="0"/>
                <a:cs typeface="Arial" panose="020B0604020202020204" pitchFamily="34" charset="0"/>
              </a:rPr>
              <a:t>Economics of Education Review</a:t>
            </a:r>
            <a:endParaRPr lang="en-US" kern="100" dirty="0">
              <a:ea typeface="Calibri" panose="020F0502020204030204" pitchFamily="34" charset="0"/>
              <a:cs typeface="Arial" panose="020B0604020202020204" pitchFamily="34" charset="0"/>
            </a:endParaRPr>
          </a:p>
          <a:p>
            <a:endParaRPr lang="en-US" kern="10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92831A-36F3-FEAB-AF39-36DF14595C76}"/>
              </a:ext>
            </a:extLst>
          </p:cNvPr>
          <p:cNvSpPr>
            <a:spLocks noGrp="1"/>
          </p:cNvSpPr>
          <p:nvPr>
            <p:ph type="sldNum" sz="quarter" idx="12"/>
          </p:nvPr>
        </p:nvSpPr>
        <p:spPr/>
        <p:txBody>
          <a:bodyPr/>
          <a:lstStyle/>
          <a:p>
            <a:fld id="{0285354F-95FD-0241-B17C-CB1F4404D4E4}" type="slidenum">
              <a:rPr lang="en-US" smtClean="0"/>
              <a:pPr/>
              <a:t>22</a:t>
            </a:fld>
            <a:endParaRPr lang="en-US"/>
          </a:p>
        </p:txBody>
      </p:sp>
    </p:spTree>
    <p:extLst>
      <p:ext uri="{BB962C8B-B14F-4D97-AF65-F5344CB8AC3E}">
        <p14:creationId xmlns:p14="http://schemas.microsoft.com/office/powerpoint/2010/main" val="293854559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B131-8389-A3CD-E459-202428BBD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893E6-9FE3-24E5-60A9-9F6735EC39F6}"/>
              </a:ext>
            </a:extLst>
          </p:cNvPr>
          <p:cNvSpPr>
            <a:spLocks noGrp="1"/>
          </p:cNvSpPr>
          <p:nvPr>
            <p:ph type="title"/>
          </p:nvPr>
        </p:nvSpPr>
        <p:spPr>
          <a:xfrm>
            <a:off x="140776" y="136525"/>
            <a:ext cx="10515600" cy="1325563"/>
          </a:xfrm>
        </p:spPr>
        <p:txBody>
          <a:bodyPr/>
          <a:lstStyle/>
          <a:p>
            <a:r>
              <a:rPr lang="en-US" dirty="0"/>
              <a:t>Key Themes of Initial Research</a:t>
            </a:r>
          </a:p>
        </p:txBody>
      </p:sp>
      <p:sp>
        <p:nvSpPr>
          <p:cNvPr id="3" name="Content Placeholder 2">
            <a:extLst>
              <a:ext uri="{FF2B5EF4-FFF2-40B4-BE49-F238E27FC236}">
                <a16:creationId xmlns:a16="http://schemas.microsoft.com/office/drawing/2014/main" id="{8BAD2ECE-0E4E-77BE-0BBB-DA8EB65C5387}"/>
              </a:ext>
            </a:extLst>
          </p:cNvPr>
          <p:cNvSpPr>
            <a:spLocks noGrp="1"/>
          </p:cNvSpPr>
          <p:nvPr>
            <p:ph idx="1"/>
          </p:nvPr>
        </p:nvSpPr>
        <p:spPr>
          <a:xfrm>
            <a:off x="140776" y="1283183"/>
            <a:ext cx="10515600" cy="5438291"/>
          </a:xfrm>
        </p:spPr>
        <p:txBody>
          <a:bodyPr vert="horz" lIns="91440" tIns="45720" rIns="91440" bIns="45720" rtlCol="0" anchor="t">
            <a:normAutofit lnSpcReduction="10000"/>
          </a:bodyPr>
          <a:lstStyle/>
          <a:p>
            <a:pPr marL="0" indent="0">
              <a:buNone/>
            </a:pPr>
            <a:r>
              <a:rPr lang="en-US" kern="100" dirty="0">
                <a:ea typeface="Calibri" panose="020F0502020204030204" pitchFamily="34" charset="0"/>
                <a:cs typeface="Arial" panose="020B0604020202020204" pitchFamily="34" charset="0"/>
              </a:rPr>
              <a:t>International Results:</a:t>
            </a:r>
          </a:p>
          <a:p>
            <a:r>
              <a:rPr lang="en-US" kern="100" dirty="0">
                <a:ea typeface="Calibri" panose="020F0502020204030204" pitchFamily="34" charset="0"/>
                <a:cs typeface="Arial" panose="020B0604020202020204" pitchFamily="34" charset="0"/>
              </a:rPr>
              <a:t>Trailblazing career path</a:t>
            </a:r>
          </a:p>
          <a:p>
            <a:r>
              <a:rPr lang="en-US" kern="100" dirty="0">
                <a:ea typeface="Calibri" panose="020F0502020204030204" pitchFamily="34" charset="0"/>
                <a:cs typeface="Arial" panose="020B0604020202020204" pitchFamily="34" charset="0"/>
              </a:rPr>
              <a:t>UK &amp; Canada greater job security</a:t>
            </a:r>
          </a:p>
          <a:p>
            <a:r>
              <a:rPr lang="en-US" kern="100" dirty="0">
                <a:ea typeface="Calibri" panose="020F0502020204030204" pitchFamily="34" charset="0"/>
                <a:cs typeface="Arial" panose="020B0604020202020204" pitchFamily="34" charset="0"/>
              </a:rPr>
              <a:t>Lack of promotion criteria clarity</a:t>
            </a:r>
          </a:p>
          <a:p>
            <a:r>
              <a:rPr lang="en-US" kern="100" dirty="0">
                <a:ea typeface="Calibri" panose="020F0502020204030204" pitchFamily="34" charset="0"/>
                <a:cs typeface="Arial" panose="020B0604020202020204" pitchFamily="34" charset="0"/>
              </a:rPr>
              <a:t>Perceptions of relative value</a:t>
            </a:r>
          </a:p>
          <a:p>
            <a:endParaRPr lang="en-US" kern="100" dirty="0">
              <a:ea typeface="Calibri" panose="020F0502020204030204" pitchFamily="34" charset="0"/>
              <a:cs typeface="Arial" panose="020B0604020202020204" pitchFamily="34" charset="0"/>
            </a:endParaRPr>
          </a:p>
          <a:p>
            <a:pPr marL="0" indent="0">
              <a:buNone/>
            </a:pPr>
            <a:r>
              <a:rPr lang="en-US" kern="100" dirty="0">
                <a:ea typeface="Calibri" panose="020F0502020204030204" pitchFamily="34" charset="0"/>
                <a:cs typeface="Arial" panose="020B0604020202020204" pitchFamily="34" charset="0"/>
              </a:rPr>
              <a:t>UK Results:</a:t>
            </a:r>
          </a:p>
          <a:p>
            <a:r>
              <a:rPr lang="en-US" kern="100" dirty="0">
                <a:ea typeface="Calibri"/>
                <a:cs typeface="Arial"/>
              </a:rPr>
              <a:t>Importance of administration roles</a:t>
            </a:r>
            <a:endParaRPr lang="en-US" kern="100" dirty="0">
              <a:ea typeface="Calibri" panose="020F0502020204030204" pitchFamily="34" charset="0"/>
              <a:cs typeface="Arial" panose="020B0604020202020204" pitchFamily="34" charset="0"/>
            </a:endParaRPr>
          </a:p>
          <a:p>
            <a:r>
              <a:rPr lang="en-US" kern="100" dirty="0">
                <a:ea typeface="Calibri" panose="020F0502020204030204" pitchFamily="34" charset="0"/>
                <a:cs typeface="Arial" panose="020B0604020202020204" pitchFamily="34" charset="0"/>
              </a:rPr>
              <a:t>Importance of networking beyond departments</a:t>
            </a:r>
          </a:p>
          <a:p>
            <a:r>
              <a:rPr lang="en-US" kern="100" dirty="0">
                <a:ea typeface="Calibri" panose="020F0502020204030204" pitchFamily="34" charset="0"/>
                <a:cs typeface="Arial" panose="020B0604020202020204" pitchFamily="34" charset="0"/>
              </a:rPr>
              <a:t>Workload concerns</a:t>
            </a:r>
          </a:p>
          <a:p>
            <a:r>
              <a:rPr lang="en-US" kern="100" dirty="0">
                <a:ea typeface="Calibri" panose="020F0502020204030204" pitchFamily="34" charset="0"/>
                <a:cs typeface="Arial" panose="020B0604020202020204" pitchFamily="34" charset="0"/>
              </a:rPr>
              <a:t>What is </a:t>
            </a:r>
            <a:r>
              <a:rPr lang="en-US" kern="100" dirty="0" err="1">
                <a:ea typeface="Calibri" panose="020F0502020204030204" pitchFamily="34" charset="0"/>
                <a:cs typeface="Arial" panose="020B0604020202020204" pitchFamily="34" charset="0"/>
              </a:rPr>
              <a:t>SoTL</a:t>
            </a:r>
            <a:r>
              <a:rPr lang="en-US" kern="100" dirty="0">
                <a:ea typeface="Calibri" panose="020F0502020204030204" pitchFamily="34" charset="0"/>
                <a:cs typeface="Arial" panose="020B0604020202020204" pitchFamily="34" charset="0"/>
              </a:rPr>
              <a:t> and lack of time to spend on it</a:t>
            </a:r>
          </a:p>
          <a:p>
            <a:endParaRPr lang="en-US" kern="100" dirty="0">
              <a:ea typeface="Calibri" panose="020F0502020204030204" pitchFamily="34" charset="0"/>
              <a:cs typeface="Arial" panose="020B0604020202020204" pitchFamily="34" charset="0"/>
            </a:endParaRPr>
          </a:p>
          <a:p>
            <a:endParaRPr lang="en-US" kern="100" dirty="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D8AD80-243A-ACEE-8703-521790AC5507}"/>
              </a:ext>
            </a:extLst>
          </p:cNvPr>
          <p:cNvSpPr>
            <a:spLocks noGrp="1"/>
          </p:cNvSpPr>
          <p:nvPr>
            <p:ph type="sldNum" sz="quarter" idx="12"/>
          </p:nvPr>
        </p:nvSpPr>
        <p:spPr/>
        <p:txBody>
          <a:bodyPr/>
          <a:lstStyle/>
          <a:p>
            <a:fld id="{0285354F-95FD-0241-B17C-CB1F4404D4E4}" type="slidenum">
              <a:rPr lang="en-US" smtClean="0"/>
              <a:pPr/>
              <a:t>3</a:t>
            </a:fld>
            <a:endParaRPr lang="en-US"/>
          </a:p>
        </p:txBody>
      </p:sp>
      <p:pic>
        <p:nvPicPr>
          <p:cNvPr id="6" name="Picture 5" descr="A child in a garment&#10;&#10;AI-generated content may be incorrect.">
            <a:extLst>
              <a:ext uri="{FF2B5EF4-FFF2-40B4-BE49-F238E27FC236}">
                <a16:creationId xmlns:a16="http://schemas.microsoft.com/office/drawing/2014/main" id="{237A72F4-BB4F-D6BE-176C-374EC3E3308B}"/>
              </a:ext>
            </a:extLst>
          </p:cNvPr>
          <p:cNvPicPr>
            <a:picLocks noChangeAspect="1"/>
          </p:cNvPicPr>
          <p:nvPr/>
        </p:nvPicPr>
        <p:blipFill>
          <a:blip r:embed="rId4"/>
          <a:stretch>
            <a:fillRect/>
          </a:stretch>
        </p:blipFill>
        <p:spPr>
          <a:xfrm>
            <a:off x="5398576" y="1004345"/>
            <a:ext cx="2915988" cy="2343205"/>
          </a:xfrm>
          <a:prstGeom prst="rect">
            <a:avLst/>
          </a:prstGeom>
        </p:spPr>
      </p:pic>
      <p:pic>
        <p:nvPicPr>
          <p:cNvPr id="8" name="Picture 7" descr="A group of kids dancing&#10;&#10;AI-generated content may be incorrect.">
            <a:extLst>
              <a:ext uri="{FF2B5EF4-FFF2-40B4-BE49-F238E27FC236}">
                <a16:creationId xmlns:a16="http://schemas.microsoft.com/office/drawing/2014/main" id="{072EAE53-E72A-7070-B258-C5C9B7B833C1}"/>
              </a:ext>
            </a:extLst>
          </p:cNvPr>
          <p:cNvPicPr>
            <a:picLocks noChangeAspect="1"/>
          </p:cNvPicPr>
          <p:nvPr/>
        </p:nvPicPr>
        <p:blipFill>
          <a:blip r:embed="rId5"/>
          <a:stretch>
            <a:fillRect/>
          </a:stretch>
        </p:blipFill>
        <p:spPr>
          <a:xfrm>
            <a:off x="7211878" y="3429000"/>
            <a:ext cx="4659824" cy="1704331"/>
          </a:xfrm>
          <a:prstGeom prst="rect">
            <a:avLst/>
          </a:prstGeom>
        </p:spPr>
      </p:pic>
      <p:pic>
        <p:nvPicPr>
          <p:cNvPr id="10" name="Picture 9" descr="A person sitting at a desk with his head in his hands&#10;&#10;AI-generated content may be incorrect.">
            <a:extLst>
              <a:ext uri="{FF2B5EF4-FFF2-40B4-BE49-F238E27FC236}">
                <a16:creationId xmlns:a16="http://schemas.microsoft.com/office/drawing/2014/main" id="{C3B60449-4418-A6B5-1265-3476D05E8B2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61386" y="5214781"/>
            <a:ext cx="1871550" cy="1498428"/>
          </a:xfrm>
          <a:prstGeom prst="rect">
            <a:avLst/>
          </a:prstGeom>
        </p:spPr>
      </p:pic>
    </p:spTree>
    <p:extLst>
      <p:ext uri="{BB962C8B-B14F-4D97-AF65-F5344CB8AC3E}">
        <p14:creationId xmlns:p14="http://schemas.microsoft.com/office/powerpoint/2010/main" val="11926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17B5-14B5-E3B3-C5E8-647879665332}"/>
              </a:ext>
            </a:extLst>
          </p:cNvPr>
          <p:cNvSpPr>
            <a:spLocks noGrp="1"/>
          </p:cNvSpPr>
          <p:nvPr>
            <p:ph type="title"/>
          </p:nvPr>
        </p:nvSpPr>
        <p:spPr>
          <a:xfrm>
            <a:off x="233766" y="136525"/>
            <a:ext cx="10515600" cy="1325563"/>
          </a:xfrm>
        </p:spPr>
        <p:txBody>
          <a:bodyPr/>
          <a:lstStyle/>
          <a:p>
            <a:r>
              <a:rPr lang="en-US" dirty="0"/>
              <a:t>The 2025 UK Pulse Survey</a:t>
            </a:r>
          </a:p>
        </p:txBody>
      </p:sp>
      <p:sp>
        <p:nvSpPr>
          <p:cNvPr id="3" name="Content Placeholder 2">
            <a:extLst>
              <a:ext uri="{FF2B5EF4-FFF2-40B4-BE49-F238E27FC236}">
                <a16:creationId xmlns:a16="http://schemas.microsoft.com/office/drawing/2014/main" id="{1D297622-9AF1-2EE9-E6D0-DAB0058CA0C6}"/>
              </a:ext>
            </a:extLst>
          </p:cNvPr>
          <p:cNvSpPr>
            <a:spLocks noGrp="1"/>
          </p:cNvSpPr>
          <p:nvPr>
            <p:ph idx="1"/>
          </p:nvPr>
        </p:nvSpPr>
        <p:spPr>
          <a:xfrm>
            <a:off x="233766" y="1245111"/>
            <a:ext cx="11544946" cy="4894262"/>
          </a:xfrm>
        </p:spPr>
        <p:txBody>
          <a:bodyPr vert="horz" lIns="91440" tIns="45720" rIns="91440" bIns="45720" rtlCol="0" anchor="t">
            <a:normAutofit/>
          </a:bodyPr>
          <a:lstStyle/>
          <a:p>
            <a:r>
              <a:rPr lang="en-US" dirty="0"/>
              <a:t>Keep track, with regular surveys, of how the landscape and experience of teaching-focused economics academics continues to evolve</a:t>
            </a:r>
          </a:p>
          <a:p>
            <a:r>
              <a:rPr lang="en-US" dirty="0"/>
              <a:t>Hone in on the UK experience</a:t>
            </a:r>
            <a:endParaRPr lang="en-US" dirty="0">
              <a:ea typeface="Calibri"/>
              <a:cs typeface="Calibri"/>
            </a:endParaRPr>
          </a:p>
          <a:p>
            <a:r>
              <a:rPr lang="en-US" dirty="0"/>
              <a:t>Pulse survey consists of a selection of baseline questions and new questions (2025 focus: financial challenges in UK HE, collegiality and networks)</a:t>
            </a:r>
            <a:endParaRPr lang="en-US" dirty="0">
              <a:ea typeface="Calibri"/>
              <a:cs typeface="Calibri"/>
            </a:endParaRPr>
          </a:p>
          <a:p>
            <a:r>
              <a:rPr lang="en-US" dirty="0"/>
              <a:t>March 2025: contacted teaching-focused academics, using web search and personal knowledge</a:t>
            </a:r>
            <a:endParaRPr lang="en-US" dirty="0">
              <a:ea typeface="Calibri"/>
              <a:cs typeface="Calibri"/>
            </a:endParaRPr>
          </a:p>
          <a:p>
            <a:r>
              <a:rPr lang="en-US" dirty="0"/>
              <a:t>Descriptive analysis of survey results today</a:t>
            </a:r>
            <a:endParaRPr lang="en-US" dirty="0">
              <a:ea typeface="Calibri" panose="020F0502020204030204"/>
              <a:cs typeface="Calibri" panose="020F0502020204030204"/>
            </a:endParaRPr>
          </a:p>
          <a:p>
            <a:pPr marL="0" indent="0">
              <a:buNone/>
            </a:pPr>
            <a:endParaRPr lang="en-US" dirty="0"/>
          </a:p>
        </p:txBody>
      </p:sp>
      <p:sp>
        <p:nvSpPr>
          <p:cNvPr id="4" name="Slide Number Placeholder 3">
            <a:extLst>
              <a:ext uri="{FF2B5EF4-FFF2-40B4-BE49-F238E27FC236}">
                <a16:creationId xmlns:a16="http://schemas.microsoft.com/office/drawing/2014/main" id="{0B0E1A8C-7E3A-699C-A978-A01D59026105}"/>
              </a:ext>
            </a:extLst>
          </p:cNvPr>
          <p:cNvSpPr>
            <a:spLocks noGrp="1"/>
          </p:cNvSpPr>
          <p:nvPr>
            <p:ph type="sldNum" sz="quarter" idx="12"/>
          </p:nvPr>
        </p:nvSpPr>
        <p:spPr/>
        <p:txBody>
          <a:bodyPr/>
          <a:lstStyle/>
          <a:p>
            <a:fld id="{0285354F-95FD-0241-B17C-CB1F4404D4E4}" type="slidenum">
              <a:rPr lang="en-US" smtClean="0"/>
              <a:pPr/>
              <a:t>4</a:t>
            </a:fld>
            <a:endParaRPr lang="en-US"/>
          </a:p>
        </p:txBody>
      </p:sp>
    </p:spTree>
    <p:extLst>
      <p:ext uri="{BB962C8B-B14F-4D97-AF65-F5344CB8AC3E}">
        <p14:creationId xmlns:p14="http://schemas.microsoft.com/office/powerpoint/2010/main" val="393114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53EF-D718-F1FC-B2F8-3AEF9ACF0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BA5A8-5125-3E31-8320-E72BDFDA4F60}"/>
              </a:ext>
            </a:extLst>
          </p:cNvPr>
          <p:cNvSpPr>
            <a:spLocks noGrp="1"/>
          </p:cNvSpPr>
          <p:nvPr>
            <p:ph type="title"/>
          </p:nvPr>
        </p:nvSpPr>
        <p:spPr>
          <a:xfrm>
            <a:off x="247022" y="17751"/>
            <a:ext cx="11924581" cy="1397449"/>
          </a:xfrm>
        </p:spPr>
        <p:txBody>
          <a:bodyPr/>
          <a:lstStyle/>
          <a:p>
            <a:r>
              <a:rPr lang="en-US" dirty="0"/>
              <a:t>We had 67 respondents in 2025, spread across different university types</a:t>
            </a:r>
          </a:p>
        </p:txBody>
      </p:sp>
      <p:sp>
        <p:nvSpPr>
          <p:cNvPr id="4" name="Slide Number Placeholder 3">
            <a:extLst>
              <a:ext uri="{FF2B5EF4-FFF2-40B4-BE49-F238E27FC236}">
                <a16:creationId xmlns:a16="http://schemas.microsoft.com/office/drawing/2014/main" id="{BBD98F7E-B784-4A98-2A9C-B4A6A620E443}"/>
              </a:ext>
            </a:extLst>
          </p:cNvPr>
          <p:cNvSpPr>
            <a:spLocks noGrp="1"/>
          </p:cNvSpPr>
          <p:nvPr>
            <p:ph type="sldNum" sz="quarter" idx="12"/>
          </p:nvPr>
        </p:nvSpPr>
        <p:spPr/>
        <p:txBody>
          <a:bodyPr/>
          <a:lstStyle/>
          <a:p>
            <a:fld id="{0285354F-95FD-0241-B17C-CB1F4404D4E4}" type="slidenum">
              <a:rPr lang="en-US" smtClean="0"/>
              <a:pPr/>
              <a:t>5</a:t>
            </a:fld>
            <a:endParaRPr lang="en-US"/>
          </a:p>
        </p:txBody>
      </p:sp>
      <p:graphicFrame>
        <p:nvGraphicFramePr>
          <p:cNvPr id="3" name="Chart 2">
            <a:extLst>
              <a:ext uri="{FF2B5EF4-FFF2-40B4-BE49-F238E27FC236}">
                <a16:creationId xmlns:a16="http://schemas.microsoft.com/office/drawing/2014/main" id="{96AD2F48-FE18-EE26-0271-C3D96884AC12}"/>
              </a:ext>
            </a:extLst>
          </p:cNvPr>
          <p:cNvGraphicFramePr/>
          <p:nvPr>
            <p:extLst>
              <p:ext uri="{D42A27DB-BD31-4B8C-83A1-F6EECF244321}">
                <p14:modId xmlns:p14="http://schemas.microsoft.com/office/powerpoint/2010/main" val="3115343849"/>
              </p:ext>
            </p:extLst>
          </p:nvPr>
        </p:nvGraphicFramePr>
        <p:xfrm>
          <a:off x="2432862" y="1967023"/>
          <a:ext cx="7002426" cy="42194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09C8C79-9570-621A-05F3-782E31ABBDC3}"/>
              </a:ext>
            </a:extLst>
          </p:cNvPr>
          <p:cNvSpPr txBox="1"/>
          <p:nvPr/>
        </p:nvSpPr>
        <p:spPr>
          <a:xfrm>
            <a:off x="257014" y="1287553"/>
            <a:ext cx="10476854" cy="523220"/>
          </a:xfrm>
          <a:prstGeom prst="rect">
            <a:avLst/>
          </a:prstGeom>
          <a:noFill/>
        </p:spPr>
        <p:txBody>
          <a:bodyPr wrap="square" lIns="91440" tIns="45720" rIns="91440" bIns="45720" rtlCol="0" anchor="t">
            <a:spAutoFit/>
          </a:bodyPr>
          <a:lstStyle/>
          <a:p>
            <a:r>
              <a:rPr lang="en-GB" sz="2800" dirty="0"/>
              <a:t>Removed 4 responses from project team</a:t>
            </a:r>
            <a:endParaRPr lang="en-US" dirty="0"/>
          </a:p>
        </p:txBody>
      </p:sp>
    </p:spTree>
    <p:extLst>
      <p:ext uri="{BB962C8B-B14F-4D97-AF65-F5344CB8AC3E}">
        <p14:creationId xmlns:p14="http://schemas.microsoft.com/office/powerpoint/2010/main" val="37197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C24AC-1F3E-B2CE-E081-0434413E6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C016A-6F35-8474-E329-88150B132435}"/>
              </a:ext>
            </a:extLst>
          </p:cNvPr>
          <p:cNvSpPr>
            <a:spLocks noGrp="1"/>
          </p:cNvSpPr>
          <p:nvPr>
            <p:ph type="title"/>
          </p:nvPr>
        </p:nvSpPr>
        <p:spPr>
          <a:xfrm>
            <a:off x="838200" y="50800"/>
            <a:ext cx="10515600" cy="1325563"/>
          </a:xfrm>
        </p:spPr>
        <p:txBody>
          <a:bodyPr>
            <a:normAutofit fontScale="90000"/>
          </a:bodyPr>
          <a:lstStyle/>
          <a:p>
            <a:r>
              <a:rPr lang="en-US" dirty="0"/>
              <a:t>The gender split differs between 2023 and 2025 surveys – respondents or on the ground?</a:t>
            </a:r>
            <a:endParaRPr lang="en-US" dirty="0">
              <a:ea typeface="Calibri Light"/>
              <a:cs typeface="Calibri Light"/>
            </a:endParaRPr>
          </a:p>
        </p:txBody>
      </p:sp>
      <p:sp>
        <p:nvSpPr>
          <p:cNvPr id="4" name="Slide Number Placeholder 3">
            <a:extLst>
              <a:ext uri="{FF2B5EF4-FFF2-40B4-BE49-F238E27FC236}">
                <a16:creationId xmlns:a16="http://schemas.microsoft.com/office/drawing/2014/main" id="{9D69555C-0507-3D29-AE2E-5211D63AA47D}"/>
              </a:ext>
            </a:extLst>
          </p:cNvPr>
          <p:cNvSpPr>
            <a:spLocks noGrp="1"/>
          </p:cNvSpPr>
          <p:nvPr>
            <p:ph type="sldNum" sz="quarter" idx="12"/>
          </p:nvPr>
        </p:nvSpPr>
        <p:spPr/>
        <p:txBody>
          <a:bodyPr/>
          <a:lstStyle/>
          <a:p>
            <a:fld id="{0285354F-95FD-0241-B17C-CB1F4404D4E4}" type="slidenum">
              <a:rPr lang="en-US" smtClean="0"/>
              <a:pPr/>
              <a:t>6</a:t>
            </a:fld>
            <a:endParaRPr lang="en-US"/>
          </a:p>
        </p:txBody>
      </p:sp>
      <p:graphicFrame>
        <p:nvGraphicFramePr>
          <p:cNvPr id="5" name="Chart 4">
            <a:extLst>
              <a:ext uri="{FF2B5EF4-FFF2-40B4-BE49-F238E27FC236}">
                <a16:creationId xmlns:a16="http://schemas.microsoft.com/office/drawing/2014/main" id="{80212088-F9BC-16AA-62B3-62F8C7F6B4F3}"/>
              </a:ext>
            </a:extLst>
          </p:cNvPr>
          <p:cNvGraphicFramePr/>
          <p:nvPr>
            <p:extLst>
              <p:ext uri="{D42A27DB-BD31-4B8C-83A1-F6EECF244321}">
                <p14:modId xmlns:p14="http://schemas.microsoft.com/office/powerpoint/2010/main" val="3475392587"/>
              </p:ext>
            </p:extLst>
          </p:nvPr>
        </p:nvGraphicFramePr>
        <p:xfrm>
          <a:off x="1367170" y="1384890"/>
          <a:ext cx="9520570" cy="4739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56846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09A6-8110-60A1-E05D-BCF1C9ABC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95649-3F1B-88F6-2E44-3A655F0E27DD}"/>
              </a:ext>
            </a:extLst>
          </p:cNvPr>
          <p:cNvSpPr>
            <a:spLocks noGrp="1"/>
          </p:cNvSpPr>
          <p:nvPr>
            <p:ph type="title"/>
          </p:nvPr>
        </p:nvSpPr>
        <p:spPr/>
        <p:txBody>
          <a:bodyPr/>
          <a:lstStyle/>
          <a:p>
            <a:r>
              <a:rPr lang="en-US" dirty="0">
                <a:ea typeface="Calibri Light"/>
                <a:cs typeface="Calibri Light"/>
              </a:rPr>
              <a:t>A mix of titles are used for teaching-focused economists, with some clustering of titles</a:t>
            </a:r>
          </a:p>
        </p:txBody>
      </p:sp>
      <p:sp>
        <p:nvSpPr>
          <p:cNvPr id="4" name="Slide Number Placeholder 3">
            <a:extLst>
              <a:ext uri="{FF2B5EF4-FFF2-40B4-BE49-F238E27FC236}">
                <a16:creationId xmlns:a16="http://schemas.microsoft.com/office/drawing/2014/main" id="{98D1F8A2-52FC-2B0B-BE43-321652567C3F}"/>
              </a:ext>
            </a:extLst>
          </p:cNvPr>
          <p:cNvSpPr>
            <a:spLocks noGrp="1"/>
          </p:cNvSpPr>
          <p:nvPr>
            <p:ph type="sldNum" sz="quarter" idx="12"/>
          </p:nvPr>
        </p:nvSpPr>
        <p:spPr/>
        <p:txBody>
          <a:bodyPr/>
          <a:lstStyle/>
          <a:p>
            <a:fld id="{0285354F-95FD-0241-B17C-CB1F4404D4E4}" type="slidenum">
              <a:rPr lang="en-US" smtClean="0"/>
              <a:pPr/>
              <a:t>7</a:t>
            </a:fld>
            <a:endParaRPr lang="en-US"/>
          </a:p>
        </p:txBody>
      </p:sp>
      <p:graphicFrame>
        <p:nvGraphicFramePr>
          <p:cNvPr id="5" name="Chart 4">
            <a:extLst>
              <a:ext uri="{FF2B5EF4-FFF2-40B4-BE49-F238E27FC236}">
                <a16:creationId xmlns:a16="http://schemas.microsoft.com/office/drawing/2014/main" id="{E97EAC4B-6919-A3E9-1A6E-54C6FC21C571}"/>
              </a:ext>
            </a:extLst>
          </p:cNvPr>
          <p:cNvGraphicFramePr/>
          <p:nvPr>
            <p:extLst>
              <p:ext uri="{D42A27DB-BD31-4B8C-83A1-F6EECF244321}">
                <p14:modId xmlns:p14="http://schemas.microsoft.com/office/powerpoint/2010/main" val="121423992"/>
              </p:ext>
            </p:extLst>
          </p:nvPr>
        </p:nvGraphicFramePr>
        <p:xfrm>
          <a:off x="1507770" y="1552576"/>
          <a:ext cx="8890872" cy="4422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414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9697-8C71-121F-EC27-FEF4B4011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3D395-5082-EBA9-0158-685314CE06BC}"/>
              </a:ext>
            </a:extLst>
          </p:cNvPr>
          <p:cNvSpPr>
            <a:spLocks noGrp="1"/>
          </p:cNvSpPr>
          <p:nvPr>
            <p:ph type="title"/>
          </p:nvPr>
        </p:nvSpPr>
        <p:spPr/>
        <p:txBody>
          <a:bodyPr/>
          <a:lstStyle/>
          <a:p>
            <a:r>
              <a:rPr lang="en-US" dirty="0"/>
              <a:t>Increasing majority on permanent contracts</a:t>
            </a:r>
          </a:p>
        </p:txBody>
      </p:sp>
      <p:sp>
        <p:nvSpPr>
          <p:cNvPr id="4" name="Slide Number Placeholder 3">
            <a:extLst>
              <a:ext uri="{FF2B5EF4-FFF2-40B4-BE49-F238E27FC236}">
                <a16:creationId xmlns:a16="http://schemas.microsoft.com/office/drawing/2014/main" id="{EC1E6658-BDE9-8635-F51B-DAD7A3D28BEC}"/>
              </a:ext>
            </a:extLst>
          </p:cNvPr>
          <p:cNvSpPr>
            <a:spLocks noGrp="1"/>
          </p:cNvSpPr>
          <p:nvPr>
            <p:ph type="sldNum" sz="quarter" idx="12"/>
          </p:nvPr>
        </p:nvSpPr>
        <p:spPr/>
        <p:txBody>
          <a:bodyPr/>
          <a:lstStyle/>
          <a:p>
            <a:fld id="{0285354F-95FD-0241-B17C-CB1F4404D4E4}" type="slidenum">
              <a:rPr lang="en-US" smtClean="0"/>
              <a:pPr/>
              <a:t>8</a:t>
            </a:fld>
            <a:endParaRPr lang="en-US"/>
          </a:p>
        </p:txBody>
      </p:sp>
      <p:graphicFrame>
        <p:nvGraphicFramePr>
          <p:cNvPr id="3" name="Chart 2">
            <a:extLst>
              <a:ext uri="{FF2B5EF4-FFF2-40B4-BE49-F238E27FC236}">
                <a16:creationId xmlns:a16="http://schemas.microsoft.com/office/drawing/2014/main" id="{EDE8045C-CE33-809A-3B35-E169771E97C7}"/>
              </a:ext>
            </a:extLst>
          </p:cNvPr>
          <p:cNvGraphicFramePr/>
          <p:nvPr>
            <p:extLst>
              <p:ext uri="{D42A27DB-BD31-4B8C-83A1-F6EECF244321}">
                <p14:modId xmlns:p14="http://schemas.microsoft.com/office/powerpoint/2010/main" val="2230952729"/>
              </p:ext>
            </p:extLst>
          </p:nvPr>
        </p:nvGraphicFramePr>
        <p:xfrm>
          <a:off x="1099290" y="1645444"/>
          <a:ext cx="9533269" cy="4588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25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E3AC-92B9-330F-7F4F-2C3EFE9D0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62F8D-5A2E-A674-4596-A16B1337D37F}"/>
              </a:ext>
            </a:extLst>
          </p:cNvPr>
          <p:cNvSpPr>
            <a:spLocks noGrp="1"/>
          </p:cNvSpPr>
          <p:nvPr>
            <p:ph type="title"/>
          </p:nvPr>
        </p:nvSpPr>
        <p:spPr>
          <a:xfrm>
            <a:off x="140776" y="136525"/>
            <a:ext cx="11982450" cy="1325563"/>
          </a:xfrm>
        </p:spPr>
        <p:txBody>
          <a:bodyPr>
            <a:normAutofit fontScale="90000"/>
          </a:bodyPr>
          <a:lstStyle/>
          <a:p>
            <a:r>
              <a:rPr lang="en-US" dirty="0">
                <a:ea typeface="Calibri Light"/>
                <a:cs typeface="Calibri Light"/>
              </a:rPr>
              <a:t>Teaching-focused faculty make up on average 27% of economics departments, with a small drop since 2023 </a:t>
            </a:r>
          </a:p>
        </p:txBody>
      </p:sp>
      <p:sp>
        <p:nvSpPr>
          <p:cNvPr id="4" name="Slide Number Placeholder 3">
            <a:extLst>
              <a:ext uri="{FF2B5EF4-FFF2-40B4-BE49-F238E27FC236}">
                <a16:creationId xmlns:a16="http://schemas.microsoft.com/office/drawing/2014/main" id="{68D332A7-8C7A-7582-B0C6-EB1A552ED9DD}"/>
              </a:ext>
            </a:extLst>
          </p:cNvPr>
          <p:cNvSpPr>
            <a:spLocks noGrp="1"/>
          </p:cNvSpPr>
          <p:nvPr>
            <p:ph type="sldNum" sz="quarter" idx="12"/>
          </p:nvPr>
        </p:nvSpPr>
        <p:spPr/>
        <p:txBody>
          <a:bodyPr/>
          <a:lstStyle/>
          <a:p>
            <a:fld id="{0285354F-95FD-0241-B17C-CB1F4404D4E4}" type="slidenum">
              <a:rPr lang="en-US" smtClean="0"/>
              <a:pPr/>
              <a:t>9</a:t>
            </a:fld>
            <a:endParaRPr lang="en-US"/>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5820FEEE-0F69-D2B0-65FB-97D537499040}"/>
                  </a:ext>
                </a:extLst>
              </p:cNvPr>
              <p:cNvGraphicFramePr/>
              <p:nvPr>
                <p:extLst>
                  <p:ext uri="{D42A27DB-BD31-4B8C-83A1-F6EECF244321}">
                    <p14:modId xmlns:p14="http://schemas.microsoft.com/office/powerpoint/2010/main" val="3299559452"/>
                  </p:ext>
                </p:extLst>
              </p:nvPr>
            </p:nvGraphicFramePr>
            <p:xfrm>
              <a:off x="1756634" y="1711783"/>
              <a:ext cx="7660669" cy="402861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5820FEEE-0F69-D2B0-65FB-97D537499040}"/>
                  </a:ext>
                </a:extLst>
              </p:cNvPr>
              <p:cNvPicPr>
                <a:picLocks noGrp="1" noRot="1" noChangeAspect="1" noMove="1" noResize="1" noEditPoints="1" noAdjustHandles="1" noChangeArrowheads="1" noChangeShapeType="1"/>
              </p:cNvPicPr>
              <p:nvPr/>
            </p:nvPicPr>
            <p:blipFill>
              <a:blip r:embed="rId4"/>
              <a:stretch>
                <a:fillRect/>
              </a:stretch>
            </p:blipFill>
            <p:spPr>
              <a:xfrm>
                <a:off x="1756634" y="1711783"/>
                <a:ext cx="7660669" cy="4028617"/>
              </a:xfrm>
              <a:prstGeom prst="rect">
                <a:avLst/>
              </a:prstGeom>
            </p:spPr>
          </p:pic>
        </mc:Fallback>
      </mc:AlternateContent>
    </p:spTree>
    <p:extLst>
      <p:ext uri="{BB962C8B-B14F-4D97-AF65-F5344CB8AC3E}">
        <p14:creationId xmlns:p14="http://schemas.microsoft.com/office/powerpoint/2010/main" val="492214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21211</TotalTime>
  <Words>1339</Words>
  <Application>Microsoft Office PowerPoint</Application>
  <PresentationFormat>Widescreen</PresentationFormat>
  <Paragraphs>261</Paragraphs>
  <Slides>22</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Narrow</vt:lpstr>
      <vt:lpstr>Arial</vt:lpstr>
      <vt:lpstr>Arial,Sans-Serif</vt:lpstr>
      <vt:lpstr>Calibri</vt:lpstr>
      <vt:lpstr>Calibri Light</vt:lpstr>
      <vt:lpstr>Office Theme</vt:lpstr>
      <vt:lpstr>How is the role of teaching-focused academics evolving in UK economics departments?</vt:lpstr>
      <vt:lpstr>The Birth of the Project</vt:lpstr>
      <vt:lpstr>Key Themes of Initial Research</vt:lpstr>
      <vt:lpstr>The 2025 UK Pulse Survey</vt:lpstr>
      <vt:lpstr>We had 67 respondents in 2025, spread across different university types</vt:lpstr>
      <vt:lpstr>The gender split differs between 2023 and 2025 surveys – respondents or on the ground?</vt:lpstr>
      <vt:lpstr>A mix of titles are used for teaching-focused economists, with some clustering of titles</vt:lpstr>
      <vt:lpstr>Increasing majority on permanent contracts</vt:lpstr>
      <vt:lpstr>Teaching-focused faculty make up on average 27% of economics departments, with a small drop since 2023 </vt:lpstr>
      <vt:lpstr>Teaching-focused faculty continue to work long hours</vt:lpstr>
      <vt:lpstr>Teaching-focused faculty are contracted to spend most of their time on teaching and admin</vt:lpstr>
      <vt:lpstr>Respondents think more weight is placed on research and scholarship in promotion than is allocated in workload and that they have actual time for</vt:lpstr>
      <vt:lpstr>Teaching-focused economists feel less of a sense of community with their department research-focused colleagues than in 2023</vt:lpstr>
      <vt:lpstr>Survey respondents feel like they have job security but are less sure of finding a similar job elsewhere in 2025 compared to 2023</vt:lpstr>
      <vt:lpstr>Teaching-focused economists are broadly satisfied with their job, but less so with pay and with extent to which they are valued by research-track colleagues.</vt:lpstr>
      <vt:lpstr>Pulse survey respondents have access to resources to support their roles</vt:lpstr>
      <vt:lpstr>Not surprisingly in 2025, budgetary constraints are being discussed more, with slightly less of an impact on those teaching in Business Schools</vt:lpstr>
      <vt:lpstr>PowerPoint Presentation</vt:lpstr>
      <vt:lpstr>Conclusions (1)</vt:lpstr>
      <vt:lpstr>Conclusions (2)</vt:lpstr>
      <vt:lpstr>Conclusions</vt:lpstr>
      <vt:lpstr>Relevant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Track Positions in Economics</dc:title>
  <dc:creator>Christian Spielmann</dc:creator>
  <cp:lastModifiedBy>Elliott, Caroline</cp:lastModifiedBy>
  <cp:revision>257</cp:revision>
  <cp:lastPrinted>2023-06-27T12:03:53Z</cp:lastPrinted>
  <dcterms:created xsi:type="dcterms:W3CDTF">2023-05-11T13:34:13Z</dcterms:created>
  <dcterms:modified xsi:type="dcterms:W3CDTF">2025-09-09T16:43:36Z</dcterms:modified>
</cp:coreProperties>
</file>