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9" r:id="rId3"/>
    <p:sldId id="257" r:id="rId4"/>
    <p:sldId id="258" r:id="rId5"/>
    <p:sldId id="260" r:id="rId6"/>
    <p:sldId id="262" r:id="rId7"/>
    <p:sldId id="261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38A413F-B820-756A-A2FF-24C889F6C383}" name="Ida Maria Landgärds-Tarvoll" initials="IL" userId="S::idal@uia.no::516da31f-88c1-4486-80b3-b9746758d1b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6088" autoAdjust="0"/>
  </p:normalViewPr>
  <p:slideViewPr>
    <p:cSldViewPr snapToGrid="0">
      <p:cViewPr varScale="1">
        <p:scale>
          <a:sx n="71" d="100"/>
          <a:sy n="71" d="100"/>
        </p:scale>
        <p:origin x="1109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8/10/relationships/authors" Target="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da Maria Landgärds-Tarvoll" userId="516da31f-88c1-4486-80b3-b9746758d1b7" providerId="ADAL" clId="{45706934-EFB2-4B7D-8B7C-1811CD0F7CB0}"/>
    <pc:docChg chg="custSel modSld">
      <pc:chgData name="Ida Maria Landgärds-Tarvoll" userId="516da31f-88c1-4486-80b3-b9746758d1b7" providerId="ADAL" clId="{45706934-EFB2-4B7D-8B7C-1811CD0F7CB0}" dt="2025-08-20T07:26:48.547" v="34"/>
      <pc:docMkLst>
        <pc:docMk/>
      </pc:docMkLst>
      <pc:sldChg chg="modSp mod">
        <pc:chgData name="Ida Maria Landgärds-Tarvoll" userId="516da31f-88c1-4486-80b3-b9746758d1b7" providerId="ADAL" clId="{45706934-EFB2-4B7D-8B7C-1811CD0F7CB0}" dt="2025-08-20T07:23:11.756" v="2" actId="20577"/>
        <pc:sldMkLst>
          <pc:docMk/>
          <pc:sldMk cId="2148162793" sldId="256"/>
        </pc:sldMkLst>
        <pc:spChg chg="mod">
          <ac:chgData name="Ida Maria Landgärds-Tarvoll" userId="516da31f-88c1-4486-80b3-b9746758d1b7" providerId="ADAL" clId="{45706934-EFB2-4B7D-8B7C-1811CD0F7CB0}" dt="2025-08-20T07:23:11.756" v="2" actId="20577"/>
          <ac:spMkLst>
            <pc:docMk/>
            <pc:sldMk cId="2148162793" sldId="256"/>
            <ac:spMk id="4" creationId="{42B4B626-BDDE-86FD-12E4-5BB82C844478}"/>
          </ac:spMkLst>
        </pc:spChg>
      </pc:sldChg>
      <pc:sldChg chg="modSp mod delCm modCm">
        <pc:chgData name="Ida Maria Landgärds-Tarvoll" userId="516da31f-88c1-4486-80b3-b9746758d1b7" providerId="ADAL" clId="{45706934-EFB2-4B7D-8B7C-1811CD0F7CB0}" dt="2025-08-20T07:26:48.547" v="34"/>
        <pc:sldMkLst>
          <pc:docMk/>
          <pc:sldMk cId="2876463333" sldId="259"/>
        </pc:sldMkLst>
        <pc:spChg chg="mod">
          <ac:chgData name="Ida Maria Landgärds-Tarvoll" userId="516da31f-88c1-4486-80b3-b9746758d1b7" providerId="ADAL" clId="{45706934-EFB2-4B7D-8B7C-1811CD0F7CB0}" dt="2025-08-20T07:26:31.346" v="33" actId="20577"/>
          <ac:spMkLst>
            <pc:docMk/>
            <pc:sldMk cId="2876463333" sldId="259"/>
            <ac:spMk id="3" creationId="{EE1FDA85-05ED-3390-47AD-0C5C6DD43E07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Ida Maria Landgärds-Tarvoll" userId="516da31f-88c1-4486-80b3-b9746758d1b7" providerId="ADAL" clId="{45706934-EFB2-4B7D-8B7C-1811CD0F7CB0}" dt="2025-08-19T11:43:59.334" v="0"/>
              <pc2:cmMkLst xmlns:pc2="http://schemas.microsoft.com/office/powerpoint/2019/9/main/command">
                <pc:docMk/>
                <pc:sldMk cId="2876463333" sldId="259"/>
                <pc2:cmMk id="{A95FAB8F-87F9-4A35-935C-0488E4F114F5}"/>
              </pc2:cmMkLst>
            </pc226:cmChg>
            <pc226:cmChg xmlns:pc226="http://schemas.microsoft.com/office/powerpoint/2022/06/main/command" chg="del mod">
              <pc226:chgData name="Ida Maria Landgärds-Tarvoll" userId="516da31f-88c1-4486-80b3-b9746758d1b7" providerId="ADAL" clId="{45706934-EFB2-4B7D-8B7C-1811CD0F7CB0}" dt="2025-08-20T07:26:48.547" v="34"/>
              <pc2:cmMkLst xmlns:pc2="http://schemas.microsoft.com/office/powerpoint/2019/9/main/command">
                <pc:docMk/>
                <pc:sldMk cId="2876463333" sldId="259"/>
                <pc2:cmMk id="{14A70CDA-D000-4123-9962-B598020E417B}"/>
              </pc2:cmMkLst>
            </pc226:cmChg>
          </p:ext>
        </pc:ext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7C9299-45EB-4339-8562-8ADE038065E1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CFB558-4058-4FB2-A271-15803B43BB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27175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CFB558-4058-4FB2-A271-15803B43BBD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763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CFB558-4058-4FB2-A271-15803B43BBD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2583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BCFB558-4058-4FB2-A271-15803B43BBDE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355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582A0C-FBF3-27C2-424F-6A306E6E202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8D1D38-34A1-5C25-8EA7-E555977C9A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32B0C-79C4-7694-1BE8-D02AA08FB3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A0853B-F254-C187-6623-19DC871FB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7A529C-B6A1-7D77-B8D9-5756FA2A01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6959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9686C8-DF6F-4453-FE16-5D1D299716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8A3EB2-46A6-D4AB-02BB-68420367E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C0DECB-B267-94EA-8221-5133E15123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E1D74-124E-CC51-820B-7A1072701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7400F0-965C-0453-965B-063A502D2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494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4F83C9D-53B7-2E49-1AA2-487B2D3695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C63C2-42A7-187A-2AD6-674A796DAA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491D0D-DDED-7E66-BFED-175FA0233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7F4AC0-045D-5232-2EBC-EFF587C6D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7AF12-8FE1-CCB9-52F0-5E120644FD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334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A5C900-54B1-D68F-EFC9-93761393D5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6BD8E0-0651-BBB1-4421-0FBDA988D9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BAD81-5F75-535C-86F9-4212DA5F3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615B32-09FB-57C4-B196-0AB392874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49D8C4-9344-EE42-0C5D-06E9B0B383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8559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D0BF6-5A5F-914C-C7A8-B3AD0C64A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33AA9-385B-EE73-5F86-1EF1818ECA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983992-6E26-75BF-B53F-8F40D31D2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DBDD5-2731-76E8-6A58-5F042538D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8FD58E-A60B-2F2E-714B-63AD90F68F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5381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0C91D-324E-1981-1D8B-0EA05C841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8481DC-A11D-19B7-40D3-E8D3DD794E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5D8530-1AC1-07EB-F804-EA230E1D5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30D206-B713-7709-9A75-E168B5EC5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277C80-557B-8A92-3096-F27F02C90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ACBE26-7716-BA1D-CD5E-AB1C823E74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6619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8CE0-79C6-904A-BF39-BE68DCFDD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2F092C-2F48-6583-6BB1-173997E913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E5196D-2E13-1C2E-79BA-A113E1FF55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DD0CEC0-8849-E72E-60C3-6E72FB4CC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5AB54BD-A8A9-E593-57CC-B8D4C060038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84B21A2-65B0-BC07-9C60-238CF813D7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BD20866-A1FB-C4E7-625C-7604CAFDD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3D35C30-AFA6-8873-4CF1-9AC80EEE6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126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07F72-7B18-AEE2-6AAB-24DDC7582E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FFC8105-BB42-C5FC-2604-4A8417869C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822954C-97EB-8F98-92D9-F1F5BF6E48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F6F70B-213A-3813-285A-9FEDCDDC5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0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6218008-7968-6F9B-84B1-7F26BD5C5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7B80586-76A6-7310-B92F-0E6DFB4F3B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E6BA8C-FCE0-C932-56EA-E5E73AC90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4860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70E79-9AD1-B9AA-94B4-7EF672656B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61D511-67DE-13FB-577C-419E505B11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D0178A-B0C5-0E95-F4D7-ABDC454C6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CED935-354D-2EE4-93E3-07138366E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AFBCA-3946-CC3F-7D70-3DB048598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DC4507-F9C6-A384-B485-5DC4ACF7E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04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BB111-38DC-5E43-876E-BFE7B0C7AD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E090CF8-7DC4-890C-17E9-0C63C4C4FF1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33B0A4-5321-1389-35B2-2D40D25B21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AD4093-D986-0065-A0C7-6D5F2A05F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7AA4C98-A300-C035-E1E6-153009AE7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3A22F3-24ED-FDB2-1BDB-F5391F17B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71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799FD1F-252C-D84F-D00D-FBC6C404AB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574EF8-B0A8-6987-D1B1-AB7101871B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9EE8F-C5DB-E5C8-2EA6-763D07B4E68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C946001-88C6-4064-9F3C-A0986F7EDE35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A34B56-5A5E-B9FE-8E09-B0F581283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BA2EF1-B541-E557-6410-E55FD7C891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C7B4D7-E7D3-44FA-B98E-D2ED0D879E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3533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ida.landg&#228;rds@uia.no" TargetMode="External"/><Relationship Id="rId2" Type="http://schemas.openxmlformats.org/officeDocument/2006/relationships/hyperlink" Target="mailto:daniel.goller@uia.no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39A98C-3816-71C4-403C-8D05D612A9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67589" y="406400"/>
            <a:ext cx="9144000" cy="2387600"/>
          </a:xfrm>
        </p:spPr>
        <p:txBody>
          <a:bodyPr>
            <a:normAutofit/>
          </a:bodyPr>
          <a:lstStyle/>
          <a:p>
            <a:r>
              <a:rPr lang="en-GB" sz="4000" b="1" dirty="0">
                <a:latin typeface="+mn-lt"/>
              </a:rPr>
              <a:t>AI Tutors for Mathematical Instructions in Economics Courses</a:t>
            </a:r>
            <a:endParaRPr lang="en-US" sz="4000" dirty="0"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AB26587-9FF8-9C42-3E3E-2721381ACB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67589" y="2916238"/>
            <a:ext cx="9144000" cy="1655762"/>
          </a:xfrm>
        </p:spPr>
        <p:txBody>
          <a:bodyPr/>
          <a:lstStyle/>
          <a:p>
            <a:r>
              <a:rPr lang="en-US" dirty="0"/>
              <a:t>INERME Conference 2025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2B4B626-BDDE-86FD-12E4-5BB82C844478}"/>
              </a:ext>
            </a:extLst>
          </p:cNvPr>
          <p:cNvSpPr txBox="1">
            <a:spLocks/>
          </p:cNvSpPr>
          <p:nvPr/>
        </p:nvSpPr>
        <p:spPr>
          <a:xfrm>
            <a:off x="1524000" y="3557314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  <a:p>
            <a:r>
              <a:rPr lang="en-US" dirty="0"/>
              <a:t>Daniel Göller </a:t>
            </a:r>
            <a:r>
              <a:rPr lang="en-US" dirty="0">
                <a:hlinkClick r:id="rId2"/>
              </a:rPr>
              <a:t>daniel.goller@uia.no</a:t>
            </a:r>
            <a:r>
              <a:rPr lang="en-US" dirty="0"/>
              <a:t> </a:t>
            </a:r>
          </a:p>
          <a:p>
            <a:r>
              <a:rPr lang="en-US" dirty="0"/>
              <a:t>Ida Landgärds-Tarvoll </a:t>
            </a:r>
            <a:r>
              <a:rPr lang="en-US" dirty="0">
                <a:hlinkClick r:id="rId3"/>
              </a:rPr>
              <a:t>ida.landgards@uia.no</a:t>
            </a:r>
            <a:r>
              <a:rPr lang="en-US" dirty="0"/>
              <a:t> </a:t>
            </a:r>
          </a:p>
        </p:txBody>
      </p:sp>
      <p:pic>
        <p:nvPicPr>
          <p:cNvPr id="1026" name="Picture 2" descr="University of Agder | AEC">
            <a:extLst>
              <a:ext uri="{FF2B5EF4-FFF2-40B4-BE49-F238E27FC236}">
                <a16:creationId xmlns:a16="http://schemas.microsoft.com/office/drawing/2014/main" id="{1462E358-F4E7-5EF8-AD9F-3F2001DD8E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8384" y="5289376"/>
            <a:ext cx="2755232" cy="687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816279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F715834-241A-D73C-EDAF-BF8630AB8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8D2CE22C-4CA5-8E59-D863-802B4ACEE2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376213E-4D3C-FACE-43A3-77F9E3EA18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5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How Much of the Solution Process Should Be Covered by AI?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EB70C3-D36B-8D5A-C2DB-8C620A6F1CB2}"/>
              </a:ext>
            </a:extLst>
          </p:cNvPr>
          <p:cNvSpPr txBox="1"/>
          <p:nvPr/>
        </p:nvSpPr>
        <p:spPr>
          <a:xfrm>
            <a:off x="362773" y="5611505"/>
            <a:ext cx="11598442" cy="12464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600"/>
              </a:spcBef>
              <a:spcAft>
                <a:spcPts val="300"/>
              </a:spcAft>
            </a:pPr>
            <a:br>
              <a:rPr lang="en-US" sz="2500" dirty="0"/>
            </a:br>
            <a:r>
              <a:rPr lang="en-US" sz="2500" dirty="0"/>
              <a:t>Students clearly favor a </a:t>
            </a:r>
            <a:r>
              <a:rPr lang="en-US" sz="2500" b="1" dirty="0"/>
              <a:t>supportive role for AI</a:t>
            </a:r>
            <a:r>
              <a:rPr lang="en-US" sz="2500" dirty="0"/>
              <a:t>, not a replacement — emphasizing the importance of the lecturer’s active role.</a:t>
            </a:r>
            <a:endParaRPr lang="en-US" sz="2500" b="0" i="0" dirty="0">
              <a:solidFill>
                <a:srgbClr val="424242"/>
              </a:solidFill>
              <a:effectLst/>
              <a:latin typeface="Segoe San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2CD287-E74A-4C02-11EC-4EEB0777E8D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00989" y="1391919"/>
            <a:ext cx="7880685" cy="4617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10211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B629A-F509-919C-492D-7E0A222CF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2421" y="0"/>
            <a:ext cx="10515600" cy="1325563"/>
          </a:xfrm>
        </p:spPr>
        <p:txBody>
          <a:bodyPr/>
          <a:lstStyle/>
          <a:p>
            <a:r>
              <a:rPr lang="en-US" dirty="0"/>
              <a:t>Conclusion and Discussion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5467C5-456D-6155-B1DB-BB7E3001C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0947" y="1359568"/>
            <a:ext cx="11831053" cy="5498431"/>
          </a:xfrm>
        </p:spPr>
        <p:txBody>
          <a:bodyPr>
            <a:normAutofit/>
          </a:bodyPr>
          <a:lstStyle/>
          <a:p>
            <a:pPr marL="0" indent="0">
              <a:spcAft>
                <a:spcPts val="600"/>
              </a:spcAft>
              <a:buNone/>
            </a:pPr>
            <a:r>
              <a:rPr lang="en-US" b="1" dirty="0"/>
              <a:t>1</a:t>
            </a:r>
            <a:r>
              <a:rPr lang="en-US" sz="2500" b="1" dirty="0"/>
              <a:t>. Students use AI regularly, especially during high-stakes periods</a:t>
            </a:r>
            <a:endParaRPr lang="en-US" sz="25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2500" b="1" dirty="0"/>
              <a:t>2. AI explanations are often understood — but not preferred</a:t>
            </a:r>
            <a:endParaRPr lang="en-US" sz="2500" dirty="0"/>
          </a:p>
          <a:p>
            <a:pPr marL="0" indent="0">
              <a:spcAft>
                <a:spcPts val="600"/>
              </a:spcAft>
              <a:buNone/>
            </a:pPr>
            <a:r>
              <a:rPr lang="en-US" sz="2500" b="1" dirty="0"/>
              <a:t>               Presentation format matters</a:t>
            </a:r>
            <a:endParaRPr lang="en-US" sz="2500" dirty="0"/>
          </a:p>
          <a:p>
            <a:pPr>
              <a:spcAft>
                <a:spcPts val="600"/>
              </a:spcAft>
            </a:pPr>
            <a:r>
              <a:rPr lang="en-US" sz="2500" dirty="0"/>
              <a:t>Students value well-designed slides and structured delivery</a:t>
            </a:r>
          </a:p>
          <a:p>
            <a:pPr>
              <a:spcAft>
                <a:spcPts val="600"/>
              </a:spcAft>
            </a:pPr>
            <a:r>
              <a:rPr lang="en-US" sz="2500" dirty="0"/>
              <a:t>Dense AI text blocks hinder accessibility in large lecture settings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500" b="1" dirty="0"/>
              <a:t>4. Students want AI to play a supportive role</a:t>
            </a:r>
            <a:endParaRPr lang="en-US" sz="2500" dirty="0"/>
          </a:p>
          <a:p>
            <a:pPr>
              <a:spcAft>
                <a:spcPts val="600"/>
              </a:spcAft>
            </a:pPr>
            <a:r>
              <a:rPr lang="en-US" sz="2500" dirty="0"/>
              <a:t>69% prefer AI to assist (a little), but not replace, the lecturer</a:t>
            </a:r>
          </a:p>
          <a:p>
            <a:pPr marL="0" indent="0">
              <a:spcAft>
                <a:spcPts val="600"/>
              </a:spcAft>
              <a:buNone/>
            </a:pPr>
            <a:r>
              <a:rPr lang="en-US" sz="2500" b="1" dirty="0"/>
              <a:t>5. Implication for Phase 2</a:t>
            </a:r>
          </a:p>
          <a:p>
            <a:pPr>
              <a:spcAft>
                <a:spcPts val="600"/>
              </a:spcAft>
            </a:pPr>
            <a:r>
              <a:rPr lang="en-US" sz="2500" dirty="0"/>
              <a:t>Students use AI as a learning aid when practicing exercises.</a:t>
            </a:r>
          </a:p>
          <a:p>
            <a:pPr>
              <a:spcAft>
                <a:spcPts val="600"/>
              </a:spcAft>
            </a:pPr>
            <a:r>
              <a:rPr lang="en-US" sz="2500" dirty="0"/>
              <a:t>A randomized controlled trial (RCT) will be conducted to evaluate its impact.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8ABFDA10-151A-39EB-5760-D3B04003FCA7}"/>
              </a:ext>
            </a:extLst>
          </p:cNvPr>
          <p:cNvSpPr/>
          <p:nvPr/>
        </p:nvSpPr>
        <p:spPr>
          <a:xfrm>
            <a:off x="360947" y="247850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6719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C5122A-20D5-E915-6004-2D201C0F69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8714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Research Questions Guiding our Project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1FDA85-05ED-3390-47AD-0C5C6DD43E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34277"/>
            <a:ext cx="10515600" cy="4351338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How do </a:t>
            </a:r>
            <a:r>
              <a:rPr lang="en-US" b="1" dirty="0"/>
              <a:t>students perceive </a:t>
            </a:r>
            <a:r>
              <a:rPr lang="en-US" dirty="0"/>
              <a:t>the use of AI tools—specifically </a:t>
            </a:r>
            <a:r>
              <a:rPr lang="en-US" b="1" dirty="0"/>
              <a:t>LLM</a:t>
            </a:r>
            <a:r>
              <a:rPr lang="en-US" dirty="0"/>
              <a:t>—for </a:t>
            </a:r>
            <a:r>
              <a:rPr lang="en-US" b="1" dirty="0"/>
              <a:t>solving mathematical exercises</a:t>
            </a:r>
            <a:r>
              <a:rPr lang="en-US" dirty="0"/>
              <a:t>? </a:t>
            </a:r>
            <a:r>
              <a:rPr lang="en-US" b="1" dirty="0"/>
              <a:t>(Phase 1)</a:t>
            </a:r>
          </a:p>
          <a:p>
            <a:pPr>
              <a:spcAft>
                <a:spcPts val="1200"/>
              </a:spcAft>
            </a:pPr>
            <a:r>
              <a:rPr lang="en-US" dirty="0"/>
              <a:t>What do </a:t>
            </a:r>
            <a:r>
              <a:rPr lang="en-US" b="1" dirty="0"/>
              <a:t>students perceive </a:t>
            </a:r>
            <a:r>
              <a:rPr lang="en-US" dirty="0"/>
              <a:t>as instructional strengths and limitations of </a:t>
            </a:r>
            <a:r>
              <a:rPr lang="en-US" b="1" dirty="0"/>
              <a:t>AI-generated explanations </a:t>
            </a:r>
            <a:r>
              <a:rPr lang="en-US" dirty="0"/>
              <a:t>compared to traditional teaching methods in </a:t>
            </a:r>
            <a:r>
              <a:rPr lang="en-US" b="1" dirty="0"/>
              <a:t>large-group settings</a:t>
            </a:r>
            <a:r>
              <a:rPr lang="en-US" dirty="0"/>
              <a:t>? </a:t>
            </a:r>
            <a:r>
              <a:rPr lang="en-US" b="1" dirty="0"/>
              <a:t>(Phase 1)</a:t>
            </a:r>
          </a:p>
          <a:p>
            <a:pPr>
              <a:spcAft>
                <a:spcPts val="1200"/>
              </a:spcAft>
            </a:pPr>
            <a:r>
              <a:rPr lang="en-US" dirty="0"/>
              <a:t>Does the integration of </a:t>
            </a:r>
            <a:r>
              <a:rPr lang="en-US" b="1" dirty="0"/>
              <a:t>AI as a learning aid </a:t>
            </a:r>
            <a:r>
              <a:rPr lang="en-US" dirty="0"/>
              <a:t>lead to </a:t>
            </a:r>
            <a:r>
              <a:rPr lang="en-US" b="1" dirty="0"/>
              <a:t>measurable improvements</a:t>
            </a:r>
            <a:r>
              <a:rPr lang="en-US" dirty="0"/>
              <a:t> in student comprehension and </a:t>
            </a:r>
            <a:r>
              <a:rPr lang="en-US" b="1" dirty="0"/>
              <a:t>performance </a:t>
            </a:r>
            <a:r>
              <a:rPr lang="en-US" dirty="0"/>
              <a:t>compared to traditional materials, when evaluated under controlled conditions? </a:t>
            </a:r>
            <a:r>
              <a:rPr lang="en-US" b="1" dirty="0"/>
              <a:t>(Phase 2)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6463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2B090-60FA-BBEC-1C73-731E2D1F39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9916" y="329031"/>
            <a:ext cx="10515600" cy="1325563"/>
          </a:xfrm>
        </p:spPr>
        <p:txBody>
          <a:bodyPr>
            <a:normAutofit/>
          </a:bodyPr>
          <a:lstStyle/>
          <a:p>
            <a:r>
              <a:rPr lang="en-US" sz="4000" dirty="0"/>
              <a:t>Our Project Consists of two Distinct Phases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1C174D-AF51-A387-94B3-1841F648D8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46484" y="1654594"/>
            <a:ext cx="10515600" cy="4351338"/>
          </a:xfrm>
        </p:spPr>
        <p:txBody>
          <a:bodyPr>
            <a:normAutofit fontScale="85000" lnSpcReduction="20000"/>
          </a:bodyPr>
          <a:lstStyle/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b="1" dirty="0"/>
              <a:t>Phase 1: Exploratory Implementation &amp; Evaluation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Context:</a:t>
            </a:r>
            <a:r>
              <a:rPr lang="en-US" dirty="0"/>
              <a:t>  AI used during lectures to </a:t>
            </a:r>
            <a:r>
              <a:rPr lang="en-US" i="1" dirty="0"/>
              <a:t>solve exercises live in front of students </a:t>
            </a:r>
            <a:r>
              <a:rPr lang="en-US" dirty="0"/>
              <a:t>in the “Mathematics for Economists” course.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Student Interaction:</a:t>
            </a:r>
            <a:r>
              <a:rPr lang="en-US" dirty="0"/>
              <a:t> Encouraged to engage with both AI and lecturer.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Evaluation:</a:t>
            </a:r>
            <a:endParaRPr lang="en-US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Structured survey (quantitative + qualitative)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Focus group discussion with student representatives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Key Findings:</a:t>
            </a:r>
            <a:endParaRPr lang="en-US" dirty="0"/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Mixed motivation impact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AI explanations often clear but less preferred than human instruction</a:t>
            </a:r>
          </a:p>
          <a:p>
            <a:pPr lvl="1">
              <a:spcBef>
                <a:spcPts val="600"/>
              </a:spcBef>
              <a:spcAft>
                <a:spcPts val="600"/>
              </a:spcAft>
            </a:pPr>
            <a:r>
              <a:rPr lang="en-US" dirty="0"/>
              <a:t>Visual presentation and pacing matter in lecture settings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14389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1ABCE-0C4F-A265-BF8E-72CDB7EC6F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Our Project Consists of two Distinct Phases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236238-560E-496B-D415-082968B59C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421" y="1684923"/>
            <a:ext cx="10515600" cy="4486275"/>
          </a:xfrm>
        </p:spPr>
        <p:txBody>
          <a:bodyPr>
            <a:normAutofit fontScale="92500" lnSpcReduction="10000"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Phase 2: Controlled Intervention (Post-Conference)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Design:</a:t>
            </a:r>
            <a:r>
              <a:rPr lang="en-US" dirty="0"/>
              <a:t> Randomized Controlled Trial (RCT)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Setup:</a:t>
            </a:r>
            <a:endParaRPr lang="en-US" dirty="0"/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Intro to AI and prompting for all students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Lecture on some microeconomics topic</a:t>
            </a:r>
          </a:p>
          <a:p>
            <a:pPr marL="914400" lvl="1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/>
              <a:t>Random assignment:</a:t>
            </a:r>
          </a:p>
          <a:p>
            <a:pPr marL="1371600" lvl="2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dirty="0"/>
              <a:t>Group A:</a:t>
            </a:r>
            <a:r>
              <a:rPr lang="en-US" dirty="0"/>
              <a:t> ”Traditional materials” </a:t>
            </a:r>
          </a:p>
          <a:p>
            <a:pPr marL="1371600" lvl="2" indent="-457200">
              <a:spcBef>
                <a:spcPts val="60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b="1" dirty="0"/>
              <a:t>Group B:</a:t>
            </a:r>
            <a:r>
              <a:rPr lang="en-US" dirty="0"/>
              <a:t> AI-assisted learning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Assessment:</a:t>
            </a:r>
            <a:r>
              <a:rPr lang="en-US" dirty="0"/>
              <a:t> Digital test without tools to measure learning outcomes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b="1" dirty="0"/>
              <a:t>Goal:</a:t>
            </a:r>
            <a:r>
              <a:rPr lang="en-US" dirty="0"/>
              <a:t> Identify causal impact of AI vs. traditional aids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064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5BE7A-058B-2F3B-027F-6B3EC03CF5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558" y="118923"/>
            <a:ext cx="11766884" cy="1325563"/>
          </a:xfrm>
        </p:spPr>
        <p:txBody>
          <a:bodyPr>
            <a:normAutofit/>
          </a:bodyPr>
          <a:lstStyle/>
          <a:p>
            <a:r>
              <a:rPr lang="en-US" sz="4000" dirty="0"/>
              <a:t>Selected Insights from the Literature on AI in Education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C15687-E711-2155-A583-B0DAD737E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2633" y="1264012"/>
            <a:ext cx="11406809" cy="5738191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500" i="1" dirty="0"/>
              <a:t>Xing et al. (2025), International Journal of Artificial Intelligence in Education</a:t>
            </a:r>
            <a:br>
              <a:rPr lang="en-US" sz="2500" dirty="0"/>
            </a:br>
            <a:r>
              <a:rPr lang="en-US" sz="2500" dirty="0"/>
              <a:t>→ Editorial outlines three major strands: feedback automation, fine-tuning, adaptive learning</a:t>
            </a:r>
            <a:br>
              <a:rPr lang="en-US" sz="2500" dirty="0"/>
            </a:br>
            <a:r>
              <a:rPr lang="en-US" sz="2500" dirty="0"/>
              <a:t>→ </a:t>
            </a:r>
            <a:r>
              <a:rPr lang="en-US" sz="2500" b="1" dirty="0"/>
              <a:t>Gap identified</a:t>
            </a:r>
            <a:r>
              <a:rPr lang="en-US" sz="2500" dirty="0"/>
              <a:t>: Little focus on AI use in live lectures or group instruction — </a:t>
            </a:r>
            <a:r>
              <a:rPr lang="en-US" sz="2500" b="1" dirty="0"/>
              <a:t>our study addresses this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500" b="1" dirty="0"/>
              <a:t>AI Tutors in 1:1 Settings</a:t>
            </a:r>
            <a:br>
              <a:rPr lang="en-US" sz="2500" dirty="0"/>
            </a:br>
            <a:r>
              <a:rPr lang="en-US" sz="2500" i="1" dirty="0"/>
              <a:t>Chowdhury et al. (2025), </a:t>
            </a:r>
            <a:r>
              <a:rPr lang="en-US" sz="2500" i="1" dirty="0" err="1"/>
              <a:t>arXiv</a:t>
            </a:r>
            <a:r>
              <a:rPr lang="en-US" sz="2500" i="1" dirty="0"/>
              <a:t> preprint</a:t>
            </a:r>
            <a:br>
              <a:rPr lang="en-US" sz="2500" dirty="0"/>
            </a:br>
            <a:r>
              <a:rPr lang="en-US" sz="2500" dirty="0"/>
              <a:t>→ AI outperforms human tutors in empathy and scaffolding in text-only tutoring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500" b="1" dirty="0"/>
              <a:t>LLMs vs. Traditional Math Tools</a:t>
            </a:r>
            <a:br>
              <a:rPr lang="en-US" sz="2500" dirty="0"/>
            </a:br>
            <a:r>
              <a:rPr lang="en-US" sz="2500" i="1" dirty="0" err="1"/>
              <a:t>Matzakos</a:t>
            </a:r>
            <a:r>
              <a:rPr lang="en-US" sz="2500" i="1" dirty="0"/>
              <a:t> et al. (2023), International Journal of Emerging Technologies in Learning (</a:t>
            </a:r>
            <a:r>
              <a:rPr lang="en-US" sz="2500" i="1" dirty="0" err="1"/>
              <a:t>iJET</a:t>
            </a:r>
            <a:r>
              <a:rPr lang="en-US" sz="2500" i="1" dirty="0"/>
              <a:t>)</a:t>
            </a:r>
            <a:br>
              <a:rPr lang="en-US" sz="2500" dirty="0"/>
            </a:br>
            <a:r>
              <a:rPr lang="en-US" sz="2500" dirty="0"/>
              <a:t>→ LLMs show pedagogical advantages but limited computational reliability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5612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C33B8CB-02F2-DC41-C62F-1BD09C2F62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0537" y="786929"/>
            <a:ext cx="11210925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25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Survey Sample Overview – Course: MA-138 “</a:t>
            </a:r>
            <a:r>
              <a:rPr lang="en-US" sz="25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Matematikk</a:t>
            </a:r>
            <a:r>
              <a:rPr lang="en-US" sz="25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med </a:t>
            </a:r>
            <a:r>
              <a:rPr lang="en-US" sz="25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anvendelse</a:t>
            </a:r>
            <a:r>
              <a:rPr lang="en-US" sz="25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500" kern="1200" dirty="0" err="1">
                <a:solidFill>
                  <a:schemeClr val="bg1"/>
                </a:solidFill>
                <a:latin typeface="+mj-lt"/>
                <a:ea typeface="+mj-ea"/>
                <a:cs typeface="+mj-cs"/>
              </a:rPr>
              <a:t>i</a:t>
            </a:r>
            <a:r>
              <a:rPr lang="en-US" sz="25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 Økonomi”</a:t>
            </a:r>
            <a:br>
              <a:rPr lang="en-US" sz="2700" b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</a:br>
            <a:endParaRPr lang="en-US" sz="27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705A277-1F51-44FE-C44E-60F75627AC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45909" y="1675227"/>
            <a:ext cx="10122429" cy="508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0963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2FC83AB-0059-112D-DA1F-E17E902600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500" i="1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How Do Students Use AI — and How Does it Affect Their Motivation?</a:t>
            </a:r>
            <a:endParaRPr lang="en-US" sz="2500" kern="1200" dirty="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88CB4196-C733-0FDB-8AE0-C3E31FB839C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98672" y="1756611"/>
            <a:ext cx="9871064" cy="4030577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67E521ED-4653-C47E-8A66-D5CE08A8DE5D}"/>
              </a:ext>
            </a:extLst>
          </p:cNvPr>
          <p:cNvSpPr txBox="1"/>
          <p:nvPr/>
        </p:nvSpPr>
        <p:spPr>
          <a:xfrm>
            <a:off x="890337" y="6424863"/>
            <a:ext cx="10773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Note: AI usage increases during exam periods — more students report using it </a:t>
            </a:r>
            <a:r>
              <a:rPr lang="en-US" b="1" dirty="0"/>
              <a:t>3–4 times per week or daily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91969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45BD89-F265-EB87-28F7-567917BEE1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DF901F5-E3FB-F6F9-9E62-BD46AEABFA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5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How Well Do Students Understand AI Explanations — and Do They Prefer Them?</a:t>
            </a:r>
          </a:p>
        </p:txBody>
      </p:sp>
      <p:pic>
        <p:nvPicPr>
          <p:cNvPr id="6" name="Content Placeholder 5" descr="A comparison of a bar graph&#10;&#10;AI-generated content may be incorrect.">
            <a:extLst>
              <a:ext uri="{FF2B5EF4-FFF2-40B4-BE49-F238E27FC236}">
                <a16:creationId xmlns:a16="http://schemas.microsoft.com/office/drawing/2014/main" id="{76B64D29-E12B-96DC-42AD-FC1B65DCB73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43467" y="1677682"/>
            <a:ext cx="10905066" cy="4389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6713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46064F5-C315-F4DB-6E0C-5BB739F9A2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600D97BF-24C7-438D-70D2-633D748BB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F75AD9C-BFC0-64EF-9C7B-39CCA02AF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500" kern="1200" dirty="0">
                <a:solidFill>
                  <a:schemeClr val="bg1"/>
                </a:solidFill>
                <a:latin typeface="+mj-lt"/>
                <a:ea typeface="+mj-ea"/>
                <a:cs typeface="+mj-cs"/>
              </a:rPr>
              <a:t>Students report understanding AI explanations — but still prefer human instruction.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625B864-A71C-C9D2-5270-D930A42E76B6}"/>
              </a:ext>
            </a:extLst>
          </p:cNvPr>
          <p:cNvSpPr txBox="1"/>
          <p:nvPr/>
        </p:nvSpPr>
        <p:spPr>
          <a:xfrm>
            <a:off x="457200" y="1564106"/>
            <a:ext cx="11598442" cy="35548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500" b="1" i="0" dirty="0">
                <a:effectLst/>
              </a:rPr>
              <a:t>Insights from Focus Group Discussions:</a:t>
            </a:r>
            <a:endParaRPr lang="en-US" sz="2500" b="0" i="0" dirty="0">
              <a:effectLst/>
            </a:endParaRP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i="0" dirty="0">
                <a:effectLst/>
              </a:rPr>
              <a:t> AI explanations often appear as </a:t>
            </a:r>
            <a:r>
              <a:rPr lang="en-US" sz="2500" b="1" i="0" dirty="0">
                <a:effectLst/>
              </a:rPr>
              <a:t>dense blocks of text</a:t>
            </a:r>
            <a:r>
              <a:rPr lang="en-US" sz="2500" b="0" i="0" dirty="0">
                <a:effectLst/>
              </a:rPr>
              <a:t>.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i="0" dirty="0">
                <a:effectLst/>
              </a:rPr>
              <a:t> In contrast, human instructors use </a:t>
            </a:r>
            <a:r>
              <a:rPr lang="en-US" sz="2500" b="1" i="0" dirty="0">
                <a:effectLst/>
              </a:rPr>
              <a:t>well-designed slides</a:t>
            </a:r>
            <a:r>
              <a:rPr lang="en-US" sz="2500" b="0" i="0" dirty="0">
                <a:effectLst/>
              </a:rPr>
              <a:t> that:</a:t>
            </a:r>
          </a:p>
          <a:p>
            <a:pPr marL="742950" lvl="1" indent="-28575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i="0" dirty="0">
                <a:effectLst/>
              </a:rPr>
              <a:t>Structure information clearly</a:t>
            </a:r>
          </a:p>
          <a:p>
            <a:pPr marL="742950" lvl="1" indent="-285750"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i="0" dirty="0">
                <a:effectLst/>
              </a:rPr>
              <a:t>Use layout, color, and emphasis to guide attention</a:t>
            </a:r>
          </a:p>
          <a:p>
            <a:pPr algn="l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500" b="0" i="0" dirty="0">
                <a:effectLst/>
              </a:rPr>
              <a:t> This makes human explanations </a:t>
            </a:r>
            <a:r>
              <a:rPr lang="en-US" sz="2500" b="1" i="0" dirty="0">
                <a:effectLst/>
              </a:rPr>
              <a:t>easier to follow in a lecture setting</a:t>
            </a:r>
            <a:r>
              <a:rPr lang="en-US" sz="2500" b="0" i="0" dirty="0">
                <a:effectLst/>
              </a:rPr>
              <a:t>, even if AI explanations are logically clear</a:t>
            </a:r>
            <a:r>
              <a:rPr lang="en-US" b="0" i="0" dirty="0">
                <a:effectLst/>
                <a:latin typeface="Segoe Sans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536984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1309</TotalTime>
  <Words>677</Words>
  <Application>Microsoft Office PowerPoint</Application>
  <PresentationFormat>Widescreen</PresentationFormat>
  <Paragraphs>62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Aptos</vt:lpstr>
      <vt:lpstr>Aptos Display</vt:lpstr>
      <vt:lpstr>Arial</vt:lpstr>
      <vt:lpstr>Segoe Sans</vt:lpstr>
      <vt:lpstr>Office Theme</vt:lpstr>
      <vt:lpstr>AI Tutors for Mathematical Instructions in Economics Courses</vt:lpstr>
      <vt:lpstr>Research Questions Guiding our Project</vt:lpstr>
      <vt:lpstr>Our Project Consists of two Distinct Phases</vt:lpstr>
      <vt:lpstr>Our Project Consists of two Distinct Phases</vt:lpstr>
      <vt:lpstr>Selected Insights from the Literature on AI in Education</vt:lpstr>
      <vt:lpstr>Survey Sample Overview – Course: MA-138 “Matematikk med anvendelse i Økonomi” </vt:lpstr>
      <vt:lpstr>How Do Students Use AI — and How Does it Affect Their Motivation?</vt:lpstr>
      <vt:lpstr>How Well Do Students Understand AI Explanations — and Do They Prefer Them?</vt:lpstr>
      <vt:lpstr>Students report understanding AI explanations — but still prefer human instruction.</vt:lpstr>
      <vt:lpstr>How Much of the Solution Process Should Be Covered by AI?</vt:lpstr>
      <vt:lpstr>Conclusion and Discussion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Tutors for Mathematical Instructions in Economics Courses</dc:title>
  <dc:creator>Daniel Göller;Ida Landgärds-Tarvoll</dc:creator>
  <cp:lastModifiedBy>Martin Poulter</cp:lastModifiedBy>
  <cp:revision>9</cp:revision>
  <dcterms:created xsi:type="dcterms:W3CDTF">2025-08-04T10:05:34Z</dcterms:created>
  <dcterms:modified xsi:type="dcterms:W3CDTF">2025-10-17T15:40:59Z</dcterms:modified>
  <cp:category>Mathematics for economics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695cf23d-70b0-4a80-9221-1d774ac27fb2_Enabled">
    <vt:lpwstr>true</vt:lpwstr>
  </property>
  <property fmtid="{D5CDD505-2E9C-101B-9397-08002B2CF9AE}" pid="3" name="MSIP_Label_695cf23d-70b0-4a80-9221-1d774ac27fb2_SetDate">
    <vt:lpwstr>2025-08-04T10:39:15Z</vt:lpwstr>
  </property>
  <property fmtid="{D5CDD505-2E9C-101B-9397-08002B2CF9AE}" pid="4" name="MSIP_Label_695cf23d-70b0-4a80-9221-1d774ac27fb2_Method">
    <vt:lpwstr>Standard</vt:lpwstr>
  </property>
  <property fmtid="{D5CDD505-2E9C-101B-9397-08002B2CF9AE}" pid="5" name="MSIP_Label_695cf23d-70b0-4a80-9221-1d774ac27fb2_Name">
    <vt:lpwstr>Document internal</vt:lpwstr>
  </property>
  <property fmtid="{D5CDD505-2E9C-101B-9397-08002B2CF9AE}" pid="6" name="MSIP_Label_695cf23d-70b0-4a80-9221-1d774ac27fb2_SiteId">
    <vt:lpwstr>8482881e-3699-4b3f-b135-cf4800bc1efb</vt:lpwstr>
  </property>
  <property fmtid="{D5CDD505-2E9C-101B-9397-08002B2CF9AE}" pid="7" name="MSIP_Label_695cf23d-70b0-4a80-9221-1d774ac27fb2_ActionId">
    <vt:lpwstr>a91b33b2-adc5-4a2e-b4e7-b50542dc70db</vt:lpwstr>
  </property>
  <property fmtid="{D5CDD505-2E9C-101B-9397-08002B2CF9AE}" pid="8" name="MSIP_Label_695cf23d-70b0-4a80-9221-1d774ac27fb2_ContentBits">
    <vt:lpwstr>0</vt:lpwstr>
  </property>
  <property fmtid="{D5CDD505-2E9C-101B-9397-08002B2CF9AE}" pid="9" name="MSIP_Label_695cf23d-70b0-4a80-9221-1d774ac27fb2_Tag">
    <vt:lpwstr>10, 3, 0, 1</vt:lpwstr>
  </property>
</Properties>
</file>