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67" r:id="rId3"/>
    <p:sldId id="262" r:id="rId4"/>
    <p:sldId id="263" r:id="rId5"/>
    <p:sldId id="264" r:id="rId6"/>
    <p:sldId id="265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3660"/>
    <a:srgbClr val="8A43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0"/>
    <p:restoredTop sz="87603"/>
  </p:normalViewPr>
  <p:slideViewPr>
    <p:cSldViewPr snapToGrid="0">
      <p:cViewPr varScale="1">
        <p:scale>
          <a:sx n="72" d="100"/>
          <a:sy n="72" d="100"/>
        </p:scale>
        <p:origin x="110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CFC58C-A715-F644-9CFF-2268F258AF9B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B62E8-1119-8745-8D5F-4425E57DF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358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6F67E-E6BA-71E5-BABF-A0A6144319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A0CA3A-C4BC-38E0-5DA4-A081F48561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2EDF6E-CCE7-6B5D-F3B7-CCBEB1E69D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1.	To what extent are the aims of teaching mathematics the same in economics as in mathematics?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2.	What role does context (e.g., economic application) play in the teaching of mathematics to economics students?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3.	How well do students understand why mathematics is taught as part of an economics degree?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4.	In your experience, what kinds of challenges - if any - arise when teaching mathematics to economics students?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BFDD7-688F-2E95-295C-2AB24225D6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1B62E8-1119-8745-8D5F-4425E57DF68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343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1.	To what extent are the aims of teaching mathematics the same in economics as in mathematics?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2.	What role does context (e.g., economic application) play in the teaching of mathematics to economics students?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3.	How well do students understand why mathematics is taught as part of an economics degree?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4.	In your experience, what kinds of challenges - if any - arise when teaching mathematics to economics students?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1B62E8-1119-8745-8D5F-4425E57DF68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1938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C49E1-273D-A22F-E2F6-AFB73FB96C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57AEA-2176-F0D4-E58C-C25F8A6A1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80026-45C6-BCFE-ADB3-EAF92B495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E8D9F6-8FF7-1D2C-C03D-ECD4E7C11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3F4BF4-7CDA-3EFB-0A30-C69F21523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050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E08C1-5385-7484-8517-7DBDD6D79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FC87C9-656E-8429-1041-9B3C163EA6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7AFEB7-9D99-086F-E54E-4155447F6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78F31-F1E4-72DF-68FA-33DF0C7D0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14FE3A-6FBC-6652-6F1B-294FE46DA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036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B0A25A-8B66-F696-275C-A6E3801A3F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520FC7-B33B-F687-8CDB-80EEAA49E9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483CB-F52A-384C-2480-6D59CE0B2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84631-CCD0-3874-37CB-C567584CD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CFCE3-4EAC-F036-0DCA-0CD7EC66C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018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8C6EC-69CF-1D69-8540-C4D76508C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B801F-637A-7C27-730E-D8525E19D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BB2A99-A0BE-FB17-FB0D-BF132D3B3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7D6BA-7E96-C4EB-5479-74B59542A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40213-A147-2C4A-5BC8-78D8FD35C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535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EEAF1-9D6C-2F9E-8791-5D271259F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5A1EC-392A-8D98-0553-33DA07C24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B91D9B-D6B9-E0A8-724A-3FB6EA4BF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50B12-326C-9717-FE17-604DA9A18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F2972-AAE7-C88C-4898-C06CA0C33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842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01795-1774-5EF5-2E19-085BB9676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9EC58-805E-C215-5BC2-F298442395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CDAFD3-E67C-BD74-9D32-41A1EBD310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A32A5D-2271-CD23-C8AE-09439B15D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DBDFC-11C6-1911-75F3-9CDCB217E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193185-B340-9246-ADCD-31EA27E13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408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2E5FD-805F-F2E2-A594-1466B5169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4EF010-8880-EAFD-C8AC-A110812C2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5CBFC7-710E-C18C-F2BB-8356F281E5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95A11D-B065-7960-84BF-1DC44AE6E5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9E46AC-7EE3-4EB9-315F-421770D630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D405AD-C9A7-FEBB-BDA4-E3D51C922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DAA8C8-8C9E-5C2C-C03E-E0C5ED010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19F269-CAF8-04F6-97DA-26E38E4DF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792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D073B-246C-90F5-DDF1-B78EADE84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1D0F5B-778D-C02B-2943-F483E2135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35D24-91E1-D8C2-FCDE-7C0514A59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10E0A4-F213-D401-D288-0BF5DED09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953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4B82A6-E0A8-DAFF-A7CE-259CB1617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FACD2F-ACF9-04BE-EB12-A90F5F0A8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1EC47C-119A-99BA-23F1-5C0196D74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704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9C02B-C719-C5E2-7898-AB11DAC0F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FE8A22-97F0-BF38-24DB-EFAAA9A44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60C16C-63B1-390A-4F40-E28E768832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C5DE62-16F6-172D-E742-2B2BD5EFB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D55ED7-CE84-8317-A790-1FFA71DE4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6E0E38-0D21-A79A-58ED-3C387BA48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158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9FE8E-F5EF-81CC-8562-D93E0E047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BA04FF-5BD0-617A-88A8-4DB1BBD078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F3EC78-4A75-00EB-2360-6827C02D5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554185-4FD0-C634-05BB-D3F8B9B2B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FC1E54-CFA6-9B73-C39C-7D7F5CE40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16CAB1-A6BB-A271-BD00-89C659C05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957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5B4E78-A084-7BF0-E9DE-43589D40D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B09CAF-DC9A-8435-32FA-50F2BFF5C3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F7FCF-54A0-8F38-C18A-E59D5514B1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C2E5CF-A5CD-B747-A6E7-46FEDC4C634C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AD76C-F809-22F9-EDB8-34B35D4DA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A9D26C-364C-38D8-406F-6D10CE7214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B86BBD-C64D-9B47-8894-478CFAC089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134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47E43-F400-A870-6065-25D7F2EDB5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solidFill>
                  <a:srgbClr val="6F3660"/>
                </a:solidFill>
              </a:rPr>
              <a:t>Panel Discussion</a:t>
            </a:r>
            <a:br>
              <a:rPr lang="en-GB" sz="3600" dirty="0">
                <a:solidFill>
                  <a:srgbClr val="6F3660"/>
                </a:solidFill>
              </a:rPr>
            </a:br>
            <a:br>
              <a:rPr lang="en-GB" sz="3600" dirty="0">
                <a:solidFill>
                  <a:srgbClr val="6F3660"/>
                </a:solidFill>
              </a:rPr>
            </a:br>
            <a:r>
              <a:rPr lang="en-GB" sz="3600" dirty="0">
                <a:solidFill>
                  <a:srgbClr val="6F3660"/>
                </a:solidFill>
              </a:rPr>
              <a:t>“Where Maths meets Economics: perspectives on teaching maths to economics students”</a:t>
            </a:r>
            <a:endParaRPr lang="en-GB" dirty="0">
              <a:solidFill>
                <a:srgbClr val="6F366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CAFB04-E920-37B3-AD53-E63E5B4D2D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14689"/>
            <a:ext cx="9144000" cy="1655762"/>
          </a:xfrm>
        </p:spPr>
        <p:txBody>
          <a:bodyPr>
            <a:normAutofit/>
          </a:bodyPr>
          <a:lstStyle/>
          <a:p>
            <a:r>
              <a:rPr lang="en-GB" sz="2000" dirty="0">
                <a:solidFill>
                  <a:srgbClr val="8A4377"/>
                </a:solidFill>
              </a:rPr>
              <a:t>Parama Chaudhury, Frank </a:t>
            </a:r>
            <a:r>
              <a:rPr lang="en-GB" sz="2000" dirty="0" err="1">
                <a:solidFill>
                  <a:srgbClr val="8A4377"/>
                </a:solidFill>
              </a:rPr>
              <a:t>Feudel</a:t>
            </a:r>
            <a:r>
              <a:rPr lang="en-GB" sz="2000" dirty="0">
                <a:solidFill>
                  <a:srgbClr val="8A4377"/>
                </a:solidFill>
              </a:rPr>
              <a:t>, John Meyer and Adam Thompson (chair)</a:t>
            </a:r>
          </a:p>
        </p:txBody>
      </p:sp>
    </p:spTree>
    <p:extLst>
      <p:ext uri="{BB962C8B-B14F-4D97-AF65-F5344CB8AC3E}">
        <p14:creationId xmlns:p14="http://schemas.microsoft.com/office/powerpoint/2010/main" val="658459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0364A3-BCB8-171A-6FA7-0FFE1B719B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6A4D093-80F8-DD98-AFBB-366C3934460A}"/>
              </a:ext>
            </a:extLst>
          </p:cNvPr>
          <p:cNvSpPr txBox="1">
            <a:spLocks/>
          </p:cNvSpPr>
          <p:nvPr/>
        </p:nvSpPr>
        <p:spPr>
          <a:xfrm>
            <a:off x="1524000" y="2539114"/>
            <a:ext cx="9144000" cy="17797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600" dirty="0">
                <a:solidFill>
                  <a:srgbClr val="6F3660"/>
                </a:solidFill>
              </a:rPr>
              <a:t>1.) To what extent are the aims of teaching mathematics the same in economics as in mathematics?</a:t>
            </a:r>
          </a:p>
          <a:p>
            <a:pPr algn="ctr"/>
            <a:endParaRPr lang="en-GB" sz="2600" dirty="0">
              <a:solidFill>
                <a:srgbClr val="6F3660"/>
              </a:solidFill>
            </a:endParaRPr>
          </a:p>
          <a:p>
            <a:pPr algn="ctr"/>
            <a:r>
              <a:rPr lang="en-GB" sz="2600" dirty="0">
                <a:solidFill>
                  <a:srgbClr val="6F3660"/>
                </a:solidFill>
              </a:rPr>
              <a:t>2.) What role does context (e.g., economic application) play in the teaching of mathematics to economics students?</a:t>
            </a:r>
          </a:p>
          <a:p>
            <a:pPr algn="ctr"/>
            <a:endParaRPr lang="en-GB" sz="2600" dirty="0">
              <a:solidFill>
                <a:srgbClr val="6F3660"/>
              </a:solidFill>
            </a:endParaRPr>
          </a:p>
          <a:p>
            <a:pPr algn="ctr"/>
            <a:r>
              <a:rPr lang="en-GB" sz="2600" dirty="0">
                <a:solidFill>
                  <a:srgbClr val="6F3660"/>
                </a:solidFill>
              </a:rPr>
              <a:t>3.) How well do students understand why mathematics is taught as part of an economics degree?</a:t>
            </a:r>
          </a:p>
          <a:p>
            <a:pPr algn="ctr"/>
            <a:endParaRPr lang="en-GB" sz="2600" dirty="0">
              <a:solidFill>
                <a:srgbClr val="6F3660"/>
              </a:solidFill>
            </a:endParaRPr>
          </a:p>
          <a:p>
            <a:pPr algn="ctr"/>
            <a:r>
              <a:rPr lang="en-GB" sz="2600" dirty="0">
                <a:solidFill>
                  <a:srgbClr val="6F3660"/>
                </a:solidFill>
              </a:rPr>
              <a:t>4.) In your experience, what kinds of challenges - if any - arise when teaching mathematics to economics students?</a:t>
            </a:r>
          </a:p>
        </p:txBody>
      </p:sp>
    </p:spTree>
    <p:extLst>
      <p:ext uri="{BB962C8B-B14F-4D97-AF65-F5344CB8AC3E}">
        <p14:creationId xmlns:p14="http://schemas.microsoft.com/office/powerpoint/2010/main" val="2397335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C7E1F8-571D-513B-75EE-6253ACEAE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AD658-B334-72CF-454E-543DFF47B2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39114"/>
            <a:ext cx="9144000" cy="1779772"/>
          </a:xfrm>
        </p:spPr>
        <p:txBody>
          <a:bodyPr>
            <a:noAutofit/>
          </a:bodyPr>
          <a:lstStyle/>
          <a:p>
            <a:r>
              <a:rPr lang="en-GB" sz="3600" dirty="0">
                <a:solidFill>
                  <a:srgbClr val="6F3660"/>
                </a:solidFill>
              </a:rPr>
              <a:t>1.) To what extent are the aims of teaching mathematics the same in economics as in mathematics?</a:t>
            </a:r>
          </a:p>
        </p:txBody>
      </p:sp>
    </p:spTree>
    <p:extLst>
      <p:ext uri="{BB962C8B-B14F-4D97-AF65-F5344CB8AC3E}">
        <p14:creationId xmlns:p14="http://schemas.microsoft.com/office/powerpoint/2010/main" val="1622192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E9D9FE-5F1D-3016-B49A-CE6F9F37B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A2F5E-272A-C104-8446-C1D96E727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39605"/>
            <a:ext cx="9144000" cy="1778790"/>
          </a:xfrm>
        </p:spPr>
        <p:txBody>
          <a:bodyPr>
            <a:noAutofit/>
          </a:bodyPr>
          <a:lstStyle/>
          <a:p>
            <a:br>
              <a:rPr lang="en-GB" sz="3600" dirty="0">
                <a:solidFill>
                  <a:srgbClr val="6F3660"/>
                </a:solidFill>
              </a:rPr>
            </a:br>
            <a:br>
              <a:rPr lang="en-GB" sz="3600" dirty="0">
                <a:solidFill>
                  <a:srgbClr val="6F3660"/>
                </a:solidFill>
              </a:rPr>
            </a:br>
            <a:r>
              <a:rPr lang="en-GB" sz="3600" dirty="0">
                <a:solidFill>
                  <a:srgbClr val="6F3660"/>
                </a:solidFill>
              </a:rPr>
              <a:t>2.) What role does context (e.g., economic application) play in the teaching of mathematics to economics students?</a:t>
            </a:r>
          </a:p>
        </p:txBody>
      </p:sp>
    </p:spTree>
    <p:extLst>
      <p:ext uri="{BB962C8B-B14F-4D97-AF65-F5344CB8AC3E}">
        <p14:creationId xmlns:p14="http://schemas.microsoft.com/office/powerpoint/2010/main" val="3477129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A7C63A-4A51-C71C-74E9-47928C777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9E21B-8EE7-66AE-1DE2-95BA6AE42F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47918"/>
            <a:ext cx="9144000" cy="1762164"/>
          </a:xfrm>
        </p:spPr>
        <p:txBody>
          <a:bodyPr>
            <a:noAutofit/>
          </a:bodyPr>
          <a:lstStyle/>
          <a:p>
            <a:br>
              <a:rPr lang="en-GB" sz="3600" dirty="0">
                <a:solidFill>
                  <a:srgbClr val="6F3660"/>
                </a:solidFill>
              </a:rPr>
            </a:br>
            <a:br>
              <a:rPr lang="en-GB" sz="3600" dirty="0">
                <a:solidFill>
                  <a:srgbClr val="6F3660"/>
                </a:solidFill>
              </a:rPr>
            </a:br>
            <a:r>
              <a:rPr lang="en-GB" sz="3600" dirty="0">
                <a:solidFill>
                  <a:srgbClr val="6F3660"/>
                </a:solidFill>
              </a:rPr>
              <a:t>3.) How well do students understand why mathematics is taught as part of an economics degree?</a:t>
            </a:r>
          </a:p>
        </p:txBody>
      </p:sp>
    </p:spTree>
    <p:extLst>
      <p:ext uri="{BB962C8B-B14F-4D97-AF65-F5344CB8AC3E}">
        <p14:creationId xmlns:p14="http://schemas.microsoft.com/office/powerpoint/2010/main" val="2777554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3D341F-C45E-4950-625D-9B9080FC5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FC49D-4BF5-D287-919D-EA874B4F13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56230"/>
            <a:ext cx="9144000" cy="1745539"/>
          </a:xfrm>
        </p:spPr>
        <p:txBody>
          <a:bodyPr>
            <a:noAutofit/>
          </a:bodyPr>
          <a:lstStyle/>
          <a:p>
            <a:br>
              <a:rPr lang="en-GB" sz="3600" dirty="0">
                <a:solidFill>
                  <a:srgbClr val="6F3660"/>
                </a:solidFill>
              </a:rPr>
            </a:br>
            <a:br>
              <a:rPr lang="en-GB" sz="3600" dirty="0">
                <a:solidFill>
                  <a:srgbClr val="6F3660"/>
                </a:solidFill>
              </a:rPr>
            </a:br>
            <a:r>
              <a:rPr lang="en-GB" sz="3600" dirty="0">
                <a:solidFill>
                  <a:srgbClr val="6F3660"/>
                </a:solidFill>
              </a:rPr>
              <a:t>4.) In your experience, what kinds of challenges - if any - arise when teaching mathematics to economics students?</a:t>
            </a:r>
          </a:p>
        </p:txBody>
      </p:sp>
    </p:spTree>
    <p:extLst>
      <p:ext uri="{BB962C8B-B14F-4D97-AF65-F5344CB8AC3E}">
        <p14:creationId xmlns:p14="http://schemas.microsoft.com/office/powerpoint/2010/main" val="1540966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7791D82-C2E7-E308-D90E-4FE548222951}"/>
              </a:ext>
            </a:extLst>
          </p:cNvPr>
          <p:cNvSpPr txBox="1">
            <a:spLocks/>
          </p:cNvSpPr>
          <p:nvPr/>
        </p:nvSpPr>
        <p:spPr>
          <a:xfrm>
            <a:off x="1524000" y="2539114"/>
            <a:ext cx="9144000" cy="17797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600" dirty="0">
                <a:solidFill>
                  <a:srgbClr val="6F3660"/>
                </a:solidFill>
              </a:rPr>
              <a:t>1.) To what extent are the aims of teaching mathematics the same in economics as in mathematics?</a:t>
            </a:r>
          </a:p>
          <a:p>
            <a:pPr algn="ctr"/>
            <a:endParaRPr lang="en-GB" sz="2600" dirty="0">
              <a:solidFill>
                <a:srgbClr val="6F3660"/>
              </a:solidFill>
            </a:endParaRPr>
          </a:p>
          <a:p>
            <a:pPr algn="ctr"/>
            <a:r>
              <a:rPr lang="en-GB" sz="2600" dirty="0">
                <a:solidFill>
                  <a:srgbClr val="6F3660"/>
                </a:solidFill>
              </a:rPr>
              <a:t>2.) What role does context (e.g., economic application) play in the teaching of mathematics to economics students?</a:t>
            </a:r>
          </a:p>
          <a:p>
            <a:pPr algn="ctr"/>
            <a:endParaRPr lang="en-GB" sz="2600" dirty="0">
              <a:solidFill>
                <a:srgbClr val="6F3660"/>
              </a:solidFill>
            </a:endParaRPr>
          </a:p>
          <a:p>
            <a:pPr algn="ctr"/>
            <a:r>
              <a:rPr lang="en-GB" sz="2600" dirty="0">
                <a:solidFill>
                  <a:srgbClr val="6F3660"/>
                </a:solidFill>
              </a:rPr>
              <a:t>3.) How well do students understand why mathematics is taught as part of an economics degree?</a:t>
            </a:r>
          </a:p>
          <a:p>
            <a:pPr algn="ctr"/>
            <a:endParaRPr lang="en-GB" sz="2600" dirty="0">
              <a:solidFill>
                <a:srgbClr val="6F3660"/>
              </a:solidFill>
            </a:endParaRPr>
          </a:p>
          <a:p>
            <a:pPr algn="ctr"/>
            <a:r>
              <a:rPr lang="en-GB" sz="2600" dirty="0">
                <a:solidFill>
                  <a:srgbClr val="6F3660"/>
                </a:solidFill>
              </a:rPr>
              <a:t>4.) In your experience, what kinds of challenges - if any - arise when teaching mathematics to economics students?</a:t>
            </a:r>
          </a:p>
        </p:txBody>
      </p:sp>
    </p:spTree>
    <p:extLst>
      <p:ext uri="{BB962C8B-B14F-4D97-AF65-F5344CB8AC3E}">
        <p14:creationId xmlns:p14="http://schemas.microsoft.com/office/powerpoint/2010/main" val="2465519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1780C1C-C01B-7E4D-A466-6C8C1EA50082}">
  <we:reference id="3e0fcce7-415c-4081-926c-b4e449c650e4" version="1.1.0.2" store="EXCatalog" storeType="EXCatalog"/>
  <we:alternateReferences>
    <we:reference id="WA200004709" version="1.1.0.2" store="en-GB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6815</TotalTime>
  <Words>463</Words>
  <Application>Microsoft Office PowerPoint</Application>
  <PresentationFormat>Widescreen</PresentationFormat>
  <Paragraphs>50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Panel Discussion  “Where Maths meets Economics: perspectives on teaching maths to economics students”</vt:lpstr>
      <vt:lpstr>PowerPoint Presentation</vt:lpstr>
      <vt:lpstr>1.) To what extent are the aims of teaching mathematics the same in economics as in mathematics?</vt:lpstr>
      <vt:lpstr>  2.) What role does context (e.g., economic application) play in the teaching of mathematics to economics students?</vt:lpstr>
      <vt:lpstr>  3.) How well do students understand why mathematics is taught as part of an economics degree?</vt:lpstr>
      <vt:lpstr>  4.) In your experience, what kinds of challenges - if any - arise when teaching mathematics to economics students?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Maths meets Economics: perspectives on teaching maths to economics students</dc:title>
  <dc:creator>Adam Thompson</dc:creator>
  <cp:lastModifiedBy>Martin Poulter</cp:lastModifiedBy>
  <cp:revision>14</cp:revision>
  <dcterms:created xsi:type="dcterms:W3CDTF">2025-09-05T14:13:44Z</dcterms:created>
  <dcterms:modified xsi:type="dcterms:W3CDTF">2025-10-17T15:41:35Z</dcterms:modified>
  <cp:category>Mathematics for economics</cp:category>
</cp:coreProperties>
</file>