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6E69"/>
    <a:srgbClr val="257872"/>
    <a:srgbClr val="6F3660"/>
    <a:srgbClr val="8A43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/>
    <p:restoredTop sz="87609"/>
  </p:normalViewPr>
  <p:slideViewPr>
    <p:cSldViewPr snapToGrid="0">
      <p:cViewPr varScale="1">
        <p:scale>
          <a:sx n="72" d="100"/>
          <a:sy n="72" d="100"/>
        </p:scale>
        <p:origin x="110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FC58C-A715-F644-9CFF-2268F258AF9B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B62E8-1119-8745-8D5F-4425E57DF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35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C49E1-273D-A22F-E2F6-AFB73FB96C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57AEA-2176-F0D4-E58C-C25F8A6A1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80026-45C6-BCFE-ADB3-EAF92B495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8D9F6-8FF7-1D2C-C03D-ECD4E7C11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F4BF4-7CDA-3EFB-0A30-C69F21523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05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E08C1-5385-7484-8517-7DBDD6D79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FC87C9-656E-8429-1041-9B3C163EA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AFEB7-9D99-086F-E54E-4155447F6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78F31-F1E4-72DF-68FA-33DF0C7D0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4FE3A-6FBC-6652-6F1B-294FE46D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036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B0A25A-8B66-F696-275C-A6E3801A3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520FC7-B33B-F687-8CDB-80EEAA49E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483CB-F52A-384C-2480-6D59CE0B2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84631-CCD0-3874-37CB-C567584CD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CFCE3-4EAC-F036-0DCA-0CD7EC66C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01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8C6EC-69CF-1D69-8540-C4D76508C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B801F-637A-7C27-730E-D8525E19D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B2A99-A0BE-FB17-FB0D-BF132D3B3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7D6BA-7E96-C4EB-5479-74B59542A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40213-A147-2C4A-5BC8-78D8FD35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53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EEAF1-9D6C-2F9E-8791-5D271259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5A1EC-392A-8D98-0553-33DA07C24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91D9B-D6B9-E0A8-724A-3FB6EA4BF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50B12-326C-9717-FE17-604DA9A18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F2972-AAE7-C88C-4898-C06CA0C3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84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1795-1774-5EF5-2E19-085BB9676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9EC58-805E-C215-5BC2-F298442395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DAFD3-E67C-BD74-9D32-41A1EBD31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A32A5D-2271-CD23-C8AE-09439B15D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DBDFC-11C6-1911-75F3-9CDCB217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93185-B340-9246-ADCD-31EA27E13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0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2E5FD-805F-F2E2-A594-1466B5169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EF010-8880-EAFD-C8AC-A110812C2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CBFC7-710E-C18C-F2BB-8356F281E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5A11D-B065-7960-84BF-1DC44AE6E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9E46AC-7EE3-4EB9-315F-421770D630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D405AD-C9A7-FEBB-BDA4-E3D51C922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DAA8C8-8C9E-5C2C-C03E-E0C5ED010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19F269-CAF8-04F6-97DA-26E38E4DF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79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D073B-246C-90F5-DDF1-B78EADE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1D0F5B-778D-C02B-2943-F483E2135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35D24-91E1-D8C2-FCDE-7C0514A59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0E0A4-F213-D401-D288-0BF5DED0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953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4B82A6-E0A8-DAFF-A7CE-259CB161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ACD2F-ACF9-04BE-EB12-A90F5F0A8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EC47C-119A-99BA-23F1-5C0196D74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70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9C02B-C719-C5E2-7898-AB11DAC0F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E8A22-97F0-BF38-24DB-EFAAA9A44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0C16C-63B1-390A-4F40-E28E76883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5DE62-16F6-172D-E742-2B2BD5EFB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55ED7-CE84-8317-A790-1FFA71DE4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E0E38-0D21-A79A-58ED-3C387BA48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15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9FE8E-F5EF-81CC-8562-D93E0E04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BA04FF-5BD0-617A-88A8-4DB1BBD078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3EC78-4A75-00EB-2360-6827C02D5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54185-4FD0-C634-05BB-D3F8B9B2B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C1E54-CFA6-9B73-C39C-7D7F5CE40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6CAB1-A6BB-A271-BD00-89C659C05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95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5B4E78-A084-7BF0-E9DE-43589D40D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B09CAF-DC9A-8435-32FA-50F2BFF5C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F7FCF-54A0-8F38-C18A-E59D5514B1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AD76C-F809-22F9-EDB8-34B35D4DA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9D26C-364C-38D8-406F-6D10CE721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13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47E43-F400-A870-6065-25D7F2EDB5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6F3660"/>
                </a:solidFill>
              </a:rPr>
              <a:t>INERME and Other Networks</a:t>
            </a:r>
            <a:endParaRPr lang="en-GB" dirty="0">
              <a:solidFill>
                <a:srgbClr val="6F36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45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C7E1F8-571D-513B-75EE-6253ACEA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37D352-6D21-92DF-68EB-0DC413DEB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6F3660"/>
                </a:solidFill>
              </a:rPr>
              <a:t>Networks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14BE8F-1502-F447-62C3-EE870AAA6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b="1" dirty="0">
                <a:solidFill>
                  <a:srgbClr val="6F3660"/>
                </a:solidFill>
              </a:rPr>
              <a:t>European Society for Engineering Education (SEFI)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206E69"/>
                </a:solidFill>
              </a:rPr>
              <a:t>Morten Brekke</a:t>
            </a:r>
          </a:p>
          <a:p>
            <a:pPr marL="0" indent="0" algn="ctr">
              <a:buNone/>
            </a:pPr>
            <a:endParaRPr lang="en-GB" dirty="0">
              <a:solidFill>
                <a:srgbClr val="6F3660"/>
              </a:solidFill>
            </a:endParaRPr>
          </a:p>
          <a:p>
            <a:pPr marL="0" indent="0" algn="ctr">
              <a:buNone/>
            </a:pPr>
            <a:r>
              <a:rPr lang="en-GB" b="1" dirty="0" err="1">
                <a:solidFill>
                  <a:srgbClr val="6F3660"/>
                </a:solidFill>
              </a:rPr>
              <a:t>Burwalls</a:t>
            </a:r>
            <a:r>
              <a:rPr lang="en-GB" b="1" dirty="0">
                <a:solidFill>
                  <a:srgbClr val="6F3660"/>
                </a:solidFill>
              </a:rPr>
              <a:t> Network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206E69"/>
                </a:solidFill>
              </a:rPr>
              <a:t>Char Leung</a:t>
            </a:r>
          </a:p>
          <a:p>
            <a:pPr marL="0" indent="0" algn="ctr">
              <a:buNone/>
            </a:pPr>
            <a:endParaRPr lang="en-GB" dirty="0">
              <a:solidFill>
                <a:srgbClr val="6F3660"/>
              </a:solidFill>
            </a:endParaRPr>
          </a:p>
          <a:p>
            <a:pPr marL="0" indent="0" algn="ctr">
              <a:buNone/>
            </a:pPr>
            <a:r>
              <a:rPr lang="en-GB" b="1" dirty="0">
                <a:solidFill>
                  <a:srgbClr val="6F3660"/>
                </a:solidFill>
              </a:rPr>
              <a:t>Decolonising Maths: History of Diversity in Mathematics Education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206E69"/>
                </a:solidFill>
              </a:rPr>
              <a:t>Nicholas Jackson</a:t>
            </a:r>
          </a:p>
          <a:p>
            <a:pPr marL="0" indent="0" algn="ctr">
              <a:buNone/>
            </a:pPr>
            <a:endParaRPr lang="en-GB" dirty="0">
              <a:solidFill>
                <a:srgbClr val="6F3660"/>
              </a:solidFill>
            </a:endParaRPr>
          </a:p>
          <a:p>
            <a:pPr marL="0" indent="0" algn="ctr">
              <a:buNone/>
            </a:pPr>
            <a:r>
              <a:rPr lang="en-GB" b="1" dirty="0">
                <a:solidFill>
                  <a:srgbClr val="6F3660"/>
                </a:solidFill>
              </a:rPr>
              <a:t>Centre for Teaching and Learning in Economics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206E69"/>
                </a:solidFill>
              </a:rPr>
              <a:t>Parama Chaudhury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19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81AE79-2E48-782F-6351-BF900151D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DEA03C-E24F-E117-1D19-4FD6A4172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6F3660"/>
                </a:solidFill>
              </a:rPr>
              <a:t>Reflections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934FDA-14ED-1A1C-DC58-0FA6F2BA5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3374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6F3660"/>
                </a:solidFill>
              </a:rPr>
              <a:t>What overlaps or common themes did you notice?</a:t>
            </a:r>
          </a:p>
          <a:p>
            <a:pPr marL="0" indent="0" algn="ctr">
              <a:buNone/>
            </a:pPr>
            <a:endParaRPr lang="en-GB" dirty="0">
              <a:solidFill>
                <a:srgbClr val="6F3660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206E69"/>
                </a:solidFill>
              </a:rPr>
              <a:t>Where do these networks already complement each other?</a:t>
            </a:r>
          </a:p>
          <a:p>
            <a:pPr marL="0" indent="0" algn="ctr">
              <a:buNone/>
            </a:pPr>
            <a:endParaRPr lang="en-GB" dirty="0">
              <a:solidFill>
                <a:srgbClr val="206E69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6F3660"/>
                </a:solidFill>
              </a:rPr>
              <a:t>Are there opportunities for joint initiatives or shared resources?</a:t>
            </a:r>
          </a:p>
          <a:p>
            <a:pPr marL="0" indent="0" algn="ctr">
              <a:buNone/>
            </a:pPr>
            <a:endParaRPr lang="en-GB" dirty="0">
              <a:solidFill>
                <a:srgbClr val="6F3660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206E69"/>
                </a:solidFill>
              </a:rPr>
              <a:t>How might the networks support each other’s priorities?</a:t>
            </a:r>
          </a:p>
          <a:p>
            <a:pPr marL="0" indent="0" algn="ctr">
              <a:buNone/>
            </a:pPr>
            <a:endParaRPr lang="en-GB" dirty="0">
              <a:solidFill>
                <a:srgbClr val="6F3660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6F3660"/>
                </a:solidFill>
              </a:rPr>
              <a:t>What gaps exist that collaboration could help fill?</a:t>
            </a:r>
          </a:p>
          <a:p>
            <a:pPr marL="0" indent="0" algn="ctr">
              <a:buNone/>
            </a:pPr>
            <a:endParaRPr lang="en-GB" b="1" dirty="0">
              <a:solidFill>
                <a:srgbClr val="6F3660"/>
              </a:solidFill>
            </a:endParaRP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98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1780C1C-C01B-7E4D-A466-6C8C1EA50082}">
  <we:reference id="3e0fcce7-415c-4081-926c-b4e449c650e4" version="1.1.0.2" store="EXCatalog" storeType="EXCatalog"/>
  <we:alternateReferences>
    <we:reference id="WA200004709" version="1.1.0.2" store="en-GB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6824</TotalTime>
  <Words>86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INERME and Other Networks</vt:lpstr>
      <vt:lpstr>Networks</vt:lpstr>
      <vt:lpstr>Reflections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INERME and Other Networks</dc:title>
  <dc:creator>Adam Thompson</dc:creator>
  <cp:lastModifiedBy>Martin Poulter</cp:lastModifiedBy>
  <cp:revision>15</cp:revision>
  <dcterms:created xsi:type="dcterms:W3CDTF">2025-09-05T14:13:44Z</dcterms:created>
  <dcterms:modified xsi:type="dcterms:W3CDTF">2025-10-17T15:42:10Z</dcterms:modified>
  <cp:category>Mathematics for Economics</cp:category>
</cp:coreProperties>
</file>