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sldIdLst>
    <p:sldId id="468" r:id="rId5"/>
    <p:sldId id="470" r:id="rId6"/>
    <p:sldId id="449" r:id="rId7"/>
    <p:sldId id="471" r:id="rId8"/>
    <p:sldId id="472" r:id="rId9"/>
    <p:sldId id="444" r:id="rId10"/>
    <p:sldId id="451" r:id="rId11"/>
    <p:sldId id="473" r:id="rId12"/>
    <p:sldId id="474" r:id="rId13"/>
    <p:sldId id="457" r:id="rId14"/>
    <p:sldId id="475" r:id="rId15"/>
    <p:sldId id="458" r:id="rId16"/>
    <p:sldId id="476" r:id="rId17"/>
    <p:sldId id="477" r:id="rId18"/>
    <p:sldId id="478" r:id="rId19"/>
    <p:sldId id="459" r:id="rId20"/>
    <p:sldId id="489" r:id="rId21"/>
    <p:sldId id="479" r:id="rId22"/>
    <p:sldId id="480" r:id="rId23"/>
    <p:sldId id="481" r:id="rId24"/>
    <p:sldId id="482" r:id="rId25"/>
    <p:sldId id="483" r:id="rId26"/>
    <p:sldId id="486" r:id="rId27"/>
    <p:sldId id="487" r:id="rId28"/>
    <p:sldId id="447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Macdonald" initials="HM" lastIdx="12" clrIdx="0"/>
  <p:cmAuthor id="2" name="Angela Richardson" initials="AR" lastIdx="1" clrIdx="1"/>
  <p:cmAuthor id="3" name="Angela Richardson" initials="AR [2]" lastIdx="1" clrIdx="2"/>
  <p:cmAuthor id="4" name="Angela Richardson" initials="AR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FFFF"/>
    <a:srgbClr val="000000"/>
    <a:srgbClr val="FF00FF"/>
    <a:srgbClr val="345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C15B7-51A8-4283-A870-422AE4726C43}" v="173" dt="2025-09-10T05:58:01.903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6" autoAdjust="0"/>
    <p:restoredTop sz="92879" autoAdjust="0"/>
  </p:normalViewPr>
  <p:slideViewPr>
    <p:cSldViewPr snapToGrid="0" snapToObjects="1">
      <p:cViewPr varScale="1">
        <p:scale>
          <a:sx n="101" d="100"/>
          <a:sy n="101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DB949-2F28-4E5A-A30E-C237D6D5283E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A9E8-F96D-4D47-8B2F-547021A6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6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A9E8-F96D-4D47-8B2F-547021A6FFDB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04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32935"/>
            <a:ext cx="4629150" cy="3462853"/>
          </a:xfrm>
        </p:spPr>
        <p:txBody>
          <a:bodyPr anchor="t"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34" y="337689"/>
            <a:ext cx="7886700" cy="718937"/>
          </a:xfrm>
        </p:spPr>
        <p:txBody>
          <a:bodyPr anchor="t" anchorCtr="0">
            <a:normAutofit/>
          </a:bodyPr>
          <a:lstStyle>
            <a:lvl1pPr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6"/>
            <a:ext cx="7886700" cy="3263504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34" y="337689"/>
            <a:ext cx="7886700" cy="718937"/>
          </a:xfrm>
        </p:spPr>
        <p:txBody>
          <a:bodyPr anchor="t" anchorCtr="0">
            <a:normAutofit/>
          </a:bodyPr>
          <a:lstStyle>
            <a:lvl1pPr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6"/>
            <a:ext cx="7886700" cy="3263504"/>
          </a:xfrm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C2B41-09D0-1A4D-88F5-D96876B87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4264639"/>
            <a:ext cx="1078186" cy="3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0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582" y="1369219"/>
            <a:ext cx="3886200" cy="3263504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626" y="1369219"/>
            <a:ext cx="4358849" cy="3263504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95865"/>
            <a:ext cx="4629150" cy="3499923"/>
          </a:xfrm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593" y="1566610"/>
            <a:ext cx="3029517" cy="357688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936" y="1220941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582" y="5142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933" y="321400"/>
            <a:ext cx="1709022" cy="4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1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6" r:id="rId6"/>
    <p:sldLayoutId id="2147483670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link.springer.com/article/10.1007/s10649-019-09903-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indrum2024.sciencesconf.org/data/pages/INDRUM2024_Panel_F_Feudel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journals.uchicago.edu/doi/pdf/10.1086/26198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15/00182702-2010-047" TargetMode="External"/><Relationship Id="rId2" Type="http://schemas.openxmlformats.org/officeDocument/2006/relationships/hyperlink" Target="https://www.quora.com/Is-math-really-indispensable-for-econom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academic.oup.com/cje/article-abstract/33/4/759/1735861?redirectedFrom=fulltext&amp;login=fal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cam.ac.uk/research/features/does-economics-need-less-maths-or-mo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iastate.edu/ask-an-economist/what-importance-math-studying-economics" TargetMode="External"/><Relationship Id="rId2" Type="http://schemas.openxmlformats.org/officeDocument/2006/relationships/hyperlink" Target="https://www.lse.ac.uk/study-at-lse/undergraduate/bsc-mathematics-with-econom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qaa.ac.uk/the-quality-code/subject-benchmark-statements/subject-benchmark-statement-economi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8" b="12213"/>
          <a:stretch/>
        </p:blipFill>
        <p:spPr>
          <a:xfrm>
            <a:off x="0" y="-74376"/>
            <a:ext cx="9144000" cy="5123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77295"/>
            <a:ext cx="9144000" cy="96620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5659" y="4441371"/>
            <a:ext cx="6172200" cy="7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5DFA03-07F7-7D41-9266-A8A2AFD736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0579" y="352624"/>
            <a:ext cx="3272400" cy="475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8" y="261896"/>
            <a:ext cx="1742748" cy="6936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3836980"/>
            <a:ext cx="9143999" cy="1477431"/>
            <a:chOff x="2293360" y="1982690"/>
            <a:chExt cx="4580138" cy="1023186"/>
          </a:xfrm>
        </p:grpSpPr>
        <p:sp>
          <p:nvSpPr>
            <p:cNvPr id="12" name="Rectangle 11"/>
            <p:cNvSpPr/>
            <p:nvPr/>
          </p:nvSpPr>
          <p:spPr>
            <a:xfrm>
              <a:off x="2293360" y="1982690"/>
              <a:ext cx="4580138" cy="90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2334337" y="2100009"/>
              <a:ext cx="4449850" cy="90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Mathematics in economics: marginal or integral?</a:t>
              </a:r>
            </a:p>
            <a:p>
              <a:pPr algn="ctr"/>
              <a:endParaRPr lang="en-GB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Duncan Lawson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75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Conceptualising mathematics in economics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  <p:pic>
        <p:nvPicPr>
          <p:cNvPr id="1026" name="Picture 2" descr="Your First Toolbox: 16 Must-Have Tools for Homeown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7" y="1507306"/>
            <a:ext cx="4168868" cy="24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696" y="1070592"/>
            <a:ext cx="4034302" cy="3925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Toolbox</a:t>
            </a:r>
          </a:p>
          <a:p>
            <a:r>
              <a:rPr lang="en-GB" dirty="0"/>
              <a:t>You select the right “mathematical tool” for the task in front of you</a:t>
            </a:r>
          </a:p>
          <a:p>
            <a:r>
              <a:rPr lang="en-GB" dirty="0"/>
              <a:t>You might need the “straight line tool” for one task, the “calculus tool” for another</a:t>
            </a:r>
          </a:p>
          <a:p>
            <a:r>
              <a:rPr lang="en-GB" dirty="0"/>
              <a:t>Requires students to be able to identify which tool they need for which problem</a:t>
            </a:r>
          </a:p>
          <a:p>
            <a:r>
              <a:rPr lang="en-GB" dirty="0"/>
              <a:t>Also needs them to be able to transfer knowledge from one domain to another </a:t>
            </a:r>
          </a:p>
        </p:txBody>
      </p:sp>
    </p:spTree>
    <p:extLst>
      <p:ext uri="{BB962C8B-B14F-4D97-AF65-F5344CB8AC3E}">
        <p14:creationId xmlns:p14="http://schemas.microsoft.com/office/powerpoint/2010/main" val="3816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Problems with the toolbox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  <p:pic>
        <p:nvPicPr>
          <p:cNvPr id="1026" name="Picture 2" descr="Your First Toolbox: 16 Must-Have Tools for Homeown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93" y="1118432"/>
            <a:ext cx="3330088" cy="19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695" y="1070592"/>
            <a:ext cx="8203792" cy="3925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Philosophically, it suggests teaching</a:t>
            </a:r>
            <a:br>
              <a:rPr lang="en-GB" dirty="0"/>
            </a:br>
            <a:r>
              <a:rPr lang="en-GB" dirty="0"/>
              <a:t>mathematics in abstract – you might use</a:t>
            </a:r>
            <a:br>
              <a:rPr lang="en-GB" dirty="0"/>
            </a:br>
            <a:r>
              <a:rPr lang="en-GB" dirty="0"/>
              <a:t>straight lines in many different places, if taught</a:t>
            </a:r>
            <a:br>
              <a:rPr lang="en-GB" dirty="0"/>
            </a:br>
            <a:r>
              <a:rPr lang="en-GB" dirty="0"/>
              <a:t>in a single context may restrict student thinking</a:t>
            </a:r>
          </a:p>
          <a:p>
            <a:r>
              <a:rPr lang="en-GB" dirty="0"/>
              <a:t>Students have difficulty transferring knowledge</a:t>
            </a:r>
            <a:br>
              <a:rPr lang="en-GB" dirty="0"/>
            </a:br>
            <a:r>
              <a:rPr lang="en-GB" dirty="0"/>
              <a:t>from one domain to another</a:t>
            </a:r>
          </a:p>
          <a:p>
            <a:r>
              <a:rPr lang="en-GB" dirty="0"/>
              <a:t>May put focus on procedures rather than understanding (how rather than why)</a:t>
            </a:r>
          </a:p>
          <a:p>
            <a:r>
              <a:rPr lang="en-GB" dirty="0"/>
              <a:t>Presents mathematics as a set of discrete activities rather than as a whole </a:t>
            </a:r>
          </a:p>
        </p:txBody>
      </p:sp>
    </p:spTree>
    <p:extLst>
      <p:ext uri="{BB962C8B-B14F-4D97-AF65-F5344CB8AC3E}">
        <p14:creationId xmlns:p14="http://schemas.microsoft.com/office/powerpoint/2010/main" val="42448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A way of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96" y="1021054"/>
            <a:ext cx="5364338" cy="3925643"/>
          </a:xfrm>
        </p:spPr>
        <p:txBody>
          <a:bodyPr>
            <a:normAutofit/>
          </a:bodyPr>
          <a:lstStyle/>
          <a:p>
            <a:r>
              <a:rPr lang="en-GB" dirty="0"/>
              <a:t>Rather than focusing on a set of methods and techniques, presents mathematics holistically</a:t>
            </a:r>
          </a:p>
          <a:p>
            <a:r>
              <a:rPr lang="en-GB" dirty="0"/>
              <a:t>Explicitly consider linkages between different mathematical activities</a:t>
            </a:r>
          </a:p>
          <a:p>
            <a:r>
              <a:rPr lang="en-GB" dirty="0"/>
              <a:t>Mathematics as a way of being a better economist, not as something external that is artificially bolted onto economics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  <p:pic>
        <p:nvPicPr>
          <p:cNvPr id="2050" name="Picture 2" descr="Language - THINKING PATHW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90" y="1336063"/>
            <a:ext cx="2546928" cy="321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Mathematical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96" y="867114"/>
            <a:ext cx="7442520" cy="3925643"/>
          </a:xfrm>
        </p:spPr>
        <p:txBody>
          <a:bodyPr>
            <a:normAutofit/>
          </a:bodyPr>
          <a:lstStyle/>
          <a:p>
            <a:r>
              <a:rPr lang="en-GB" dirty="0"/>
              <a:t>Ground-breaking work by Niss (2003) (the Danish KOM project) further developed in </a:t>
            </a:r>
            <a:r>
              <a:rPr lang="en-GB" dirty="0">
                <a:hlinkClick r:id="rId2"/>
              </a:rPr>
              <a:t>Niss &amp; </a:t>
            </a:r>
            <a:r>
              <a:rPr lang="en-GB" dirty="0" err="1">
                <a:hlinkClick r:id="rId2"/>
              </a:rPr>
              <a:t>Højgaard</a:t>
            </a:r>
            <a:r>
              <a:rPr lang="en-GB" dirty="0">
                <a:hlinkClick r:id="rId2"/>
              </a:rPr>
              <a:t> (2019) </a:t>
            </a:r>
            <a:endParaRPr lang="en-GB" dirty="0"/>
          </a:p>
          <a:p>
            <a:r>
              <a:rPr lang="en-GB" b="1" dirty="0"/>
              <a:t>Definition:</a:t>
            </a:r>
            <a:r>
              <a:rPr lang="en-GB" dirty="0"/>
              <a:t> </a:t>
            </a:r>
            <a:r>
              <a:rPr lang="en-GB" i="1" dirty="0"/>
              <a:t>Mathematical competence is someone’s insightful readiness to act appropriately in response to all kinds of mathematical challenges pertaining to given situations </a:t>
            </a:r>
          </a:p>
          <a:p>
            <a:r>
              <a:rPr lang="en-GB" dirty="0"/>
              <a:t>The authors propose a set of eight mathematical competencies divided into two sets of four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5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96" y="867114"/>
            <a:ext cx="7442520" cy="3925643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Posing and answering questions in and by means to mathematics</a:t>
            </a:r>
          </a:p>
          <a:p>
            <a:r>
              <a:rPr lang="en-GB" b="1" dirty="0"/>
              <a:t>C1: </a:t>
            </a:r>
            <a:r>
              <a:rPr lang="en-GB" dirty="0"/>
              <a:t>Mathematical thinking competency</a:t>
            </a:r>
            <a:br>
              <a:rPr lang="en-GB" dirty="0"/>
            </a:br>
            <a:r>
              <a:rPr lang="en-GB" dirty="0"/>
              <a:t>Engaging in mathematical inquiry</a:t>
            </a:r>
          </a:p>
          <a:p>
            <a:r>
              <a:rPr lang="en-GB" b="1" dirty="0"/>
              <a:t>C2: </a:t>
            </a:r>
            <a:r>
              <a:rPr lang="en-GB" dirty="0"/>
              <a:t>Mathematical problem handling competency</a:t>
            </a:r>
            <a:br>
              <a:rPr lang="en-GB" dirty="0"/>
            </a:br>
            <a:r>
              <a:rPr lang="en-GB" dirty="0"/>
              <a:t>Posing and solving mathematical problems</a:t>
            </a:r>
          </a:p>
          <a:p>
            <a:r>
              <a:rPr lang="en-GB" b="1" dirty="0"/>
              <a:t>C3: </a:t>
            </a:r>
            <a:r>
              <a:rPr lang="en-GB" dirty="0"/>
              <a:t>Mathematical modelling competency</a:t>
            </a:r>
            <a:br>
              <a:rPr lang="en-GB" dirty="0"/>
            </a:br>
            <a:r>
              <a:rPr lang="en-GB" dirty="0"/>
              <a:t>Analysing and constructing models of extra-mathematical contexts and situations</a:t>
            </a:r>
          </a:p>
          <a:p>
            <a:r>
              <a:rPr lang="en-GB" b="1" dirty="0"/>
              <a:t>C4: </a:t>
            </a:r>
            <a:r>
              <a:rPr lang="en-GB" dirty="0"/>
              <a:t>Mathematical reasoning competency</a:t>
            </a:r>
            <a:br>
              <a:rPr lang="en-GB" dirty="0"/>
            </a:br>
            <a:r>
              <a:rPr lang="en-GB" dirty="0"/>
              <a:t>Assessing and producing justification of mathematical claims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80838" y="337689"/>
            <a:ext cx="4759357" cy="718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Mathematical competencies (cont)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8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838" y="337689"/>
            <a:ext cx="4759357" cy="718937"/>
          </a:xfrm>
        </p:spPr>
        <p:txBody>
          <a:bodyPr/>
          <a:lstStyle/>
          <a:p>
            <a:pPr algn="ctr"/>
            <a:r>
              <a:rPr lang="en-GB" dirty="0"/>
              <a:t>Mathematical competencies (</a:t>
            </a:r>
            <a:r>
              <a:rPr lang="en-GB" dirty="0" err="1"/>
              <a:t>cont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96" y="867114"/>
            <a:ext cx="7442520" cy="3925643"/>
          </a:xfrm>
        </p:spPr>
        <p:txBody>
          <a:bodyPr>
            <a:normAutofit/>
          </a:bodyPr>
          <a:lstStyle/>
          <a:p>
            <a:r>
              <a:rPr lang="en-GB" b="1" dirty="0"/>
              <a:t>Handling the language, constructs and tools of mathematics</a:t>
            </a:r>
          </a:p>
          <a:p>
            <a:r>
              <a:rPr lang="en-GB" b="1" dirty="0"/>
              <a:t>C5: </a:t>
            </a:r>
            <a:r>
              <a:rPr lang="en-GB" dirty="0"/>
              <a:t>Mathematical representation competency</a:t>
            </a:r>
            <a:br>
              <a:rPr lang="en-GB" dirty="0"/>
            </a:br>
            <a:r>
              <a:rPr lang="en-GB" dirty="0"/>
              <a:t>Dealing with different representations of mathematical entities</a:t>
            </a:r>
          </a:p>
          <a:p>
            <a:r>
              <a:rPr lang="en-GB" b="1" dirty="0"/>
              <a:t>C6: </a:t>
            </a:r>
            <a:r>
              <a:rPr lang="en-GB" dirty="0"/>
              <a:t>Mathematical symbolism and formalism competency</a:t>
            </a:r>
            <a:br>
              <a:rPr lang="en-GB" dirty="0"/>
            </a:br>
            <a:r>
              <a:rPr lang="en-GB" dirty="0"/>
              <a:t>Handling mathematical symbols and formalism</a:t>
            </a:r>
          </a:p>
          <a:p>
            <a:r>
              <a:rPr lang="en-GB" b="1" dirty="0"/>
              <a:t>C7: </a:t>
            </a:r>
            <a:r>
              <a:rPr lang="en-GB" dirty="0"/>
              <a:t>Mathematical communication competency</a:t>
            </a:r>
            <a:br>
              <a:rPr lang="en-GB" dirty="0"/>
            </a:br>
            <a:r>
              <a:rPr lang="en-GB" dirty="0"/>
              <a:t>Communicating in, with and about mathematics</a:t>
            </a:r>
          </a:p>
          <a:p>
            <a:r>
              <a:rPr lang="en-GB" b="1" dirty="0"/>
              <a:t>C8: </a:t>
            </a:r>
            <a:r>
              <a:rPr lang="en-GB" dirty="0"/>
              <a:t>Mathematical aids and tools competency</a:t>
            </a:r>
            <a:br>
              <a:rPr lang="en-GB" dirty="0"/>
            </a:br>
            <a:r>
              <a:rPr lang="en-GB" dirty="0"/>
              <a:t>Handling material aids and tools for mathematical activity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Content free mathematics?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442520" cy="3733951"/>
          </a:xfrm>
        </p:spPr>
        <p:txBody>
          <a:bodyPr>
            <a:normAutofit/>
          </a:bodyPr>
          <a:lstStyle/>
          <a:p>
            <a:r>
              <a:rPr lang="en-GB" dirty="0"/>
              <a:t>Niss and colleagues are trying to set out what it means to be mathematically competent in generic terms “</a:t>
            </a:r>
            <a:r>
              <a:rPr lang="en-GB" i="1" dirty="0">
                <a:solidFill>
                  <a:srgbClr val="0066CC"/>
                </a:solidFill>
              </a:rPr>
              <a:t>independent of specific mathematical subject matter as well as specific educational levels</a:t>
            </a:r>
            <a:r>
              <a:rPr lang="en-GB" i="1" dirty="0"/>
              <a:t>”</a:t>
            </a:r>
          </a:p>
          <a:p>
            <a:r>
              <a:rPr lang="en-GB" dirty="0"/>
              <a:t>They are clear that subject matter is vitally important: “</a:t>
            </a:r>
            <a:r>
              <a:rPr lang="en-GB" i="1" dirty="0">
                <a:solidFill>
                  <a:srgbClr val="0066CC"/>
                </a:solidFill>
              </a:rPr>
              <a:t>the fact that mathematical competence can neither exist without mathematical subject matter nor be reduced to a specification of that subject matter suggests that there is an intricate relationship between competence and subject matter that needs to be addressed.</a:t>
            </a:r>
            <a:r>
              <a:rPr lang="en-GB" dirty="0">
                <a:solidFill>
                  <a:schemeClr val="tx1"/>
                </a:solidFill>
              </a:rPr>
              <a:t>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Implications for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96" y="987616"/>
            <a:ext cx="7442520" cy="3925643"/>
          </a:xfrm>
        </p:spPr>
        <p:txBody>
          <a:bodyPr>
            <a:normAutofit/>
          </a:bodyPr>
          <a:lstStyle/>
          <a:p>
            <a:r>
              <a:rPr lang="en-GB" dirty="0"/>
              <a:t>How do existing learning outcomes measure up to developing mathematical competencies.</a:t>
            </a:r>
          </a:p>
          <a:p>
            <a:r>
              <a:rPr lang="en-GB" dirty="0"/>
              <a:t>Here are the LOs for a 1</a:t>
            </a:r>
            <a:r>
              <a:rPr lang="en-GB" baseline="30000" dirty="0"/>
              <a:t>st</a:t>
            </a:r>
            <a:r>
              <a:rPr lang="en-GB" dirty="0"/>
              <a:t> year Maths for Economics module I found</a:t>
            </a:r>
          </a:p>
          <a:p>
            <a:r>
              <a:rPr lang="en-GB" dirty="0"/>
              <a:t>On completion of this module students should be able to:</a:t>
            </a:r>
          </a:p>
          <a:p>
            <a:pPr lvl="1"/>
            <a:r>
              <a:rPr lang="en-GB" sz="1400" dirty="0"/>
              <a:t>Apply mathematical concepts and techniques to solve complex economic problems</a:t>
            </a:r>
          </a:p>
          <a:p>
            <a:pPr lvl="1"/>
            <a:r>
              <a:rPr lang="en-GB" sz="1400" dirty="0"/>
              <a:t>Use calculus to solve unconstrained and constrained optimisation problems in economics</a:t>
            </a:r>
          </a:p>
          <a:p>
            <a:pPr lvl="1"/>
            <a:r>
              <a:rPr lang="en-GB" sz="1400" dirty="0"/>
              <a:t>Analyse and interpret function properties</a:t>
            </a:r>
          </a:p>
          <a:p>
            <a:pPr lvl="1"/>
            <a:r>
              <a:rPr lang="en-GB" sz="1400" dirty="0"/>
              <a:t>Perform basic operations in matric algebra and solve systems of several simultaneous equations.</a:t>
            </a:r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23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Implications for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442520" cy="3733951"/>
          </a:xfrm>
        </p:spPr>
        <p:txBody>
          <a:bodyPr>
            <a:normAutofit/>
          </a:bodyPr>
          <a:lstStyle/>
          <a:p>
            <a:r>
              <a:rPr lang="en-GB" dirty="0"/>
              <a:t>If we focused on developing mathematical competencies in an economics setting (</a:t>
            </a:r>
            <a:r>
              <a:rPr lang="en-GB" i="1" dirty="0"/>
              <a:t>subject matter content </a:t>
            </a:r>
            <a:r>
              <a:rPr lang="en-GB" dirty="0"/>
              <a:t>in the language of Niss) we might:</a:t>
            </a:r>
          </a:p>
          <a:p>
            <a:pPr lvl="1"/>
            <a:r>
              <a:rPr lang="en-GB" sz="1400" dirty="0"/>
              <a:t>Put less emphasis on procedures and more emphasis on understanding</a:t>
            </a:r>
          </a:p>
          <a:p>
            <a:pPr lvl="1"/>
            <a:r>
              <a:rPr lang="en-GB" sz="1400" dirty="0"/>
              <a:t>Have less content</a:t>
            </a:r>
          </a:p>
          <a:p>
            <a:pPr lvl="1"/>
            <a:r>
              <a:rPr lang="en-GB" sz="1400" dirty="0"/>
              <a:t>Focus on how mathematical concepts align with economics concepts</a:t>
            </a:r>
            <a:br>
              <a:rPr lang="en-GB" sz="1400" dirty="0"/>
            </a:br>
            <a:r>
              <a:rPr lang="en-GB" sz="1400" dirty="0"/>
              <a:t>(e.g. elasticity, marginal)</a:t>
            </a:r>
          </a:p>
          <a:p>
            <a:pPr lvl="1"/>
            <a:r>
              <a:rPr lang="en-GB" sz="1400" dirty="0"/>
              <a:t>Spend more time exploring the importance of assumptions underlying mathematical models in economics</a:t>
            </a:r>
          </a:p>
          <a:p>
            <a:pPr lvl="1"/>
            <a:r>
              <a:rPr lang="en-GB" sz="1400" dirty="0"/>
              <a:t>Ensure consideration is given to the significance of parameters (for example, what happens if we vary the exponents in a Cobb-Douglas model)</a:t>
            </a:r>
          </a:p>
          <a:p>
            <a:pPr lvl="1"/>
            <a:r>
              <a:rPr lang="en-GB" sz="1400" dirty="0"/>
              <a:t>Strengthen collaboration between mathematics and economics departments</a:t>
            </a:r>
          </a:p>
          <a:p>
            <a:pPr lvl="1"/>
            <a:r>
              <a:rPr lang="en-GB" sz="1400" dirty="0"/>
              <a:t>Set assignments that assess what really matters rather than what is easy to mark</a:t>
            </a:r>
          </a:p>
          <a:p>
            <a:pPr lvl="1"/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What about C8?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96" y="987616"/>
            <a:ext cx="7442520" cy="3925643"/>
          </a:xfrm>
        </p:spPr>
        <p:txBody>
          <a:bodyPr>
            <a:normAutofit/>
          </a:bodyPr>
          <a:lstStyle/>
          <a:p>
            <a:r>
              <a:rPr lang="en-GB" b="1" dirty="0"/>
              <a:t>C8: </a:t>
            </a:r>
            <a:r>
              <a:rPr lang="en-GB" dirty="0"/>
              <a:t>Mathematical aids and tools competency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  <p:sp>
        <p:nvSpPr>
          <p:cNvPr id="8" name="AutoShape 5" descr="Thumbnail Imag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41" y="1674030"/>
            <a:ext cx="4255078" cy="28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886700" cy="3733951"/>
          </a:xfrm>
        </p:spPr>
        <p:txBody>
          <a:bodyPr>
            <a:normAutofit/>
          </a:bodyPr>
          <a:lstStyle/>
          <a:p>
            <a:r>
              <a:rPr lang="en-GB" dirty="0"/>
              <a:t>A bit of history</a:t>
            </a:r>
          </a:p>
          <a:p>
            <a:r>
              <a:rPr lang="en-GB" dirty="0"/>
              <a:t>Dissenting voices</a:t>
            </a:r>
          </a:p>
          <a:p>
            <a:r>
              <a:rPr lang="en-GB" dirty="0"/>
              <a:t>Mathematics in economics degree programmes</a:t>
            </a:r>
          </a:p>
          <a:p>
            <a:r>
              <a:rPr lang="en-GB" dirty="0"/>
              <a:t>Conceptualising mathematics in economics</a:t>
            </a:r>
          </a:p>
          <a:p>
            <a:r>
              <a:rPr lang="en-GB" dirty="0"/>
              <a:t>Mathematical Competencies</a:t>
            </a:r>
          </a:p>
          <a:p>
            <a:r>
              <a:rPr lang="en-GB" dirty="0"/>
              <a:t>Implications for teaching</a:t>
            </a:r>
          </a:p>
          <a:p>
            <a:r>
              <a:rPr lang="en-GB" dirty="0"/>
              <a:t>Questions rather than answers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53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What about C8?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96" y="987616"/>
            <a:ext cx="7442520" cy="3925643"/>
          </a:xfrm>
        </p:spPr>
        <p:txBody>
          <a:bodyPr>
            <a:normAutofit/>
          </a:bodyPr>
          <a:lstStyle/>
          <a:p>
            <a:r>
              <a:rPr lang="en-GB" dirty="0"/>
              <a:t>I gave </a:t>
            </a:r>
            <a:r>
              <a:rPr lang="en-GB" dirty="0" err="1"/>
              <a:t>CoPilot</a:t>
            </a:r>
            <a:r>
              <a:rPr lang="en-GB" dirty="0"/>
              <a:t> the following prompt</a:t>
            </a:r>
          </a:p>
          <a:p>
            <a:r>
              <a:rPr lang="en-GB" dirty="0"/>
              <a:t>A consumer has a utility function of U=x^0.4 * y^0.6. The price of good x is £0.5 and the price of good y is £1. The consumer has income of £30. What is the optimal bundle of goods?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4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What about C8?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  <p:pic>
        <p:nvPicPr>
          <p:cNvPr id="10" name="Content Placeholder 7"/>
          <p:cNvPicPr/>
          <p:nvPr/>
        </p:nvPicPr>
        <p:blipFill rotWithShape="1">
          <a:blip r:embed="rId3"/>
          <a:srcRect l="32573" t="20941" r="13995" b="40914"/>
          <a:stretch/>
        </p:blipFill>
        <p:spPr bwMode="auto">
          <a:xfrm>
            <a:off x="2126308" y="1056626"/>
            <a:ext cx="4987636" cy="3466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526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442520" cy="373395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6" t="21564" r="13827" b="31938"/>
          <a:stretch/>
        </p:blipFill>
        <p:spPr bwMode="auto">
          <a:xfrm>
            <a:off x="1820050" y="1007116"/>
            <a:ext cx="5503900" cy="3799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491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442520" cy="373395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31746" t="33534" r="13250" b="34560"/>
          <a:stretch/>
        </p:blipFill>
        <p:spPr bwMode="auto">
          <a:xfrm>
            <a:off x="1802549" y="1424647"/>
            <a:ext cx="5801408" cy="3536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86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What do we want students to do in a world of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442520" cy="3733951"/>
          </a:xfrm>
        </p:spPr>
        <p:txBody>
          <a:bodyPr>
            <a:normAutofit/>
          </a:bodyPr>
          <a:lstStyle/>
          <a:p>
            <a:r>
              <a:rPr lang="en-GB" dirty="0"/>
              <a:t>Is there still a value in teaching procedures?</a:t>
            </a:r>
          </a:p>
          <a:p>
            <a:r>
              <a:rPr lang="en-GB" dirty="0"/>
              <a:t>How do we encourage productive use of AI?</a:t>
            </a:r>
          </a:p>
          <a:p>
            <a:r>
              <a:rPr lang="en-GB" dirty="0"/>
              <a:t>What is productive use of AI? </a:t>
            </a:r>
          </a:p>
          <a:p>
            <a:r>
              <a:rPr lang="en-GB" dirty="0"/>
              <a:t>There is a message in small letters across the bottom of the AI screen saying “AI-generated content may be incorrect”.  How do we teach our students to recognise when this has happened?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" t="2639" r="6823" b="6850"/>
          <a:stretch/>
        </p:blipFill>
        <p:spPr>
          <a:xfrm flipH="1">
            <a:off x="0" y="0"/>
            <a:ext cx="9144000" cy="514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A4065C-B25F-BA4D-902C-9C2D152ADDEF}"/>
              </a:ext>
            </a:extLst>
          </p:cNvPr>
          <p:cNvSpPr/>
          <p:nvPr/>
        </p:nvSpPr>
        <p:spPr>
          <a:xfrm>
            <a:off x="-1" y="0"/>
            <a:ext cx="9143999" cy="2571750"/>
          </a:xfrm>
          <a:prstGeom prst="rect">
            <a:avLst/>
          </a:prstGeom>
          <a:gradFill>
            <a:gsLst>
              <a:gs pos="100000">
                <a:schemeClr val="accent1">
                  <a:lumMod val="0"/>
                  <a:lumOff val="100000"/>
                  <a:alpha val="0"/>
                </a:schemeClr>
              </a:gs>
              <a:gs pos="1000">
                <a:srgbClr val="0066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16995" y="2284353"/>
            <a:ext cx="2720342" cy="68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72966" y="2347313"/>
            <a:ext cx="2608400" cy="55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BC12FD-67E2-BB49-8BF2-7675C19D78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0579" y="352624"/>
            <a:ext cx="3272400" cy="47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8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A bit of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886700" cy="3733951"/>
          </a:xfrm>
        </p:spPr>
        <p:txBody>
          <a:bodyPr>
            <a:normAutofit/>
          </a:bodyPr>
          <a:lstStyle/>
          <a:p>
            <a:r>
              <a:rPr lang="en-GB" dirty="0"/>
              <a:t>Léon </a:t>
            </a:r>
            <a:r>
              <a:rPr lang="en-GB" dirty="0" err="1"/>
              <a:t>Walras</a:t>
            </a:r>
            <a:r>
              <a:rPr lang="en-GB" dirty="0"/>
              <a:t> is widely regard as the early pioneer of the use of mathematics in economics through his 1874 book </a:t>
            </a:r>
            <a:r>
              <a:rPr lang="en-GB" i="1" dirty="0" err="1"/>
              <a:t>Éléments</a:t>
            </a:r>
            <a:r>
              <a:rPr lang="en-GB" i="1" dirty="0"/>
              <a:t> </a:t>
            </a:r>
            <a:r>
              <a:rPr lang="en-GB" i="1" dirty="0" err="1"/>
              <a:t>d’Économie</a:t>
            </a:r>
            <a:r>
              <a:rPr lang="en-GB" i="1" dirty="0"/>
              <a:t> </a:t>
            </a:r>
            <a:r>
              <a:rPr lang="en-GB" i="1" dirty="0" err="1"/>
              <a:t>Politique</a:t>
            </a:r>
            <a:r>
              <a:rPr lang="en-GB" i="1" dirty="0"/>
              <a:t> pure </a:t>
            </a:r>
            <a:r>
              <a:rPr lang="en-GB" i="1" dirty="0" err="1"/>
              <a:t>ou</a:t>
            </a:r>
            <a:r>
              <a:rPr lang="en-GB" i="1" dirty="0"/>
              <a:t> </a:t>
            </a:r>
            <a:r>
              <a:rPr lang="en-GB" i="1" dirty="0" err="1"/>
              <a:t>Théorie</a:t>
            </a:r>
            <a:r>
              <a:rPr lang="en-GB" i="1" dirty="0"/>
              <a:t> de la </a:t>
            </a:r>
            <a:r>
              <a:rPr lang="en-GB" i="1" dirty="0" err="1"/>
              <a:t>Richesse</a:t>
            </a:r>
            <a:r>
              <a:rPr lang="en-GB" i="1" dirty="0"/>
              <a:t> </a:t>
            </a:r>
            <a:r>
              <a:rPr lang="en-GB" i="1" dirty="0" err="1"/>
              <a:t>sociale</a:t>
            </a:r>
            <a:endParaRPr lang="en-GB" i="1" dirty="0"/>
          </a:p>
          <a:p>
            <a:r>
              <a:rPr lang="en-GB" dirty="0"/>
              <a:t> “</a:t>
            </a:r>
            <a:r>
              <a:rPr lang="en-GB" i="1" dirty="0"/>
              <a:t>Most national economists have no idea about the mathematics, and only know the basic arithmetic operations … They are wrong!  The application of mathematics in economics is to consider utility, output, effective demand, effective supply, price, </a:t>
            </a:r>
            <a:r>
              <a:rPr lang="en-GB" i="1" dirty="0" err="1"/>
              <a:t>etc</a:t>
            </a:r>
            <a:r>
              <a:rPr lang="en-GB" i="1" dirty="0"/>
              <a:t> as quantities, and to reason about how these are related.</a:t>
            </a:r>
            <a:r>
              <a:rPr lang="en-GB" dirty="0"/>
              <a:t>”</a:t>
            </a:r>
            <a:r>
              <a:rPr lang="en-GB" i="1" dirty="0"/>
              <a:t>  </a:t>
            </a:r>
            <a:br>
              <a:rPr lang="en-GB" i="1" dirty="0"/>
            </a:br>
            <a:r>
              <a:rPr lang="en-GB" dirty="0"/>
              <a:t>Translation by </a:t>
            </a:r>
            <a:r>
              <a:rPr lang="en-GB" dirty="0" err="1"/>
              <a:t>Jaffé</a:t>
            </a:r>
            <a:r>
              <a:rPr lang="en-GB" dirty="0"/>
              <a:t> (1971), quoted by </a:t>
            </a:r>
            <a:r>
              <a:rPr lang="en-GB" dirty="0">
                <a:hlinkClick r:id="rId2"/>
              </a:rPr>
              <a:t>Feudel (2024)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A bit more of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886700" cy="3733951"/>
          </a:xfrm>
        </p:spPr>
        <p:txBody>
          <a:bodyPr>
            <a:normAutofit/>
          </a:bodyPr>
          <a:lstStyle/>
          <a:p>
            <a:r>
              <a:rPr lang="en-GB" dirty="0"/>
              <a:t>Significant advances in use of mathematics in economics in mid-20</a:t>
            </a:r>
            <a:r>
              <a:rPr lang="en-GB" baseline="30000" dirty="0"/>
              <a:t>th</a:t>
            </a:r>
            <a:r>
              <a:rPr lang="en-GB" dirty="0"/>
              <a:t> century, notably by future Nobel Laureate Paul Samuelson </a:t>
            </a:r>
            <a:r>
              <a:rPr lang="en-GB" i="1" dirty="0"/>
              <a:t>Foundations of Economics Analysis </a:t>
            </a:r>
            <a:r>
              <a:rPr lang="en-GB" dirty="0"/>
              <a:t>based on his PhD thesis.</a:t>
            </a:r>
          </a:p>
          <a:p>
            <a:r>
              <a:rPr lang="en-GB" dirty="0"/>
              <a:t>Mathematics features strongly in the work of several other Nobel Laureates such as Debreu, Simon, Krugman, Buchanan and famously (due to Hollywood) Nash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192" y="337689"/>
            <a:ext cx="4553856" cy="718937"/>
          </a:xfrm>
        </p:spPr>
        <p:txBody>
          <a:bodyPr/>
          <a:lstStyle/>
          <a:p>
            <a:pPr algn="ctr"/>
            <a:r>
              <a:rPr lang="en-GB" dirty="0"/>
              <a:t>The rise and rise of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58" y="1148462"/>
            <a:ext cx="8458803" cy="3733951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Stigler, Stigler &amp; </a:t>
            </a:r>
            <a:r>
              <a:rPr lang="en-GB" dirty="0" err="1">
                <a:hlinkClick r:id="rId2"/>
              </a:rPr>
              <a:t>Friedland</a:t>
            </a:r>
            <a:r>
              <a:rPr lang="en-GB" dirty="0">
                <a:hlinkClick r:id="rId2"/>
              </a:rPr>
              <a:t> (1995) </a:t>
            </a:r>
            <a:r>
              <a:rPr lang="en-GB" dirty="0"/>
              <a:t>carried out what would today be called a bibliometric analysis, looking at publications in leading economics journals.  They classified articles published in five leading economics journals according to the highest level of technique in the article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773055"/>
              </p:ext>
            </p:extLst>
          </p:nvPr>
        </p:nvGraphicFramePr>
        <p:xfrm>
          <a:off x="476886" y="2703823"/>
          <a:ext cx="719124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51">
                  <a:extLst>
                    <a:ext uri="{9D8B030D-6E8A-4147-A177-3AD203B41FA5}">
                      <a16:colId xmlns:a16="http://schemas.microsoft.com/office/drawing/2014/main" val="1571860700"/>
                    </a:ext>
                  </a:extLst>
                </a:gridCol>
                <a:gridCol w="1408789">
                  <a:extLst>
                    <a:ext uri="{9D8B030D-6E8A-4147-A177-3AD203B41FA5}">
                      <a16:colId xmlns:a16="http://schemas.microsoft.com/office/drawing/2014/main" val="2225145929"/>
                    </a:ext>
                  </a:extLst>
                </a:gridCol>
                <a:gridCol w="1085030">
                  <a:extLst>
                    <a:ext uri="{9D8B030D-6E8A-4147-A177-3AD203B41FA5}">
                      <a16:colId xmlns:a16="http://schemas.microsoft.com/office/drawing/2014/main" val="2366194170"/>
                    </a:ext>
                  </a:extLst>
                </a:gridCol>
                <a:gridCol w="1951303">
                  <a:extLst>
                    <a:ext uri="{9D8B030D-6E8A-4147-A177-3AD203B41FA5}">
                      <a16:colId xmlns:a16="http://schemas.microsoft.com/office/drawing/2014/main" val="1678902337"/>
                    </a:ext>
                  </a:extLst>
                </a:gridCol>
                <a:gridCol w="1857967">
                  <a:extLst>
                    <a:ext uri="{9D8B030D-6E8A-4147-A177-3AD203B41FA5}">
                      <a16:colId xmlns:a16="http://schemas.microsoft.com/office/drawing/2014/main" val="814276121"/>
                    </a:ext>
                  </a:extLst>
                </a:gridCol>
              </a:tblGrid>
              <a:tr h="39515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Primarily</a:t>
                      </a:r>
                      <a:r>
                        <a:rPr lang="en-GB" baseline="0" dirty="0"/>
                        <a:t> verbal techniques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Algebra or econometrics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Calculus or more advanced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91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1892-93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63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662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1962-63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333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1989-90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246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9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90" y="337689"/>
            <a:ext cx="4416057" cy="718937"/>
          </a:xfrm>
        </p:spPr>
        <p:txBody>
          <a:bodyPr/>
          <a:lstStyle/>
          <a:p>
            <a:pPr algn="ctr"/>
            <a:r>
              <a:rPr lang="en-GB" dirty="0"/>
              <a:t>Dissenting 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58" y="1148462"/>
            <a:ext cx="8458803" cy="3733951"/>
          </a:xfrm>
        </p:spPr>
        <p:txBody>
          <a:bodyPr>
            <a:normAutofit/>
          </a:bodyPr>
          <a:lstStyle/>
          <a:p>
            <a:r>
              <a:rPr lang="en-GB" dirty="0"/>
              <a:t>Question posed in an online forum: “</a:t>
            </a:r>
            <a:r>
              <a:rPr lang="en-GB" i="1" dirty="0">
                <a:solidFill>
                  <a:srgbClr val="0070C0"/>
                </a:solidFill>
                <a:hlinkClick r:id="rId2"/>
              </a:rPr>
              <a:t>Is math really indispensable for economics</a:t>
            </a:r>
            <a:r>
              <a:rPr lang="en-GB" dirty="0">
                <a:solidFill>
                  <a:srgbClr val="0070C0"/>
                </a:solidFill>
              </a:rPr>
              <a:t>?” </a:t>
            </a:r>
          </a:p>
          <a:p>
            <a:r>
              <a:rPr lang="en-GB" dirty="0"/>
              <a:t>Drew the response </a:t>
            </a:r>
            <a:r>
              <a:rPr lang="en-GB" i="1" dirty="0"/>
              <a:t>“</a:t>
            </a:r>
            <a:r>
              <a:rPr lang="en-GB" i="1" dirty="0">
                <a:solidFill>
                  <a:srgbClr val="FF0000"/>
                </a:solidFill>
              </a:rPr>
              <a:t>Mathematics helps to make any discipline look more scientific, even when it isn’t</a:t>
            </a:r>
            <a:r>
              <a:rPr lang="en-GB" i="1" dirty="0"/>
              <a:t>”. </a:t>
            </a:r>
            <a:r>
              <a:rPr lang="en-GB" dirty="0"/>
              <a:t> </a:t>
            </a:r>
          </a:p>
          <a:p>
            <a:r>
              <a:rPr lang="en-GB" dirty="0"/>
              <a:t>According to </a:t>
            </a:r>
            <a:r>
              <a:rPr lang="en-GB" dirty="0">
                <a:hlinkClick r:id="rId3"/>
              </a:rPr>
              <a:t>Cord (2011) </a:t>
            </a:r>
            <a:r>
              <a:rPr lang="en-GB" dirty="0"/>
              <a:t>Keynes had an “aversion to applying mathematics to economics” (although others have challenged this)</a:t>
            </a:r>
          </a:p>
          <a:p>
            <a:r>
              <a:rPr lang="en-GB" dirty="0"/>
              <a:t>A controversial paper by </a:t>
            </a:r>
            <a:r>
              <a:rPr lang="en-GB" dirty="0">
                <a:hlinkClick r:id="rId4"/>
              </a:rPr>
              <a:t>Lawson (2009) </a:t>
            </a:r>
            <a:r>
              <a:rPr lang="en-GB" dirty="0"/>
              <a:t>(no relation) on the 2008 financial crisis asserted: “</a:t>
            </a:r>
            <a:r>
              <a:rPr lang="en-GB" dirty="0">
                <a:solidFill>
                  <a:srgbClr val="FF0000"/>
                </a:solidFill>
              </a:rPr>
              <a:t>For many years now, economic policy analysis emanating from the academy has been framed mostly in terms of properties of mathematical </a:t>
            </a:r>
            <a:r>
              <a:rPr lang="en-GB" dirty="0" err="1">
                <a:solidFill>
                  <a:srgbClr val="FF0000"/>
                </a:solidFill>
              </a:rPr>
              <a:t>deductivist</a:t>
            </a:r>
            <a:r>
              <a:rPr lang="en-GB" dirty="0">
                <a:solidFill>
                  <a:srgbClr val="FF0000"/>
                </a:solidFill>
              </a:rPr>
              <a:t> models. This modelling activity has not provided too much insight.</a:t>
            </a:r>
            <a:r>
              <a:rPr lang="en-GB" dirty="0">
                <a:solidFill>
                  <a:schemeClr val="tx1"/>
                </a:solidFill>
              </a:rPr>
              <a:t>”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568" y="337689"/>
            <a:ext cx="4514480" cy="718937"/>
          </a:xfrm>
        </p:spPr>
        <p:txBody>
          <a:bodyPr/>
          <a:lstStyle/>
          <a:p>
            <a:pPr algn="ctr"/>
            <a:r>
              <a:rPr lang="en-GB" dirty="0"/>
              <a:t>Dissenting 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442520" cy="373395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On a visit to the London School of Economics in 2008, Queen Elizabeth II asked why economists had not spotted the impending financial crisis.</a:t>
            </a:r>
          </a:p>
          <a:p>
            <a:r>
              <a:rPr lang="en-GB" dirty="0"/>
              <a:t>Responses to that question are broadly polarised into two camps</a:t>
            </a:r>
          </a:p>
          <a:p>
            <a:r>
              <a:rPr lang="en-GB" dirty="0"/>
              <a:t>The mathematical models used were too simplistic – more complex mathematics is needed</a:t>
            </a:r>
          </a:p>
          <a:p>
            <a:r>
              <a:rPr lang="en-GB" dirty="0"/>
              <a:t>There is an over-reliance on mathematics to the exclusion of other evidence such as history, anthropology, sociology and other social sciences</a:t>
            </a:r>
          </a:p>
          <a:p>
            <a:r>
              <a:rPr lang="en-GB" dirty="0"/>
              <a:t>“</a:t>
            </a:r>
            <a:r>
              <a:rPr lang="en-GB" dirty="0">
                <a:solidFill>
                  <a:srgbClr val="FF0000"/>
                </a:solidFill>
              </a:rPr>
              <a:t>Better maths will help, but what will help more would be to allow economics to become an eclectic subject again</a:t>
            </a:r>
            <a:r>
              <a:rPr lang="en-GB" dirty="0"/>
              <a:t>.” (</a:t>
            </a:r>
            <a:r>
              <a:rPr lang="en-GB" dirty="0">
                <a:hlinkClick r:id="rId2"/>
              </a:rPr>
              <a:t>Kitson, 2014</a:t>
            </a:r>
            <a:r>
              <a:rPr lang="en-GB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568" y="337689"/>
            <a:ext cx="4514480" cy="718937"/>
          </a:xfrm>
        </p:spPr>
        <p:txBody>
          <a:bodyPr/>
          <a:lstStyle/>
          <a:p>
            <a:pPr algn="ctr"/>
            <a:r>
              <a:rPr lang="en-GB" dirty="0"/>
              <a:t>Economics degree programmes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442520" cy="3733951"/>
          </a:xfrm>
        </p:spPr>
        <p:txBody>
          <a:bodyPr>
            <a:normAutofit/>
          </a:bodyPr>
          <a:lstStyle/>
          <a:p>
            <a:r>
              <a:rPr lang="en-GB" dirty="0"/>
              <a:t>The debate does not seem to have affected economics degree programmes</a:t>
            </a:r>
          </a:p>
          <a:p>
            <a:r>
              <a:rPr lang="en-GB" dirty="0">
                <a:hlinkClick r:id="rId2"/>
              </a:rPr>
              <a:t>London School of Economics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Having a good grasp of mathematics is key to understanding modern economics</a:t>
            </a:r>
          </a:p>
          <a:p>
            <a:r>
              <a:rPr lang="en-GB" dirty="0">
                <a:hlinkClick r:id="rId3"/>
              </a:rPr>
              <a:t>Iowa State University Economics Department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You are obviously aware of the indispensable role of mathematics in economics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568" y="337689"/>
            <a:ext cx="4514480" cy="718937"/>
          </a:xfrm>
        </p:spPr>
        <p:txBody>
          <a:bodyPr/>
          <a:lstStyle/>
          <a:p>
            <a:pPr algn="ctr"/>
            <a:r>
              <a:rPr lang="en-GB" dirty="0"/>
              <a:t>Economics degree programmes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5" y="1114495"/>
            <a:ext cx="7442520" cy="3733951"/>
          </a:xfrm>
        </p:spPr>
        <p:txBody>
          <a:bodyPr>
            <a:normAutofit/>
          </a:bodyPr>
          <a:lstStyle/>
          <a:p>
            <a:r>
              <a:rPr lang="en-GB" dirty="0"/>
              <a:t>What’s the role of mathematics in an economics degree programme?</a:t>
            </a:r>
          </a:p>
          <a:p>
            <a:r>
              <a:rPr lang="en-GB" dirty="0">
                <a:hlinkClick r:id="rId2"/>
              </a:rPr>
              <a:t>QAA Subject Benchmark Statement 2023 </a:t>
            </a:r>
            <a:r>
              <a:rPr lang="en-GB" dirty="0"/>
              <a:t>suggests a typical programme level learning outcome might be</a:t>
            </a:r>
          </a:p>
          <a:p>
            <a:r>
              <a:rPr lang="en-GB" i="1" dirty="0">
                <a:solidFill>
                  <a:srgbClr val="FF0000"/>
                </a:solidFill>
              </a:rPr>
              <a:t>An understanding of verbal, graphical, mathematical and econometric representation of economic ideas and analysis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How might such a learning outcome be achieved?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55639"/>
            <a:ext cx="1742748" cy="6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4646db-9b87-4327-bcac-364015de26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67B7933C03D4D95D9ACC59BFF0170" ma:contentTypeVersion="18" ma:contentTypeDescription="Create a new document." ma:contentTypeScope="" ma:versionID="3015d3d8c9121e9a11797808b7f5b179">
  <xsd:schema xmlns:xsd="http://www.w3.org/2001/XMLSchema" xmlns:xs="http://www.w3.org/2001/XMLSchema" xmlns:p="http://schemas.microsoft.com/office/2006/metadata/properties" xmlns:ns3="244646db-9b87-4327-bcac-364015de2611" xmlns:ns4="c0a441b5-8d20-4bff-9e5b-02b737499469" targetNamespace="http://schemas.microsoft.com/office/2006/metadata/properties" ma:root="true" ma:fieldsID="7bd1655b7b910b4e4f14cafd08ef9b8b" ns3:_="" ns4:_="">
    <xsd:import namespace="244646db-9b87-4327-bcac-364015de2611"/>
    <xsd:import namespace="c0a441b5-8d20-4bff-9e5b-02b7374994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646db-9b87-4327-bcac-364015de2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441b5-8d20-4bff-9e5b-02b73749946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2C4351-F6CB-47B8-A919-3B862909DA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E842DC-3503-4CF7-B471-4C0193FE82C3}">
  <ds:schemaRefs>
    <ds:schemaRef ds:uri="http://schemas.microsoft.com/office/2006/metadata/properties"/>
    <ds:schemaRef ds:uri="http://purl.org/dc/elements/1.1/"/>
    <ds:schemaRef ds:uri="http://www.w3.org/XML/1998/namespace"/>
    <ds:schemaRef ds:uri="244646db-9b87-4327-bcac-364015de2611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c0a441b5-8d20-4bff-9e5b-02b737499469"/>
  </ds:schemaRefs>
</ds:datastoreItem>
</file>

<file path=customXml/itemProps3.xml><?xml version="1.0" encoding="utf-8"?>
<ds:datastoreItem xmlns:ds="http://schemas.openxmlformats.org/officeDocument/2006/customXml" ds:itemID="{08AE7683-146E-42C9-ABEC-EBED2B908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4646db-9b87-4327-bcac-364015de2611"/>
    <ds:schemaRef ds:uri="c0a441b5-8d20-4bff-9e5b-02b737499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13213</TotalTime>
  <Words>1430</Words>
  <Application>Microsoft Office PowerPoint</Application>
  <PresentationFormat>On-screen Show (16:9)</PresentationFormat>
  <Paragraphs>129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PowerPoint Presentation</vt:lpstr>
      <vt:lpstr>Overview</vt:lpstr>
      <vt:lpstr>A bit of history</vt:lpstr>
      <vt:lpstr>A bit more of history</vt:lpstr>
      <vt:lpstr>The rise and rise of mathematics</vt:lpstr>
      <vt:lpstr>Dissenting voices</vt:lpstr>
      <vt:lpstr>Dissenting voices</vt:lpstr>
      <vt:lpstr>Economics degree programmes</vt:lpstr>
      <vt:lpstr>Economics degree programmes</vt:lpstr>
      <vt:lpstr>Conceptualising mathematics in economics</vt:lpstr>
      <vt:lpstr>Problems with the toolbox</vt:lpstr>
      <vt:lpstr>A way of thinking</vt:lpstr>
      <vt:lpstr>Mathematical competencies</vt:lpstr>
      <vt:lpstr>PowerPoint Presentation</vt:lpstr>
      <vt:lpstr>Mathematical competencies (cont)</vt:lpstr>
      <vt:lpstr>Content free mathematics?</vt:lpstr>
      <vt:lpstr>Implications for teaching</vt:lpstr>
      <vt:lpstr>Implications for teaching</vt:lpstr>
      <vt:lpstr>What about C8?</vt:lpstr>
      <vt:lpstr>What about C8?</vt:lpstr>
      <vt:lpstr>What about C8?</vt:lpstr>
      <vt:lpstr>PowerPoint Presentation</vt:lpstr>
      <vt:lpstr>PowerPoint Presentation</vt:lpstr>
      <vt:lpstr>What do we want students to do in a world of AI?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in economics: marginal or integral?</dc:title>
  <dc:creator>Duncan Lawson</dc:creator>
  <cp:lastModifiedBy>Martin Poulter</cp:lastModifiedBy>
  <cp:revision>354</cp:revision>
  <cp:lastPrinted>2018-11-09T08:58:28Z</cp:lastPrinted>
  <dcterms:created xsi:type="dcterms:W3CDTF">2016-12-06T13:06:50Z</dcterms:created>
  <dcterms:modified xsi:type="dcterms:W3CDTF">2025-10-17T15:48:35Z</dcterms:modified>
  <cp:category>Mathematics in economics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0x010100F7D67B7933C03D4D95D9ACC59BFF0170</vt:lpwstr>
  </property>
</Properties>
</file>