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56" r:id="rId2"/>
    <p:sldId id="269" r:id="rId3"/>
    <p:sldId id="265" r:id="rId4"/>
    <p:sldId id="257" r:id="rId5"/>
    <p:sldId id="278" r:id="rId6"/>
    <p:sldId id="279" r:id="rId7"/>
    <p:sldId id="295" r:id="rId8"/>
    <p:sldId id="282" r:id="rId9"/>
    <p:sldId id="297" r:id="rId10"/>
    <p:sldId id="298" r:id="rId11"/>
    <p:sldId id="299" r:id="rId12"/>
    <p:sldId id="300" r:id="rId13"/>
    <p:sldId id="301" r:id="rId14"/>
    <p:sldId id="302" r:id="rId15"/>
    <p:sldId id="303" r:id="rId16"/>
    <p:sldId id="306" r:id="rId17"/>
    <p:sldId id="271" r:id="rId18"/>
    <p:sldId id="272" r:id="rId19"/>
    <p:sldId id="275" r:id="rId20"/>
    <p:sldId id="276" r:id="rId21"/>
    <p:sldId id="304" r:id="rId22"/>
    <p:sldId id="305" r:id="rId23"/>
    <p:sldId id="267" r:id="rId24"/>
    <p:sldId id="296" r:id="rId25"/>
    <p:sldId id="263" r:id="rId2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296B"/>
    <a:srgbClr val="A53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0779AC-DC3A-411E-98FC-22C96D6C79B5}" v="61" dt="2025-09-09T17:00:32.574"/>
    <p1510:client id="{3DBCAFF7-8E4B-408D-BD92-BD0DC388F750}" v="41" dt="2025-09-09T17:05:20.886"/>
    <p1510:client id="{B79D0FAF-9884-4EA2-84C6-6E7EE8FB9B9B}" v="112" dt="2025-09-09T16:45:44.902"/>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am Thompson" userId="iLUqFBc/Qe4hIQsY6KiaUUgxdyOA9ZpVL44+RsrGSlE=" providerId="None" clId="Web-{B79D0FAF-9884-4EA2-84C6-6E7EE8FB9B9B}"/>
    <pc:docChg chg="modSld sldOrd">
      <pc:chgData name="Adam Thompson" userId="iLUqFBc/Qe4hIQsY6KiaUUgxdyOA9ZpVL44+RsrGSlE=" providerId="None" clId="Web-{B79D0FAF-9884-4EA2-84C6-6E7EE8FB9B9B}" dt="2025-09-09T16:45:44.887" v="93"/>
      <pc:docMkLst>
        <pc:docMk/>
      </pc:docMkLst>
      <pc:sldChg chg="modSp">
        <pc:chgData name="Adam Thompson" userId="iLUqFBc/Qe4hIQsY6KiaUUgxdyOA9ZpVL44+RsrGSlE=" providerId="None" clId="Web-{B79D0FAF-9884-4EA2-84C6-6E7EE8FB9B9B}" dt="2025-09-09T16:45:44.887" v="93"/>
        <pc:sldMkLst>
          <pc:docMk/>
          <pc:sldMk cId="4219891066" sldId="279"/>
        </pc:sldMkLst>
        <pc:spChg chg="mod">
          <ac:chgData name="Adam Thompson" userId="iLUqFBc/Qe4hIQsY6KiaUUgxdyOA9ZpVL44+RsrGSlE=" providerId="None" clId="Web-{B79D0FAF-9884-4EA2-84C6-6E7EE8FB9B9B}" dt="2025-09-09T16:45:44.887" v="93"/>
          <ac:spMkLst>
            <pc:docMk/>
            <pc:sldMk cId="4219891066" sldId="279"/>
            <ac:spMk id="10" creationId="{BF046766-6CDE-9AC2-D8E1-0CC6F91A2F67}"/>
          </ac:spMkLst>
        </pc:spChg>
      </pc:sldChg>
      <pc:sldChg chg="delSp modSp">
        <pc:chgData name="Adam Thompson" userId="iLUqFBc/Qe4hIQsY6KiaUUgxdyOA9ZpVL44+RsrGSlE=" providerId="None" clId="Web-{B79D0FAF-9884-4EA2-84C6-6E7EE8FB9B9B}" dt="2025-09-09T16:39:12.577" v="10"/>
        <pc:sldMkLst>
          <pc:docMk/>
          <pc:sldMk cId="1404572673" sldId="282"/>
        </pc:sldMkLst>
        <pc:spChg chg="mod">
          <ac:chgData name="Adam Thompson" userId="iLUqFBc/Qe4hIQsY6KiaUUgxdyOA9ZpVL44+RsrGSlE=" providerId="None" clId="Web-{B79D0FAF-9884-4EA2-84C6-6E7EE8FB9B9B}" dt="2025-09-09T16:38:43.154" v="9" actId="20577"/>
          <ac:spMkLst>
            <pc:docMk/>
            <pc:sldMk cId="1404572673" sldId="282"/>
            <ac:spMk id="8" creationId="{CC906201-B4F0-03C1-7EE2-2639CB4F1912}"/>
          </ac:spMkLst>
        </pc:spChg>
        <pc:spChg chg="mod">
          <ac:chgData name="Adam Thompson" userId="iLUqFBc/Qe4hIQsY6KiaUUgxdyOA9ZpVL44+RsrGSlE=" providerId="None" clId="Web-{B79D0FAF-9884-4EA2-84C6-6E7EE8FB9B9B}" dt="2025-09-09T16:38:40.419" v="7" actId="20577"/>
          <ac:spMkLst>
            <pc:docMk/>
            <pc:sldMk cId="1404572673" sldId="282"/>
            <ac:spMk id="10" creationId="{B8237DE7-86AE-6A5E-89D4-F340D9618792}"/>
          </ac:spMkLst>
        </pc:spChg>
        <pc:graphicFrameChg chg="del">
          <ac:chgData name="Adam Thompson" userId="iLUqFBc/Qe4hIQsY6KiaUUgxdyOA9ZpVL44+RsrGSlE=" providerId="None" clId="Web-{B79D0FAF-9884-4EA2-84C6-6E7EE8FB9B9B}" dt="2025-09-09T16:39:12.577" v="10"/>
          <ac:graphicFrameMkLst>
            <pc:docMk/>
            <pc:sldMk cId="1404572673" sldId="282"/>
            <ac:graphicFrameMk id="11" creationId="{9A1F264F-5446-C640-CFC2-F605B1C76558}"/>
          </ac:graphicFrameMkLst>
        </pc:graphicFrameChg>
      </pc:sldChg>
      <pc:sldChg chg="modSp">
        <pc:chgData name="Adam Thompson" userId="iLUqFBc/Qe4hIQsY6KiaUUgxdyOA9ZpVL44+RsrGSlE=" providerId="None" clId="Web-{B79D0FAF-9884-4EA2-84C6-6E7EE8FB9B9B}" dt="2025-09-09T16:38:28.310" v="4" actId="20577"/>
        <pc:sldMkLst>
          <pc:docMk/>
          <pc:sldMk cId="3021083956" sldId="295"/>
        </pc:sldMkLst>
        <pc:spChg chg="mod">
          <ac:chgData name="Adam Thompson" userId="iLUqFBc/Qe4hIQsY6KiaUUgxdyOA9ZpVL44+RsrGSlE=" providerId="None" clId="Web-{B79D0FAF-9884-4EA2-84C6-6E7EE8FB9B9B}" dt="2025-09-09T16:38:25.591" v="2" actId="20577"/>
          <ac:spMkLst>
            <pc:docMk/>
            <pc:sldMk cId="3021083956" sldId="295"/>
            <ac:spMk id="2" creationId="{F74F146A-F081-6397-8D30-04828B440C61}"/>
          </ac:spMkLst>
        </pc:spChg>
        <pc:spChg chg="mod">
          <ac:chgData name="Adam Thompson" userId="iLUqFBc/Qe4hIQsY6KiaUUgxdyOA9ZpVL44+RsrGSlE=" providerId="None" clId="Web-{B79D0FAF-9884-4EA2-84C6-6E7EE8FB9B9B}" dt="2025-09-09T16:38:28.310" v="4" actId="20577"/>
          <ac:spMkLst>
            <pc:docMk/>
            <pc:sldMk cId="3021083956" sldId="295"/>
            <ac:spMk id="3" creationId="{C6E32287-EAF1-AE0E-4B1D-8627D17B0C41}"/>
          </ac:spMkLst>
        </pc:spChg>
      </pc:sldChg>
      <pc:sldChg chg="mod ord modShow">
        <pc:chgData name="Adam Thompson" userId="iLUqFBc/Qe4hIQsY6KiaUUgxdyOA9ZpVL44+RsrGSlE=" providerId="None" clId="Web-{B79D0FAF-9884-4EA2-84C6-6E7EE8FB9B9B}" dt="2025-09-09T16:37:36.777" v="1"/>
        <pc:sldMkLst>
          <pc:docMk/>
          <pc:sldMk cId="3797098670" sldId="296"/>
        </pc:sldMkLst>
      </pc:sldChg>
      <pc:sldChg chg="addSp delSp modSp">
        <pc:chgData name="Adam Thompson" userId="iLUqFBc/Qe4hIQsY6KiaUUgxdyOA9ZpVL44+RsrGSlE=" providerId="None" clId="Web-{B79D0FAF-9884-4EA2-84C6-6E7EE8FB9B9B}" dt="2025-09-09T16:41:21.519" v="72" actId="20577"/>
        <pc:sldMkLst>
          <pc:docMk/>
          <pc:sldMk cId="375544627" sldId="304"/>
        </pc:sldMkLst>
        <pc:spChg chg="add mod">
          <ac:chgData name="Adam Thompson" userId="iLUqFBc/Qe4hIQsY6KiaUUgxdyOA9ZpVL44+RsrGSlE=" providerId="None" clId="Web-{B79D0FAF-9884-4EA2-84C6-6E7EE8FB9B9B}" dt="2025-09-09T16:41:21.519" v="72" actId="20577"/>
          <ac:spMkLst>
            <pc:docMk/>
            <pc:sldMk cId="375544627" sldId="304"/>
            <ac:spMk id="4" creationId="{5BCEBBD6-F9C0-8E3E-EE7C-7A756C7AD5FB}"/>
          </ac:spMkLst>
        </pc:spChg>
        <pc:spChg chg="del mod">
          <ac:chgData name="Adam Thompson" userId="iLUqFBc/Qe4hIQsY6KiaUUgxdyOA9ZpVL44+RsrGSlE=" providerId="None" clId="Web-{B79D0FAF-9884-4EA2-84C6-6E7EE8FB9B9B}" dt="2025-09-09T16:40:33.095" v="27"/>
          <ac:spMkLst>
            <pc:docMk/>
            <pc:sldMk cId="375544627" sldId="304"/>
            <ac:spMk id="5" creationId="{1A3E190E-E9CE-C129-0B48-C29299B7B5CE}"/>
          </ac:spMkLst>
        </pc:spChg>
        <pc:spChg chg="add mod">
          <ac:chgData name="Adam Thompson" userId="iLUqFBc/Qe4hIQsY6KiaUUgxdyOA9ZpVL44+RsrGSlE=" providerId="None" clId="Web-{B79D0FAF-9884-4EA2-84C6-6E7EE8FB9B9B}" dt="2025-09-09T16:41:17.206" v="71" actId="20577"/>
          <ac:spMkLst>
            <pc:docMk/>
            <pc:sldMk cId="375544627" sldId="304"/>
            <ac:spMk id="7" creationId="{3C996D6B-EB34-3785-C720-02E119967276}"/>
          </ac:spMkLst>
        </pc:spChg>
        <pc:spChg chg="del mod">
          <ac:chgData name="Adam Thompson" userId="iLUqFBc/Qe4hIQsY6KiaUUgxdyOA9ZpVL44+RsrGSlE=" providerId="None" clId="Web-{B79D0FAF-9884-4EA2-84C6-6E7EE8FB9B9B}" dt="2025-09-09T16:40:36.626" v="29"/>
          <ac:spMkLst>
            <pc:docMk/>
            <pc:sldMk cId="375544627" sldId="304"/>
            <ac:spMk id="9" creationId="{660C9078-2DA2-B830-D592-E02021B8CF4C}"/>
          </ac:spMkLst>
        </pc:spChg>
        <pc:spChg chg="mod">
          <ac:chgData name="Adam Thompson" userId="iLUqFBc/Qe4hIQsY6KiaUUgxdyOA9ZpVL44+RsrGSlE=" providerId="None" clId="Web-{B79D0FAF-9884-4EA2-84C6-6E7EE8FB9B9B}" dt="2025-09-09T16:40:29.548" v="24" actId="20577"/>
          <ac:spMkLst>
            <pc:docMk/>
            <pc:sldMk cId="375544627" sldId="304"/>
            <ac:spMk id="11" creationId="{A66E661B-6A77-5A89-5EA9-460331106F6F}"/>
          </ac:spMkLst>
        </pc:spChg>
        <pc:spChg chg="del mod">
          <ac:chgData name="Adam Thompson" userId="iLUqFBc/Qe4hIQsY6KiaUUgxdyOA9ZpVL44+RsrGSlE=" providerId="None" clId="Web-{B79D0FAF-9884-4EA2-84C6-6E7EE8FB9B9B}" dt="2025-09-09T16:40:34.970" v="28"/>
          <ac:spMkLst>
            <pc:docMk/>
            <pc:sldMk cId="375544627" sldId="304"/>
            <ac:spMk id="12" creationId="{091D4F29-274F-BC6F-0D10-D3345206494D}"/>
          </ac:spMkLst>
        </pc:spChg>
        <pc:spChg chg="mod">
          <ac:chgData name="Adam Thompson" userId="iLUqFBc/Qe4hIQsY6KiaUUgxdyOA9ZpVL44+RsrGSlE=" providerId="None" clId="Web-{B79D0FAF-9884-4EA2-84C6-6E7EE8FB9B9B}" dt="2025-09-09T16:41:00.955" v="62" actId="1076"/>
          <ac:spMkLst>
            <pc:docMk/>
            <pc:sldMk cId="375544627" sldId="304"/>
            <ac:spMk id="16" creationId="{1AC87CC0-2DD2-8C71-879A-62E2E582D006}"/>
          </ac:spMkLst>
        </pc:spChg>
      </pc:sldChg>
      <pc:sldChg chg="modSp">
        <pc:chgData name="Adam Thompson" userId="iLUqFBc/Qe4hIQsY6KiaUUgxdyOA9ZpVL44+RsrGSlE=" providerId="None" clId="Web-{B79D0FAF-9884-4EA2-84C6-6E7EE8FB9B9B}" dt="2025-09-09T16:41:42.379" v="76" actId="20577"/>
        <pc:sldMkLst>
          <pc:docMk/>
          <pc:sldMk cId="3586556293" sldId="305"/>
        </pc:sldMkLst>
        <pc:spChg chg="mod">
          <ac:chgData name="Adam Thompson" userId="iLUqFBc/Qe4hIQsY6KiaUUgxdyOA9ZpVL44+RsrGSlE=" providerId="None" clId="Web-{B79D0FAF-9884-4EA2-84C6-6E7EE8FB9B9B}" dt="2025-09-09T16:41:42.379" v="76" actId="20577"/>
          <ac:spMkLst>
            <pc:docMk/>
            <pc:sldMk cId="3586556293" sldId="305"/>
            <ac:spMk id="3" creationId="{0F9D29CD-D3FE-94B3-E978-5F74BC42BADE}"/>
          </ac:spMkLst>
        </pc:spChg>
      </pc:sldChg>
    </pc:docChg>
  </pc:docChgLst>
  <pc:docChgLst>
    <pc:chgData name="Karishma Patel" userId="tIe8Yhds/mU4+pNzYrXFSoe0rBZ1nd5HeJiiSq22YcE=" providerId="None" clId="Web-{1B0779AC-DC3A-411E-98FC-22C96D6C79B5}"/>
    <pc:docChg chg="addSld delSld modSld">
      <pc:chgData name="Karishma Patel" userId="tIe8Yhds/mU4+pNzYrXFSoe0rBZ1nd5HeJiiSq22YcE=" providerId="None" clId="Web-{1B0779AC-DC3A-411E-98FC-22C96D6C79B5}" dt="2025-09-09T17:00:32.574" v="44" actId="20577"/>
      <pc:docMkLst>
        <pc:docMk/>
      </pc:docMkLst>
      <pc:sldChg chg="modSp">
        <pc:chgData name="Karishma Patel" userId="tIe8Yhds/mU4+pNzYrXFSoe0rBZ1nd5HeJiiSq22YcE=" providerId="None" clId="Web-{1B0779AC-DC3A-411E-98FC-22C96D6C79B5}" dt="2025-09-09T16:48:16.156" v="41"/>
        <pc:sldMkLst>
          <pc:docMk/>
          <pc:sldMk cId="1007689304" sldId="267"/>
        </pc:sldMkLst>
        <pc:spChg chg="mod">
          <ac:chgData name="Karishma Patel" userId="tIe8Yhds/mU4+pNzYrXFSoe0rBZ1nd5HeJiiSq22YcE=" providerId="None" clId="Web-{1B0779AC-DC3A-411E-98FC-22C96D6C79B5}" dt="2025-09-09T16:48:16.156" v="41"/>
          <ac:spMkLst>
            <pc:docMk/>
            <pc:sldMk cId="1007689304" sldId="267"/>
            <ac:spMk id="5" creationId="{228A4489-6278-9E8A-D743-22936D9C8838}"/>
          </ac:spMkLst>
        </pc:spChg>
      </pc:sldChg>
      <pc:sldChg chg="del">
        <pc:chgData name="Karishma Patel" userId="tIe8Yhds/mU4+pNzYrXFSoe0rBZ1nd5HeJiiSq22YcE=" providerId="None" clId="Web-{1B0779AC-DC3A-411E-98FC-22C96D6C79B5}" dt="2025-09-09T16:40:10.763" v="2"/>
        <pc:sldMkLst>
          <pc:docMk/>
          <pc:sldMk cId="2378865886" sldId="274"/>
        </pc:sldMkLst>
      </pc:sldChg>
      <pc:sldChg chg="del">
        <pc:chgData name="Karishma Patel" userId="tIe8Yhds/mU4+pNzYrXFSoe0rBZ1nd5HeJiiSq22YcE=" providerId="None" clId="Web-{1B0779AC-DC3A-411E-98FC-22C96D6C79B5}" dt="2025-09-09T16:40:13.544" v="3"/>
        <pc:sldMkLst>
          <pc:docMk/>
          <pc:sldMk cId="3470346010" sldId="277"/>
        </pc:sldMkLst>
      </pc:sldChg>
      <pc:sldChg chg="modSp">
        <pc:chgData name="Karishma Patel" userId="tIe8Yhds/mU4+pNzYrXFSoe0rBZ1nd5HeJiiSq22YcE=" providerId="None" clId="Web-{1B0779AC-DC3A-411E-98FC-22C96D6C79B5}" dt="2025-09-09T16:44:38.858" v="26" actId="20577"/>
        <pc:sldMkLst>
          <pc:docMk/>
          <pc:sldMk cId="3366754336" sldId="278"/>
        </pc:sldMkLst>
        <pc:spChg chg="mod">
          <ac:chgData name="Karishma Patel" userId="tIe8Yhds/mU4+pNzYrXFSoe0rBZ1nd5HeJiiSq22YcE=" providerId="None" clId="Web-{1B0779AC-DC3A-411E-98FC-22C96D6C79B5}" dt="2025-09-09T16:44:38.858" v="26" actId="20577"/>
          <ac:spMkLst>
            <pc:docMk/>
            <pc:sldMk cId="3366754336" sldId="278"/>
            <ac:spMk id="10" creationId="{851F49F8-F844-A48E-3305-E36C80459354}"/>
          </ac:spMkLst>
        </pc:spChg>
      </pc:sldChg>
      <pc:sldChg chg="modSp">
        <pc:chgData name="Karishma Patel" userId="tIe8Yhds/mU4+pNzYrXFSoe0rBZ1nd5HeJiiSq22YcE=" providerId="None" clId="Web-{1B0779AC-DC3A-411E-98FC-22C96D6C79B5}" dt="2025-09-09T17:00:32.574" v="44" actId="20577"/>
        <pc:sldMkLst>
          <pc:docMk/>
          <pc:sldMk cId="4219891066" sldId="279"/>
        </pc:sldMkLst>
        <pc:spChg chg="mod">
          <ac:chgData name="Karishma Patel" userId="tIe8Yhds/mU4+pNzYrXFSoe0rBZ1nd5HeJiiSq22YcE=" providerId="None" clId="Web-{1B0779AC-DC3A-411E-98FC-22C96D6C79B5}" dt="2025-09-09T17:00:32.574" v="44" actId="20577"/>
          <ac:spMkLst>
            <pc:docMk/>
            <pc:sldMk cId="4219891066" sldId="279"/>
            <ac:spMk id="10" creationId="{BF046766-6CDE-9AC2-D8E1-0CC6F91A2F67}"/>
          </ac:spMkLst>
        </pc:spChg>
      </pc:sldChg>
      <pc:sldChg chg="add">
        <pc:chgData name="Karishma Patel" userId="tIe8Yhds/mU4+pNzYrXFSoe0rBZ1nd5HeJiiSq22YcE=" providerId="None" clId="Web-{1B0779AC-DC3A-411E-98FC-22C96D6C79B5}" dt="2025-09-09T16:39:22.997" v="0"/>
        <pc:sldMkLst>
          <pc:docMk/>
          <pc:sldMk cId="375544627" sldId="304"/>
        </pc:sldMkLst>
      </pc:sldChg>
      <pc:sldChg chg="add">
        <pc:chgData name="Karishma Patel" userId="tIe8Yhds/mU4+pNzYrXFSoe0rBZ1nd5HeJiiSq22YcE=" providerId="None" clId="Web-{1B0779AC-DC3A-411E-98FC-22C96D6C79B5}" dt="2025-09-09T16:39:40.997" v="1"/>
        <pc:sldMkLst>
          <pc:docMk/>
          <pc:sldMk cId="3586556293" sldId="305"/>
        </pc:sldMkLst>
      </pc:sldChg>
    </pc:docChg>
  </pc:docChgLst>
  <pc:docChgLst>
    <pc:chgData name="Adam Thompson" userId="iLUqFBc/Qe4hIQsY6KiaUUgxdyOA9ZpVL44+RsrGSlE=" providerId="None" clId="Web-{3DBCAFF7-8E4B-408D-BD92-BD0DC388F750}"/>
    <pc:docChg chg="addSld modSld sldOrd">
      <pc:chgData name="Adam Thompson" userId="iLUqFBc/Qe4hIQsY6KiaUUgxdyOA9ZpVL44+RsrGSlE=" providerId="None" clId="Web-{3DBCAFF7-8E4B-408D-BD92-BD0DC388F750}" dt="2025-09-09T17:05:20.886" v="39"/>
      <pc:docMkLst>
        <pc:docMk/>
      </pc:docMkLst>
      <pc:sldChg chg="addAnim delAnim">
        <pc:chgData name="Adam Thompson" userId="iLUqFBc/Qe4hIQsY6KiaUUgxdyOA9ZpVL44+RsrGSlE=" providerId="None" clId="Web-{3DBCAFF7-8E4B-408D-BD92-BD0DC388F750}" dt="2025-09-09T16:56:00.114" v="15"/>
        <pc:sldMkLst>
          <pc:docMk/>
          <pc:sldMk cId="3366754336" sldId="278"/>
        </pc:sldMkLst>
      </pc:sldChg>
      <pc:sldChg chg="addAnim delAnim">
        <pc:chgData name="Adam Thompson" userId="iLUqFBc/Qe4hIQsY6KiaUUgxdyOA9ZpVL44+RsrGSlE=" providerId="None" clId="Web-{3DBCAFF7-8E4B-408D-BD92-BD0DC388F750}" dt="2025-09-09T16:56:07.021" v="16"/>
        <pc:sldMkLst>
          <pc:docMk/>
          <pc:sldMk cId="4219891066" sldId="279"/>
        </pc:sldMkLst>
      </pc:sldChg>
      <pc:sldChg chg="modSp addAnim delAnim">
        <pc:chgData name="Adam Thompson" userId="iLUqFBc/Qe4hIQsY6KiaUUgxdyOA9ZpVL44+RsrGSlE=" providerId="None" clId="Web-{3DBCAFF7-8E4B-408D-BD92-BD0DC388F750}" dt="2025-09-09T16:59:34.982" v="31"/>
        <pc:sldMkLst>
          <pc:docMk/>
          <pc:sldMk cId="1404572673" sldId="282"/>
        </pc:sldMkLst>
        <pc:spChg chg="mod">
          <ac:chgData name="Adam Thompson" userId="iLUqFBc/Qe4hIQsY6KiaUUgxdyOA9ZpVL44+RsrGSlE=" providerId="None" clId="Web-{3DBCAFF7-8E4B-408D-BD92-BD0DC388F750}" dt="2025-09-09T16:57:29.680" v="26" actId="20577"/>
          <ac:spMkLst>
            <pc:docMk/>
            <pc:sldMk cId="1404572673" sldId="282"/>
            <ac:spMk id="7" creationId="{8C7B103D-30E6-1B2E-6CF9-01EFC330C75A}"/>
          </ac:spMkLst>
        </pc:spChg>
        <pc:spChg chg="mod">
          <ac:chgData name="Adam Thompson" userId="iLUqFBc/Qe4hIQsY6KiaUUgxdyOA9ZpVL44+RsrGSlE=" providerId="None" clId="Web-{3DBCAFF7-8E4B-408D-BD92-BD0DC388F750}" dt="2025-09-09T16:57:24.399" v="25" actId="20577"/>
          <ac:spMkLst>
            <pc:docMk/>
            <pc:sldMk cId="1404572673" sldId="282"/>
            <ac:spMk id="8" creationId="{CC906201-B4F0-03C1-7EE2-2639CB4F1912}"/>
          </ac:spMkLst>
        </pc:spChg>
        <pc:spChg chg="mod">
          <ac:chgData name="Adam Thompson" userId="iLUqFBc/Qe4hIQsY6KiaUUgxdyOA9ZpVL44+RsrGSlE=" providerId="None" clId="Web-{3DBCAFF7-8E4B-408D-BD92-BD0DC388F750}" dt="2025-09-09T16:57:14.742" v="24" actId="20577"/>
          <ac:spMkLst>
            <pc:docMk/>
            <pc:sldMk cId="1404572673" sldId="282"/>
            <ac:spMk id="10" creationId="{B8237DE7-86AE-6A5E-89D4-F340D9618792}"/>
          </ac:spMkLst>
        </pc:spChg>
      </pc:sldChg>
      <pc:sldChg chg="addAnim">
        <pc:chgData name="Adam Thompson" userId="iLUqFBc/Qe4hIQsY6KiaUUgxdyOA9ZpVL44+RsrGSlE=" providerId="None" clId="Web-{3DBCAFF7-8E4B-408D-BD92-BD0DC388F750}" dt="2025-09-09T17:00:00.264" v="33"/>
        <pc:sldMkLst>
          <pc:docMk/>
          <pc:sldMk cId="3021083956" sldId="295"/>
        </pc:sldMkLst>
      </pc:sldChg>
      <pc:sldChg chg="delAnim">
        <pc:chgData name="Adam Thompson" userId="iLUqFBc/Qe4hIQsY6KiaUUgxdyOA9ZpVL44+RsrGSlE=" providerId="None" clId="Web-{3DBCAFF7-8E4B-408D-BD92-BD0DC388F750}" dt="2025-09-09T17:05:20.886" v="39"/>
        <pc:sldMkLst>
          <pc:docMk/>
          <pc:sldMk cId="3586556293" sldId="305"/>
        </pc:sldMkLst>
      </pc:sldChg>
      <pc:sldChg chg="modSp add ord replId delAnim">
        <pc:chgData name="Adam Thompson" userId="iLUqFBc/Qe4hIQsY6KiaUUgxdyOA9ZpVL44+RsrGSlE=" providerId="None" clId="Web-{3DBCAFF7-8E4B-408D-BD92-BD0DC388F750}" dt="2025-09-09T17:04:32.509" v="38"/>
        <pc:sldMkLst>
          <pc:docMk/>
          <pc:sldMk cId="3842943181" sldId="306"/>
        </pc:sldMkLst>
        <pc:spChg chg="mod">
          <ac:chgData name="Adam Thompson" userId="iLUqFBc/Qe4hIQsY6KiaUUgxdyOA9ZpVL44+RsrGSlE=" providerId="None" clId="Web-{3DBCAFF7-8E4B-408D-BD92-BD0DC388F750}" dt="2025-09-09T17:04:32.509" v="38"/>
          <ac:spMkLst>
            <pc:docMk/>
            <pc:sldMk cId="3842943181" sldId="306"/>
            <ac:spMk id="2" creationId="{6E6E5062-73EA-E03C-CE68-0143FBC1DB0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01DD-5E72-40E4-B05B-9197C7CCE048}" type="datetimeFigureOut">
              <a:t>10/17/2025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5E69AD-8459-4BB5-8326-BCA33FA8B026}" type="slidenum">
              <a:t>‹#›</a:t>
            </a:fld>
            <a:endParaRPr lang="en-GB"/>
          </a:p>
        </p:txBody>
      </p:sp>
    </p:spTree>
    <p:extLst>
      <p:ext uri="{BB962C8B-B14F-4D97-AF65-F5344CB8AC3E}">
        <p14:creationId xmlns:p14="http://schemas.microsoft.com/office/powerpoint/2010/main" val="2052138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assets.publishing.service.gov.uk/media/5a7ef84040f0b62305b8450d/Additional_text_SR45_2014.pdf"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hansard.parliament.uk/Commons/2024-07-29/debates/45E1221B-F210-4132-8A8E-711B96F4D503/PublicSpendingInheritanc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hansard.parliament.uk/Commons/2024-07-29/debates/45E1221B-F210-4132-8A8E-711B96F4D503/PublicSpendingInheritance"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D5E69AD-8459-4BB5-8326-BCA33FA8B026}" type="slidenum">
              <a:rPr lang="en-GB" smtClean="0"/>
              <a:t>1</a:t>
            </a:fld>
            <a:endParaRPr lang="en-GB"/>
          </a:p>
        </p:txBody>
      </p:sp>
    </p:spTree>
    <p:extLst>
      <p:ext uri="{BB962C8B-B14F-4D97-AF65-F5344CB8AC3E}">
        <p14:creationId xmlns:p14="http://schemas.microsoft.com/office/powerpoint/2010/main" val="3392675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a:t>We found that, overall, students became less anxious about maths over the term — but when we break it down, only the students </a:t>
            </a:r>
            <a:r>
              <a:rPr lang="en-GB" b="1"/>
              <a:t>with A-Level Maths</a:t>
            </a:r>
            <a:r>
              <a:rPr lang="en-GB"/>
              <a:t> experienced a </a:t>
            </a:r>
            <a:r>
              <a:rPr lang="en-GB" b="1"/>
              <a:t>statistically significant</a:t>
            </a:r>
            <a:r>
              <a:rPr lang="en-GB"/>
              <a:t> drop. For those without A-Level Maths, anxiety levels decreased slightly, but </a:t>
            </a:r>
            <a:r>
              <a:rPr lang="en-GB" b="1"/>
              <a:t>not enough to be meaningful</a:t>
            </a:r>
            <a:r>
              <a:rPr lang="en-GB"/>
              <a:t> in statistical terms. So while anxiety improves overall, </a:t>
            </a:r>
            <a:r>
              <a:rPr lang="en-GB" b="1"/>
              <a:t>the gap between groups persists</a:t>
            </a:r>
            <a:r>
              <a:rPr lang="en-GB"/>
              <a:t>.</a:t>
            </a:r>
            <a:endParaRPr lang="en-GB" sz="1200" kern="1200">
              <a:solidFill>
                <a:schemeClr val="tx1"/>
              </a:solidFill>
              <a:effectLst/>
              <a:latin typeface="+mn-lt"/>
              <a:ea typeface="+mn-ea"/>
              <a:cs typeface="+mn-cs"/>
            </a:endParaRPr>
          </a:p>
          <a:p>
            <a:pPr marL="628650" lvl="1" indent="-171450">
              <a:buFont typeface="Arial" panose="020B0604020202020204" pitchFamily="34" charset="0"/>
              <a:buChar char="•"/>
            </a:pPr>
            <a:endParaRPr lang="en-GB" sz="1200" kern="1200">
              <a:solidFill>
                <a:schemeClr val="tx1"/>
              </a:solidFill>
              <a:effectLst/>
              <a:latin typeface="+mn-lt"/>
              <a:ea typeface="+mn-ea"/>
              <a:cs typeface="+mn-cs"/>
            </a:endParaRPr>
          </a:p>
          <a:p>
            <a:pPr marL="0" lvl="0" indent="0">
              <a:buFont typeface="Arial" panose="020B0604020202020204" pitchFamily="34" charset="0"/>
              <a:buNone/>
            </a:pPr>
            <a:r>
              <a:rPr lang="en-GB" sz="1200" u="sng" kern="1200">
                <a:solidFill>
                  <a:schemeClr val="tx1"/>
                </a:solidFill>
                <a:effectLst/>
                <a:latin typeface="+mn-lt"/>
                <a:ea typeface="+mn-ea"/>
                <a:cs typeface="+mn-cs"/>
              </a:rPr>
              <a:t>Key Results</a:t>
            </a:r>
          </a:p>
          <a:p>
            <a:pPr marL="0" lvl="0" indent="0">
              <a:buFont typeface="Arial" panose="020B0604020202020204" pitchFamily="34" charset="0"/>
              <a:buNone/>
            </a:pPr>
            <a:endParaRPr lang="en-GB" sz="1200" kern="120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a:solidFill>
                  <a:schemeClr val="tx1"/>
                </a:solidFill>
                <a:effectLst/>
                <a:latin typeface="+mn-lt"/>
                <a:ea typeface="+mn-ea"/>
                <a:cs typeface="+mn-cs"/>
              </a:rPr>
              <a:t>Non A-level: Mean Q5a = 2.58; Mean Q5b = 2.41; </a:t>
            </a:r>
            <a:r>
              <a:rPr lang="en-GB" sz="1200" b="1" kern="1200">
                <a:solidFill>
                  <a:schemeClr val="tx1"/>
                </a:solidFill>
                <a:effectLst/>
                <a:latin typeface="+mn-lt"/>
                <a:ea typeface="+mn-ea"/>
                <a:cs typeface="+mn-cs"/>
              </a:rPr>
              <a:t>d_Q5 = -0.17</a:t>
            </a:r>
            <a:endParaRPr lang="en-GB" sz="1200" kern="120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a:solidFill>
                  <a:schemeClr val="tx1"/>
                </a:solidFill>
                <a:effectLst/>
                <a:latin typeface="+mn-lt"/>
                <a:ea typeface="+mn-ea"/>
                <a:cs typeface="+mn-cs"/>
              </a:rPr>
              <a:t>A-level: Mean Q5a = 1.88; Mean Q5b = 1.48; </a:t>
            </a:r>
            <a:r>
              <a:rPr lang="en-GB" sz="1200" b="1" kern="1200">
                <a:solidFill>
                  <a:schemeClr val="tx1"/>
                </a:solidFill>
                <a:effectLst/>
                <a:latin typeface="+mn-lt"/>
                <a:ea typeface="+mn-ea"/>
                <a:cs typeface="+mn-cs"/>
              </a:rPr>
              <a:t>d_Q5 = -0.4</a:t>
            </a:r>
            <a:endParaRPr lang="en-GB" sz="1200" kern="1200">
              <a:solidFill>
                <a:schemeClr val="tx1"/>
              </a:solidFill>
              <a:effectLst/>
              <a:latin typeface="+mn-lt"/>
              <a:ea typeface="+mn-ea"/>
              <a:cs typeface="+mn-cs"/>
            </a:endParaRPr>
          </a:p>
          <a:p>
            <a:pPr marL="171450" indent="-171450">
              <a:buFont typeface="Arial" panose="020B0604020202020204" pitchFamily="34" charset="0"/>
              <a:buChar char="•"/>
            </a:pPr>
            <a:endParaRPr lang="en-GB"/>
          </a:p>
          <a:p>
            <a:pPr marL="628650" lvl="1" indent="-171450">
              <a:buFont typeface="Arial" panose="020B0604020202020204" pitchFamily="34" charset="0"/>
              <a:buChar char="•"/>
            </a:pPr>
            <a:r>
              <a:rPr lang="en-GB" sz="1200" kern="1200">
                <a:solidFill>
                  <a:schemeClr val="tx1"/>
                </a:solidFill>
                <a:effectLst/>
                <a:latin typeface="+mn-lt"/>
                <a:ea typeface="+mn-ea"/>
                <a:cs typeface="+mn-cs"/>
              </a:rPr>
              <a:t>For the cohort, </a:t>
            </a:r>
            <a:r>
              <a:rPr lang="en-GB" sz="1200" b="1" kern="1200">
                <a:solidFill>
                  <a:schemeClr val="tx1"/>
                </a:solidFill>
                <a:effectLst/>
                <a:latin typeface="+mn-lt"/>
                <a:ea typeface="+mn-ea"/>
                <a:cs typeface="+mn-cs"/>
              </a:rPr>
              <a:t>anxiety decreased significantly</a:t>
            </a:r>
            <a:r>
              <a:rPr lang="en-GB" sz="1200" kern="1200">
                <a:solidFill>
                  <a:schemeClr val="tx1"/>
                </a:solidFill>
                <a:effectLst/>
                <a:latin typeface="+mn-lt"/>
                <a:ea typeface="+mn-ea"/>
                <a:cs typeface="+mn-cs"/>
              </a:rPr>
              <a:t>, falling from 2.22 at entry to 1.94 at the end of the semester (mean change = –0.29, t(48) = –2.4, p = .022).</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without A-level Maths, </a:t>
            </a:r>
            <a:r>
              <a:rPr lang="en-GB" sz="1200" b="1" kern="1200">
                <a:solidFill>
                  <a:schemeClr val="tx1"/>
                </a:solidFill>
                <a:effectLst/>
                <a:latin typeface="+mn-lt"/>
                <a:ea typeface="+mn-ea"/>
                <a:cs typeface="+mn-cs"/>
              </a:rPr>
              <a:t>anxiety</a:t>
            </a:r>
            <a:r>
              <a:rPr lang="en-GB" sz="1200" kern="1200">
                <a:solidFill>
                  <a:schemeClr val="tx1"/>
                </a:solidFill>
                <a:effectLst/>
                <a:latin typeface="+mn-lt"/>
                <a:ea typeface="+mn-ea"/>
                <a:cs typeface="+mn-cs"/>
              </a:rPr>
              <a:t> </a:t>
            </a:r>
            <a:r>
              <a:rPr lang="en-GB" sz="1200" b="1" kern="1200">
                <a:solidFill>
                  <a:schemeClr val="tx1"/>
                </a:solidFill>
                <a:effectLst/>
                <a:latin typeface="+mn-lt"/>
                <a:ea typeface="+mn-ea"/>
                <a:cs typeface="+mn-cs"/>
              </a:rPr>
              <a:t>decreased but</a:t>
            </a:r>
            <a:r>
              <a:rPr lang="en-GB" sz="1200" kern="1200">
                <a:solidFill>
                  <a:schemeClr val="tx1"/>
                </a:solidFill>
                <a:effectLst/>
                <a:latin typeface="+mn-lt"/>
                <a:ea typeface="+mn-ea"/>
                <a:cs typeface="+mn-cs"/>
              </a:rPr>
              <a:t> </a:t>
            </a:r>
            <a:r>
              <a:rPr lang="en-GB" sz="1200" b="1" kern="1200">
                <a:solidFill>
                  <a:schemeClr val="tx1"/>
                </a:solidFill>
                <a:effectLst/>
                <a:latin typeface="+mn-lt"/>
                <a:ea typeface="+mn-ea"/>
                <a:cs typeface="+mn-cs"/>
              </a:rPr>
              <a:t>not significantly</a:t>
            </a:r>
            <a:r>
              <a:rPr lang="en-GB" sz="1200" kern="1200">
                <a:solidFill>
                  <a:schemeClr val="tx1"/>
                </a:solidFill>
                <a:effectLst/>
                <a:latin typeface="+mn-lt"/>
                <a:ea typeface="+mn-ea"/>
                <a:cs typeface="+mn-cs"/>
              </a:rPr>
              <a:t>, falling from 2.58 to 2.42 at the end of the semester (mean change = –0.17, t(48) = –0.89, p = .38).</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 A-level Maths, </a:t>
            </a:r>
            <a:r>
              <a:rPr lang="en-GB" sz="1200" b="1" kern="1200">
                <a:solidFill>
                  <a:schemeClr val="tx1"/>
                </a:solidFill>
                <a:effectLst/>
                <a:latin typeface="+mn-lt"/>
                <a:ea typeface="+mn-ea"/>
                <a:cs typeface="+mn-cs"/>
              </a:rPr>
              <a:t>anxiety</a:t>
            </a:r>
            <a:r>
              <a:rPr lang="en-GB" sz="1200" kern="1200">
                <a:solidFill>
                  <a:schemeClr val="tx1"/>
                </a:solidFill>
                <a:effectLst/>
                <a:latin typeface="+mn-lt"/>
                <a:ea typeface="+mn-ea"/>
                <a:cs typeface="+mn-cs"/>
              </a:rPr>
              <a:t> </a:t>
            </a:r>
            <a:r>
              <a:rPr lang="en-GB" sz="1200" b="1" kern="1200">
                <a:solidFill>
                  <a:schemeClr val="tx1"/>
                </a:solidFill>
                <a:effectLst/>
                <a:latin typeface="+mn-lt"/>
                <a:ea typeface="+mn-ea"/>
                <a:cs typeface="+mn-cs"/>
              </a:rPr>
              <a:t>decreased significantly</a:t>
            </a:r>
            <a:r>
              <a:rPr lang="en-GB" sz="1200" kern="1200">
                <a:solidFill>
                  <a:schemeClr val="tx1"/>
                </a:solidFill>
                <a:effectLst/>
                <a:latin typeface="+mn-lt"/>
                <a:ea typeface="+mn-ea"/>
                <a:cs typeface="+mn-cs"/>
              </a:rPr>
              <a:t>, falling from 1.88 to 1.48 at the end of the semester (mean change = –0.4, t(48) = –2.62, p = .02).</a:t>
            </a:r>
          </a:p>
          <a:p>
            <a:endParaRPr lang="en-GB"/>
          </a:p>
        </p:txBody>
      </p:sp>
      <p:sp>
        <p:nvSpPr>
          <p:cNvPr id="4" name="Slide Number Placeholder 3"/>
          <p:cNvSpPr>
            <a:spLocks noGrp="1"/>
          </p:cNvSpPr>
          <p:nvPr>
            <p:ph type="sldNum" sz="quarter" idx="5"/>
          </p:nvPr>
        </p:nvSpPr>
        <p:spPr/>
        <p:txBody>
          <a:bodyPr/>
          <a:lstStyle/>
          <a:p>
            <a:fld id="{FD5E69AD-8459-4BB5-8326-BCA33FA8B026}" type="slidenum">
              <a:rPr lang="en-GB" smtClean="0"/>
              <a:t>10</a:t>
            </a:fld>
            <a:endParaRPr lang="en-GB"/>
          </a:p>
        </p:txBody>
      </p:sp>
    </p:spTree>
    <p:extLst>
      <p:ext uri="{BB962C8B-B14F-4D97-AF65-F5344CB8AC3E}">
        <p14:creationId xmlns:p14="http://schemas.microsoft.com/office/powerpoint/2010/main" val="3670291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While both groups saw anxiety decline, only </a:t>
            </a:r>
            <a:r>
              <a:rPr lang="en-GB" b="1"/>
              <a:t>the A-Level group’s reduction was statistically significant</a:t>
            </a:r>
            <a:r>
              <a:rPr lang="en-GB"/>
              <a:t>. The gap in anxiety perceptions remained and widened slightly by the end of the term.</a:t>
            </a:r>
          </a:p>
          <a:p>
            <a:endParaRPr lang="en-GB"/>
          </a:p>
          <a:p>
            <a:r>
              <a:rPr lang="en-GB" u="sng"/>
              <a:t>Key Results</a:t>
            </a:r>
          </a:p>
          <a:p>
            <a:endParaRPr lang="en-GB" u="none"/>
          </a:p>
          <a:p>
            <a:pPr marL="171450" indent="-171450">
              <a:buFont typeface="Arial" panose="020B0604020202020204" pitchFamily="34" charset="0"/>
              <a:buChar char="•"/>
            </a:pPr>
            <a:r>
              <a:rPr lang="en-GB" u="none"/>
              <a:t>At T2 students without A-level Maths have significantly higher perceptions of anxiety when contrasted with students that have studied A-level maths with a mean difference of 0.94 (t(47) = 3.46, p = .001).</a:t>
            </a:r>
          </a:p>
          <a:p>
            <a:pPr marL="171450" indent="-171450">
              <a:buFont typeface="Arial" panose="020B0604020202020204" pitchFamily="34" charset="0"/>
              <a:buChar char="•"/>
            </a:pPr>
            <a:endParaRPr lang="en-GB" u="none"/>
          </a:p>
          <a:p>
            <a:pPr marL="171450" indent="-171450">
              <a:buFont typeface="Arial" panose="020B0604020202020204" pitchFamily="34" charset="0"/>
              <a:buChar char="•"/>
            </a:pPr>
            <a:r>
              <a:rPr lang="en-GB" u="none"/>
              <a:t>When contrasting the students without A-level maths with the students with A-level maths, there is no statistical difference between the changes in reported perceptions of anxiety (t(47) = 0.97, p = .34).</a:t>
            </a:r>
          </a:p>
          <a:p>
            <a:endParaRPr lang="en-GB" u="sng"/>
          </a:p>
          <a:p>
            <a:endParaRPr lang="en-GB" u="sng"/>
          </a:p>
        </p:txBody>
      </p:sp>
      <p:sp>
        <p:nvSpPr>
          <p:cNvPr id="4" name="Slide Number Placeholder 3"/>
          <p:cNvSpPr>
            <a:spLocks noGrp="1"/>
          </p:cNvSpPr>
          <p:nvPr>
            <p:ph type="sldNum" sz="quarter" idx="5"/>
          </p:nvPr>
        </p:nvSpPr>
        <p:spPr/>
        <p:txBody>
          <a:bodyPr/>
          <a:lstStyle/>
          <a:p>
            <a:fld id="{FD5E69AD-8459-4BB5-8326-BCA33FA8B026}" type="slidenum">
              <a:rPr lang="en-GB" smtClean="0"/>
              <a:t>11</a:t>
            </a:fld>
            <a:endParaRPr lang="en-GB"/>
          </a:p>
        </p:txBody>
      </p:sp>
    </p:spTree>
    <p:extLst>
      <p:ext uri="{BB962C8B-B14F-4D97-AF65-F5344CB8AC3E}">
        <p14:creationId xmlns:p14="http://schemas.microsoft.com/office/powerpoint/2010/main" val="13482058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can see that confidence levels start out quite different between groups — and that difference remains at the end of the term. The A-Level group reports higher confidence at both time points, and while both groups show small changes, </a:t>
            </a:r>
            <a:r>
              <a:rPr lang="en-GB" b="1"/>
              <a:t>those changes aren’t statistically meaningful</a:t>
            </a:r>
            <a:r>
              <a:rPr lang="en-GB"/>
              <a:t>.”</a:t>
            </a:r>
          </a:p>
          <a:p>
            <a:pPr marL="171450" indent="-171450">
              <a:buFont typeface="Arial" panose="020B0604020202020204" pitchFamily="34" charset="0"/>
              <a:buChar char="•"/>
            </a:pPr>
            <a:endParaRPr lang="en-GB"/>
          </a:p>
          <a:p>
            <a:pPr marL="0" indent="0">
              <a:buFont typeface="Arial" panose="020B0604020202020204" pitchFamily="34" charset="0"/>
              <a:buNone/>
            </a:pPr>
            <a:r>
              <a:rPr lang="en-GB" u="sng"/>
              <a:t>Key Results</a:t>
            </a:r>
          </a:p>
          <a:p>
            <a:pPr marL="171450" indent="-171450">
              <a:buFont typeface="Arial" panose="020B0604020202020204" pitchFamily="34" charset="0"/>
              <a:buChar char="•"/>
            </a:pPr>
            <a:endParaRPr lang="en-GB"/>
          </a:p>
          <a:p>
            <a:pPr marL="628650" lvl="1" indent="-171450">
              <a:buFont typeface="Arial" panose="020B0604020202020204" pitchFamily="34" charset="0"/>
              <a:buChar char="•"/>
            </a:pPr>
            <a:r>
              <a:rPr lang="en-GB" sz="1200" kern="1200">
                <a:solidFill>
                  <a:schemeClr val="tx1"/>
                </a:solidFill>
                <a:effectLst/>
                <a:latin typeface="+mn-lt"/>
                <a:ea typeface="+mn-ea"/>
                <a:cs typeface="+mn-cs"/>
              </a:rPr>
              <a:t>For the cohort, </a:t>
            </a:r>
            <a:r>
              <a:rPr lang="en-GB" sz="1200" b="1" kern="1200">
                <a:solidFill>
                  <a:schemeClr val="tx1"/>
                </a:solidFill>
                <a:effectLst/>
                <a:latin typeface="+mn-lt"/>
                <a:ea typeface="+mn-ea"/>
                <a:cs typeface="+mn-cs"/>
              </a:rPr>
              <a:t>confidence increased but not significantly</a:t>
            </a:r>
            <a:r>
              <a:rPr lang="en-GB" sz="1200" kern="1200">
                <a:solidFill>
                  <a:schemeClr val="tx1"/>
                </a:solidFill>
                <a:effectLst/>
                <a:latin typeface="+mn-lt"/>
                <a:ea typeface="+mn-ea"/>
                <a:cs typeface="+mn-cs"/>
              </a:rPr>
              <a:t>, rising from 2.22 at entry to 2.29 at the end of the semester (mean change = +0.06, t(48) = 0.52, p = .61).</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without A-level Maths, </a:t>
            </a:r>
            <a:r>
              <a:rPr lang="en-GB" sz="1200" b="1" kern="1200">
                <a:solidFill>
                  <a:schemeClr val="tx1"/>
                </a:solidFill>
                <a:effectLst/>
                <a:latin typeface="+mn-lt"/>
                <a:ea typeface="+mn-ea"/>
                <a:cs typeface="+mn-cs"/>
              </a:rPr>
              <a:t>confidence decreased but not significantly</a:t>
            </a:r>
            <a:r>
              <a:rPr lang="en-GB" sz="1200" kern="1200">
                <a:solidFill>
                  <a:schemeClr val="tx1"/>
                </a:solidFill>
                <a:effectLst/>
                <a:latin typeface="+mn-lt"/>
                <a:ea typeface="+mn-ea"/>
                <a:cs typeface="+mn-cs"/>
              </a:rPr>
              <a:t>, falling from 1.88 at entry to 1.83 at the end of the semester (mean change = -0.04, t(48) = -0.24, p = .81).</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 A-level Maths, </a:t>
            </a:r>
            <a:r>
              <a:rPr lang="en-GB" sz="1200" b="1" kern="1200">
                <a:solidFill>
                  <a:schemeClr val="tx1"/>
                </a:solidFill>
                <a:effectLst/>
                <a:latin typeface="+mn-lt"/>
                <a:ea typeface="+mn-ea"/>
                <a:cs typeface="+mn-cs"/>
              </a:rPr>
              <a:t>confidence increased but not significantly</a:t>
            </a:r>
            <a:r>
              <a:rPr lang="en-GB" sz="1200" kern="1200">
                <a:solidFill>
                  <a:schemeClr val="tx1"/>
                </a:solidFill>
                <a:effectLst/>
                <a:latin typeface="+mn-lt"/>
                <a:ea typeface="+mn-ea"/>
                <a:cs typeface="+mn-cs"/>
              </a:rPr>
              <a:t>, rising from 2.56 at entry to 2.72 at the end of the semester (mean change = +0.16, t(48) = 1.00, p = .33).</a:t>
            </a:r>
          </a:p>
          <a:p>
            <a:endParaRPr lang="en-GB"/>
          </a:p>
        </p:txBody>
      </p:sp>
      <p:sp>
        <p:nvSpPr>
          <p:cNvPr id="4" name="Slide Number Placeholder 3"/>
          <p:cNvSpPr>
            <a:spLocks noGrp="1"/>
          </p:cNvSpPr>
          <p:nvPr>
            <p:ph type="sldNum" sz="quarter" idx="5"/>
          </p:nvPr>
        </p:nvSpPr>
        <p:spPr/>
        <p:txBody>
          <a:bodyPr/>
          <a:lstStyle/>
          <a:p>
            <a:fld id="{FD5E69AD-8459-4BB5-8326-BCA33FA8B026}" type="slidenum">
              <a:rPr lang="en-GB" smtClean="0"/>
              <a:t>12</a:t>
            </a:fld>
            <a:endParaRPr lang="en-GB"/>
          </a:p>
        </p:txBody>
      </p:sp>
    </p:spTree>
    <p:extLst>
      <p:ext uri="{BB962C8B-B14F-4D97-AF65-F5344CB8AC3E}">
        <p14:creationId xmlns:p14="http://schemas.microsoft.com/office/powerpoint/2010/main" val="191803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kern="1200">
                <a:solidFill>
                  <a:schemeClr val="tx1"/>
                </a:solidFill>
                <a:effectLst/>
                <a:latin typeface="+mn-lt"/>
                <a:ea typeface="+mn-ea"/>
                <a:cs typeface="+mn-cs"/>
              </a:rPr>
              <a:t>Here we’re looking at how confidence changed from the start to the end of the term for each group.</a:t>
            </a:r>
          </a:p>
          <a:p>
            <a:pPr marL="0" lvl="0" indent="0">
              <a:buFont typeface="Arial" panose="020B0604020202020204" pitchFamily="34" charset="0"/>
              <a:buNone/>
            </a:pPr>
            <a:endParaRPr lang="en-GB" sz="1200" kern="1200">
              <a:solidFill>
                <a:schemeClr val="tx1"/>
              </a:solidFill>
              <a:effectLst/>
              <a:latin typeface="+mn-lt"/>
              <a:ea typeface="+mn-ea"/>
              <a:cs typeface="+mn-cs"/>
            </a:endParaRPr>
          </a:p>
          <a:p>
            <a:pPr marL="0" lvl="0" indent="0">
              <a:buFont typeface="Arial" panose="020B0604020202020204" pitchFamily="34" charset="0"/>
              <a:buNone/>
            </a:pPr>
            <a:r>
              <a:rPr lang="en-GB" sz="1200" kern="1200">
                <a:solidFill>
                  <a:schemeClr val="tx1"/>
                </a:solidFill>
                <a:effectLst/>
                <a:latin typeface="+mn-lt"/>
                <a:ea typeface="+mn-ea"/>
                <a:cs typeface="+mn-cs"/>
              </a:rPr>
              <a:t>For students with A-Level Maths, confidence increased slightly — but the change wasn’t statistically significant.</a:t>
            </a:r>
          </a:p>
          <a:p>
            <a:pPr marL="0" lvl="0" indent="0">
              <a:buFont typeface="Arial" panose="020B0604020202020204" pitchFamily="34" charset="0"/>
              <a:buNone/>
            </a:pPr>
            <a:r>
              <a:rPr lang="en-GB" sz="1200" kern="1200">
                <a:solidFill>
                  <a:schemeClr val="tx1"/>
                </a:solidFill>
                <a:effectLst/>
                <a:latin typeface="+mn-lt"/>
                <a:ea typeface="+mn-ea"/>
                <a:cs typeface="+mn-cs"/>
              </a:rPr>
              <a:t>Interestingly, students without A-Level Maths saw a small decrease in confidence, though again, it wasn’t significant.</a:t>
            </a:r>
          </a:p>
          <a:p>
            <a:pPr marL="0" lvl="0" indent="0">
              <a:buFont typeface="Arial" panose="020B0604020202020204" pitchFamily="34" charset="0"/>
              <a:buNone/>
            </a:pPr>
            <a:endParaRPr lang="en-GB" sz="1200" kern="1200">
              <a:solidFill>
                <a:schemeClr val="tx1"/>
              </a:solidFill>
              <a:effectLst/>
              <a:latin typeface="+mn-lt"/>
              <a:ea typeface="+mn-ea"/>
              <a:cs typeface="+mn-cs"/>
            </a:endParaRPr>
          </a:p>
          <a:p>
            <a:pPr marL="0" lvl="0" indent="0">
              <a:buFont typeface="Arial" panose="020B0604020202020204" pitchFamily="34" charset="0"/>
              <a:buNone/>
            </a:pPr>
            <a:r>
              <a:rPr lang="en-GB" sz="1200" kern="1200">
                <a:solidFill>
                  <a:schemeClr val="tx1"/>
                </a:solidFill>
                <a:effectLst/>
                <a:latin typeface="+mn-lt"/>
                <a:ea typeface="+mn-ea"/>
                <a:cs typeface="+mn-cs"/>
              </a:rPr>
              <a:t>Overall, the difference in change between the two groups is minimal and not statistically meaningful, which suggests that the confidence gap we saw at the start of the year remains stable rather than narrowing.</a:t>
            </a:r>
          </a:p>
          <a:p>
            <a:pPr marL="0" lvl="0" indent="0">
              <a:buFont typeface="Arial" panose="020B0604020202020204" pitchFamily="34" charset="0"/>
              <a:buNone/>
            </a:pPr>
            <a:endParaRPr lang="en-GB" sz="1200" kern="1200">
              <a:solidFill>
                <a:schemeClr val="tx1"/>
              </a:solidFill>
              <a:effectLst/>
              <a:latin typeface="+mn-lt"/>
              <a:ea typeface="+mn-ea"/>
              <a:cs typeface="+mn-cs"/>
            </a:endParaRPr>
          </a:p>
          <a:p>
            <a:pPr marL="0" lvl="0" indent="0">
              <a:buFont typeface="Arial" panose="020B0604020202020204" pitchFamily="34" charset="0"/>
              <a:buNone/>
            </a:pPr>
            <a:r>
              <a:rPr lang="en-GB" sz="1200" u="sng" kern="1200">
                <a:solidFill>
                  <a:schemeClr val="tx1"/>
                </a:solidFill>
                <a:effectLst/>
                <a:latin typeface="+mn-lt"/>
                <a:ea typeface="+mn-ea"/>
                <a:cs typeface="+mn-cs"/>
              </a:rPr>
              <a:t>Key Results</a:t>
            </a:r>
          </a:p>
          <a:p>
            <a:pPr marL="628650" lvl="1" indent="-171450">
              <a:buFont typeface="Arial" panose="020B0604020202020204" pitchFamily="34" charset="0"/>
              <a:buChar char="•"/>
            </a:pPr>
            <a:endParaRPr lang="en-GB" sz="1200" kern="1200">
              <a:solidFill>
                <a:schemeClr val="tx1"/>
              </a:solidFill>
              <a:effectLst/>
              <a:latin typeface="+mn-lt"/>
              <a:ea typeface="+mn-ea"/>
              <a:cs typeface="+mn-cs"/>
            </a:endParaRPr>
          </a:p>
          <a:p>
            <a:pPr marL="628650" lvl="1" indent="-171450">
              <a:buFont typeface="Arial" panose="020B0604020202020204" pitchFamily="34" charset="0"/>
              <a:buChar char="•"/>
            </a:pPr>
            <a:r>
              <a:rPr lang="en-GB" sz="1200" kern="1200">
                <a:solidFill>
                  <a:schemeClr val="tx1"/>
                </a:solidFill>
                <a:effectLst/>
                <a:latin typeface="+mn-lt"/>
                <a:ea typeface="+mn-ea"/>
                <a:cs typeface="+mn-cs"/>
              </a:rPr>
              <a:t>At T2 students without A-level Maths have </a:t>
            </a:r>
            <a:r>
              <a:rPr lang="en-GB" sz="1200" b="1" kern="1200">
                <a:solidFill>
                  <a:schemeClr val="tx1"/>
                </a:solidFill>
                <a:effectLst/>
                <a:latin typeface="+mn-lt"/>
                <a:ea typeface="+mn-ea"/>
                <a:cs typeface="+mn-cs"/>
              </a:rPr>
              <a:t>significantly lower perceptions of confidence</a:t>
            </a:r>
            <a:r>
              <a:rPr lang="en-GB" sz="1200" kern="1200">
                <a:solidFill>
                  <a:schemeClr val="tx1"/>
                </a:solidFill>
                <a:effectLst/>
                <a:latin typeface="+mn-lt"/>
                <a:ea typeface="+mn-ea"/>
                <a:cs typeface="+mn-cs"/>
              </a:rPr>
              <a:t> when contrasted with students that have studied A-level maths with a mean difference of -0.88 (t(47) = -3.63, p &lt; .001).</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When contrasting the students without A-level maths with the students with A-level maths, there is </a:t>
            </a:r>
            <a:r>
              <a:rPr lang="en-GB" sz="1200" b="1" kern="1200">
                <a:solidFill>
                  <a:schemeClr val="tx1"/>
                </a:solidFill>
                <a:effectLst/>
                <a:latin typeface="+mn-lt"/>
                <a:ea typeface="+mn-ea"/>
                <a:cs typeface="+mn-cs"/>
              </a:rPr>
              <a:t>no statistical difference</a:t>
            </a:r>
            <a:r>
              <a:rPr lang="en-GB" sz="1200" kern="1200">
                <a:solidFill>
                  <a:schemeClr val="tx1"/>
                </a:solidFill>
                <a:effectLst/>
                <a:latin typeface="+mn-lt"/>
                <a:ea typeface="+mn-ea"/>
                <a:cs typeface="+mn-cs"/>
              </a:rPr>
              <a:t> between the reported changes in </a:t>
            </a:r>
            <a:r>
              <a:rPr lang="en-GB" sz="1200" b="1" kern="1200">
                <a:solidFill>
                  <a:schemeClr val="tx1"/>
                </a:solidFill>
                <a:effectLst/>
                <a:latin typeface="+mn-lt"/>
                <a:ea typeface="+mn-ea"/>
                <a:cs typeface="+mn-cs"/>
              </a:rPr>
              <a:t>confidence</a:t>
            </a:r>
            <a:r>
              <a:rPr lang="en-GB" sz="1200" kern="1200">
                <a:solidFill>
                  <a:schemeClr val="tx1"/>
                </a:solidFill>
                <a:effectLst/>
                <a:latin typeface="+mn-lt"/>
                <a:ea typeface="+mn-ea"/>
                <a:cs typeface="+mn-cs"/>
              </a:rPr>
              <a:t> (t(47) = -0.85, p = .40).</a:t>
            </a:r>
          </a:p>
          <a:p>
            <a:endParaRPr lang="en-GB"/>
          </a:p>
        </p:txBody>
      </p:sp>
      <p:sp>
        <p:nvSpPr>
          <p:cNvPr id="4" name="Slide Number Placeholder 3"/>
          <p:cNvSpPr>
            <a:spLocks noGrp="1"/>
          </p:cNvSpPr>
          <p:nvPr>
            <p:ph type="sldNum" sz="quarter" idx="5"/>
          </p:nvPr>
        </p:nvSpPr>
        <p:spPr/>
        <p:txBody>
          <a:bodyPr/>
          <a:lstStyle/>
          <a:p>
            <a:fld id="{FD5E69AD-8459-4BB5-8326-BCA33FA8B026}" type="slidenum">
              <a:rPr lang="en-GB" smtClean="0"/>
              <a:t>13</a:t>
            </a:fld>
            <a:endParaRPr lang="en-GB"/>
          </a:p>
        </p:txBody>
      </p:sp>
    </p:spTree>
    <p:extLst>
      <p:ext uri="{BB962C8B-B14F-4D97-AF65-F5344CB8AC3E}">
        <p14:creationId xmlns:p14="http://schemas.microsoft.com/office/powerpoint/2010/main" val="38195324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Looking at self-reported mathematical ability, we again see that students with A-Level Maths begin the year more confident in their skills, and that gap </a:t>
            </a:r>
            <a:r>
              <a:rPr lang="en-GB" b="1"/>
              <a:t>persists</a:t>
            </a:r>
            <a:r>
              <a:rPr lang="en-GB"/>
              <a:t> over the semester.</a:t>
            </a:r>
            <a:br>
              <a:rPr lang="en-GB"/>
            </a:br>
            <a:r>
              <a:rPr lang="en-GB"/>
              <a:t>While there’s a slight increase in ability ratings for the A-Level group and a slight decrease for the non-A-Level group, </a:t>
            </a:r>
            <a:r>
              <a:rPr lang="en-GB" b="1"/>
              <a:t>neither change is significant</a:t>
            </a:r>
            <a:r>
              <a:rPr lang="en-GB"/>
              <a:t>, and the </a:t>
            </a:r>
            <a:r>
              <a:rPr lang="en-GB" b="1"/>
              <a:t>gap between them remains statistically meaningful at the end of term</a:t>
            </a:r>
            <a:r>
              <a:rPr lang="en-GB"/>
              <a:t>.</a:t>
            </a:r>
          </a:p>
          <a:p>
            <a:endParaRPr lang="en-GB"/>
          </a:p>
          <a:p>
            <a:r>
              <a:rPr lang="en-GB" u="sng"/>
              <a:t>Key Results</a:t>
            </a:r>
          </a:p>
          <a:p>
            <a:endParaRPr lang="en-GB"/>
          </a:p>
          <a:p>
            <a:pPr marL="628650" lvl="1" indent="-171450">
              <a:buFont typeface="Arial" panose="020B0604020202020204" pitchFamily="34" charset="0"/>
              <a:buChar char="•"/>
            </a:pPr>
            <a:r>
              <a:rPr lang="en-GB" sz="1200" kern="1200">
                <a:solidFill>
                  <a:schemeClr val="tx1"/>
                </a:solidFill>
                <a:effectLst/>
                <a:latin typeface="+mn-lt"/>
                <a:ea typeface="+mn-ea"/>
                <a:cs typeface="+mn-cs"/>
              </a:rPr>
              <a:t>For the cohort, </a:t>
            </a:r>
            <a:r>
              <a:rPr lang="en-GB" sz="1200" b="1" kern="1200">
                <a:solidFill>
                  <a:schemeClr val="tx1"/>
                </a:solidFill>
                <a:effectLst/>
                <a:latin typeface="+mn-lt"/>
                <a:ea typeface="+mn-ea"/>
                <a:cs typeface="+mn-cs"/>
              </a:rPr>
              <a:t>self-reported ability increased but not significantly</a:t>
            </a:r>
            <a:r>
              <a:rPr lang="en-GB" sz="1200" kern="1200">
                <a:solidFill>
                  <a:schemeClr val="tx1"/>
                </a:solidFill>
                <a:effectLst/>
                <a:latin typeface="+mn-lt"/>
                <a:ea typeface="+mn-ea"/>
                <a:cs typeface="+mn-cs"/>
              </a:rPr>
              <a:t>, rising from 2.41 at entry to 2.47 at the end of the semester (mean change = +0.06, t(48) = 0.55, p = .58).</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without A-level Maths, </a:t>
            </a:r>
            <a:r>
              <a:rPr lang="en-GB" sz="1200" b="1" kern="1200">
                <a:solidFill>
                  <a:schemeClr val="tx1"/>
                </a:solidFill>
                <a:effectLst/>
                <a:latin typeface="+mn-lt"/>
                <a:ea typeface="+mn-ea"/>
                <a:cs typeface="+mn-cs"/>
              </a:rPr>
              <a:t>self-reported ability decreased but not significantly</a:t>
            </a:r>
            <a:r>
              <a:rPr lang="en-GB" sz="1200" kern="1200">
                <a:solidFill>
                  <a:schemeClr val="tx1"/>
                </a:solidFill>
                <a:effectLst/>
                <a:latin typeface="+mn-lt"/>
                <a:ea typeface="+mn-ea"/>
                <a:cs typeface="+mn-cs"/>
              </a:rPr>
              <a:t>, falling from 2.21 at entry to 2.17 at the end of the semester (mean change = -0.42, t(48) = -0.25, p = .80).</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Students with A-level Maths, </a:t>
            </a:r>
            <a:r>
              <a:rPr lang="en-GB" sz="1200" b="1" kern="1200">
                <a:solidFill>
                  <a:schemeClr val="tx1"/>
                </a:solidFill>
                <a:effectLst/>
                <a:latin typeface="+mn-lt"/>
                <a:ea typeface="+mn-ea"/>
                <a:cs typeface="+mn-cs"/>
              </a:rPr>
              <a:t>self-reported ability increased but not significantly</a:t>
            </a:r>
            <a:r>
              <a:rPr lang="en-GB" sz="1200" kern="1200">
                <a:solidFill>
                  <a:schemeClr val="tx1"/>
                </a:solidFill>
                <a:effectLst/>
                <a:latin typeface="+mn-lt"/>
                <a:ea typeface="+mn-ea"/>
                <a:cs typeface="+mn-cs"/>
              </a:rPr>
              <a:t>, rising from 2.6 at entry to 2.76 at the end of the semester (mean change = +0.16, t(48) = 1.07, p = .29).</a:t>
            </a:r>
          </a:p>
          <a:p>
            <a:endParaRPr lang="en-GB"/>
          </a:p>
        </p:txBody>
      </p:sp>
      <p:sp>
        <p:nvSpPr>
          <p:cNvPr id="4" name="Slide Number Placeholder 3"/>
          <p:cNvSpPr>
            <a:spLocks noGrp="1"/>
          </p:cNvSpPr>
          <p:nvPr>
            <p:ph type="sldNum" sz="quarter" idx="5"/>
          </p:nvPr>
        </p:nvSpPr>
        <p:spPr/>
        <p:txBody>
          <a:bodyPr/>
          <a:lstStyle/>
          <a:p>
            <a:fld id="{FD5E69AD-8459-4BB5-8326-BCA33FA8B026}" type="slidenum">
              <a:rPr lang="en-GB" smtClean="0"/>
              <a:t>14</a:t>
            </a:fld>
            <a:endParaRPr lang="en-GB"/>
          </a:p>
        </p:txBody>
      </p:sp>
    </p:spTree>
    <p:extLst>
      <p:ext uri="{BB962C8B-B14F-4D97-AF65-F5344CB8AC3E}">
        <p14:creationId xmlns:p14="http://schemas.microsoft.com/office/powerpoint/2010/main" val="1507387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a:t>When we look specifically at how perceptions of ability changed over time, neither group experienced a statistically significant shift.</a:t>
            </a:r>
          </a:p>
          <a:p>
            <a:pPr marL="171450" indent="-171450">
              <a:buFont typeface="Arial" panose="020B0604020202020204" pitchFamily="34" charset="0"/>
              <a:buChar char="•"/>
            </a:pPr>
            <a:r>
              <a:rPr lang="en-GB"/>
              <a:t>The A-Level group showed a slight improvement, and the non-A-Level group a slight decline, but </a:t>
            </a:r>
            <a:r>
              <a:rPr lang="en-GB" b="1"/>
              <a:t>these changes are small and not meaningful in statistical terms</a:t>
            </a:r>
            <a:r>
              <a:rPr lang="en-GB"/>
              <a:t>.</a:t>
            </a:r>
          </a:p>
          <a:p>
            <a:pPr marL="171450" indent="-171450">
              <a:buFont typeface="Arial" panose="020B0604020202020204" pitchFamily="34" charset="0"/>
              <a:buChar char="•"/>
            </a:pPr>
            <a:r>
              <a:rPr lang="en-GB"/>
              <a:t>Importantly, </a:t>
            </a:r>
            <a:r>
              <a:rPr lang="en-GB" b="1"/>
              <a:t>the difference in how much the groups changed was not significant either</a:t>
            </a:r>
            <a:r>
              <a:rPr lang="en-GB"/>
              <a:t>, so while the A-Level group continues to report higher ability, the </a:t>
            </a:r>
            <a:r>
              <a:rPr lang="en-GB" b="1"/>
              <a:t>gap isn’t narrowing — nor is it growing significantly.</a:t>
            </a:r>
          </a:p>
          <a:p>
            <a:pPr marL="171450" indent="-171450">
              <a:buFont typeface="Arial" panose="020B0604020202020204" pitchFamily="34" charset="0"/>
              <a:buChar char="•"/>
            </a:pPr>
            <a:endParaRPr lang="en-GB" b="1"/>
          </a:p>
          <a:p>
            <a:pPr marL="0" indent="0">
              <a:buFont typeface="Arial" panose="020B0604020202020204" pitchFamily="34" charset="0"/>
              <a:buNone/>
            </a:pPr>
            <a:r>
              <a:rPr lang="en-GB" b="0" u="sng"/>
              <a:t>Key Results</a:t>
            </a:r>
          </a:p>
          <a:p>
            <a:pPr marL="0" indent="0">
              <a:buFont typeface="Arial" panose="020B0604020202020204" pitchFamily="34" charset="0"/>
              <a:buNone/>
            </a:pPr>
            <a:endParaRPr lang="en-GB" b="0" u="sng"/>
          </a:p>
          <a:p>
            <a:pPr marL="628650" lvl="1" indent="-171450">
              <a:buFont typeface="Arial" panose="020B0604020202020204" pitchFamily="34" charset="0"/>
              <a:buChar char="•"/>
            </a:pPr>
            <a:r>
              <a:rPr lang="en-GB" sz="1200" kern="1200">
                <a:solidFill>
                  <a:schemeClr val="tx1"/>
                </a:solidFill>
                <a:effectLst/>
                <a:latin typeface="+mn-lt"/>
                <a:ea typeface="+mn-ea"/>
                <a:cs typeface="+mn-cs"/>
              </a:rPr>
              <a:t>At T2 students without A-level Maths have </a:t>
            </a:r>
            <a:r>
              <a:rPr lang="en-GB" sz="1200" b="1" kern="1200">
                <a:solidFill>
                  <a:schemeClr val="tx1"/>
                </a:solidFill>
                <a:effectLst/>
                <a:latin typeface="+mn-lt"/>
                <a:ea typeface="+mn-ea"/>
                <a:cs typeface="+mn-cs"/>
              </a:rPr>
              <a:t>significantly lower perceptions of ability</a:t>
            </a:r>
            <a:r>
              <a:rPr lang="en-GB" sz="1200" kern="1200">
                <a:solidFill>
                  <a:schemeClr val="tx1"/>
                </a:solidFill>
                <a:effectLst/>
                <a:latin typeface="+mn-lt"/>
                <a:ea typeface="+mn-ea"/>
                <a:cs typeface="+mn-cs"/>
              </a:rPr>
              <a:t> when contrasted with students that have studied A-level maths with a mean difference of -0.59 (t(47) = -3.19, p = .002).</a:t>
            </a:r>
          </a:p>
          <a:p>
            <a:pPr marL="628650" lvl="1" indent="-171450">
              <a:buFont typeface="Arial" panose="020B0604020202020204" pitchFamily="34" charset="0"/>
              <a:buChar char="•"/>
            </a:pPr>
            <a:r>
              <a:rPr lang="en-GB" sz="1200" kern="1200">
                <a:solidFill>
                  <a:schemeClr val="tx1"/>
                </a:solidFill>
                <a:effectLst/>
                <a:latin typeface="+mn-lt"/>
                <a:ea typeface="+mn-ea"/>
                <a:cs typeface="+mn-cs"/>
              </a:rPr>
              <a:t>When contrasting the students without A-level maths with the students with A-level maths, there is </a:t>
            </a:r>
            <a:r>
              <a:rPr lang="en-GB" sz="1200" b="1" kern="1200">
                <a:solidFill>
                  <a:schemeClr val="tx1"/>
                </a:solidFill>
                <a:effectLst/>
                <a:latin typeface="+mn-lt"/>
                <a:ea typeface="+mn-ea"/>
                <a:cs typeface="+mn-cs"/>
              </a:rPr>
              <a:t>no statistical difference</a:t>
            </a:r>
            <a:r>
              <a:rPr lang="en-GB" sz="1200" kern="1200">
                <a:solidFill>
                  <a:schemeClr val="tx1"/>
                </a:solidFill>
                <a:effectLst/>
                <a:latin typeface="+mn-lt"/>
                <a:ea typeface="+mn-ea"/>
                <a:cs typeface="+mn-cs"/>
              </a:rPr>
              <a:t> between the reported changes in self-reported mathematical ability (t(47) = -0.91, p = .37).</a:t>
            </a:r>
          </a:p>
          <a:p>
            <a:pPr marL="0" indent="0">
              <a:buFont typeface="Arial" panose="020B0604020202020204" pitchFamily="34" charset="0"/>
              <a:buNone/>
            </a:pPr>
            <a:endParaRPr lang="en-GB" b="0" u="sng"/>
          </a:p>
        </p:txBody>
      </p:sp>
      <p:sp>
        <p:nvSpPr>
          <p:cNvPr id="4" name="Slide Number Placeholder 3"/>
          <p:cNvSpPr>
            <a:spLocks noGrp="1"/>
          </p:cNvSpPr>
          <p:nvPr>
            <p:ph type="sldNum" sz="quarter" idx="5"/>
          </p:nvPr>
        </p:nvSpPr>
        <p:spPr/>
        <p:txBody>
          <a:bodyPr/>
          <a:lstStyle/>
          <a:p>
            <a:fld id="{FD5E69AD-8459-4BB5-8326-BCA33FA8B026}" type="slidenum">
              <a:rPr lang="en-GB" smtClean="0"/>
              <a:t>15</a:t>
            </a:fld>
            <a:endParaRPr lang="en-GB"/>
          </a:p>
        </p:txBody>
      </p:sp>
    </p:spTree>
    <p:extLst>
      <p:ext uri="{BB962C8B-B14F-4D97-AF65-F5344CB8AC3E}">
        <p14:creationId xmlns:p14="http://schemas.microsoft.com/office/powerpoint/2010/main" val="17517882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C0F78-8E6E-9407-3648-75EB18BFF2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52CD22-77B6-8051-EE14-4DF66EE39C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CDB1D5-4EC7-6F92-D0CA-3566539A2A1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FDEE244-C43C-E455-E165-B81723A5FFC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12076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Descriptive stats – based on first years studying modules in...... in all three years across all </a:t>
            </a:r>
            <a:r>
              <a:rPr lang="en-US" err="1">
                <a:ea typeface="Calibri"/>
                <a:cs typeface="Calibri"/>
              </a:rPr>
              <a:t>programmes</a:t>
            </a:r>
            <a:endParaRPr lang="en-US">
              <a:ea typeface="Calibri"/>
              <a:cs typeface="Calibri"/>
            </a:endParaRPr>
          </a:p>
          <a:p>
            <a:r>
              <a:rPr lang="en-US">
                <a:ea typeface="Calibri"/>
                <a:cs typeface="Calibri"/>
              </a:rPr>
              <a:t>A Level </a:t>
            </a:r>
            <a:r>
              <a:rPr lang="en-US" err="1">
                <a:ea typeface="Calibri"/>
                <a:cs typeface="Calibri"/>
              </a:rPr>
              <a:t>maths</a:t>
            </a:r>
            <a:r>
              <a:rPr lang="en-US">
                <a:ea typeface="Calibri"/>
                <a:cs typeface="Calibri"/>
              </a:rPr>
              <a:t> – 53 % of students do it</a:t>
            </a:r>
          </a:p>
          <a:p>
            <a:r>
              <a:rPr lang="en-US">
                <a:ea typeface="Calibri"/>
                <a:cs typeface="Calibri"/>
              </a:rPr>
              <a:t>A Level further </a:t>
            </a:r>
            <a:r>
              <a:rPr lang="en-US" err="1">
                <a:ea typeface="Calibri"/>
                <a:cs typeface="Calibri"/>
              </a:rPr>
              <a:t>maths</a:t>
            </a:r>
            <a:r>
              <a:rPr lang="en-US">
                <a:ea typeface="Calibri"/>
                <a:cs typeface="Calibri"/>
              </a:rPr>
              <a:t> excluded from sample</a:t>
            </a:r>
          </a:p>
          <a:p>
            <a:endParaRPr lang="en-US">
              <a:cs typeface="Calibri"/>
            </a:endParaRPr>
          </a:p>
          <a:p>
            <a:r>
              <a:rPr lang="en-US">
                <a:cs typeface="Calibri"/>
              </a:rPr>
              <a:t>Overall = BS1111, BS1112, BS1113, BS1197, BS1196</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37005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Is A-Level math a predictor of overall first year performance – No.</a:t>
            </a: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10684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Just looking at impact on stats and </a:t>
            </a:r>
            <a:r>
              <a:rPr lang="en-US" err="1">
                <a:ea typeface="Calibri"/>
                <a:cs typeface="Calibri"/>
              </a:rPr>
              <a:t>maths</a:t>
            </a:r>
            <a:r>
              <a:rPr lang="en-US">
                <a:ea typeface="Calibri"/>
                <a:cs typeface="Calibri"/>
              </a:rPr>
              <a:t> average result – not significant.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6566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https://assets.publishing.service.gov.uk/media/5a7ef84040f0b62305b8450d/Additional_text_SR45_2014.pdf</a:t>
            </a:r>
            <a:endParaRPr lang="en-US"/>
          </a:p>
          <a:p>
            <a:endParaRPr lang="en-US">
              <a:cs typeface="Calibri"/>
            </a:endParaRPr>
          </a:p>
          <a:p>
            <a:r>
              <a:rPr lang="en-US">
                <a:cs typeface="Calibri"/>
              </a:rPr>
              <a:t>The further education (optional) is a bit of a weird one as they do legally have to remain in education until 18, but they don’t have to be in school, they can get vocational training.</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41719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Impact on econ average</a:t>
            </a:r>
          </a:p>
          <a:p>
            <a:endParaRPr lang="en-US">
              <a:ea typeface="Calibri"/>
              <a:cs typeface="Calibri"/>
            </a:endParaRPr>
          </a:p>
          <a:p>
            <a:r>
              <a:rPr lang="en-US">
                <a:ea typeface="Calibri"/>
                <a:cs typeface="Calibri"/>
              </a:rPr>
              <a:t>Mildly significant result at the 10 % level  in 2022/23</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5509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r>
              <a:rPr lang="en-GB">
                <a:latin typeface="Arial" panose="020B0604020202020204" pitchFamily="34" charset="0"/>
                <a:cs typeface="Arial" panose="020B0604020202020204" pitchFamily="34" charset="0"/>
              </a:rPr>
              <a:t>While anxiety of A-level maths students significantly decreases by the end of the first teaching term, the gap between A-level an </a:t>
            </a:r>
            <a:r>
              <a:rPr lang="en-GB" err="1">
                <a:latin typeface="Arial" panose="020B0604020202020204" pitchFamily="34" charset="0"/>
                <a:cs typeface="Arial" panose="020B0604020202020204" pitchFamily="34" charset="0"/>
              </a:rPr>
              <a:t>dnon</a:t>
            </a:r>
            <a:r>
              <a:rPr lang="en-GB">
                <a:latin typeface="Arial" panose="020B0604020202020204" pitchFamily="34" charset="0"/>
                <a:cs typeface="Arial" panose="020B0604020202020204" pitchFamily="34" charset="0"/>
              </a:rPr>
              <a:t> a level maths students remains significant. </a:t>
            </a:r>
          </a:p>
          <a:p>
            <a:pPr marL="285750" indent="-285750"/>
            <a:endParaRPr lang="en-GB">
              <a:latin typeface="Arial" panose="020B0604020202020204" pitchFamily="34" charset="0"/>
              <a:cs typeface="Arial" panose="020B0604020202020204" pitchFamily="34" charset="0"/>
            </a:endParaRPr>
          </a:p>
          <a:p>
            <a:pPr marL="285750" indent="-285750"/>
            <a:endParaRPr lang="en-GB">
              <a:latin typeface="Arial" panose="020B0604020202020204" pitchFamily="34" charset="0"/>
              <a:cs typeface="Arial" panose="020B0604020202020204" pitchFamily="34" charset="0"/>
            </a:endParaRPr>
          </a:p>
          <a:p>
            <a:pPr marL="285750" indent="-285750"/>
            <a:r>
              <a:rPr lang="en-GB">
                <a:latin typeface="Arial" panose="020B0604020202020204" pitchFamily="34" charset="0"/>
                <a:cs typeface="Arial" panose="020B0604020202020204" pitchFamily="34" charset="0"/>
              </a:rPr>
              <a:t>Why?</a:t>
            </a:r>
          </a:p>
          <a:p>
            <a:pPr marL="610235" lvl="1" indent="-285750"/>
            <a:r>
              <a:rPr lang="en-GB">
                <a:latin typeface="Arial"/>
                <a:cs typeface="Arial"/>
              </a:rPr>
              <a:t>Teaching &amp; Support</a:t>
            </a:r>
            <a:endParaRPr lang="en-GB">
              <a:latin typeface="Arial" panose="020B0604020202020204" pitchFamily="34" charset="0"/>
              <a:cs typeface="Arial" panose="020B0604020202020204" pitchFamily="34" charset="0"/>
            </a:endParaRPr>
          </a:p>
          <a:p>
            <a:pPr marL="610235" lvl="1" indent="-285750"/>
            <a:r>
              <a:rPr lang="en-GB">
                <a:latin typeface="Arial"/>
                <a:cs typeface="Arial"/>
              </a:rPr>
              <a:t>Students' approaches to first year quants modules</a:t>
            </a:r>
            <a:endParaRPr lang="en-GB">
              <a:latin typeface="Arial" panose="020B0604020202020204" pitchFamily="34" charset="0"/>
              <a:cs typeface="Arial" panose="020B0604020202020204" pitchFamily="34" charset="0"/>
            </a:endParaRPr>
          </a:p>
          <a:p>
            <a:pPr marL="610235" lvl="1" indent="-285750"/>
            <a:r>
              <a:rPr lang="en-GB">
                <a:latin typeface="Arial" panose="020B0604020202020204" pitchFamily="34" charset="0"/>
                <a:cs typeface="Arial" panose="020B0604020202020204" pitchFamily="34" charset="0"/>
              </a:rPr>
              <a:t>Course-based approach</a:t>
            </a:r>
          </a:p>
          <a:p>
            <a:pPr marL="610235" lvl="1" indent="-285750"/>
            <a:r>
              <a:rPr lang="en-GB">
                <a:latin typeface="Arial" panose="020B0604020202020204" pitchFamily="34" charset="0"/>
                <a:cs typeface="Arial" panose="020B0604020202020204" pitchFamily="34" charset="0"/>
              </a:rPr>
              <a:t>Covid-19</a:t>
            </a:r>
          </a:p>
          <a:p>
            <a:pPr marL="610235" lvl="1" indent="-285750"/>
            <a:endParaRPr lang="en-GB">
              <a:latin typeface="Arial" panose="020B0604020202020204" pitchFamily="34" charset="0"/>
              <a:cs typeface="Arial" panose="020B0604020202020204" pitchFamily="34" charset="0"/>
            </a:endParaRPr>
          </a:p>
          <a:p>
            <a:pPr marL="286235" indent="-285750"/>
            <a:r>
              <a:rPr lang="en-GB">
                <a:latin typeface="Arial" panose="020B0604020202020204" pitchFamily="34" charset="0"/>
                <a:cs typeface="Arial" panose="020B0604020202020204" pitchFamily="34" charset="0"/>
              </a:rPr>
              <a:t>So what?</a:t>
            </a:r>
          </a:p>
          <a:p>
            <a:pPr marL="610235" lvl="1" indent="-285750"/>
            <a:r>
              <a:rPr lang="en-GB">
                <a:latin typeface="Arial" panose="020B0604020202020204" pitchFamily="34" charset="0"/>
                <a:cs typeface="Arial" panose="020B0604020202020204" pitchFamily="34" charset="0"/>
              </a:rPr>
              <a:t>Entry requirements</a:t>
            </a:r>
          </a:p>
          <a:p>
            <a:pPr marL="610235" lvl="1" indent="-285750"/>
            <a:r>
              <a:rPr lang="en-GB">
                <a:latin typeface="Arial" panose="020B0604020202020204" pitchFamily="34" charset="0"/>
                <a:cs typeface="Arial" panose="020B0604020202020204" pitchFamily="34" charset="0"/>
              </a:rPr>
              <a:t>Streaming of students based on A-Level Maths?</a:t>
            </a:r>
          </a:p>
          <a:p>
            <a:endParaRPr lang="en-US">
              <a:ea typeface="Calibri"/>
              <a:cs typeface="Calibri"/>
            </a:endParaRPr>
          </a:p>
          <a:p>
            <a:endParaRPr lang="en-US">
              <a:ea typeface="Calibri"/>
              <a:cs typeface="Calibri"/>
            </a:endParaRPr>
          </a:p>
          <a:p>
            <a:endParaRPr lang="en-US">
              <a:ea typeface="Calibri"/>
              <a:cs typeface="Calibri"/>
            </a:endParaRPr>
          </a:p>
          <a:p>
            <a:r>
              <a:rPr lang="en-US">
                <a:ea typeface="Calibri"/>
                <a:cs typeface="Calibri"/>
              </a:rPr>
              <a:t>We wanted to see the impact of A levels on first year performance.</a:t>
            </a:r>
          </a:p>
          <a:p>
            <a:endParaRPr lang="en-US">
              <a:ea typeface="Calibri"/>
              <a:cs typeface="Calibri"/>
            </a:endParaRPr>
          </a:p>
          <a:p>
            <a:r>
              <a:rPr lang="en-US" b="1">
                <a:ea typeface="Calibri"/>
                <a:cs typeface="Calibri"/>
              </a:rPr>
              <a:t>Why?</a:t>
            </a:r>
          </a:p>
          <a:p>
            <a:pPr marL="171450" indent="-171450">
              <a:buFont typeface="Arial" panose="020B0604020202020204" pitchFamily="34" charset="0"/>
              <a:buChar char="•"/>
            </a:pPr>
            <a:r>
              <a:rPr lang="en-US">
                <a:ea typeface="Calibri"/>
                <a:cs typeface="Calibri"/>
              </a:rPr>
              <a:t>The support offered on the quantitative modules – PAL, LDC Support, Office Hours/ Drop-ins, Continuous Assessment</a:t>
            </a:r>
          </a:p>
          <a:p>
            <a:pPr marL="171450" indent="-171450">
              <a:buFont typeface="Arial" panose="020B0604020202020204" pitchFamily="34" charset="0"/>
              <a:buChar char="•"/>
            </a:pPr>
            <a:r>
              <a:rPr lang="en-US">
                <a:ea typeface="Calibri"/>
                <a:cs typeface="Calibri"/>
              </a:rPr>
              <a:t>Integrating Micro/</a:t>
            </a:r>
            <a:r>
              <a:rPr lang="en-US" err="1">
                <a:ea typeface="Calibri"/>
                <a:cs typeface="Calibri"/>
              </a:rPr>
              <a:t>Maths</a:t>
            </a:r>
            <a:r>
              <a:rPr lang="en-US">
                <a:ea typeface="Calibri"/>
                <a:cs typeface="Calibri"/>
              </a:rPr>
              <a:t> and Macro/Stats.</a:t>
            </a:r>
          </a:p>
          <a:p>
            <a:endParaRPr lang="en-US">
              <a:ea typeface="Calibri"/>
              <a:cs typeface="Calibri"/>
            </a:endParaRPr>
          </a:p>
          <a:p>
            <a:r>
              <a:rPr lang="en-US" b="1">
                <a:ea typeface="Calibri"/>
                <a:cs typeface="Calibri"/>
              </a:rPr>
              <a:t>Covid-19 Caveats</a:t>
            </a:r>
          </a:p>
          <a:p>
            <a:pPr marL="171450" indent="-171450">
              <a:buFont typeface="Arial" panose="020B0604020202020204" pitchFamily="34" charset="0"/>
              <a:buChar char="•"/>
            </a:pPr>
            <a:r>
              <a:rPr lang="en-US">
                <a:ea typeface="Calibri"/>
                <a:cs typeface="Calibri"/>
              </a:rPr>
              <a:t>(1) and (2) assessment was online examination</a:t>
            </a:r>
          </a:p>
          <a:p>
            <a:pPr marL="171450" indent="-171450">
              <a:buFont typeface="Arial" panose="020B0604020202020204" pitchFamily="34" charset="0"/>
              <a:buChar char="•"/>
            </a:pPr>
            <a:r>
              <a:rPr lang="en-US">
                <a:ea typeface="Calibri"/>
                <a:cs typeface="Calibri"/>
              </a:rPr>
              <a:t>Uneven application of the A-level curriculum</a:t>
            </a: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4827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ea typeface="Calibri"/>
                <a:cs typeface="Calibri"/>
              </a:rPr>
              <a:t>We’ve only looked at Aston, and moving forward it would be interesting to look at other Universities.</a:t>
            </a:r>
          </a:p>
          <a:p>
            <a:pPr marL="171450" indent="-171450">
              <a:buFont typeface="Arial" panose="020B0604020202020204" pitchFamily="34" charset="0"/>
              <a:buChar char="•"/>
            </a:pPr>
            <a:r>
              <a:rPr lang="en-US">
                <a:ea typeface="Calibri"/>
                <a:cs typeface="Calibri"/>
              </a:rPr>
              <a:t>How do we incorporate grades? Continuous variable or Dummy variable for each grade. Interaction?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3184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7777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79E6E-6E45-F233-F3BB-9B0A023084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833D9C-011B-482D-D15B-7D2AB9675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0D5EC4-6B07-3486-58C1-F6F5CC62B44E}"/>
              </a:ext>
            </a:extLst>
          </p:cNvPr>
          <p:cNvSpPr>
            <a:spLocks noGrp="1"/>
          </p:cNvSpPr>
          <p:nvPr>
            <p:ph type="body" idx="1"/>
          </p:nvPr>
        </p:nvSpPr>
        <p:spPr/>
        <p:txBody>
          <a:bodyPr/>
          <a:lstStyle/>
          <a:p>
            <a:r>
              <a:rPr lang="en-GB" cap="none">
                <a:solidFill>
                  <a:srgbClr val="000000"/>
                </a:solidFill>
                <a:ea typeface="+mj-lt"/>
                <a:cs typeface="+mj-lt"/>
              </a:rPr>
              <a:t>OLS [??]</a:t>
            </a:r>
          </a:p>
          <a:p>
            <a:endParaRPr lang="en-GB" cap="none">
              <a:solidFill>
                <a:srgbClr val="000000"/>
              </a:solidFill>
              <a:ea typeface="+mj-lt"/>
              <a:cs typeface="+mj-lt"/>
            </a:endParaRPr>
          </a:p>
          <a:p>
            <a:r>
              <a:rPr lang="en-GB" cap="none">
                <a:solidFill>
                  <a:srgbClr val="000000"/>
                </a:solidFill>
                <a:ea typeface="+mj-lt"/>
                <a:cs typeface="+mj-lt"/>
              </a:rPr>
              <a:t>Anonymised student-level data from a broad access University (incl. Module grades, prior qualifications in maths and economics, and demographic variables)</a:t>
            </a:r>
          </a:p>
          <a:p>
            <a:endParaRPr lang="en-GB" cap="none">
              <a:solidFill>
                <a:srgbClr val="000000"/>
              </a:solidFill>
              <a:ea typeface="+mj-lt"/>
              <a:cs typeface="+mj-lt"/>
            </a:endParaRPr>
          </a:p>
          <a:p>
            <a:endParaRPr lang="en-GB" cap="none">
              <a:solidFill>
                <a:srgbClr val="000000"/>
              </a:solidFill>
              <a:ea typeface="+mj-lt"/>
              <a:cs typeface="+mj-lt"/>
            </a:endParaRPr>
          </a:p>
          <a:p>
            <a:endParaRPr lang="en-GB" cap="none">
              <a:solidFill>
                <a:srgbClr val="000000"/>
              </a:solidFill>
              <a:ea typeface="+mj-lt"/>
              <a:cs typeface="+mj-lt"/>
            </a:endParaRPr>
          </a:p>
          <a:p>
            <a:r>
              <a:rPr lang="en-GB" cap="none">
                <a:solidFill>
                  <a:srgbClr val="000000"/>
                </a:solidFill>
                <a:ea typeface="+mj-lt"/>
                <a:cs typeface="+mj-lt"/>
              </a:rPr>
              <a:t>Three performance metrics:</a:t>
            </a:r>
          </a:p>
          <a:p>
            <a:endParaRPr lang="en-GB" cap="none">
              <a:solidFill>
                <a:srgbClr val="000000"/>
              </a:solidFill>
              <a:ea typeface="+mj-lt"/>
              <a:cs typeface="+mj-lt"/>
            </a:endParaRPr>
          </a:p>
          <a:p>
            <a:r>
              <a:rPr lang="en-GB" cap="none">
                <a:solidFill>
                  <a:srgbClr val="000000"/>
                </a:solidFill>
                <a:ea typeface="+mj-lt"/>
                <a:cs typeface="+mj-lt"/>
              </a:rPr>
              <a:t>Economics Score (average of micro and macro)</a:t>
            </a:r>
          </a:p>
          <a:p>
            <a:endParaRPr lang="en-GB" cap="none">
              <a:solidFill>
                <a:srgbClr val="000000"/>
              </a:solidFill>
              <a:ea typeface="+mj-lt"/>
              <a:cs typeface="+mj-lt"/>
            </a:endParaRPr>
          </a:p>
          <a:p>
            <a:r>
              <a:rPr lang="en-GB" cap="none">
                <a:solidFill>
                  <a:srgbClr val="000000"/>
                </a:solidFill>
                <a:ea typeface="+mj-lt"/>
                <a:cs typeface="+mj-lt"/>
              </a:rPr>
              <a:t>Quantitative Score (average of maths and stats)</a:t>
            </a:r>
          </a:p>
          <a:p>
            <a:endParaRPr lang="en-GB" cap="none">
              <a:solidFill>
                <a:srgbClr val="000000"/>
              </a:solidFill>
              <a:ea typeface="+mj-lt"/>
              <a:cs typeface="+mj-lt"/>
            </a:endParaRPr>
          </a:p>
          <a:p>
            <a:r>
              <a:rPr lang="en-GB" cap="none">
                <a:solidFill>
                  <a:srgbClr val="000000"/>
                </a:solidFill>
                <a:ea typeface="+mj-lt"/>
                <a:cs typeface="+mj-lt"/>
              </a:rPr>
              <a:t>Overall First-Year Average</a:t>
            </a:r>
          </a:p>
          <a:p>
            <a:endParaRPr lang="en-GB" cap="none">
              <a:solidFill>
                <a:srgbClr val="000000"/>
              </a:solidFill>
              <a:ea typeface="+mj-lt"/>
              <a:cs typeface="+mj-lt"/>
            </a:endParaRPr>
          </a:p>
          <a:p>
            <a:br>
              <a:rPr lang="en-GB" cap="none">
                <a:solidFill>
                  <a:srgbClr val="000000"/>
                </a:solidFill>
                <a:ea typeface="+mj-lt"/>
                <a:cs typeface="+mj-lt"/>
              </a:rPr>
            </a:br>
            <a:endParaRPr lang="en-GB"/>
          </a:p>
          <a:p>
            <a:endParaRPr lang="en-GB"/>
          </a:p>
        </p:txBody>
      </p:sp>
      <p:sp>
        <p:nvSpPr>
          <p:cNvPr id="4" name="Slide Number Placeholder 3">
            <a:extLst>
              <a:ext uri="{FF2B5EF4-FFF2-40B4-BE49-F238E27FC236}">
                <a16:creationId xmlns:a16="http://schemas.microsoft.com/office/drawing/2014/main" id="{6C7415CB-B458-B8D4-5CF0-9A551BC8936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43657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Adam - I was thinking this should be changed slightly so that it fits more with the theme of the journal. “Does studying mathematics at A-level (or equivalent) effect student performance on the first year of economics degrees" </a:t>
            </a:r>
          </a:p>
          <a:p>
            <a:endParaRPr lang="en-GB"/>
          </a:p>
          <a:p>
            <a:r>
              <a:rPr lang="en-GB"/>
              <a:t>Old research question: </a:t>
            </a:r>
            <a:r>
              <a:rPr lang="en-GB" cap="none">
                <a:solidFill>
                  <a:srgbClr val="000000"/>
                </a:solidFill>
                <a:ea typeface="+mj-lt"/>
                <a:cs typeface="+mj-lt"/>
              </a:rPr>
              <a:t>Should A-level mathematics be a</a:t>
            </a:r>
            <a:r>
              <a:rPr lang="en-US" cap="none">
                <a:solidFill>
                  <a:srgbClr val="000000"/>
                </a:solidFill>
                <a:ea typeface="+mj-lt"/>
                <a:cs typeface="+mj-lt"/>
              </a:rPr>
              <a:t> </a:t>
            </a:r>
            <a:r>
              <a:rPr lang="en-GB" cap="none">
                <a:solidFill>
                  <a:srgbClr val="000000"/>
                </a:solidFill>
                <a:ea typeface="+mj-lt"/>
                <a:cs typeface="+mj-lt"/>
              </a:rPr>
              <a:t>compulsory pre-requisite for undergraduate economics degrees?</a:t>
            </a:r>
            <a:br>
              <a:rPr lang="en-GB" cap="none">
                <a:solidFill>
                  <a:srgbClr val="000000"/>
                </a:solidFill>
                <a:ea typeface="+mj-lt"/>
                <a:cs typeface="+mj-lt"/>
              </a:rPr>
            </a:br>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180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29DE4-0B78-C800-6879-D63997C815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4AA522-7B06-CD13-64FB-D7F146F462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37BF1A-C5AB-7926-E876-6E09BFE1AE1C}"/>
              </a:ext>
            </a:extLst>
          </p:cNvPr>
          <p:cNvSpPr>
            <a:spLocks noGrp="1"/>
          </p:cNvSpPr>
          <p:nvPr>
            <p:ph type="body" idx="1"/>
          </p:nvPr>
        </p:nvSpPr>
        <p:spPr/>
        <p:txBody>
          <a:bodyPr/>
          <a:lstStyle/>
          <a:p>
            <a:r>
              <a:rPr lang="en-US">
                <a:cs typeface="Calibri"/>
              </a:rPr>
              <a:t>I think we should assess the full economics degrees only – I think incorporating </a:t>
            </a:r>
            <a:r>
              <a:rPr lang="en-US" err="1">
                <a:cs typeface="Calibri"/>
              </a:rPr>
              <a:t>maths</a:t>
            </a:r>
            <a:r>
              <a:rPr lang="en-US">
                <a:cs typeface="Calibri"/>
              </a:rPr>
              <a:t> with economics and politics and economics is too wide</a:t>
            </a:r>
          </a:p>
          <a:p>
            <a:endParaRPr lang="en-US">
              <a:cs typeface="Calibri"/>
            </a:endParaRPr>
          </a:p>
          <a:p>
            <a:r>
              <a:rPr lang="en-US">
                <a:cs typeface="Calibri"/>
              </a:rPr>
              <a:t>Offers modules to equip students with the necessary mathematical skills needed to understand and apply economics.</a:t>
            </a:r>
          </a:p>
        </p:txBody>
      </p:sp>
      <p:sp>
        <p:nvSpPr>
          <p:cNvPr id="4" name="Slide Number Placeholder 3">
            <a:extLst>
              <a:ext uri="{FF2B5EF4-FFF2-40B4-BE49-F238E27FC236}">
                <a16:creationId xmlns:a16="http://schemas.microsoft.com/office/drawing/2014/main" id="{D07D5F5F-3331-643B-7A8B-4C906A4F8C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9949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6584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3F819-C1CC-40B9-2AE9-786D28B146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DBD77C-B669-61F6-9DBF-76A0BA7EDC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258C03-1775-B2BE-D0F3-EF8DFB4573F8}"/>
              </a:ext>
            </a:extLst>
          </p:cNvPr>
          <p:cNvSpPr>
            <a:spLocks noGrp="1"/>
          </p:cNvSpPr>
          <p:nvPr>
            <p:ph type="body" idx="1"/>
          </p:nvPr>
        </p:nvSpPr>
        <p:spPr/>
        <p:txBody>
          <a:bodyPr/>
          <a:lstStyle/>
          <a:p>
            <a:pPr marL="285750" indent="-285750">
              <a:buFont typeface="Arial,Sans-Serif"/>
              <a:buChar char="•"/>
            </a:pPr>
            <a:r>
              <a:rPr lang="en-GB"/>
              <a:t>Advanced British Standard for 16-19 year-olds, a new Baccalaureate-style qualification that takes the best of A-levels and T-levels and brings them together into a single qualification (Department for Education, 2023) ------- On 29 July 2024, Rachel Reeves, Chancellor in the new Labour government, </a:t>
            </a:r>
            <a:r>
              <a:rPr lang="en-GB" u="sng">
                <a:hlinkClick r:id="rId3"/>
              </a:rPr>
              <a:t>announced the Advanced British Standard would not be going ahead</a:t>
            </a:r>
            <a:r>
              <a:rPr lang="en-GB"/>
              <a:t>. She highlighted the planned cost and said “if we cannot afford it, we cannot do it.”</a:t>
            </a:r>
          </a:p>
          <a:p>
            <a:endParaRPr lang="en-US">
              <a:ea typeface="Calibri"/>
              <a:cs typeface="Calibri"/>
            </a:endParaRPr>
          </a:p>
        </p:txBody>
      </p:sp>
      <p:sp>
        <p:nvSpPr>
          <p:cNvPr id="4" name="Slide Number Placeholder 3">
            <a:extLst>
              <a:ext uri="{FF2B5EF4-FFF2-40B4-BE49-F238E27FC236}">
                <a16:creationId xmlns:a16="http://schemas.microsoft.com/office/drawing/2014/main" id="{0189E932-540C-169E-180D-D4276577B98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092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E36DB-4B42-D67D-30E1-8FB423CA2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F9EA0-6E00-6FC6-B1FE-C5F00BF5E6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62AC4-88AA-B905-50E6-D4677FA9A0DE}"/>
              </a:ext>
            </a:extLst>
          </p:cNvPr>
          <p:cNvSpPr>
            <a:spLocks noGrp="1"/>
          </p:cNvSpPr>
          <p:nvPr>
            <p:ph type="body" idx="1"/>
          </p:nvPr>
        </p:nvSpPr>
        <p:spPr/>
        <p:txBody>
          <a:bodyPr/>
          <a:lstStyle/>
          <a:p>
            <a:pPr marL="285750" indent="-285750">
              <a:buFont typeface="Arial,Sans-Serif"/>
              <a:buChar char="•"/>
            </a:pPr>
            <a:r>
              <a:rPr lang="en-GB"/>
              <a:t>Advanced British Standard for 16-19 year-olds, a new Baccalaureate-style qualification that takes the best of A-levels and T-levels and brings them together into a single qualification (Department for Education, 2023) ------- On 29 July 2024, Rachel Reeves, Chancellor in the new Labour government, </a:t>
            </a:r>
            <a:r>
              <a:rPr lang="en-GB" u="sng">
                <a:hlinkClick r:id="rId3"/>
              </a:rPr>
              <a:t>announced the Advanced British Standard would not be going ahead</a:t>
            </a:r>
            <a:r>
              <a:rPr lang="en-GB"/>
              <a:t>. She highlighted the planned cost and said “if we cannot afford it, we cannot do it.”</a:t>
            </a:r>
          </a:p>
          <a:p>
            <a:endParaRPr lang="en-US">
              <a:ea typeface="Calibri"/>
              <a:cs typeface="Calibri"/>
            </a:endParaRPr>
          </a:p>
        </p:txBody>
      </p:sp>
      <p:sp>
        <p:nvSpPr>
          <p:cNvPr id="4" name="Slide Number Placeholder 3">
            <a:extLst>
              <a:ext uri="{FF2B5EF4-FFF2-40B4-BE49-F238E27FC236}">
                <a16:creationId xmlns:a16="http://schemas.microsoft.com/office/drawing/2014/main" id="{A44F2925-35DD-E362-1802-450DBEF78D8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54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F4699-BCFF-EA04-837E-809BDFE40B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00B808-D1D7-A771-96C9-2110572679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6C01FD-4874-A44B-06F3-B4F740B829E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8A5EB9B-3006-7AD2-A36F-51FFF0CBE01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3259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5F041-B5D8-C023-E2A7-B92D9DC497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27571C-ED84-DE31-1DDE-A03712C74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24FD09-86A0-EBFB-2EBE-576B5AFDD43D}"/>
              </a:ext>
            </a:extLst>
          </p:cNvPr>
          <p:cNvSpPr>
            <a:spLocks noGrp="1"/>
          </p:cNvSpPr>
          <p:nvPr>
            <p:ph type="body" idx="1"/>
          </p:nvPr>
        </p:nvSpPr>
        <p:spPr/>
        <p:txBody>
          <a:bodyPr/>
          <a:lstStyle/>
          <a:p>
            <a:pPr>
              <a:defRPr/>
            </a:pPr>
            <a:r>
              <a:rPr lang="en-GB" sz="1200" b="1">
                <a:latin typeface="Arial"/>
              </a:rPr>
              <a:t>Background Variables:</a:t>
            </a:r>
          </a:p>
          <a:p>
            <a:pPr marL="171450" indent="-171450">
              <a:buFont typeface="Arial" panose="020B0604020202020204" pitchFamily="34" charset="0"/>
              <a:buChar char="•"/>
              <a:defRPr/>
            </a:pPr>
            <a:r>
              <a:rPr lang="en-GB" sz="1200">
                <a:latin typeface="Arial"/>
              </a:rPr>
              <a:t>A-Level Mathematics (yes/no)</a:t>
            </a:r>
          </a:p>
          <a:p>
            <a:pPr marL="171450" indent="-171450">
              <a:buFont typeface="Arial" panose="020B0604020202020204" pitchFamily="34" charset="0"/>
              <a:buChar char="•"/>
              <a:defRPr/>
            </a:pPr>
            <a:r>
              <a:rPr lang="en-GB" sz="1200">
                <a:latin typeface="Arial"/>
              </a:rPr>
              <a:t>A-Level Economics (yes/no)</a:t>
            </a:r>
          </a:p>
          <a:p>
            <a:pPr marL="171450" indent="-171450">
              <a:buFont typeface="Arial" panose="020B0604020202020204" pitchFamily="34" charset="0"/>
              <a:buChar char="•"/>
              <a:defRPr/>
            </a:pPr>
            <a:r>
              <a:rPr lang="en-GB" sz="1200">
                <a:latin typeface="Arial"/>
              </a:rPr>
              <a:t>Age group, gender</a:t>
            </a:r>
          </a:p>
          <a:p>
            <a:pPr marL="171450" indent="-171450">
              <a:buFont typeface="Arial" panose="020B0604020202020204" pitchFamily="34" charset="0"/>
              <a:buChar char="•"/>
              <a:defRPr/>
            </a:pPr>
            <a:r>
              <a:rPr lang="en-GB" sz="1200">
                <a:latin typeface="Arial"/>
              </a:rPr>
              <a:t>Perceived importance of A-Level Maths</a:t>
            </a:r>
            <a:r>
              <a:rPr lang="en-GB" sz="1200" b="1" baseline="0">
                <a:latin typeface="Arial"/>
              </a:rPr>
              <a:t> </a:t>
            </a:r>
            <a:endParaRPr lang="en-GB" sz="1200" b="0" i="0" u="none" strike="noStrike" kern="1200" cap="none" spc="0" normalizeH="0" baseline="0" noProof="0">
              <a:ln>
                <a:noFill/>
              </a:ln>
              <a:solidFill>
                <a:prstClr val="white"/>
              </a:solidFill>
              <a:effectLst/>
              <a:uLnTx/>
              <a:uFillTx/>
              <a:latin typeface="Gill Sans MT" panose="020B0502020104020203"/>
            </a:endParaRPr>
          </a:p>
          <a:p>
            <a:endParaRPr lang="en-GB"/>
          </a:p>
        </p:txBody>
      </p:sp>
      <p:sp>
        <p:nvSpPr>
          <p:cNvPr id="4" name="Slide Number Placeholder 3">
            <a:extLst>
              <a:ext uri="{FF2B5EF4-FFF2-40B4-BE49-F238E27FC236}">
                <a16:creationId xmlns:a16="http://schemas.microsoft.com/office/drawing/2014/main" id="{0DB9FDED-83E7-A296-DF5E-6773ECF7F61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5E69AD-8459-4BB5-8326-BCA33FA8B02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077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All of which were significant at the 5% level.</a:t>
            </a:r>
          </a:p>
          <a:p>
            <a:endParaRPr lang="en-GB"/>
          </a:p>
          <a:p>
            <a:r>
              <a:rPr lang="en-GB"/>
              <a:t>These differences aren’t just directional — they’re </a:t>
            </a:r>
            <a:r>
              <a:rPr lang="en-GB" b="1"/>
              <a:t>statistically significant</a:t>
            </a:r>
            <a:r>
              <a:rPr lang="en-GB"/>
              <a:t> across all three measures. Even before any formal teaching begins, we see a clear confidence gap between these two groups.</a:t>
            </a:r>
          </a:p>
        </p:txBody>
      </p:sp>
      <p:sp>
        <p:nvSpPr>
          <p:cNvPr id="4" name="Slide Number Placeholder 3"/>
          <p:cNvSpPr>
            <a:spLocks noGrp="1"/>
          </p:cNvSpPr>
          <p:nvPr>
            <p:ph type="sldNum" sz="quarter" idx="5"/>
          </p:nvPr>
        </p:nvSpPr>
        <p:spPr/>
        <p:txBody>
          <a:bodyPr/>
          <a:lstStyle/>
          <a:p>
            <a:fld id="{FD5E69AD-8459-4BB5-8326-BCA33FA8B026}" type="slidenum">
              <a:rPr lang="en-GB" smtClean="0"/>
              <a:t>9</a:t>
            </a:fld>
            <a:endParaRPr lang="en-GB"/>
          </a:p>
        </p:txBody>
      </p:sp>
    </p:spTree>
    <p:extLst>
      <p:ext uri="{BB962C8B-B14F-4D97-AF65-F5344CB8AC3E}">
        <p14:creationId xmlns:p14="http://schemas.microsoft.com/office/powerpoint/2010/main" val="2300809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10/17/2025</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437304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104202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10/17/2025</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1495386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382473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10/17/2025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3076018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130531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57797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981751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3413853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10/17/2025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a:p>
        </p:txBody>
      </p:sp>
    </p:spTree>
    <p:extLst>
      <p:ext uri="{BB962C8B-B14F-4D97-AF65-F5344CB8AC3E}">
        <p14:creationId xmlns:p14="http://schemas.microsoft.com/office/powerpoint/2010/main" val="2121754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extLst>
      <p:ext uri="{BB962C8B-B14F-4D97-AF65-F5344CB8AC3E}">
        <p14:creationId xmlns:p14="http://schemas.microsoft.com/office/powerpoint/2010/main" val="2997102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a:t>
            </a:r>
          </a:p>
          <a:p>
            <a:pPr lvl="6"/>
            <a:r>
              <a:rPr lang="en-US"/>
              <a:t>Seve</a:t>
            </a:r>
          </a:p>
          <a:p>
            <a:pPr lvl="7"/>
            <a:r>
              <a:rPr lang="en-US"/>
              <a:t>Eight</a:t>
            </a:r>
          </a:p>
          <a:p>
            <a:pPr lvl="8"/>
            <a:r>
              <a:rPr lang="en-US"/>
              <a:t>nine</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10/17/2025</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71261304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1" y="1315592"/>
            <a:ext cx="10993549" cy="1475013"/>
          </a:xfrm>
        </p:spPr>
        <p:txBody>
          <a:bodyPr>
            <a:noAutofit/>
          </a:bodyPr>
          <a:lstStyle/>
          <a:p>
            <a:r>
              <a:rPr lang="en-GB" cap="none">
                <a:ea typeface="+mj-lt"/>
                <a:cs typeface="+mj-lt"/>
              </a:rPr>
              <a:t>Preparedness and Perception: Investigating the Influence of A-Level Mathematics on Economics Undergraduates</a:t>
            </a:r>
            <a:endParaRPr lang="en-US"/>
          </a:p>
        </p:txBody>
      </p:sp>
      <p:sp>
        <p:nvSpPr>
          <p:cNvPr id="3" name="Subtitle 2"/>
          <p:cNvSpPr>
            <a:spLocks noGrp="1"/>
          </p:cNvSpPr>
          <p:nvPr>
            <p:ph type="subTitle" idx="1"/>
          </p:nvPr>
        </p:nvSpPr>
        <p:spPr/>
        <p:txBody>
          <a:bodyPr vert="horz" lIns="91440" tIns="45720" rIns="91440" bIns="45720" rtlCol="0" anchor="t">
            <a:noAutofit/>
          </a:bodyPr>
          <a:lstStyle/>
          <a:p>
            <a:endParaRPr lang="en-GB">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a:p>
            <a:r>
              <a:rPr lang="en-GB" sz="2000" cap="none">
                <a:solidFill>
                  <a:schemeClr val="bg1"/>
                </a:solidFill>
                <a:latin typeface="Arial"/>
                <a:cs typeface="Arial"/>
              </a:rPr>
              <a:t>International Network for Educational Research on Mathematics in Economics (INERME)</a:t>
            </a:r>
            <a:endParaRPr lang="en-GB"/>
          </a:p>
          <a:p>
            <a:r>
              <a:rPr lang="en-GB" sz="2000" cap="none">
                <a:solidFill>
                  <a:schemeClr val="bg1"/>
                </a:solidFill>
                <a:latin typeface="Arial"/>
                <a:cs typeface="Arial"/>
              </a:rPr>
              <a:t>September 2025</a:t>
            </a:r>
            <a:endParaRPr lang="en-GB">
              <a:solidFill>
                <a:schemeClr val="bg1"/>
              </a:solidFill>
            </a:endParaRPr>
          </a:p>
          <a:p>
            <a:r>
              <a:rPr lang="en-GB" sz="2000" cap="none">
                <a:solidFill>
                  <a:schemeClr val="bg1"/>
                </a:solidFill>
                <a:latin typeface="Arial" panose="020B0604020202020204" pitchFamily="34" charset="0"/>
                <a:cs typeface="Arial" panose="020B0604020202020204" pitchFamily="34" charset="0"/>
              </a:rPr>
              <a:t>Dr Karishma Patel (Aston University) &amp; Dr Adam Thompson (Aston University)</a:t>
            </a:r>
          </a:p>
          <a:p>
            <a:endParaRPr lang="en-GB" sz="2000" cap="none">
              <a:solidFill>
                <a:schemeClr val="bg1"/>
              </a:solidFill>
              <a:cs typeface="Calibri"/>
            </a:endParaRPr>
          </a:p>
        </p:txBody>
      </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D253AD-9BBF-188C-8E25-9FB9C0899E46}"/>
            </a:ext>
          </a:extLst>
        </p:cNvPr>
        <p:cNvGrpSpPr/>
        <p:nvPr/>
      </p:nvGrpSpPr>
      <p:grpSpPr>
        <a:xfrm>
          <a:off x="0" y="0"/>
          <a:ext cx="0" cy="0"/>
          <a:chOff x="0" y="0"/>
          <a:chExt cx="0" cy="0"/>
        </a:xfrm>
      </p:grpSpPr>
      <p:sp>
        <p:nvSpPr>
          <p:cNvPr id="23" name="Rectangle 22">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B19FDEE2-4125-C190-9568-DE0C2554441D}"/>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Anxiety</a:t>
            </a:r>
            <a:endParaRPr lang="en-GB" sz="2400">
              <a:solidFill>
                <a:srgbClr val="FFFFFF"/>
              </a:solidFill>
            </a:endParaRPr>
          </a:p>
        </p:txBody>
      </p:sp>
      <p:grpSp>
        <p:nvGrpSpPr>
          <p:cNvPr id="27" name="Group 26">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8" name="Rectangle 27">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0A5907A4-0D8F-7E11-EC72-66FFB72AC8BA}"/>
              </a:ext>
            </a:extLst>
          </p:cNvPr>
          <p:cNvSpPr>
            <a:spLocks noGrp="1"/>
          </p:cNvSpPr>
          <p:nvPr>
            <p:ph idx="1"/>
          </p:nvPr>
        </p:nvSpPr>
        <p:spPr>
          <a:xfrm>
            <a:off x="764110" y="2052084"/>
            <a:ext cx="3033249" cy="3856229"/>
          </a:xfrm>
        </p:spPr>
        <p:txBody>
          <a:bodyPr anchor="t">
            <a:normAutofit/>
          </a:bodyPr>
          <a:lstStyle/>
          <a:p>
            <a:r>
              <a:rPr lang="en-GB" sz="1600">
                <a:latin typeface="Arial" panose="020B0604020202020204" pitchFamily="34" charset="0"/>
                <a:cs typeface="Arial" panose="020B0604020202020204" pitchFamily="34" charset="0"/>
              </a:rPr>
              <a:t>Students </a:t>
            </a:r>
            <a:r>
              <a:rPr lang="en-GB" sz="1600" b="1">
                <a:latin typeface="Arial" panose="020B0604020202020204" pitchFamily="34" charset="0"/>
                <a:cs typeface="Arial" panose="020B0604020202020204" pitchFamily="34" charset="0"/>
              </a:rPr>
              <a:t>without A-Level Maths </a:t>
            </a:r>
            <a:r>
              <a:rPr lang="en-GB" sz="1600">
                <a:latin typeface="Arial" panose="020B0604020202020204" pitchFamily="34" charset="0"/>
                <a:cs typeface="Arial" panose="020B0604020202020204" pitchFamily="34" charset="0"/>
              </a:rPr>
              <a:t>started with higher anxiety at T1</a:t>
            </a:r>
          </a:p>
          <a:p>
            <a:r>
              <a:rPr lang="en-GB" sz="1600" b="1">
                <a:latin typeface="Arial" panose="020B0604020202020204" pitchFamily="34" charset="0"/>
                <a:cs typeface="Arial" panose="020B0604020202020204" pitchFamily="34" charset="0"/>
              </a:rPr>
              <a:t>Both groups improved</a:t>
            </a:r>
            <a:r>
              <a:rPr lang="en-GB" sz="1600">
                <a:latin typeface="Arial" panose="020B0604020202020204" pitchFamily="34" charset="0"/>
                <a:cs typeface="Arial" panose="020B0604020202020204" pitchFamily="34" charset="0"/>
              </a:rPr>
              <a:t>, but the </a:t>
            </a:r>
            <a:r>
              <a:rPr lang="en-GB" sz="1600" b="1">
                <a:latin typeface="Arial" panose="020B0604020202020204" pitchFamily="34" charset="0"/>
                <a:cs typeface="Arial" panose="020B0604020202020204" pitchFamily="34" charset="0"/>
              </a:rPr>
              <a:t>A-Level Math group </a:t>
            </a:r>
            <a:r>
              <a:rPr lang="en-GB" sz="1600">
                <a:latin typeface="Arial" panose="020B0604020202020204" pitchFamily="34" charset="0"/>
                <a:cs typeface="Arial" panose="020B0604020202020204" pitchFamily="34" charset="0"/>
              </a:rPr>
              <a:t>showed a </a:t>
            </a:r>
            <a:r>
              <a:rPr lang="en-GB" sz="1600" b="1">
                <a:latin typeface="Arial" panose="020B0604020202020204" pitchFamily="34" charset="0"/>
                <a:cs typeface="Arial" panose="020B0604020202020204" pitchFamily="34" charset="0"/>
              </a:rPr>
              <a:t>significant reduction</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p = .020</a:t>
            </a:r>
            <a:r>
              <a:rPr lang="en-GB" sz="1600">
                <a:latin typeface="Arial" panose="020B0604020202020204" pitchFamily="34" charset="0"/>
                <a:cs typeface="Arial" panose="020B0604020202020204" pitchFamily="34" charset="0"/>
              </a:rPr>
              <a:t>)</a:t>
            </a:r>
          </a:p>
          <a:p>
            <a:r>
              <a:rPr lang="en-GB" sz="1600">
                <a:latin typeface="Arial" panose="020B0604020202020204" pitchFamily="34" charset="0"/>
                <a:cs typeface="Arial" panose="020B0604020202020204" pitchFamily="34" charset="0"/>
              </a:rPr>
              <a:t>At T2, the </a:t>
            </a:r>
            <a:r>
              <a:rPr lang="en-GB" sz="1600" b="1">
                <a:latin typeface="Arial" panose="020B0604020202020204" pitchFamily="34" charset="0"/>
                <a:cs typeface="Arial" panose="020B0604020202020204" pitchFamily="34" charset="0"/>
              </a:rPr>
              <a:t>anxiety gap remained large</a:t>
            </a:r>
            <a:r>
              <a:rPr lang="en-GB" sz="1600">
                <a:latin typeface="Arial" panose="020B0604020202020204" pitchFamily="34" charset="0"/>
                <a:cs typeface="Arial" panose="020B0604020202020204" pitchFamily="34" charset="0"/>
              </a:rPr>
              <a:t> and </a:t>
            </a:r>
            <a:r>
              <a:rPr lang="en-GB" sz="1600" b="1">
                <a:latin typeface="Arial" panose="020B0604020202020204" pitchFamily="34" charset="0"/>
                <a:cs typeface="Arial" panose="020B0604020202020204" pitchFamily="34" charset="0"/>
              </a:rPr>
              <a:t>statistically significant </a:t>
            </a:r>
            <a:r>
              <a:rPr lang="en-GB" sz="1600">
                <a:latin typeface="Arial" panose="020B0604020202020204" pitchFamily="34" charset="0"/>
                <a:cs typeface="Arial" panose="020B0604020202020204" pitchFamily="34" charset="0"/>
              </a:rPr>
              <a:t>(</a:t>
            </a:r>
            <a:r>
              <a:rPr lang="en-GB" sz="1600" i="1">
                <a:latin typeface="Arial" panose="020B0604020202020204" pitchFamily="34" charset="0"/>
                <a:cs typeface="Arial" panose="020B0604020202020204" pitchFamily="34" charset="0"/>
              </a:rPr>
              <a:t>mean diff = 0.94, p = .001</a:t>
            </a:r>
            <a:r>
              <a:rPr lang="en-GB" sz="1600">
                <a:latin typeface="Arial" panose="020B0604020202020204" pitchFamily="34" charset="0"/>
                <a:cs typeface="Arial" panose="020B0604020202020204" pitchFamily="34" charset="0"/>
              </a:rPr>
              <a:t>)</a:t>
            </a:r>
            <a:endParaRPr lang="en-GB" sz="1600">
              <a:solidFill>
                <a:srgbClr val="FFFFFF"/>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5FDEBD5B-B54A-2F76-D529-9D691E9C21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
        <p:nvSpPr>
          <p:cNvPr id="14" name="TextBox 13">
            <a:extLst>
              <a:ext uri="{FF2B5EF4-FFF2-40B4-BE49-F238E27FC236}">
                <a16:creationId xmlns:a16="http://schemas.microsoft.com/office/drawing/2014/main" id="{C3E435AD-97EB-06A5-DD38-F1A32D1A931E}"/>
              </a:ext>
            </a:extLst>
          </p:cNvPr>
          <p:cNvSpPr txBox="1"/>
          <p:nvPr/>
        </p:nvSpPr>
        <p:spPr>
          <a:xfrm>
            <a:off x="5370654" y="2199190"/>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2.58</a:t>
            </a:r>
          </a:p>
        </p:txBody>
      </p:sp>
      <p:sp>
        <p:nvSpPr>
          <p:cNvPr id="19" name="TextBox 18">
            <a:extLst>
              <a:ext uri="{FF2B5EF4-FFF2-40B4-BE49-F238E27FC236}">
                <a16:creationId xmlns:a16="http://schemas.microsoft.com/office/drawing/2014/main" id="{212E33E5-B826-B200-8D9D-F4F81A54B109}"/>
              </a:ext>
            </a:extLst>
          </p:cNvPr>
          <p:cNvSpPr txBox="1"/>
          <p:nvPr/>
        </p:nvSpPr>
        <p:spPr>
          <a:xfrm>
            <a:off x="11198500" y="2409894"/>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2.42</a:t>
            </a:r>
          </a:p>
        </p:txBody>
      </p:sp>
      <p:sp>
        <p:nvSpPr>
          <p:cNvPr id="20" name="TextBox 19">
            <a:extLst>
              <a:ext uri="{FF2B5EF4-FFF2-40B4-BE49-F238E27FC236}">
                <a16:creationId xmlns:a16="http://schemas.microsoft.com/office/drawing/2014/main" id="{50FE0FB0-6617-AD88-0848-359038B4BF67}"/>
              </a:ext>
            </a:extLst>
          </p:cNvPr>
          <p:cNvSpPr txBox="1"/>
          <p:nvPr/>
        </p:nvSpPr>
        <p:spPr>
          <a:xfrm>
            <a:off x="11205916" y="3849393"/>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1.48</a:t>
            </a:r>
          </a:p>
        </p:txBody>
      </p:sp>
      <p:sp>
        <p:nvSpPr>
          <p:cNvPr id="21" name="TextBox 20">
            <a:extLst>
              <a:ext uri="{FF2B5EF4-FFF2-40B4-BE49-F238E27FC236}">
                <a16:creationId xmlns:a16="http://schemas.microsoft.com/office/drawing/2014/main" id="{7DA0F7BC-1BC2-0DF2-5FD1-ACFCAC26321F}"/>
              </a:ext>
            </a:extLst>
          </p:cNvPr>
          <p:cNvSpPr txBox="1"/>
          <p:nvPr/>
        </p:nvSpPr>
        <p:spPr>
          <a:xfrm>
            <a:off x="5370654" y="3166752"/>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1.88</a:t>
            </a:r>
          </a:p>
        </p:txBody>
      </p:sp>
    </p:spTree>
    <p:extLst>
      <p:ext uri="{BB962C8B-B14F-4D97-AF65-F5344CB8AC3E}">
        <p14:creationId xmlns:p14="http://schemas.microsoft.com/office/powerpoint/2010/main" val="178104369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FE4590-916D-1611-4C15-E3A5988BFEA2}"/>
            </a:ext>
          </a:extLst>
        </p:cNvPr>
        <p:cNvGrpSpPr/>
        <p:nvPr/>
      </p:nvGrpSpPr>
      <p:grpSpPr>
        <a:xfrm>
          <a:off x="0" y="0"/>
          <a:ext cx="0" cy="0"/>
          <a:chOff x="0" y="0"/>
          <a:chExt cx="0" cy="0"/>
        </a:xfrm>
      </p:grpSpPr>
      <p:sp>
        <p:nvSpPr>
          <p:cNvPr id="35" name="Rectangle 34">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EE4CB1C9-011A-1980-0285-F24EE7151FC7}"/>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Anxiety</a:t>
            </a:r>
            <a:endParaRPr lang="en-GB" sz="2400">
              <a:solidFill>
                <a:srgbClr val="FFFFFF"/>
              </a:solidFill>
            </a:endParaRPr>
          </a:p>
        </p:txBody>
      </p:sp>
      <p:grpSp>
        <p:nvGrpSpPr>
          <p:cNvPr id="39" name="Group 38">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40" name="Rectangle 39">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Rectangle 40">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2" name="Rectangle 41">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AAAA9231-26A7-8EC4-E8A7-F0D9A839152C}"/>
              </a:ext>
            </a:extLst>
          </p:cNvPr>
          <p:cNvSpPr>
            <a:spLocks noGrp="1"/>
          </p:cNvSpPr>
          <p:nvPr>
            <p:ph idx="1"/>
          </p:nvPr>
        </p:nvSpPr>
        <p:spPr>
          <a:xfrm>
            <a:off x="764110" y="2052084"/>
            <a:ext cx="3033249" cy="3856229"/>
          </a:xfrm>
        </p:spPr>
        <p:txBody>
          <a:bodyPr anchor="t">
            <a:normAutofit/>
          </a:bodyPr>
          <a:lstStyle/>
          <a:p>
            <a:r>
              <a:rPr lang="en-GB" sz="1600">
                <a:solidFill>
                  <a:srgbClr val="FFFFFF"/>
                </a:solidFill>
                <a:latin typeface="Arial" panose="020B0604020202020204" pitchFamily="34" charset="0"/>
                <a:cs typeface="Arial" panose="020B0604020202020204" pitchFamily="34" charset="0"/>
              </a:rPr>
              <a:t>Students </a:t>
            </a:r>
            <a:r>
              <a:rPr lang="en-GB" sz="1600" b="1">
                <a:solidFill>
                  <a:srgbClr val="FFFFFF"/>
                </a:solidFill>
                <a:latin typeface="Arial" panose="020B0604020202020204" pitchFamily="34" charset="0"/>
                <a:cs typeface="Arial" panose="020B0604020202020204" pitchFamily="34" charset="0"/>
              </a:rPr>
              <a:t>without A-Level Maths</a:t>
            </a:r>
            <a:r>
              <a:rPr lang="en-GB" sz="1600">
                <a:solidFill>
                  <a:srgbClr val="FFFFFF"/>
                </a:solidFill>
                <a:latin typeface="Arial" panose="020B0604020202020204" pitchFamily="34" charset="0"/>
                <a:cs typeface="Arial" panose="020B0604020202020204" pitchFamily="34" charset="0"/>
              </a:rPr>
              <a:t> showed a small, non-significant change </a:t>
            </a:r>
            <a:r>
              <a:rPr lang="en-GB" sz="1600" i="1">
                <a:solidFill>
                  <a:srgbClr val="FFFFFF"/>
                </a:solidFill>
                <a:latin typeface="Arial" panose="020B0604020202020204" pitchFamily="34" charset="0"/>
                <a:cs typeface="Arial" panose="020B0604020202020204" pitchFamily="34" charset="0"/>
              </a:rPr>
              <a:t>(-0.17, p = .38</a:t>
            </a:r>
            <a:r>
              <a:rPr lang="en-GB" sz="1600">
                <a:solidFill>
                  <a:srgbClr val="FFFFFF"/>
                </a:solidFill>
                <a:latin typeface="Arial" panose="020B0604020202020204" pitchFamily="34" charset="0"/>
                <a:cs typeface="Arial" panose="020B0604020202020204" pitchFamily="34" charset="0"/>
              </a:rPr>
              <a:t>)</a:t>
            </a:r>
          </a:p>
          <a:p>
            <a:r>
              <a:rPr lang="en-GB" sz="1600">
                <a:solidFill>
                  <a:srgbClr val="FFFFFF"/>
                </a:solidFill>
                <a:latin typeface="Arial" panose="020B0604020202020204" pitchFamily="34" charset="0"/>
                <a:cs typeface="Arial" panose="020B0604020202020204" pitchFamily="34" charset="0"/>
              </a:rPr>
              <a:t>Only students </a:t>
            </a:r>
            <a:r>
              <a:rPr lang="en-GB" sz="1600" b="1">
                <a:solidFill>
                  <a:srgbClr val="FFFFFF"/>
                </a:solidFill>
                <a:latin typeface="Arial" panose="020B0604020202020204" pitchFamily="34" charset="0"/>
                <a:cs typeface="Arial" panose="020B0604020202020204" pitchFamily="34" charset="0"/>
              </a:rPr>
              <a:t>with A-Level Maths</a:t>
            </a:r>
            <a:r>
              <a:rPr lang="en-GB" sz="1600">
                <a:solidFill>
                  <a:srgbClr val="FFFFFF"/>
                </a:solidFill>
                <a:latin typeface="Arial" panose="020B0604020202020204" pitchFamily="34" charset="0"/>
                <a:cs typeface="Arial" panose="020B0604020202020204" pitchFamily="34" charset="0"/>
              </a:rPr>
              <a:t> experienced a </a:t>
            </a:r>
            <a:r>
              <a:rPr lang="en-GB" sz="1600" b="1">
                <a:solidFill>
                  <a:srgbClr val="FFFFFF"/>
                </a:solidFill>
                <a:latin typeface="Arial" panose="020B0604020202020204" pitchFamily="34" charset="0"/>
                <a:cs typeface="Arial" panose="020B0604020202020204" pitchFamily="34" charset="0"/>
              </a:rPr>
              <a:t>significant reduction </a:t>
            </a:r>
            <a:r>
              <a:rPr lang="en-GB" sz="1600">
                <a:solidFill>
                  <a:srgbClr val="FFFFFF"/>
                </a:solidFill>
                <a:latin typeface="Arial" panose="020B0604020202020204" pitchFamily="34" charset="0"/>
                <a:cs typeface="Arial" panose="020B0604020202020204" pitchFamily="34" charset="0"/>
              </a:rPr>
              <a:t>in anxiety </a:t>
            </a:r>
            <a:r>
              <a:rPr lang="en-GB" sz="1600" i="1">
                <a:solidFill>
                  <a:srgbClr val="FFFFFF"/>
                </a:solidFill>
                <a:latin typeface="Arial" panose="020B0604020202020204" pitchFamily="34" charset="0"/>
                <a:cs typeface="Arial" panose="020B0604020202020204" pitchFamily="34" charset="0"/>
              </a:rPr>
              <a:t>(-0.40, p = .020</a:t>
            </a:r>
            <a:r>
              <a:rPr lang="en-GB" sz="1600">
                <a:solidFill>
                  <a:srgbClr val="FFFFFF"/>
                </a:solidFill>
                <a:latin typeface="Arial" panose="020B0604020202020204" pitchFamily="34" charset="0"/>
                <a:cs typeface="Arial" panose="020B0604020202020204" pitchFamily="34" charset="0"/>
              </a:rPr>
              <a:t>)</a:t>
            </a:r>
          </a:p>
          <a:p>
            <a:r>
              <a:rPr lang="en-GB" sz="1600">
                <a:solidFill>
                  <a:srgbClr val="FFFFFF"/>
                </a:solidFill>
                <a:latin typeface="Arial" panose="020B0604020202020204" pitchFamily="34" charset="0"/>
                <a:cs typeface="Arial" panose="020B0604020202020204" pitchFamily="34" charset="0"/>
              </a:rPr>
              <a:t>The </a:t>
            </a:r>
            <a:r>
              <a:rPr lang="en-GB" sz="1600" b="1">
                <a:solidFill>
                  <a:srgbClr val="FFFFFF"/>
                </a:solidFill>
                <a:latin typeface="Arial" panose="020B0604020202020204" pitchFamily="34" charset="0"/>
                <a:cs typeface="Arial" panose="020B0604020202020204" pitchFamily="34" charset="0"/>
              </a:rPr>
              <a:t>difference in change </a:t>
            </a:r>
            <a:r>
              <a:rPr lang="en-GB" sz="1600">
                <a:solidFill>
                  <a:srgbClr val="FFFFFF"/>
                </a:solidFill>
                <a:latin typeface="Arial" panose="020B0604020202020204" pitchFamily="34" charset="0"/>
                <a:cs typeface="Arial" panose="020B0604020202020204" pitchFamily="34" charset="0"/>
              </a:rPr>
              <a:t>between the two groups was </a:t>
            </a:r>
            <a:r>
              <a:rPr lang="en-GB" sz="1600" b="1">
                <a:solidFill>
                  <a:srgbClr val="FFFFFF"/>
                </a:solidFill>
                <a:latin typeface="Arial" panose="020B0604020202020204" pitchFamily="34" charset="0"/>
                <a:cs typeface="Arial" panose="020B0604020202020204" pitchFamily="34" charset="0"/>
              </a:rPr>
              <a:t>not statistically significant </a:t>
            </a:r>
            <a:r>
              <a:rPr lang="en-GB" sz="1600">
                <a:solidFill>
                  <a:srgbClr val="FFFFFF"/>
                </a:solidFill>
                <a:latin typeface="Arial" panose="020B0604020202020204" pitchFamily="34" charset="0"/>
                <a:cs typeface="Arial" panose="020B0604020202020204" pitchFamily="34" charset="0"/>
              </a:rPr>
              <a:t>(</a:t>
            </a:r>
            <a:r>
              <a:rPr lang="en-GB" sz="1600" i="1">
                <a:solidFill>
                  <a:srgbClr val="FFFFFF"/>
                </a:solidFill>
                <a:latin typeface="Arial" panose="020B0604020202020204" pitchFamily="34" charset="0"/>
                <a:cs typeface="Arial" panose="020B0604020202020204" pitchFamily="34" charset="0"/>
              </a:rPr>
              <a:t>p = .34</a:t>
            </a:r>
            <a:r>
              <a:rPr lang="en-GB" sz="1600">
                <a:solidFill>
                  <a:srgbClr val="FFFFFF"/>
                </a:solidFill>
                <a:latin typeface="Arial" panose="020B0604020202020204" pitchFamily="34" charset="0"/>
                <a:cs typeface="Arial" panose="020B0604020202020204" pitchFamily="34" charset="0"/>
              </a:rPr>
              <a:t>)</a:t>
            </a:r>
          </a:p>
        </p:txBody>
      </p:sp>
      <p:pic>
        <p:nvPicPr>
          <p:cNvPr id="4" name="Picture 3">
            <a:extLst>
              <a:ext uri="{FF2B5EF4-FFF2-40B4-BE49-F238E27FC236}">
                <a16:creationId xmlns:a16="http://schemas.microsoft.com/office/drawing/2014/main" id="{BF803C05-B99E-443D-A7AC-47A03D7008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Tree>
    <p:extLst>
      <p:ext uri="{BB962C8B-B14F-4D97-AF65-F5344CB8AC3E}">
        <p14:creationId xmlns:p14="http://schemas.microsoft.com/office/powerpoint/2010/main" val="248115645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E60F69-E420-EDE5-C86A-1B46A2899777}"/>
            </a:ext>
          </a:extLst>
        </p:cNvPr>
        <p:cNvGrpSpPr/>
        <p:nvPr/>
      </p:nvGrpSpPr>
      <p:grpSpPr>
        <a:xfrm>
          <a:off x="0" y="0"/>
          <a:ext cx="0" cy="0"/>
          <a:chOff x="0" y="0"/>
          <a:chExt cx="0" cy="0"/>
        </a:xfrm>
      </p:grpSpPr>
      <p:sp>
        <p:nvSpPr>
          <p:cNvPr id="21" name="Rectangle 20">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F39FC4F3-6DF1-1787-5C98-945AB59D9DB3}"/>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Confidence</a:t>
            </a:r>
            <a:endParaRPr lang="en-GB" sz="2400">
              <a:solidFill>
                <a:srgbClr val="FFFFFF"/>
              </a:solidFill>
            </a:endParaRPr>
          </a:p>
        </p:txBody>
      </p:sp>
      <p:grpSp>
        <p:nvGrpSpPr>
          <p:cNvPr id="25" name="Group 24">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6" name="Rectangle 25">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6">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EF91D14E-FF7F-325D-5605-FDA07AB421AF}"/>
              </a:ext>
            </a:extLst>
          </p:cNvPr>
          <p:cNvSpPr>
            <a:spLocks noGrp="1"/>
          </p:cNvSpPr>
          <p:nvPr>
            <p:ph idx="1"/>
          </p:nvPr>
        </p:nvSpPr>
        <p:spPr>
          <a:xfrm>
            <a:off x="764110" y="2052084"/>
            <a:ext cx="3033249" cy="3856229"/>
          </a:xfrm>
        </p:spPr>
        <p:txBody>
          <a:bodyPr anchor="t">
            <a:normAutofit/>
          </a:bodyPr>
          <a:lstStyle/>
          <a:p>
            <a:r>
              <a:rPr lang="en-GB" sz="1600">
                <a:latin typeface="Arial" panose="020B0604020202020204" pitchFamily="34" charset="0"/>
                <a:cs typeface="Arial" panose="020B0604020202020204" pitchFamily="34" charset="0"/>
              </a:rPr>
              <a:t>At </a:t>
            </a:r>
            <a:r>
              <a:rPr lang="en-GB" sz="1600" b="1">
                <a:latin typeface="Arial" panose="020B0604020202020204" pitchFamily="34" charset="0"/>
                <a:cs typeface="Arial" panose="020B0604020202020204" pitchFamily="34" charset="0"/>
              </a:rPr>
              <a:t>T1</a:t>
            </a:r>
            <a:r>
              <a:rPr lang="en-GB" sz="1600">
                <a:latin typeface="Arial" panose="020B0604020202020204" pitchFamily="34" charset="0"/>
                <a:cs typeface="Arial" panose="020B0604020202020204" pitchFamily="34" charset="0"/>
              </a:rPr>
              <a:t>, students </a:t>
            </a:r>
            <a:r>
              <a:rPr lang="en-GB" sz="1600" b="1">
                <a:latin typeface="Arial" panose="020B0604020202020204" pitchFamily="34" charset="0"/>
                <a:cs typeface="Arial" panose="020B0604020202020204" pitchFamily="34" charset="0"/>
              </a:rPr>
              <a:t>with A-Level Maths</a:t>
            </a:r>
            <a:r>
              <a:rPr lang="en-GB" sz="1600">
                <a:latin typeface="Arial" panose="020B0604020202020204" pitchFamily="34" charset="0"/>
                <a:cs typeface="Arial" panose="020B0604020202020204" pitchFamily="34" charset="0"/>
              </a:rPr>
              <a:t> reported </a:t>
            </a:r>
            <a:r>
              <a:rPr lang="en-GB" sz="1600" b="1">
                <a:latin typeface="Arial" panose="020B0604020202020204" pitchFamily="34" charset="0"/>
                <a:cs typeface="Arial" panose="020B0604020202020204" pitchFamily="34" charset="0"/>
              </a:rPr>
              <a:t>significantly higher confidence</a:t>
            </a:r>
            <a:r>
              <a:rPr lang="en-GB" sz="1600">
                <a:latin typeface="Arial" panose="020B0604020202020204" pitchFamily="34" charset="0"/>
                <a:cs typeface="Arial" panose="020B0604020202020204" pitchFamily="34" charset="0"/>
              </a:rPr>
              <a:t> than those without</a:t>
            </a:r>
          </a:p>
          <a:p>
            <a:r>
              <a:rPr lang="en-GB" sz="1600">
                <a:latin typeface="Arial" panose="020B0604020202020204" pitchFamily="34" charset="0"/>
                <a:cs typeface="Arial" panose="020B0604020202020204" pitchFamily="34" charset="0"/>
              </a:rPr>
              <a:t>Confidence increased slightly across the cohort, but </a:t>
            </a:r>
            <a:r>
              <a:rPr lang="en-GB" sz="1600" b="1">
                <a:latin typeface="Arial" panose="020B0604020202020204" pitchFamily="34" charset="0"/>
                <a:cs typeface="Arial" panose="020B0604020202020204" pitchFamily="34" charset="0"/>
              </a:rPr>
              <a:t>not significantly</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p = .61</a:t>
            </a:r>
            <a:r>
              <a:rPr lang="en-GB" sz="1600">
                <a:latin typeface="Arial" panose="020B0604020202020204" pitchFamily="34" charset="0"/>
                <a:cs typeface="Arial" panose="020B0604020202020204" pitchFamily="34" charset="0"/>
              </a:rPr>
              <a:t>)</a:t>
            </a:r>
          </a:p>
          <a:p>
            <a:r>
              <a:rPr lang="en-GB" sz="1600">
                <a:latin typeface="Arial" panose="020B0604020202020204" pitchFamily="34" charset="0"/>
                <a:cs typeface="Arial" panose="020B0604020202020204" pitchFamily="34" charset="0"/>
              </a:rPr>
              <a:t>At </a:t>
            </a:r>
            <a:r>
              <a:rPr lang="en-GB" sz="1600" b="1">
                <a:latin typeface="Arial" panose="020B0604020202020204" pitchFamily="34" charset="0"/>
                <a:cs typeface="Arial" panose="020B0604020202020204" pitchFamily="34" charset="0"/>
              </a:rPr>
              <a:t>T2</a:t>
            </a:r>
            <a:r>
              <a:rPr lang="en-GB" sz="1600">
                <a:latin typeface="Arial" panose="020B0604020202020204" pitchFamily="34" charset="0"/>
                <a:cs typeface="Arial" panose="020B0604020202020204" pitchFamily="34" charset="0"/>
              </a:rPr>
              <a:t>, the gap remained </a:t>
            </a:r>
            <a:r>
              <a:rPr lang="en-GB" sz="1600" b="1">
                <a:latin typeface="Arial" panose="020B0604020202020204" pitchFamily="34" charset="0"/>
                <a:cs typeface="Arial" panose="020B0604020202020204" pitchFamily="34" charset="0"/>
              </a:rPr>
              <a:t>statistically significant</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mean diff = –0.88, p &lt; .001</a:t>
            </a:r>
            <a:r>
              <a:rPr lang="en-GB" sz="1600">
                <a:latin typeface="Arial" panose="020B0604020202020204" pitchFamily="34" charset="0"/>
                <a:cs typeface="Arial" panose="020B0604020202020204" pitchFamily="34" charset="0"/>
              </a:rPr>
              <a:t>)</a:t>
            </a:r>
            <a:endParaRPr lang="en-GB" sz="1600">
              <a:solidFill>
                <a:srgbClr val="FFFFFF"/>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E64F809-A07F-170F-9FFE-2102181803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
        <p:nvSpPr>
          <p:cNvPr id="6" name="TextBox 5">
            <a:extLst>
              <a:ext uri="{FF2B5EF4-FFF2-40B4-BE49-F238E27FC236}">
                <a16:creationId xmlns:a16="http://schemas.microsoft.com/office/drawing/2014/main" id="{7EF975D7-7156-C609-35C2-CEA84C5B7AF5}"/>
              </a:ext>
            </a:extLst>
          </p:cNvPr>
          <p:cNvSpPr txBox="1"/>
          <p:nvPr/>
        </p:nvSpPr>
        <p:spPr>
          <a:xfrm>
            <a:off x="5370654" y="2199190"/>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2.56</a:t>
            </a:r>
          </a:p>
        </p:txBody>
      </p:sp>
      <p:sp>
        <p:nvSpPr>
          <p:cNvPr id="7" name="TextBox 6">
            <a:extLst>
              <a:ext uri="{FF2B5EF4-FFF2-40B4-BE49-F238E27FC236}">
                <a16:creationId xmlns:a16="http://schemas.microsoft.com/office/drawing/2014/main" id="{C5C6B004-CF3A-1928-B9D4-72B0D3CA6244}"/>
              </a:ext>
            </a:extLst>
          </p:cNvPr>
          <p:cNvSpPr txBox="1"/>
          <p:nvPr/>
        </p:nvSpPr>
        <p:spPr>
          <a:xfrm>
            <a:off x="11198500" y="1921279"/>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2.72</a:t>
            </a:r>
          </a:p>
        </p:txBody>
      </p:sp>
      <p:sp>
        <p:nvSpPr>
          <p:cNvPr id="8" name="TextBox 7">
            <a:extLst>
              <a:ext uri="{FF2B5EF4-FFF2-40B4-BE49-F238E27FC236}">
                <a16:creationId xmlns:a16="http://schemas.microsoft.com/office/drawing/2014/main" id="{8946D3F9-A3A6-4F9E-E485-5422AC9AD345}"/>
              </a:ext>
            </a:extLst>
          </p:cNvPr>
          <p:cNvSpPr txBox="1"/>
          <p:nvPr/>
        </p:nvSpPr>
        <p:spPr>
          <a:xfrm>
            <a:off x="11198500" y="3289488"/>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1.83</a:t>
            </a:r>
          </a:p>
        </p:txBody>
      </p:sp>
      <p:sp>
        <p:nvSpPr>
          <p:cNvPr id="10" name="TextBox 9">
            <a:extLst>
              <a:ext uri="{FF2B5EF4-FFF2-40B4-BE49-F238E27FC236}">
                <a16:creationId xmlns:a16="http://schemas.microsoft.com/office/drawing/2014/main" id="{6E80EE9F-B71D-44D2-F232-3BE162409733}"/>
              </a:ext>
            </a:extLst>
          </p:cNvPr>
          <p:cNvSpPr txBox="1"/>
          <p:nvPr/>
        </p:nvSpPr>
        <p:spPr>
          <a:xfrm>
            <a:off x="5370654" y="3215329"/>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1.88</a:t>
            </a:r>
          </a:p>
        </p:txBody>
      </p:sp>
    </p:spTree>
    <p:extLst>
      <p:ext uri="{BB962C8B-B14F-4D97-AF65-F5344CB8AC3E}">
        <p14:creationId xmlns:p14="http://schemas.microsoft.com/office/powerpoint/2010/main" val="246128127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8966BB-8C7E-F27B-3C74-446F5839F9AB}"/>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BF60F8E3-3340-9D10-1B59-BE08E9907B43}"/>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Confidence</a:t>
            </a:r>
            <a:endParaRPr lang="en-GB" sz="2400">
              <a:solidFill>
                <a:srgbClr val="FFFFFF"/>
              </a:solidFill>
            </a:endParaRPr>
          </a:p>
        </p:txBody>
      </p:sp>
      <p:grpSp>
        <p:nvGrpSpPr>
          <p:cNvPr id="26" name="Group 25">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7" name="Rectangle 26">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D8E8738C-EA54-BB09-E876-F8F670A17FB5}"/>
              </a:ext>
            </a:extLst>
          </p:cNvPr>
          <p:cNvSpPr>
            <a:spLocks noGrp="1"/>
          </p:cNvSpPr>
          <p:nvPr>
            <p:ph idx="1"/>
          </p:nvPr>
        </p:nvSpPr>
        <p:spPr>
          <a:xfrm>
            <a:off x="764110" y="2052084"/>
            <a:ext cx="3033249" cy="3856229"/>
          </a:xfrm>
        </p:spPr>
        <p:txBody>
          <a:bodyPr anchor="t">
            <a:normAutofit/>
          </a:bodyPr>
          <a:lstStyle/>
          <a:p>
            <a:r>
              <a:rPr lang="en-GB" sz="1600">
                <a:solidFill>
                  <a:srgbClr val="FFFFFF"/>
                </a:solidFill>
                <a:latin typeface="Arial" panose="020B0604020202020204" pitchFamily="34" charset="0"/>
                <a:cs typeface="Arial" panose="020B0604020202020204" pitchFamily="34" charset="0"/>
              </a:rPr>
              <a:t>Students </a:t>
            </a:r>
            <a:r>
              <a:rPr lang="en-GB" sz="1600" b="1">
                <a:solidFill>
                  <a:srgbClr val="FFFFFF"/>
                </a:solidFill>
                <a:latin typeface="Arial" panose="020B0604020202020204" pitchFamily="34" charset="0"/>
                <a:cs typeface="Arial" panose="020B0604020202020204" pitchFamily="34" charset="0"/>
              </a:rPr>
              <a:t>without A-Level Maths </a:t>
            </a:r>
            <a:r>
              <a:rPr lang="en-GB" sz="1600">
                <a:solidFill>
                  <a:srgbClr val="FFFFFF"/>
                </a:solidFill>
                <a:latin typeface="Arial" panose="020B0604020202020204" pitchFamily="34" charset="0"/>
                <a:cs typeface="Arial" panose="020B0604020202020204" pitchFamily="34" charset="0"/>
              </a:rPr>
              <a:t>reported a small decrease (</a:t>
            </a:r>
            <a:r>
              <a:rPr lang="en-GB" sz="1600" i="1">
                <a:solidFill>
                  <a:srgbClr val="FFFFFF"/>
                </a:solidFill>
                <a:latin typeface="Arial" panose="020B0604020202020204" pitchFamily="34" charset="0"/>
                <a:cs typeface="Arial" panose="020B0604020202020204" pitchFamily="34" charset="0"/>
              </a:rPr>
              <a:t>–0.04</a:t>
            </a:r>
            <a:r>
              <a:rPr lang="en-GB" sz="1600">
                <a:solidFill>
                  <a:srgbClr val="FFFFFF"/>
                </a:solidFill>
                <a:latin typeface="Arial" panose="020B0604020202020204" pitchFamily="34" charset="0"/>
                <a:cs typeface="Arial" panose="020B0604020202020204" pitchFamily="34" charset="0"/>
              </a:rPr>
              <a:t>), </a:t>
            </a:r>
            <a:r>
              <a:rPr lang="en-GB" sz="1600" b="1">
                <a:solidFill>
                  <a:srgbClr val="FFFFFF"/>
                </a:solidFill>
                <a:latin typeface="Arial" panose="020B0604020202020204" pitchFamily="34" charset="0"/>
                <a:cs typeface="Arial" panose="020B0604020202020204" pitchFamily="34" charset="0"/>
              </a:rPr>
              <a:t>also not significant </a:t>
            </a:r>
            <a:r>
              <a:rPr lang="en-GB" sz="1600">
                <a:solidFill>
                  <a:srgbClr val="FFFFFF"/>
                </a:solidFill>
                <a:latin typeface="Arial" panose="020B0604020202020204" pitchFamily="34" charset="0"/>
                <a:cs typeface="Arial" panose="020B0604020202020204" pitchFamily="34" charset="0"/>
              </a:rPr>
              <a:t>(</a:t>
            </a:r>
            <a:r>
              <a:rPr lang="en-GB" sz="1600" i="1">
                <a:solidFill>
                  <a:srgbClr val="FFFFFF"/>
                </a:solidFill>
                <a:latin typeface="Arial" panose="020B0604020202020204" pitchFamily="34" charset="0"/>
                <a:cs typeface="Arial" panose="020B0604020202020204" pitchFamily="34" charset="0"/>
              </a:rPr>
              <a:t>p = .81</a:t>
            </a:r>
            <a:r>
              <a:rPr lang="en-GB" sz="1600">
                <a:solidFill>
                  <a:srgbClr val="FFFFFF"/>
                </a:solidFill>
                <a:latin typeface="Arial" panose="020B0604020202020204" pitchFamily="34" charset="0"/>
                <a:cs typeface="Arial" panose="020B0604020202020204" pitchFamily="34" charset="0"/>
              </a:rPr>
              <a:t>)</a:t>
            </a:r>
          </a:p>
          <a:p>
            <a:r>
              <a:rPr lang="en-GB" sz="1600">
                <a:solidFill>
                  <a:srgbClr val="FFFFFF"/>
                </a:solidFill>
                <a:latin typeface="Arial" panose="020B0604020202020204" pitchFamily="34" charset="0"/>
                <a:cs typeface="Arial" panose="020B0604020202020204" pitchFamily="34" charset="0"/>
              </a:rPr>
              <a:t>Students </a:t>
            </a:r>
            <a:r>
              <a:rPr lang="en-GB" sz="1600" b="1">
                <a:solidFill>
                  <a:srgbClr val="FFFFFF"/>
                </a:solidFill>
                <a:latin typeface="Arial" panose="020B0604020202020204" pitchFamily="34" charset="0"/>
                <a:cs typeface="Arial" panose="020B0604020202020204" pitchFamily="34" charset="0"/>
              </a:rPr>
              <a:t>with A-Level Maths </a:t>
            </a:r>
            <a:r>
              <a:rPr lang="en-GB" sz="1600">
                <a:solidFill>
                  <a:srgbClr val="FFFFFF"/>
                </a:solidFill>
                <a:latin typeface="Arial" panose="020B0604020202020204" pitchFamily="34" charset="0"/>
                <a:cs typeface="Arial" panose="020B0604020202020204" pitchFamily="34" charset="0"/>
              </a:rPr>
              <a:t>showed a small increase in confidence (</a:t>
            </a:r>
            <a:r>
              <a:rPr lang="en-GB" sz="1600" i="1">
                <a:solidFill>
                  <a:srgbClr val="FFFFFF"/>
                </a:solidFill>
                <a:latin typeface="Arial" panose="020B0604020202020204" pitchFamily="34" charset="0"/>
                <a:cs typeface="Arial" panose="020B0604020202020204" pitchFamily="34" charset="0"/>
              </a:rPr>
              <a:t>+0.16</a:t>
            </a:r>
            <a:r>
              <a:rPr lang="en-GB" sz="1600">
                <a:solidFill>
                  <a:srgbClr val="FFFFFF"/>
                </a:solidFill>
                <a:latin typeface="Arial" panose="020B0604020202020204" pitchFamily="34" charset="0"/>
                <a:cs typeface="Arial" panose="020B0604020202020204" pitchFamily="34" charset="0"/>
              </a:rPr>
              <a:t>), but it was </a:t>
            </a:r>
            <a:r>
              <a:rPr lang="en-GB" sz="1600" b="1">
                <a:solidFill>
                  <a:srgbClr val="FFFFFF"/>
                </a:solidFill>
                <a:latin typeface="Arial" panose="020B0604020202020204" pitchFamily="34" charset="0"/>
                <a:cs typeface="Arial" panose="020B0604020202020204" pitchFamily="34" charset="0"/>
              </a:rPr>
              <a:t>not statistically significant </a:t>
            </a:r>
            <a:r>
              <a:rPr lang="en-GB" sz="1600">
                <a:solidFill>
                  <a:srgbClr val="FFFFFF"/>
                </a:solidFill>
                <a:latin typeface="Arial" panose="020B0604020202020204" pitchFamily="34" charset="0"/>
                <a:cs typeface="Arial" panose="020B0604020202020204" pitchFamily="34" charset="0"/>
              </a:rPr>
              <a:t>(p = .33)</a:t>
            </a:r>
          </a:p>
          <a:p>
            <a:r>
              <a:rPr lang="en-GB" sz="1600">
                <a:solidFill>
                  <a:srgbClr val="FFFFFF"/>
                </a:solidFill>
                <a:latin typeface="Arial" panose="020B0604020202020204" pitchFamily="34" charset="0"/>
                <a:cs typeface="Arial" panose="020B0604020202020204" pitchFamily="34" charset="0"/>
              </a:rPr>
              <a:t>The </a:t>
            </a:r>
            <a:r>
              <a:rPr lang="en-GB" sz="1600" b="1">
                <a:solidFill>
                  <a:srgbClr val="FFFFFF"/>
                </a:solidFill>
                <a:latin typeface="Arial" panose="020B0604020202020204" pitchFamily="34" charset="0"/>
                <a:cs typeface="Arial" panose="020B0604020202020204" pitchFamily="34" charset="0"/>
              </a:rPr>
              <a:t>difference in change </a:t>
            </a:r>
            <a:r>
              <a:rPr lang="en-GB" sz="1600">
                <a:solidFill>
                  <a:srgbClr val="FFFFFF"/>
                </a:solidFill>
                <a:latin typeface="Arial" panose="020B0604020202020204" pitchFamily="34" charset="0"/>
                <a:cs typeface="Arial" panose="020B0604020202020204" pitchFamily="34" charset="0"/>
              </a:rPr>
              <a:t>between the two groups was </a:t>
            </a:r>
            <a:r>
              <a:rPr lang="en-GB" sz="1600" b="1">
                <a:solidFill>
                  <a:srgbClr val="FFFFFF"/>
                </a:solidFill>
                <a:latin typeface="Arial" panose="020B0604020202020204" pitchFamily="34" charset="0"/>
                <a:cs typeface="Arial" panose="020B0604020202020204" pitchFamily="34" charset="0"/>
              </a:rPr>
              <a:t>not statistically significant </a:t>
            </a:r>
            <a:r>
              <a:rPr lang="en-GB" sz="1600">
                <a:solidFill>
                  <a:srgbClr val="FFFFFF"/>
                </a:solidFill>
                <a:latin typeface="Arial" panose="020B0604020202020204" pitchFamily="34" charset="0"/>
                <a:cs typeface="Arial" panose="020B0604020202020204" pitchFamily="34" charset="0"/>
              </a:rPr>
              <a:t>(</a:t>
            </a:r>
            <a:r>
              <a:rPr lang="en-GB" sz="1600" i="1">
                <a:solidFill>
                  <a:srgbClr val="FFFFFF"/>
                </a:solidFill>
                <a:latin typeface="Arial" panose="020B0604020202020204" pitchFamily="34" charset="0"/>
                <a:cs typeface="Arial" panose="020B0604020202020204" pitchFamily="34" charset="0"/>
              </a:rPr>
              <a:t>p = .40</a:t>
            </a:r>
            <a:r>
              <a:rPr lang="en-GB" sz="1600">
                <a:solidFill>
                  <a:srgbClr val="FFFFFF"/>
                </a:solidFill>
                <a:latin typeface="Arial" panose="020B0604020202020204" pitchFamily="34" charset="0"/>
                <a:cs typeface="Arial" panose="020B0604020202020204" pitchFamily="34" charset="0"/>
              </a:rPr>
              <a:t>)</a:t>
            </a:r>
          </a:p>
        </p:txBody>
      </p:sp>
      <p:pic>
        <p:nvPicPr>
          <p:cNvPr id="4" name="Picture 3">
            <a:extLst>
              <a:ext uri="{FF2B5EF4-FFF2-40B4-BE49-F238E27FC236}">
                <a16:creationId xmlns:a16="http://schemas.microsoft.com/office/drawing/2014/main" id="{37826447-8DB5-1FC4-349F-5CCC4E7F9E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Tree>
    <p:extLst>
      <p:ext uri="{BB962C8B-B14F-4D97-AF65-F5344CB8AC3E}">
        <p14:creationId xmlns:p14="http://schemas.microsoft.com/office/powerpoint/2010/main" val="392626536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4F122C-BE2F-A8BD-4828-24B1FDA16F7C}"/>
            </a:ext>
          </a:extLst>
        </p:cNvPr>
        <p:cNvGrpSpPr/>
        <p:nvPr/>
      </p:nvGrpSpPr>
      <p:grpSpPr>
        <a:xfrm>
          <a:off x="0" y="0"/>
          <a:ext cx="0" cy="0"/>
          <a:chOff x="0" y="0"/>
          <a:chExt cx="0" cy="0"/>
        </a:xfrm>
      </p:grpSpPr>
      <p:sp>
        <p:nvSpPr>
          <p:cNvPr id="21" name="Rectangle 20">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C05ECA07-31B7-8E38-EE1B-8C1A99F8E8EC}"/>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Ability</a:t>
            </a:r>
            <a:endParaRPr lang="en-GB" sz="2400">
              <a:solidFill>
                <a:srgbClr val="FFFFFF"/>
              </a:solidFill>
            </a:endParaRPr>
          </a:p>
        </p:txBody>
      </p:sp>
      <p:grpSp>
        <p:nvGrpSpPr>
          <p:cNvPr id="25" name="Group 24">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8" name="Rectangle 17">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6">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C5BED848-08C6-0537-081D-F93F6C499332}"/>
              </a:ext>
            </a:extLst>
          </p:cNvPr>
          <p:cNvSpPr>
            <a:spLocks noGrp="1"/>
          </p:cNvSpPr>
          <p:nvPr>
            <p:ph idx="1"/>
          </p:nvPr>
        </p:nvSpPr>
        <p:spPr>
          <a:xfrm>
            <a:off x="764110" y="2052084"/>
            <a:ext cx="3033249" cy="3856229"/>
          </a:xfrm>
        </p:spPr>
        <p:txBody>
          <a:bodyPr anchor="t">
            <a:normAutofit/>
          </a:bodyPr>
          <a:lstStyle/>
          <a:p>
            <a:r>
              <a:rPr lang="en-GB" sz="1600">
                <a:solidFill>
                  <a:srgbClr val="FFFFFF"/>
                </a:solidFill>
                <a:latin typeface="Arial" panose="020B0604020202020204" pitchFamily="34" charset="0"/>
                <a:cs typeface="Arial" panose="020B0604020202020204" pitchFamily="34" charset="0"/>
              </a:rPr>
              <a:t>At T1, students </a:t>
            </a:r>
            <a:r>
              <a:rPr lang="en-GB" sz="1600" b="1">
                <a:solidFill>
                  <a:srgbClr val="FFFFFF"/>
                </a:solidFill>
                <a:latin typeface="Arial" panose="020B0604020202020204" pitchFamily="34" charset="0"/>
                <a:cs typeface="Arial" panose="020B0604020202020204" pitchFamily="34" charset="0"/>
              </a:rPr>
              <a:t>with A-Level Maths</a:t>
            </a:r>
            <a:r>
              <a:rPr lang="en-GB" sz="1600">
                <a:solidFill>
                  <a:srgbClr val="FFFFFF"/>
                </a:solidFill>
                <a:latin typeface="Arial" panose="020B0604020202020204" pitchFamily="34" charset="0"/>
                <a:cs typeface="Arial" panose="020B0604020202020204" pitchFamily="34" charset="0"/>
              </a:rPr>
              <a:t> reported </a:t>
            </a:r>
            <a:r>
              <a:rPr lang="en-GB" sz="1600" b="1">
                <a:solidFill>
                  <a:srgbClr val="FFFFFF"/>
                </a:solidFill>
                <a:latin typeface="Arial" panose="020B0604020202020204" pitchFamily="34" charset="0"/>
                <a:cs typeface="Arial" panose="020B0604020202020204" pitchFamily="34" charset="0"/>
              </a:rPr>
              <a:t>higher perceived ability </a:t>
            </a:r>
            <a:r>
              <a:rPr lang="en-GB" sz="1600">
                <a:solidFill>
                  <a:srgbClr val="FFFFFF"/>
                </a:solidFill>
                <a:latin typeface="Arial" panose="020B0604020202020204" pitchFamily="34" charset="0"/>
                <a:cs typeface="Arial" panose="020B0604020202020204" pitchFamily="34" charset="0"/>
              </a:rPr>
              <a:t>than those without</a:t>
            </a:r>
          </a:p>
          <a:p>
            <a:r>
              <a:rPr lang="en-GB" sz="1600">
                <a:solidFill>
                  <a:srgbClr val="FFFFFF"/>
                </a:solidFill>
                <a:latin typeface="Arial" panose="020B0604020202020204" pitchFamily="34" charset="0"/>
                <a:cs typeface="Arial" panose="020B0604020202020204" pitchFamily="34" charset="0"/>
              </a:rPr>
              <a:t>Both groups showed slight changes over time, but </a:t>
            </a:r>
            <a:r>
              <a:rPr lang="en-GB" sz="1600" b="1">
                <a:solidFill>
                  <a:srgbClr val="FFFFFF"/>
                </a:solidFill>
                <a:latin typeface="Arial" panose="020B0604020202020204" pitchFamily="34" charset="0"/>
                <a:cs typeface="Arial" panose="020B0604020202020204" pitchFamily="34" charset="0"/>
              </a:rPr>
              <a:t>neither change was statistically significant</a:t>
            </a:r>
          </a:p>
          <a:p>
            <a:r>
              <a:rPr lang="en-GB" sz="1600">
                <a:solidFill>
                  <a:srgbClr val="FFFFFF"/>
                </a:solidFill>
                <a:latin typeface="Arial" panose="020B0604020202020204" pitchFamily="34" charset="0"/>
                <a:cs typeface="Arial" panose="020B0604020202020204" pitchFamily="34" charset="0"/>
              </a:rPr>
              <a:t>At T2, the gap remained and was </a:t>
            </a:r>
            <a:r>
              <a:rPr lang="en-GB" sz="1600" b="1">
                <a:solidFill>
                  <a:srgbClr val="FFFFFF"/>
                </a:solidFill>
                <a:latin typeface="Arial" panose="020B0604020202020204" pitchFamily="34" charset="0"/>
                <a:cs typeface="Arial" panose="020B0604020202020204" pitchFamily="34" charset="0"/>
              </a:rPr>
              <a:t>statistically significant </a:t>
            </a:r>
            <a:r>
              <a:rPr lang="en-GB" sz="1600">
                <a:solidFill>
                  <a:srgbClr val="FFFFFF"/>
                </a:solidFill>
                <a:latin typeface="Arial" panose="020B0604020202020204" pitchFamily="34" charset="0"/>
                <a:cs typeface="Arial" panose="020B0604020202020204" pitchFamily="34" charset="0"/>
              </a:rPr>
              <a:t>(</a:t>
            </a:r>
            <a:r>
              <a:rPr lang="en-GB" sz="1600" i="1">
                <a:solidFill>
                  <a:srgbClr val="FFFFFF"/>
                </a:solidFill>
                <a:latin typeface="Arial" panose="020B0604020202020204" pitchFamily="34" charset="0"/>
                <a:cs typeface="Arial" panose="020B0604020202020204" pitchFamily="34" charset="0"/>
              </a:rPr>
              <a:t>mean diff = –0.59, p = .002</a:t>
            </a:r>
            <a:r>
              <a:rPr lang="en-GB" sz="1600">
                <a:solidFill>
                  <a:srgbClr val="FFFFFF"/>
                </a:solidFill>
                <a:latin typeface="Arial" panose="020B0604020202020204" pitchFamily="34" charset="0"/>
                <a:cs typeface="Arial" panose="020B0604020202020204" pitchFamily="34" charset="0"/>
              </a:rPr>
              <a:t>)</a:t>
            </a:r>
          </a:p>
        </p:txBody>
      </p:sp>
      <p:pic>
        <p:nvPicPr>
          <p:cNvPr id="5" name="Picture 4">
            <a:extLst>
              <a:ext uri="{FF2B5EF4-FFF2-40B4-BE49-F238E27FC236}">
                <a16:creationId xmlns:a16="http://schemas.microsoft.com/office/drawing/2014/main" id="{26668434-C0DE-7306-0508-179ADF98C5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
        <p:nvSpPr>
          <p:cNvPr id="6" name="TextBox 5">
            <a:extLst>
              <a:ext uri="{FF2B5EF4-FFF2-40B4-BE49-F238E27FC236}">
                <a16:creationId xmlns:a16="http://schemas.microsoft.com/office/drawing/2014/main" id="{87EB6401-096E-0789-F405-61E6B56E49BB}"/>
              </a:ext>
            </a:extLst>
          </p:cNvPr>
          <p:cNvSpPr txBox="1"/>
          <p:nvPr/>
        </p:nvSpPr>
        <p:spPr>
          <a:xfrm>
            <a:off x="5416953" y="2154461"/>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2.60</a:t>
            </a:r>
          </a:p>
        </p:txBody>
      </p:sp>
      <p:sp>
        <p:nvSpPr>
          <p:cNvPr id="7" name="TextBox 6">
            <a:extLst>
              <a:ext uri="{FF2B5EF4-FFF2-40B4-BE49-F238E27FC236}">
                <a16:creationId xmlns:a16="http://schemas.microsoft.com/office/drawing/2014/main" id="{8D036E0F-8CEC-7CBC-AAE9-719DFB9FFCA7}"/>
              </a:ext>
            </a:extLst>
          </p:cNvPr>
          <p:cNvSpPr txBox="1"/>
          <p:nvPr/>
        </p:nvSpPr>
        <p:spPr>
          <a:xfrm>
            <a:off x="11198500" y="1892851"/>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2.76</a:t>
            </a:r>
          </a:p>
        </p:txBody>
      </p:sp>
      <p:sp>
        <p:nvSpPr>
          <p:cNvPr id="8" name="TextBox 7">
            <a:extLst>
              <a:ext uri="{FF2B5EF4-FFF2-40B4-BE49-F238E27FC236}">
                <a16:creationId xmlns:a16="http://schemas.microsoft.com/office/drawing/2014/main" id="{888A7950-DD52-27EE-B258-6BEA7FDB60B3}"/>
              </a:ext>
            </a:extLst>
          </p:cNvPr>
          <p:cNvSpPr txBox="1"/>
          <p:nvPr/>
        </p:nvSpPr>
        <p:spPr>
          <a:xfrm>
            <a:off x="11205916" y="2773161"/>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2.17</a:t>
            </a:r>
          </a:p>
        </p:txBody>
      </p:sp>
      <p:sp>
        <p:nvSpPr>
          <p:cNvPr id="10" name="TextBox 9">
            <a:extLst>
              <a:ext uri="{FF2B5EF4-FFF2-40B4-BE49-F238E27FC236}">
                <a16:creationId xmlns:a16="http://schemas.microsoft.com/office/drawing/2014/main" id="{C5756EE8-6FFB-94FA-0E7C-E241D0430FD9}"/>
              </a:ext>
            </a:extLst>
          </p:cNvPr>
          <p:cNvSpPr txBox="1"/>
          <p:nvPr/>
        </p:nvSpPr>
        <p:spPr>
          <a:xfrm>
            <a:off x="5416953" y="2705461"/>
            <a:ext cx="458780" cy="261610"/>
          </a:xfrm>
          <a:prstGeom prst="rect">
            <a:avLst/>
          </a:prstGeom>
          <a:noFill/>
        </p:spPr>
        <p:txBody>
          <a:bodyPr wrap="none" rtlCol="0">
            <a:spAutoFit/>
          </a:bodyPr>
          <a:lstStyle/>
          <a:p>
            <a:r>
              <a:rPr lang="en-GB" sz="1100">
                <a:solidFill>
                  <a:schemeClr val="bg1"/>
                </a:solidFill>
                <a:latin typeface="Arial" panose="020B0604020202020204" pitchFamily="34" charset="0"/>
                <a:cs typeface="Arial" panose="020B0604020202020204" pitchFamily="34" charset="0"/>
              </a:rPr>
              <a:t>2.21</a:t>
            </a:r>
          </a:p>
        </p:txBody>
      </p:sp>
    </p:spTree>
    <p:extLst>
      <p:ext uri="{BB962C8B-B14F-4D97-AF65-F5344CB8AC3E}">
        <p14:creationId xmlns:p14="http://schemas.microsoft.com/office/powerpoint/2010/main" val="277911570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95E1FB-96E5-C071-A243-47072C622BB8}"/>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33727DFC-3DF4-B21F-1A22-F28DC4FA4D21}"/>
              </a:ext>
            </a:extLst>
          </p:cNvPr>
          <p:cNvSpPr>
            <a:spLocks noGrp="1"/>
          </p:cNvSpPr>
          <p:nvPr>
            <p:ph type="title"/>
          </p:nvPr>
        </p:nvSpPr>
        <p:spPr>
          <a:xfrm>
            <a:off x="764110" y="826346"/>
            <a:ext cx="3171905" cy="1013800"/>
          </a:xfrm>
        </p:spPr>
        <p:txBody>
          <a:bodyPr>
            <a:normAutofit/>
          </a:bodyPr>
          <a:lstStyle/>
          <a:p>
            <a:r>
              <a:rPr lang="en-GB" sz="2400" cap="none">
                <a:solidFill>
                  <a:srgbClr val="FFFFFF"/>
                </a:solidFill>
                <a:latin typeface="Arial"/>
                <a:ea typeface="+mj-lt"/>
                <a:cs typeface="Arial"/>
              </a:rPr>
              <a:t>RQ1: Ability</a:t>
            </a:r>
            <a:endParaRPr lang="en-GB" sz="2400">
              <a:solidFill>
                <a:srgbClr val="FFFFFF"/>
              </a:solidFill>
            </a:endParaRPr>
          </a:p>
        </p:txBody>
      </p:sp>
      <p:grpSp>
        <p:nvGrpSpPr>
          <p:cNvPr id="26" name="Group 25">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27" name="Rectangle 26">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E79F6CB2-E16D-134D-AF3F-F0BA39443AFF}"/>
              </a:ext>
            </a:extLst>
          </p:cNvPr>
          <p:cNvSpPr>
            <a:spLocks noGrp="1"/>
          </p:cNvSpPr>
          <p:nvPr>
            <p:ph idx="1"/>
          </p:nvPr>
        </p:nvSpPr>
        <p:spPr>
          <a:xfrm>
            <a:off x="764110" y="2052084"/>
            <a:ext cx="3033249" cy="3856229"/>
          </a:xfrm>
        </p:spPr>
        <p:txBody>
          <a:bodyPr anchor="t">
            <a:normAutofit/>
          </a:bodyPr>
          <a:lstStyle/>
          <a:p>
            <a:r>
              <a:rPr lang="en-GB" sz="1600">
                <a:latin typeface="Arial" panose="020B0604020202020204" pitchFamily="34" charset="0"/>
                <a:cs typeface="Arial" panose="020B0604020202020204" pitchFamily="34" charset="0"/>
              </a:rPr>
              <a:t>Students </a:t>
            </a:r>
            <a:r>
              <a:rPr lang="en-GB" sz="1600" b="1">
                <a:latin typeface="Arial" panose="020B0604020202020204" pitchFamily="34" charset="0"/>
                <a:cs typeface="Arial" panose="020B0604020202020204" pitchFamily="34" charset="0"/>
              </a:rPr>
              <a:t>without A-Level Maths</a:t>
            </a:r>
            <a:r>
              <a:rPr lang="en-GB" sz="1600">
                <a:latin typeface="Arial" panose="020B0604020202020204" pitchFamily="34" charset="0"/>
                <a:cs typeface="Arial" panose="020B0604020202020204" pitchFamily="34" charset="0"/>
              </a:rPr>
              <a:t> showed a slight decrease (</a:t>
            </a:r>
            <a:r>
              <a:rPr lang="en-GB" sz="1600" i="1">
                <a:latin typeface="Arial" panose="020B0604020202020204" pitchFamily="34" charset="0"/>
                <a:cs typeface="Arial" panose="020B0604020202020204" pitchFamily="34" charset="0"/>
              </a:rPr>
              <a:t>–0.04</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p = .80</a:t>
            </a:r>
            <a:r>
              <a:rPr lang="en-GB" sz="1600">
                <a:latin typeface="Arial" panose="020B0604020202020204" pitchFamily="34" charset="0"/>
                <a:cs typeface="Arial" panose="020B0604020202020204" pitchFamily="34" charset="0"/>
              </a:rPr>
              <a:t>)</a:t>
            </a:r>
          </a:p>
          <a:p>
            <a:r>
              <a:rPr lang="en-GB" sz="1600">
                <a:latin typeface="Arial" panose="020B0604020202020204" pitchFamily="34" charset="0"/>
                <a:cs typeface="Arial" panose="020B0604020202020204" pitchFamily="34" charset="0"/>
              </a:rPr>
              <a:t>Students </a:t>
            </a:r>
            <a:r>
              <a:rPr lang="en-GB" sz="1600" b="1">
                <a:latin typeface="Arial" panose="020B0604020202020204" pitchFamily="34" charset="0"/>
                <a:cs typeface="Arial" panose="020B0604020202020204" pitchFamily="34" charset="0"/>
              </a:rPr>
              <a:t>with A-Level Maths</a:t>
            </a:r>
            <a:r>
              <a:rPr lang="en-GB" sz="1600">
                <a:latin typeface="Arial" panose="020B0604020202020204" pitchFamily="34" charset="0"/>
                <a:cs typeface="Arial" panose="020B0604020202020204" pitchFamily="34" charset="0"/>
              </a:rPr>
              <a:t> reported a small, non-significant increase in perceived ability (</a:t>
            </a:r>
            <a:r>
              <a:rPr lang="en-GB" sz="1600" i="1">
                <a:latin typeface="Arial" panose="020B0604020202020204" pitchFamily="34" charset="0"/>
                <a:cs typeface="Arial" panose="020B0604020202020204" pitchFamily="34" charset="0"/>
              </a:rPr>
              <a:t>+0.16</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p = .29</a:t>
            </a:r>
            <a:r>
              <a:rPr lang="en-GB" sz="1600">
                <a:latin typeface="Arial" panose="020B0604020202020204" pitchFamily="34" charset="0"/>
                <a:cs typeface="Arial" panose="020B0604020202020204" pitchFamily="34" charset="0"/>
              </a:rPr>
              <a:t>)</a:t>
            </a:r>
          </a:p>
          <a:p>
            <a:r>
              <a:rPr lang="en-GB" sz="1600">
                <a:latin typeface="Arial" panose="020B0604020202020204" pitchFamily="34" charset="0"/>
                <a:cs typeface="Arial" panose="020B0604020202020204" pitchFamily="34" charset="0"/>
              </a:rPr>
              <a:t>The </a:t>
            </a:r>
            <a:r>
              <a:rPr lang="en-GB" sz="1600" b="1">
                <a:latin typeface="Arial" panose="020B0604020202020204" pitchFamily="34" charset="0"/>
                <a:cs typeface="Arial" panose="020B0604020202020204" pitchFamily="34" charset="0"/>
              </a:rPr>
              <a:t>difference in change</a:t>
            </a:r>
            <a:r>
              <a:rPr lang="en-GB" sz="1600">
                <a:latin typeface="Arial" panose="020B0604020202020204" pitchFamily="34" charset="0"/>
                <a:cs typeface="Arial" panose="020B0604020202020204" pitchFamily="34" charset="0"/>
              </a:rPr>
              <a:t> between the groups was </a:t>
            </a:r>
            <a:r>
              <a:rPr lang="en-GB" sz="1600" b="1">
                <a:latin typeface="Arial" panose="020B0604020202020204" pitchFamily="34" charset="0"/>
                <a:cs typeface="Arial" panose="020B0604020202020204" pitchFamily="34" charset="0"/>
              </a:rPr>
              <a:t>not statistically significant</a:t>
            </a:r>
            <a:r>
              <a:rPr lang="en-GB" sz="1600">
                <a:latin typeface="Arial" panose="020B0604020202020204" pitchFamily="34" charset="0"/>
                <a:cs typeface="Arial" panose="020B0604020202020204" pitchFamily="34" charset="0"/>
              </a:rPr>
              <a:t> (</a:t>
            </a:r>
            <a:r>
              <a:rPr lang="en-GB" sz="1600" i="1">
                <a:latin typeface="Arial" panose="020B0604020202020204" pitchFamily="34" charset="0"/>
                <a:cs typeface="Arial" panose="020B0604020202020204" pitchFamily="34" charset="0"/>
              </a:rPr>
              <a:t>p = .37</a:t>
            </a:r>
            <a:r>
              <a:rPr lang="en-GB" sz="1600">
                <a:latin typeface="Arial" panose="020B0604020202020204" pitchFamily="34" charset="0"/>
                <a:cs typeface="Arial" panose="020B0604020202020204" pitchFamily="34" charset="0"/>
              </a:rPr>
              <a:t>)</a:t>
            </a:r>
            <a:endParaRPr lang="en-GB" sz="1600">
              <a:solidFill>
                <a:srgbClr val="FFFFFF"/>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E0F4DD58-352D-32F2-5785-3669776F59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8800" y="1368411"/>
            <a:ext cx="6866506" cy="4119903"/>
          </a:xfrm>
          <a:prstGeom prst="rect">
            <a:avLst/>
          </a:prstGeom>
        </p:spPr>
      </p:pic>
    </p:spTree>
    <p:extLst>
      <p:ext uri="{BB962C8B-B14F-4D97-AF65-F5344CB8AC3E}">
        <p14:creationId xmlns:p14="http://schemas.microsoft.com/office/powerpoint/2010/main" val="502350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87721-9532-4915-F864-D47B6AD2473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A37DC87-6F81-8C9E-D7D2-AF84E87261E1}"/>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Research</a:t>
            </a:r>
            <a:r>
              <a:rPr kumimoji="0" lang="en-GB" sz="2800" b="0" i="0" u="none" strike="noStrike" kern="1200" cap="none" spc="0" normalizeH="0" baseline="0" noProof="0">
                <a:ln>
                  <a:noFill/>
                </a:ln>
                <a:solidFill>
                  <a:prstClr val="white"/>
                </a:solidFill>
                <a:effectLst/>
                <a:uLnTx/>
                <a:uFillTx/>
                <a:latin typeface="Arial"/>
                <a:ea typeface="+mj-lt"/>
                <a:cs typeface="Arial"/>
              </a:rPr>
              <a:t> </a:t>
            </a:r>
            <a:r>
              <a:rPr lang="en-GB" cap="none">
                <a:solidFill>
                  <a:prstClr val="white"/>
                </a:solidFill>
                <a:latin typeface="Arial"/>
                <a:ea typeface="+mj-lt"/>
                <a:cs typeface="Arial"/>
              </a:rPr>
              <a:t>Questions</a:t>
            </a:r>
            <a:endParaRPr kumimoji="0" lang="en-US" sz="2800" b="0" i="0" u="none" strike="noStrike" kern="1200" cap="none" spc="0" normalizeH="0" baseline="0" noProof="0">
              <a:ln>
                <a:noFill/>
              </a:ln>
              <a:solidFill>
                <a:prstClr val="white"/>
              </a:solidFill>
              <a:effectLst/>
              <a:uLnTx/>
              <a:uFillTx/>
              <a:latin typeface="Arial"/>
              <a:ea typeface="+mj-ea"/>
              <a:cs typeface="Arial"/>
            </a:endParaRPr>
          </a:p>
        </p:txBody>
      </p:sp>
      <p:sp>
        <p:nvSpPr>
          <p:cNvPr id="2" name="Rounded Rectangle 1">
            <a:extLst>
              <a:ext uri="{FF2B5EF4-FFF2-40B4-BE49-F238E27FC236}">
                <a16:creationId xmlns:a16="http://schemas.microsoft.com/office/drawing/2014/main" id="{6E6E5062-73EA-E03C-CE68-0143FBC1DB09}"/>
              </a:ext>
            </a:extLst>
          </p:cNvPr>
          <p:cNvSpPr/>
          <p:nvPr/>
        </p:nvSpPr>
        <p:spPr>
          <a:xfrm>
            <a:off x="462987" y="2037144"/>
            <a:ext cx="5454998" cy="4024199"/>
          </a:xfrm>
          <a:prstGeom prst="roundRect">
            <a:avLst/>
          </a:prstGeom>
          <a:solidFill>
            <a:srgbClr val="9F296B">
              <a:alpha val="14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a:latin typeface="Arial"/>
              </a:rPr>
              <a:t>Student Perceptions</a:t>
            </a:r>
          </a:p>
          <a:p>
            <a:pPr algn="ctr">
              <a:defRPr/>
            </a:pPr>
            <a:endParaRPr lang="en-GB" sz="2000">
              <a:latin typeface="Arial"/>
            </a:endParaRPr>
          </a:p>
          <a:p>
            <a:pPr algn="ctr">
              <a:defRPr/>
            </a:pPr>
            <a:r>
              <a:rPr lang="en-GB" sz="2000" b="1">
                <a:latin typeface="Arial"/>
              </a:rPr>
              <a:t>RQ1</a:t>
            </a:r>
            <a:r>
              <a:rPr lang="en-GB" sz="2000">
                <a:latin typeface="Arial"/>
              </a:rPr>
              <a:t>: How do first-year economics students’ perceptions change over the course of their first year, and how do these changes differ between students with and without A-Level Mathematics?</a:t>
            </a:r>
          </a:p>
          <a:p>
            <a:pPr algn="ctr">
              <a:defRPr/>
            </a:pPr>
            <a:endParaRPr lang="en-GB" sz="2000">
              <a:latin typeface="Arial"/>
            </a:endParaRPr>
          </a:p>
          <a:p>
            <a:pPr algn="ctr">
              <a:defRPr/>
            </a:pPr>
            <a:r>
              <a:rPr lang="en-GB" sz="2000" b="1" baseline="0">
                <a:latin typeface="Arial"/>
              </a:rPr>
              <a:t> </a:t>
            </a:r>
            <a:endParaRPr lang="en-GB" sz="1800" b="0" i="0" u="none" strike="noStrike" kern="1200" cap="none" spc="0" normalizeH="0" baseline="0" noProof="0">
              <a:ln>
                <a:noFill/>
              </a:ln>
              <a:solidFill>
                <a:prstClr val="white"/>
              </a:solidFill>
              <a:effectLst/>
              <a:uLnTx/>
              <a:uFillTx/>
              <a:latin typeface="Gill Sans MT" panose="020B0502020104020203"/>
            </a:endParaRPr>
          </a:p>
        </p:txBody>
      </p:sp>
      <p:sp>
        <p:nvSpPr>
          <p:cNvPr id="3" name="Rounded Rectangle 2">
            <a:extLst>
              <a:ext uri="{FF2B5EF4-FFF2-40B4-BE49-F238E27FC236}">
                <a16:creationId xmlns:a16="http://schemas.microsoft.com/office/drawing/2014/main" id="{8A31C811-C94E-ED36-BDD9-5C1035CF04BB}"/>
              </a:ext>
            </a:extLst>
          </p:cNvPr>
          <p:cNvSpPr/>
          <p:nvPr/>
        </p:nvSpPr>
        <p:spPr>
          <a:xfrm>
            <a:off x="6274017" y="2037144"/>
            <a:ext cx="5454998" cy="4024199"/>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baseline="0">
                <a:solidFill>
                  <a:schemeClr val="bg1"/>
                </a:solidFill>
                <a:latin typeface="Arial"/>
              </a:rPr>
              <a:t>Student Performance</a:t>
            </a:r>
          </a:p>
          <a:p>
            <a:pPr algn="ctr">
              <a:defRPr/>
            </a:pPr>
            <a:endParaRPr lang="en-GB" sz="2000" baseline="0">
              <a:solidFill>
                <a:schemeClr val="bg1"/>
              </a:solidFill>
              <a:latin typeface="Arial"/>
            </a:endParaRPr>
          </a:p>
          <a:p>
            <a:pPr algn="ctr">
              <a:defRPr/>
            </a:pPr>
            <a:r>
              <a:rPr lang="en-GB" sz="2000" b="1" baseline="0">
                <a:solidFill>
                  <a:schemeClr val="bg1"/>
                </a:solidFill>
                <a:latin typeface="Arial"/>
              </a:rPr>
              <a:t>RQ2</a:t>
            </a:r>
            <a:r>
              <a:rPr lang="en-GB" sz="2000" baseline="0">
                <a:solidFill>
                  <a:schemeClr val="bg1"/>
                </a:solidFill>
                <a:latin typeface="Arial"/>
              </a:rPr>
              <a:t>: </a:t>
            </a:r>
            <a:r>
              <a:rPr lang="en-US" sz="2000">
                <a:solidFill>
                  <a:schemeClr val="bg1"/>
                </a:solidFill>
                <a:latin typeface="Arial"/>
                <a:cs typeface="Arial"/>
              </a:rPr>
              <a:t>To what extent does studying A-Level Mathematics predict first-year academic performance in economics and quantitative modules, and how does this align with students’ self-perceptions?</a:t>
            </a:r>
            <a:endParaRPr lang="en-US" sz="2000">
              <a:solidFill>
                <a:schemeClr val="bg1"/>
              </a:solidFill>
              <a:latin typeface="Arial" panose="020B0604020202020204" pitchFamily="34" charset="0"/>
              <a:cs typeface="Arial" panose="020B0604020202020204" pitchFamily="34" charset="0"/>
            </a:endParaRPr>
          </a:p>
          <a:p>
            <a:pPr algn="ctr">
              <a:defRPr/>
            </a:pPr>
            <a:endParaRPr lang="en-GB" sz="1800" b="0" i="0" u="none" strike="noStrike" kern="1200" cap="none" spc="0" normalizeH="0" baseline="0" noProof="0">
              <a:ln>
                <a:noFill/>
              </a:ln>
              <a:solidFill>
                <a:prstClr val="white"/>
              </a:solidFill>
              <a:effectLst/>
              <a:uLnTx/>
              <a:uFillTx/>
              <a:latin typeface="Gill Sans MT" panose="020B0502020104020203"/>
            </a:endParaRPr>
          </a:p>
        </p:txBody>
      </p:sp>
    </p:spTree>
    <p:extLst>
      <p:ext uri="{BB962C8B-B14F-4D97-AF65-F5344CB8AC3E}">
        <p14:creationId xmlns:p14="http://schemas.microsoft.com/office/powerpoint/2010/main" val="3842943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D022-CDEE-FB64-EE43-1026AF9A5E78}"/>
              </a:ext>
            </a:extLst>
          </p:cNvPr>
          <p:cNvSpPr>
            <a:spLocks noGrp="1"/>
          </p:cNvSpPr>
          <p:nvPr>
            <p:ph type="title"/>
          </p:nvPr>
        </p:nvSpPr>
        <p:spPr/>
        <p:txBody>
          <a:bodyPr/>
          <a:lstStyle/>
          <a:p>
            <a:r>
              <a:rPr lang="en-GB" cap="none">
                <a:latin typeface="Arial" panose="020B0604020202020204" pitchFamily="34" charset="0"/>
                <a:cs typeface="Arial" panose="020B0604020202020204" pitchFamily="34" charset="0"/>
              </a:rPr>
              <a:t>RQ2: Descriptive Results</a:t>
            </a:r>
          </a:p>
        </p:txBody>
      </p:sp>
      <p:graphicFrame>
        <p:nvGraphicFramePr>
          <p:cNvPr id="8" name="Table 7">
            <a:extLst>
              <a:ext uri="{FF2B5EF4-FFF2-40B4-BE49-F238E27FC236}">
                <a16:creationId xmlns:a16="http://schemas.microsoft.com/office/drawing/2014/main" id="{1F8B38B2-5BAC-B464-82EB-FBF748BCB211}"/>
              </a:ext>
            </a:extLst>
          </p:cNvPr>
          <p:cNvGraphicFramePr>
            <a:graphicFrameLocks noGrp="1"/>
          </p:cNvGraphicFramePr>
          <p:nvPr/>
        </p:nvGraphicFramePr>
        <p:xfrm>
          <a:off x="2312498" y="2568839"/>
          <a:ext cx="7567003" cy="3240405"/>
        </p:xfrm>
        <a:graphic>
          <a:graphicData uri="http://schemas.openxmlformats.org/drawingml/2006/table">
            <a:tbl>
              <a:tblPr bandRow="1">
                <a:tableStyleId>{5C22544A-7EE6-4342-B048-85BDC9FD1C3A}</a:tableStyleId>
              </a:tblPr>
              <a:tblGrid>
                <a:gridCol w="3247003">
                  <a:extLst>
                    <a:ext uri="{9D8B030D-6E8A-4147-A177-3AD203B41FA5}">
                      <a16:colId xmlns:a16="http://schemas.microsoft.com/office/drawing/2014/main" val="2953288986"/>
                    </a:ext>
                  </a:extLst>
                </a:gridCol>
                <a:gridCol w="1080000">
                  <a:extLst>
                    <a:ext uri="{9D8B030D-6E8A-4147-A177-3AD203B41FA5}">
                      <a16:colId xmlns:a16="http://schemas.microsoft.com/office/drawing/2014/main" val="1179010459"/>
                    </a:ext>
                  </a:extLst>
                </a:gridCol>
                <a:gridCol w="1080000">
                  <a:extLst>
                    <a:ext uri="{9D8B030D-6E8A-4147-A177-3AD203B41FA5}">
                      <a16:colId xmlns:a16="http://schemas.microsoft.com/office/drawing/2014/main" val="308769987"/>
                    </a:ext>
                  </a:extLst>
                </a:gridCol>
                <a:gridCol w="1080000">
                  <a:extLst>
                    <a:ext uri="{9D8B030D-6E8A-4147-A177-3AD203B41FA5}">
                      <a16:colId xmlns:a16="http://schemas.microsoft.com/office/drawing/2014/main" val="951952706"/>
                    </a:ext>
                  </a:extLst>
                </a:gridCol>
                <a:gridCol w="1080000">
                  <a:extLst>
                    <a:ext uri="{9D8B030D-6E8A-4147-A177-3AD203B41FA5}">
                      <a16:colId xmlns:a16="http://schemas.microsoft.com/office/drawing/2014/main" val="114762915"/>
                    </a:ext>
                  </a:extLst>
                </a:gridCol>
              </a:tblGrid>
              <a:tr h="323850">
                <a:tc>
                  <a:txBody>
                    <a:bodyPr/>
                    <a:lstStyle/>
                    <a:p>
                      <a:pPr fontAlgn="base"/>
                      <a:r>
                        <a:rPr lang="en-GB" sz="2000" b="0">
                          <a:effectLst/>
                          <a:latin typeface="Arial" panose="020B0604020202020204" pitchFamily="34" charset="0"/>
                          <a:cs typeface="Arial" panose="020B0604020202020204" pitchFamily="34" charset="0"/>
                        </a:rPr>
                        <a:t>VARIABLES</a:t>
                      </a:r>
                      <a:endParaRPr lang="en-GB" b="0">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b="0" i="1">
                          <a:effectLst/>
                          <a:latin typeface="Arial" panose="020B0604020202020204" pitchFamily="34" charset="0"/>
                          <a:cs typeface="Arial" panose="020B0604020202020204" pitchFamily="34" charset="0"/>
                        </a:rPr>
                        <a:t>N</a:t>
                      </a:r>
                      <a:endParaRPr lang="en-GB" b="0" i="1">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b="0">
                          <a:effectLst/>
                          <a:latin typeface="Arial" panose="020B0604020202020204" pitchFamily="34" charset="0"/>
                          <a:cs typeface="Arial" panose="020B0604020202020204" pitchFamily="34" charset="0"/>
                        </a:rPr>
                        <a:t>Mean</a:t>
                      </a:r>
                      <a:endParaRPr lang="en-GB" b="0">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b="0">
                          <a:effectLst/>
                          <a:latin typeface="Arial" panose="020B0604020202020204" pitchFamily="34" charset="0"/>
                          <a:cs typeface="Arial" panose="020B0604020202020204" pitchFamily="34" charset="0"/>
                        </a:rPr>
                        <a:t>Min</a:t>
                      </a:r>
                      <a:endParaRPr lang="en-GB" b="0">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b="0">
                          <a:effectLst/>
                          <a:latin typeface="Arial" panose="020B0604020202020204" pitchFamily="34" charset="0"/>
                          <a:cs typeface="Arial" panose="020B0604020202020204" pitchFamily="34" charset="0"/>
                        </a:rPr>
                        <a:t>Max</a:t>
                      </a:r>
                      <a:endParaRPr lang="en-GB" b="0">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00435674"/>
                  </a:ext>
                </a:extLst>
              </a:tr>
              <a:tr h="323850">
                <a:tc>
                  <a:txBody>
                    <a:bodyPr/>
                    <a:lstStyle/>
                    <a:p>
                      <a:pPr fontAlgn="base"/>
                      <a:r>
                        <a:rPr lang="en-GB" sz="2000">
                          <a:effectLst/>
                          <a:latin typeface="Arial" panose="020B0604020202020204" pitchFamily="34" charset="0"/>
                          <a:cs typeface="Arial" panose="020B0604020202020204" pitchFamily="34" charset="0"/>
                        </a:rPr>
                        <a:t>Male</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0.71</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07775445"/>
                  </a:ext>
                </a:extLst>
              </a:tr>
              <a:tr h="323850">
                <a:tc>
                  <a:txBody>
                    <a:bodyPr/>
                    <a:lstStyle/>
                    <a:p>
                      <a:pPr fontAlgn="base"/>
                      <a:r>
                        <a:rPr lang="en-GB" sz="2000">
                          <a:effectLst/>
                          <a:latin typeface="Arial" panose="020B0604020202020204" pitchFamily="34" charset="0"/>
                          <a:cs typeface="Arial" panose="020B0604020202020204" pitchFamily="34" charset="0"/>
                        </a:rPr>
                        <a:t>Age</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18.26</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17.00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24.00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5642780"/>
                  </a:ext>
                </a:extLst>
              </a:tr>
              <a:tr h="323850">
                <a:tc>
                  <a:txBody>
                    <a:bodyPr/>
                    <a:lstStyle/>
                    <a:p>
                      <a:pPr fontAlgn="base"/>
                      <a:r>
                        <a:rPr lang="en-GB" sz="2000">
                          <a:effectLst/>
                          <a:latin typeface="Arial" panose="020B0604020202020204" pitchFamily="34" charset="0"/>
                          <a:cs typeface="Arial" panose="020B0604020202020204" pitchFamily="34" charset="0"/>
                        </a:rPr>
                        <a:t>A-Level Maths</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0.53</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2271539"/>
                  </a:ext>
                </a:extLst>
              </a:tr>
              <a:tr h="323850">
                <a:tc>
                  <a:txBody>
                    <a:bodyPr/>
                    <a:lstStyle/>
                    <a:p>
                      <a:pPr fontAlgn="base"/>
                      <a:r>
                        <a:rPr lang="en-GB" sz="2000">
                          <a:effectLst/>
                          <a:latin typeface="Arial" panose="020B0604020202020204" pitchFamily="34" charset="0"/>
                          <a:cs typeface="Arial" panose="020B0604020202020204" pitchFamily="34" charset="0"/>
                        </a:rPr>
                        <a:t>A-Level Further Maths</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0.01</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3251766"/>
                  </a:ext>
                </a:extLst>
              </a:tr>
              <a:tr h="323850">
                <a:tc>
                  <a:txBody>
                    <a:bodyPr/>
                    <a:lstStyle/>
                    <a:p>
                      <a:pPr fontAlgn="base"/>
                      <a:r>
                        <a:rPr lang="en-GB" sz="2000">
                          <a:effectLst/>
                          <a:latin typeface="Arial" panose="020B0604020202020204" pitchFamily="34" charset="0"/>
                          <a:cs typeface="Arial" panose="020B0604020202020204" pitchFamily="34" charset="0"/>
                        </a:rPr>
                        <a:t>A-Level Economics</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0.76</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49168594"/>
                  </a:ext>
                </a:extLst>
              </a:tr>
              <a:tr h="323850">
                <a:tc>
                  <a:txBody>
                    <a:bodyPr/>
                    <a:lstStyle/>
                    <a:p>
                      <a:pPr fontAlgn="base"/>
                      <a:r>
                        <a:rPr lang="en-GB" sz="2000">
                          <a:effectLst/>
                          <a:latin typeface="Arial" panose="020B0604020202020204" pitchFamily="34" charset="0"/>
                          <a:cs typeface="Arial" panose="020B0604020202020204" pitchFamily="34" charset="0"/>
                        </a:rPr>
                        <a:t>Overall Score (1st Year)</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61.84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0.60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82.54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32353541"/>
                  </a:ext>
                </a:extLst>
              </a:tr>
              <a:tr h="323850">
                <a:tc>
                  <a:txBody>
                    <a:bodyPr/>
                    <a:lstStyle/>
                    <a:p>
                      <a:pPr fontAlgn="base"/>
                      <a:r>
                        <a:rPr lang="en-GB" sz="2000">
                          <a:effectLst/>
                          <a:latin typeface="Arial" panose="020B0604020202020204" pitchFamily="34" charset="0"/>
                          <a:cs typeface="Arial" panose="020B0604020202020204" pitchFamily="34" charset="0"/>
                        </a:rPr>
                        <a:t>Quant Score (1st Year)</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65.22</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0.00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94.00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18533446"/>
                  </a:ext>
                </a:extLst>
              </a:tr>
              <a:tr h="323850">
                <a:tc>
                  <a:txBody>
                    <a:bodyPr/>
                    <a:lstStyle/>
                    <a:p>
                      <a:pPr fontAlgn="base"/>
                      <a:r>
                        <a:rPr lang="en-GB" sz="2000">
                          <a:effectLst/>
                          <a:latin typeface="Arial" panose="020B0604020202020204" pitchFamily="34" charset="0"/>
                          <a:cs typeface="Arial" panose="020B0604020202020204" pitchFamily="34" charset="0"/>
                        </a:rPr>
                        <a:t>Economics Score (1st Year)</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574</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59.58</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1.00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ase"/>
                      <a:r>
                        <a:rPr lang="en-GB" sz="2000">
                          <a:effectLst/>
                          <a:latin typeface="Arial" panose="020B0604020202020204" pitchFamily="34" charset="0"/>
                          <a:cs typeface="Arial" panose="020B0604020202020204" pitchFamily="34" charset="0"/>
                        </a:rPr>
                        <a:t>80.10</a:t>
                      </a:r>
                      <a:endParaRPr lang="en-GB">
                        <a:effectLst/>
                        <a:latin typeface="Arial" panose="020B0604020202020204" pitchFamily="34" charset="0"/>
                        <a:cs typeface="Arial" panose="020B0604020202020204" pitchFamily="34" charset="0"/>
                      </a:endParaRPr>
                    </a:p>
                  </a:txBody>
                  <a:tcPr marL="9525" marR="9525" marT="9525"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1513492"/>
                  </a:ext>
                </a:extLst>
              </a:tr>
            </a:tbl>
          </a:graphicData>
        </a:graphic>
      </p:graphicFrame>
    </p:spTree>
    <p:extLst>
      <p:ext uri="{BB962C8B-B14F-4D97-AF65-F5344CB8AC3E}">
        <p14:creationId xmlns:p14="http://schemas.microsoft.com/office/powerpoint/2010/main" val="3881302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3" name="Rectangle 12">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5" name="Rectangle 14">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17" name="Rectangle 16">
            <a:extLst>
              <a:ext uri="{FF2B5EF4-FFF2-40B4-BE49-F238E27FC236}">
                <a16:creationId xmlns:a16="http://schemas.microsoft.com/office/drawing/2014/main" id="{BF3D65BA-1C65-40FB-92EF-83951BDC1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9" name="Rectangle 18">
            <a:extLst>
              <a:ext uri="{FF2B5EF4-FFF2-40B4-BE49-F238E27FC236}">
                <a16:creationId xmlns:a16="http://schemas.microsoft.com/office/drawing/2014/main" id="{ADF52CCA-FCDD-49A0-BFFC-3BD41F1B8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9718203-F804-D7DB-BA82-63F9FBD25243}"/>
              </a:ext>
            </a:extLst>
          </p:cNvPr>
          <p:cNvSpPr>
            <a:spLocks noGrp="1"/>
          </p:cNvSpPr>
          <p:nvPr>
            <p:ph type="title"/>
          </p:nvPr>
        </p:nvSpPr>
        <p:spPr>
          <a:xfrm>
            <a:off x="8296275" y="1419225"/>
            <a:ext cx="3081576" cy="2085869"/>
          </a:xfrm>
        </p:spPr>
        <p:txBody>
          <a:bodyPr vert="horz" lIns="91440" tIns="45720" rIns="91440" bIns="45720" rtlCol="0" anchor="b">
            <a:normAutofit/>
          </a:bodyPr>
          <a:lstStyle/>
          <a:p>
            <a:pPr>
              <a:lnSpc>
                <a:spcPct val="90000"/>
              </a:lnSpc>
            </a:pPr>
            <a:r>
              <a:rPr lang="en-US" sz="3100" cap="none">
                <a:solidFill>
                  <a:srgbClr val="FFFFFF"/>
                </a:solidFill>
                <a:latin typeface="Arial" panose="020B0604020202020204" pitchFamily="34" charset="0"/>
                <a:cs typeface="Arial" panose="020B0604020202020204" pitchFamily="34" charset="0"/>
              </a:rPr>
              <a:t>RQ2: First Year Overall </a:t>
            </a:r>
            <a:br>
              <a:rPr lang="en-US" sz="3100" cap="none">
                <a:solidFill>
                  <a:srgbClr val="FFFFFF"/>
                </a:solidFill>
                <a:latin typeface="Arial" panose="020B0604020202020204" pitchFamily="34" charset="0"/>
                <a:cs typeface="Arial" panose="020B0604020202020204" pitchFamily="34" charset="0"/>
              </a:rPr>
            </a:br>
            <a:r>
              <a:rPr lang="en-US" sz="3100" cap="none">
                <a:solidFill>
                  <a:srgbClr val="FFFFFF"/>
                </a:solidFill>
                <a:latin typeface="Arial" panose="020B0604020202020204" pitchFamily="34" charset="0"/>
                <a:cs typeface="Arial" panose="020B0604020202020204" pitchFamily="34" charset="0"/>
              </a:rPr>
              <a:t>Score Results</a:t>
            </a:r>
          </a:p>
        </p:txBody>
      </p:sp>
      <p:graphicFrame>
        <p:nvGraphicFramePr>
          <p:cNvPr id="4" name="Table 3">
            <a:extLst>
              <a:ext uri="{FF2B5EF4-FFF2-40B4-BE49-F238E27FC236}">
                <a16:creationId xmlns:a16="http://schemas.microsoft.com/office/drawing/2014/main" id="{49113694-8B19-1061-2F94-391E24A65E3A}"/>
              </a:ext>
            </a:extLst>
          </p:cNvPr>
          <p:cNvGraphicFramePr>
            <a:graphicFrameLocks noGrp="1"/>
          </p:cNvGraphicFramePr>
          <p:nvPr/>
        </p:nvGraphicFramePr>
        <p:xfrm>
          <a:off x="1449854" y="921081"/>
          <a:ext cx="5400000" cy="5654012"/>
        </p:xfrm>
        <a:graphic>
          <a:graphicData uri="http://schemas.openxmlformats.org/drawingml/2006/table">
            <a:tbl>
              <a:tblPr/>
              <a:tblGrid>
                <a:gridCol w="2160000">
                  <a:extLst>
                    <a:ext uri="{9D8B030D-6E8A-4147-A177-3AD203B41FA5}">
                      <a16:colId xmlns:a16="http://schemas.microsoft.com/office/drawing/2014/main" val="4275595636"/>
                    </a:ext>
                  </a:extLst>
                </a:gridCol>
                <a:gridCol w="1080000">
                  <a:extLst>
                    <a:ext uri="{9D8B030D-6E8A-4147-A177-3AD203B41FA5}">
                      <a16:colId xmlns:a16="http://schemas.microsoft.com/office/drawing/2014/main" val="1699784442"/>
                    </a:ext>
                  </a:extLst>
                </a:gridCol>
                <a:gridCol w="1080000">
                  <a:extLst>
                    <a:ext uri="{9D8B030D-6E8A-4147-A177-3AD203B41FA5}">
                      <a16:colId xmlns:a16="http://schemas.microsoft.com/office/drawing/2014/main" val="1158727434"/>
                    </a:ext>
                  </a:extLst>
                </a:gridCol>
                <a:gridCol w="1080000">
                  <a:extLst>
                    <a:ext uri="{9D8B030D-6E8A-4147-A177-3AD203B41FA5}">
                      <a16:colId xmlns:a16="http://schemas.microsoft.com/office/drawing/2014/main" val="3795352392"/>
                    </a:ext>
                  </a:extLst>
                </a:gridCol>
              </a:tblGrid>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a:t>
                      </a: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a:t>
                      </a: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a:t>
                      </a: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07059022"/>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VARIABLES</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2020/21</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2021/22</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2022/23</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4627206"/>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009765861"/>
                  </a:ext>
                </a:extLst>
              </a:tr>
              <a:tr h="201929">
                <a:tc>
                  <a:txBody>
                    <a:bodyPr/>
                    <a:lstStyle/>
                    <a:p>
                      <a:pPr algn="l" fontAlgn="b"/>
                      <a:r>
                        <a:rPr lang="en-GB" sz="1300" b="1" i="0" u="none" strike="noStrike">
                          <a:effectLst/>
                          <a:latin typeface="Arial" panose="020B0604020202020204" pitchFamily="34" charset="0"/>
                          <a:cs typeface="Arial" panose="020B0604020202020204" pitchFamily="34" charset="0"/>
                        </a:rPr>
                        <a:t>A-Level Math - Yes</a:t>
                      </a: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1.121</a:t>
                      </a: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-2.208</a:t>
                      </a: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2.391</a:t>
                      </a:r>
                    </a:p>
                  </a:txBody>
                  <a:tcPr marL="3809" marR="3809" marT="3809" marB="0" anchor="b">
                    <a:lnL>
                      <a:noFill/>
                    </a:lnL>
                    <a:lnR>
                      <a:noFill/>
                    </a:lnR>
                    <a:lnT>
                      <a:noFill/>
                    </a:lnT>
                    <a:lnB>
                      <a:noFill/>
                    </a:lnB>
                    <a:noFill/>
                  </a:tcPr>
                </a:tc>
                <a:extLst>
                  <a:ext uri="{0D108BD9-81ED-4DB2-BD59-A6C34878D82A}">
                    <a16:rowId xmlns:a16="http://schemas.microsoft.com/office/drawing/2014/main" val="1978914342"/>
                  </a:ext>
                </a:extLst>
              </a:tr>
              <a:tr h="201929">
                <a:tc>
                  <a:txBody>
                    <a:bodyPr/>
                    <a:lstStyle/>
                    <a:p>
                      <a:pPr algn="l" fontAlgn="b"/>
                      <a:endParaRPr lang="en-GB" sz="1300" b="1"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(1.611)</a:t>
                      </a: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(2.385)</a:t>
                      </a:r>
                    </a:p>
                  </a:txBody>
                  <a:tcPr marL="3809" marR="3809" marT="3809" marB="0" anchor="b">
                    <a:lnL>
                      <a:noFill/>
                    </a:lnL>
                    <a:lnR>
                      <a:noFill/>
                    </a:lnR>
                    <a:lnT>
                      <a:noFill/>
                    </a:lnT>
                    <a:lnB>
                      <a:noFill/>
                    </a:lnB>
                    <a:noFill/>
                  </a:tcPr>
                </a:tc>
                <a:tc>
                  <a:txBody>
                    <a:bodyPr/>
                    <a:lstStyle/>
                    <a:p>
                      <a:pPr algn="ctr" fontAlgn="b"/>
                      <a:r>
                        <a:rPr lang="en-GB" sz="1300" b="1" i="0" u="none" strike="noStrike">
                          <a:effectLst/>
                          <a:latin typeface="Arial" panose="020B0604020202020204" pitchFamily="34" charset="0"/>
                          <a:cs typeface="Arial" panose="020B0604020202020204" pitchFamily="34" charset="0"/>
                        </a:rPr>
                        <a:t>(1.991)</a:t>
                      </a:r>
                    </a:p>
                  </a:txBody>
                  <a:tcPr marL="3809" marR="3809" marT="3809" marB="0" anchor="b">
                    <a:lnL>
                      <a:noFill/>
                    </a:lnL>
                    <a:lnR>
                      <a:noFill/>
                    </a:lnR>
                    <a:lnT>
                      <a:noFill/>
                    </a:lnT>
                    <a:lnB>
                      <a:noFill/>
                    </a:lnB>
                    <a:noFill/>
                  </a:tcPr>
                </a:tc>
                <a:extLst>
                  <a:ext uri="{0D108BD9-81ED-4DB2-BD59-A6C34878D82A}">
                    <a16:rowId xmlns:a16="http://schemas.microsoft.com/office/drawing/2014/main" val="3005621578"/>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A-Level Econ - Yes</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2.349</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0.297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-1.775</a:t>
                      </a:r>
                    </a:p>
                  </a:txBody>
                  <a:tcPr marL="3809" marR="3809" marT="3809" marB="0" anchor="b">
                    <a:lnL>
                      <a:noFill/>
                    </a:lnL>
                    <a:lnR>
                      <a:noFill/>
                    </a:lnR>
                    <a:lnT>
                      <a:noFill/>
                    </a:lnT>
                    <a:lnB>
                      <a:noFill/>
                    </a:lnB>
                    <a:noFill/>
                  </a:tcPr>
                </a:tc>
                <a:extLst>
                  <a:ext uri="{0D108BD9-81ED-4DB2-BD59-A6C34878D82A}">
                    <a16:rowId xmlns:a16="http://schemas.microsoft.com/office/drawing/2014/main" val="586083620"/>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(1.905)</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(3.129)</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(2.234)</a:t>
                      </a:r>
                    </a:p>
                  </a:txBody>
                  <a:tcPr marL="3809" marR="3809" marT="3809" marB="0" anchor="b">
                    <a:lnL>
                      <a:noFill/>
                    </a:lnL>
                    <a:lnR>
                      <a:noFill/>
                    </a:lnR>
                    <a:lnT>
                      <a:noFill/>
                    </a:lnT>
                    <a:lnB>
                      <a:noFill/>
                    </a:lnB>
                    <a:noFill/>
                  </a:tcPr>
                </a:tc>
                <a:extLst>
                  <a:ext uri="{0D108BD9-81ED-4DB2-BD59-A6C34878D82A}">
                    <a16:rowId xmlns:a16="http://schemas.microsoft.com/office/drawing/2014/main" val="985339854"/>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Gender - Male</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1.157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0.073</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0.342</a:t>
                      </a:r>
                    </a:p>
                  </a:txBody>
                  <a:tcPr marL="3809" marR="3809" marT="3809" marB="0" anchor="b">
                    <a:lnL>
                      <a:noFill/>
                    </a:lnL>
                    <a:lnR>
                      <a:noFill/>
                    </a:lnR>
                    <a:lnT>
                      <a:noFill/>
                    </a:lnT>
                    <a:lnB>
                      <a:noFill/>
                    </a:lnB>
                    <a:noFill/>
                  </a:tcPr>
                </a:tc>
                <a:extLst>
                  <a:ext uri="{0D108BD9-81ED-4DB2-BD59-A6C34878D82A}">
                    <a16:rowId xmlns:a16="http://schemas.microsoft.com/office/drawing/2014/main" val="2527321110"/>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(1.661)</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(2.067)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(2.469)</a:t>
                      </a:r>
                    </a:p>
                  </a:txBody>
                  <a:tcPr marL="3809" marR="3809" marT="3809" marB="0" anchor="b">
                    <a:lnL>
                      <a:noFill/>
                    </a:lnL>
                    <a:lnR>
                      <a:noFill/>
                    </a:lnR>
                    <a:lnT>
                      <a:noFill/>
                    </a:lnT>
                    <a:lnB>
                      <a:noFill/>
                    </a:lnB>
                    <a:noFill/>
                  </a:tcPr>
                </a:tc>
                <a:extLst>
                  <a:ext uri="{0D108BD9-81ED-4DB2-BD59-A6C34878D82A}">
                    <a16:rowId xmlns:a16="http://schemas.microsoft.com/office/drawing/2014/main" val="1319810886"/>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Age</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0.786</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-0.009</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-0.303</a:t>
                      </a:r>
                    </a:p>
                  </a:txBody>
                  <a:tcPr marL="3809" marR="3809" marT="3809" marB="0" anchor="b">
                    <a:lnL>
                      <a:noFill/>
                    </a:lnL>
                    <a:lnR>
                      <a:noFill/>
                    </a:lnR>
                    <a:lnT>
                      <a:noFill/>
                    </a:lnT>
                    <a:lnB>
                      <a:noFill/>
                    </a:lnB>
                    <a:noFill/>
                  </a:tcPr>
                </a:tc>
                <a:extLst>
                  <a:ext uri="{0D108BD9-81ED-4DB2-BD59-A6C34878D82A}">
                    <a16:rowId xmlns:a16="http://schemas.microsoft.com/office/drawing/2014/main" val="909548179"/>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(1.357)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(1.168)</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(1.959)</a:t>
                      </a:r>
                    </a:p>
                  </a:txBody>
                  <a:tcPr marL="3809" marR="3809" marT="3809" marB="0" anchor="b">
                    <a:lnL>
                      <a:noFill/>
                    </a:lnL>
                    <a:lnR>
                      <a:noFill/>
                    </a:lnR>
                    <a:lnT>
                      <a:noFill/>
                    </a:lnT>
                    <a:lnB>
                      <a:noFill/>
                    </a:lnB>
                    <a:noFill/>
                  </a:tcPr>
                </a:tc>
                <a:extLst>
                  <a:ext uri="{0D108BD9-81ED-4DB2-BD59-A6C34878D82A}">
                    <a16:rowId xmlns:a16="http://schemas.microsoft.com/office/drawing/2014/main" val="1510305771"/>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Ethnicity - Arab</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-19.484**</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9.912*</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-8.390</a:t>
                      </a:r>
                    </a:p>
                  </a:txBody>
                  <a:tcPr marL="3809" marR="3809" marT="3809" marB="0" anchor="b">
                    <a:lnL>
                      <a:noFill/>
                    </a:lnL>
                    <a:lnR>
                      <a:noFill/>
                    </a:lnR>
                    <a:lnT>
                      <a:noFill/>
                    </a:lnT>
                    <a:lnB>
                      <a:noFill/>
                    </a:lnB>
                    <a:noFill/>
                  </a:tcPr>
                </a:tc>
                <a:extLst>
                  <a:ext uri="{0D108BD9-81ED-4DB2-BD59-A6C34878D82A}">
                    <a16:rowId xmlns:a16="http://schemas.microsoft.com/office/drawing/2014/main" val="2326036093"/>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(9.721)</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(5.811)</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(5.848)</a:t>
                      </a:r>
                    </a:p>
                  </a:txBody>
                  <a:tcPr marL="3809" marR="3809" marT="3809" marB="0" anchor="b">
                    <a:lnL>
                      <a:noFill/>
                    </a:lnL>
                    <a:lnR>
                      <a:noFill/>
                    </a:lnR>
                    <a:lnT>
                      <a:noFill/>
                    </a:lnT>
                    <a:lnB>
                      <a:noFill/>
                    </a:lnB>
                    <a:noFill/>
                  </a:tcPr>
                </a:tc>
                <a:extLst>
                  <a:ext uri="{0D108BD9-81ED-4DB2-BD59-A6C34878D82A}">
                    <a16:rowId xmlns:a16="http://schemas.microsoft.com/office/drawing/2014/main" val="3742317865"/>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Ethnicity - Asian</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1.624</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6.330</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1.033</a:t>
                      </a:r>
                    </a:p>
                  </a:txBody>
                  <a:tcPr marL="3809" marR="3809" marT="3809" marB="0" anchor="b">
                    <a:lnL>
                      <a:noFill/>
                    </a:lnL>
                    <a:lnR>
                      <a:noFill/>
                    </a:lnR>
                    <a:lnT>
                      <a:noFill/>
                    </a:lnT>
                    <a:lnB>
                      <a:noFill/>
                    </a:lnB>
                    <a:noFill/>
                  </a:tcPr>
                </a:tc>
                <a:extLst>
                  <a:ext uri="{0D108BD9-81ED-4DB2-BD59-A6C34878D82A}">
                    <a16:rowId xmlns:a16="http://schemas.microsoft.com/office/drawing/2014/main" val="1654797387"/>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(2.000)</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(5.240)</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(2.367)</a:t>
                      </a:r>
                    </a:p>
                  </a:txBody>
                  <a:tcPr marL="3809" marR="3809" marT="3809" marB="0" anchor="b">
                    <a:lnL>
                      <a:noFill/>
                    </a:lnL>
                    <a:lnR>
                      <a:noFill/>
                    </a:lnR>
                    <a:lnT>
                      <a:noFill/>
                    </a:lnT>
                    <a:lnB>
                      <a:noFill/>
                    </a:lnB>
                    <a:noFill/>
                  </a:tcPr>
                </a:tc>
                <a:extLst>
                  <a:ext uri="{0D108BD9-81ED-4DB2-BD59-A6C34878D82A}">
                    <a16:rowId xmlns:a16="http://schemas.microsoft.com/office/drawing/2014/main" val="3802044056"/>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Ethnicity - Black</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-2.177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8.127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0.184</a:t>
                      </a:r>
                    </a:p>
                  </a:txBody>
                  <a:tcPr marL="3809" marR="3809" marT="3809" marB="0" anchor="b">
                    <a:lnL>
                      <a:noFill/>
                    </a:lnL>
                    <a:lnR>
                      <a:noFill/>
                    </a:lnR>
                    <a:lnT>
                      <a:noFill/>
                    </a:lnT>
                    <a:lnB>
                      <a:noFill/>
                    </a:lnB>
                    <a:noFill/>
                  </a:tcPr>
                </a:tc>
                <a:extLst>
                  <a:ext uri="{0D108BD9-81ED-4DB2-BD59-A6C34878D82A}">
                    <a16:rowId xmlns:a16="http://schemas.microsoft.com/office/drawing/2014/main" val="1732413887"/>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(2.745)</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(5.021)</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(2.760)</a:t>
                      </a:r>
                    </a:p>
                  </a:txBody>
                  <a:tcPr marL="3809" marR="3809" marT="3809" marB="0" anchor="b">
                    <a:lnL>
                      <a:noFill/>
                    </a:lnL>
                    <a:lnR>
                      <a:noFill/>
                    </a:lnR>
                    <a:lnT>
                      <a:noFill/>
                    </a:lnT>
                    <a:lnB>
                      <a:noFill/>
                    </a:lnB>
                    <a:noFill/>
                  </a:tcPr>
                </a:tc>
                <a:extLst>
                  <a:ext uri="{0D108BD9-81ED-4DB2-BD59-A6C34878D82A}">
                    <a16:rowId xmlns:a16="http://schemas.microsoft.com/office/drawing/2014/main" val="3616032284"/>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Ethnicity - Mixed</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-3.410</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7.795</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2.140</a:t>
                      </a:r>
                    </a:p>
                  </a:txBody>
                  <a:tcPr marL="3809" marR="3809" marT="3809" marB="0" anchor="b">
                    <a:lnL>
                      <a:noFill/>
                    </a:lnL>
                    <a:lnR>
                      <a:noFill/>
                    </a:lnR>
                    <a:lnT>
                      <a:noFill/>
                    </a:lnT>
                    <a:lnB>
                      <a:noFill/>
                    </a:lnB>
                    <a:noFill/>
                  </a:tcPr>
                </a:tc>
                <a:extLst>
                  <a:ext uri="{0D108BD9-81ED-4DB2-BD59-A6C34878D82A}">
                    <a16:rowId xmlns:a16="http://schemas.microsoft.com/office/drawing/2014/main" val="943114208"/>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(3.344)</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(5.307)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(3.963)</a:t>
                      </a:r>
                    </a:p>
                  </a:txBody>
                  <a:tcPr marL="3809" marR="3809" marT="3809" marB="0" anchor="b">
                    <a:lnL>
                      <a:noFill/>
                    </a:lnL>
                    <a:lnR>
                      <a:noFill/>
                    </a:lnR>
                    <a:lnT>
                      <a:noFill/>
                    </a:lnT>
                    <a:lnB>
                      <a:noFill/>
                    </a:lnB>
                    <a:noFill/>
                  </a:tcPr>
                </a:tc>
                <a:extLst>
                  <a:ext uri="{0D108BD9-81ED-4DB2-BD59-A6C34878D82A}">
                    <a16:rowId xmlns:a16="http://schemas.microsoft.com/office/drawing/2014/main" val="1297144414"/>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Ethnicity - Other</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-3.482</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3.171</a:t>
                      </a:r>
                    </a:p>
                  </a:txBody>
                  <a:tcPr marL="3809" marR="3809" marT="3809" marB="0" anchor="b">
                    <a:lnL>
                      <a:noFill/>
                    </a:lnL>
                    <a:lnR>
                      <a:noFill/>
                    </a:lnR>
                    <a:lnT>
                      <a:noFill/>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extLst>
                  <a:ext uri="{0D108BD9-81ED-4DB2-BD59-A6C34878D82A}">
                    <a16:rowId xmlns:a16="http://schemas.microsoft.com/office/drawing/2014/main" val="253404308"/>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(3.215)</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(12.593)</a:t>
                      </a:r>
                    </a:p>
                  </a:txBody>
                  <a:tcPr marL="3809" marR="3809" marT="3809" marB="0" anchor="b">
                    <a:lnL>
                      <a:noFill/>
                    </a:lnL>
                    <a:lnR>
                      <a:noFill/>
                    </a:lnR>
                    <a:lnT>
                      <a:noFill/>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extLst>
                  <a:ext uri="{0D108BD9-81ED-4DB2-BD59-A6C34878D82A}">
                    <a16:rowId xmlns:a16="http://schemas.microsoft.com/office/drawing/2014/main" val="3297144286"/>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Constant</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47.702*</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50.849**</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64.355*</a:t>
                      </a:r>
                    </a:p>
                  </a:txBody>
                  <a:tcPr marL="3809" marR="3809" marT="3809" marB="0" anchor="b">
                    <a:lnL>
                      <a:noFill/>
                    </a:lnL>
                    <a:lnR>
                      <a:noFill/>
                    </a:lnR>
                    <a:lnT>
                      <a:noFill/>
                    </a:lnT>
                    <a:lnB>
                      <a:noFill/>
                    </a:lnB>
                    <a:noFill/>
                  </a:tcPr>
                </a:tc>
                <a:extLst>
                  <a:ext uri="{0D108BD9-81ED-4DB2-BD59-A6C34878D82A}">
                    <a16:rowId xmlns:a16="http://schemas.microsoft.com/office/drawing/2014/main" val="268098640"/>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(25.377)</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(24.283)</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(35.128)</a:t>
                      </a:r>
                    </a:p>
                  </a:txBody>
                  <a:tcPr marL="3809" marR="3809" marT="3809" marB="0" anchor="b">
                    <a:lnL>
                      <a:noFill/>
                    </a:lnL>
                    <a:lnR>
                      <a:noFill/>
                    </a:lnR>
                    <a:lnT>
                      <a:noFill/>
                    </a:lnT>
                    <a:lnB>
                      <a:noFill/>
                    </a:lnB>
                    <a:noFill/>
                  </a:tcPr>
                </a:tc>
                <a:extLst>
                  <a:ext uri="{0D108BD9-81ED-4DB2-BD59-A6C34878D82A}">
                    <a16:rowId xmlns:a16="http://schemas.microsoft.com/office/drawing/2014/main" val="711117200"/>
                  </a:ext>
                </a:extLst>
              </a:tr>
              <a:tr h="201929">
                <a:tc>
                  <a:txBody>
                    <a:bodyPr/>
                    <a:lstStyle/>
                    <a:p>
                      <a:pPr algn="l"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tc>
                  <a:txBody>
                    <a:bodyPr/>
                    <a:lstStyle/>
                    <a:p>
                      <a:pPr algn="ctr" fontAlgn="b"/>
                      <a:endParaRPr lang="en-GB" sz="1300" b="0" i="0" u="none" strike="noStrike">
                        <a:effectLst/>
                        <a:latin typeface="Arial" panose="020B0604020202020204" pitchFamily="34" charset="0"/>
                        <a:cs typeface="Arial" panose="020B0604020202020204" pitchFamily="34" charset="0"/>
                      </a:endParaRPr>
                    </a:p>
                  </a:txBody>
                  <a:tcPr marL="3809" marR="3809" marT="3809" marB="0" anchor="b">
                    <a:lnL>
                      <a:noFill/>
                    </a:lnL>
                    <a:lnR>
                      <a:noFill/>
                    </a:lnR>
                    <a:lnT>
                      <a:noFill/>
                    </a:lnT>
                    <a:lnB>
                      <a:noFill/>
                    </a:lnB>
                    <a:noFill/>
                  </a:tcPr>
                </a:tc>
                <a:extLst>
                  <a:ext uri="{0D108BD9-81ED-4DB2-BD59-A6C34878D82A}">
                    <a16:rowId xmlns:a16="http://schemas.microsoft.com/office/drawing/2014/main" val="3129748041"/>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Observations</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252</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163</a:t>
                      </a:r>
                    </a:p>
                  </a:txBody>
                  <a:tcPr marL="3809" marR="3809" marT="3809" marB="0" anchor="b">
                    <a:lnL>
                      <a:noFill/>
                    </a:lnL>
                    <a:lnR>
                      <a:noFill/>
                    </a:lnR>
                    <a:lnT>
                      <a:noFill/>
                    </a:lnT>
                    <a:lnB>
                      <a:noFill/>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159</a:t>
                      </a:r>
                    </a:p>
                  </a:txBody>
                  <a:tcPr marL="3809" marR="3809" marT="3809" marB="0" anchor="b">
                    <a:lnL>
                      <a:noFill/>
                    </a:lnL>
                    <a:lnR>
                      <a:noFill/>
                    </a:lnR>
                    <a:lnT>
                      <a:noFill/>
                    </a:lnT>
                    <a:lnB>
                      <a:noFill/>
                    </a:lnB>
                    <a:noFill/>
                  </a:tcPr>
                </a:tc>
                <a:extLst>
                  <a:ext uri="{0D108BD9-81ED-4DB2-BD59-A6C34878D82A}">
                    <a16:rowId xmlns:a16="http://schemas.microsoft.com/office/drawing/2014/main" val="928234918"/>
                  </a:ext>
                </a:extLst>
              </a:tr>
              <a:tr h="201929">
                <a:tc>
                  <a:txBody>
                    <a:bodyPr/>
                    <a:lstStyle/>
                    <a:p>
                      <a:pPr algn="l" fontAlgn="b"/>
                      <a:r>
                        <a:rPr lang="en-GB" sz="1300" b="0" i="0" u="none" strike="noStrike">
                          <a:effectLst/>
                          <a:latin typeface="Arial" panose="020B0604020202020204" pitchFamily="34" charset="0"/>
                          <a:cs typeface="Arial" panose="020B0604020202020204" pitchFamily="34" charset="0"/>
                        </a:rPr>
                        <a:t>R-squared</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0.055</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0.043</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b="0" i="0" u="none" strike="noStrike">
                          <a:effectLst/>
                          <a:latin typeface="Arial" panose="020B0604020202020204" pitchFamily="34" charset="0"/>
                          <a:cs typeface="Arial" panose="020B0604020202020204" pitchFamily="34" charset="0"/>
                        </a:rPr>
                        <a:t>0.068</a:t>
                      </a:r>
                    </a:p>
                  </a:txBody>
                  <a:tcPr marL="3809" marR="3809" marT="3809"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8202354"/>
                  </a:ext>
                </a:extLst>
              </a:tr>
              <a:tr h="201929">
                <a:tc gridSpan="4">
                  <a:txBody>
                    <a:bodyPr/>
                    <a:lstStyle/>
                    <a:p>
                      <a:pPr algn="l" fontAlgn="b"/>
                      <a:r>
                        <a:rPr lang="en-GB" sz="1300" b="0" i="0" u="none" strike="noStrike">
                          <a:effectLst/>
                          <a:latin typeface="Arial" panose="020B0604020202020204" pitchFamily="34" charset="0"/>
                          <a:cs typeface="Arial" panose="020B0604020202020204" pitchFamily="34" charset="0"/>
                        </a:rPr>
                        <a:t>Robust standard errors in parentheses</a:t>
                      </a: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55259109"/>
                  </a:ext>
                </a:extLst>
              </a:tr>
              <a:tr h="201929">
                <a:tc gridSpan="4">
                  <a:txBody>
                    <a:bodyPr/>
                    <a:lstStyle/>
                    <a:p>
                      <a:pPr algn="l" fontAlgn="b"/>
                      <a:r>
                        <a:rPr lang="en-GB" sz="1300" b="0" i="0" u="none" strike="noStrike">
                          <a:effectLst/>
                          <a:latin typeface="Arial" panose="020B0604020202020204" pitchFamily="34" charset="0"/>
                          <a:cs typeface="Arial" panose="020B0604020202020204" pitchFamily="34" charset="0"/>
                        </a:rPr>
                        <a:t>*** p&lt;0.01, ** p&lt;0.05, * p&lt;0.1</a:t>
                      </a:r>
                    </a:p>
                  </a:txBody>
                  <a:tcPr marL="3809" marR="3809" marT="3809" marB="0" anchor="b">
                    <a:lnL>
                      <a:noFill/>
                    </a:lnL>
                    <a:lnR>
                      <a:noFill/>
                    </a:lnR>
                    <a:lnT>
                      <a:noFill/>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a:noFill/>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a:noFill/>
                    </a:lnT>
                    <a:lnB>
                      <a:noFill/>
                    </a:lnB>
                    <a:noFill/>
                  </a:tcPr>
                </a:tc>
                <a:tc hMerge="1">
                  <a:txBody>
                    <a:bodyPr/>
                    <a:lstStyle/>
                    <a:p>
                      <a:pPr algn="l" fontAlgn="b"/>
                      <a:endParaRPr lang="en-GB" sz="1300" b="0" i="0" u="none" strike="noStrike">
                        <a:effectLst/>
                        <a:latin typeface="Calibri" panose="020F0502020204030204" pitchFamily="34" charset="0"/>
                      </a:endParaRPr>
                    </a:p>
                  </a:txBody>
                  <a:tcPr marL="3809" marR="3809" marT="3809" marB="0" anchor="b">
                    <a:lnL>
                      <a:noFill/>
                    </a:lnL>
                    <a:lnR>
                      <a:noFill/>
                    </a:lnR>
                    <a:lnT>
                      <a:noFill/>
                    </a:lnT>
                    <a:lnB>
                      <a:noFill/>
                    </a:lnB>
                    <a:noFill/>
                  </a:tcPr>
                </a:tc>
                <a:extLst>
                  <a:ext uri="{0D108BD9-81ED-4DB2-BD59-A6C34878D82A}">
                    <a16:rowId xmlns:a16="http://schemas.microsoft.com/office/drawing/2014/main" val="267819917"/>
                  </a:ext>
                </a:extLst>
              </a:tr>
            </a:tbl>
          </a:graphicData>
        </a:graphic>
      </p:graphicFrame>
    </p:spTree>
    <p:extLst>
      <p:ext uri="{BB962C8B-B14F-4D97-AF65-F5344CB8AC3E}">
        <p14:creationId xmlns:p14="http://schemas.microsoft.com/office/powerpoint/2010/main" val="4007947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3" name="Rectangle 12">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5" name="Rectangle 14">
            <a:extLst>
              <a:ext uri="{FF2B5EF4-FFF2-40B4-BE49-F238E27FC236}">
                <a16:creationId xmlns:a16="http://schemas.microsoft.com/office/drawing/2014/main" id="{DB93146F-62ED-4C59-844C-0935D0FB50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17" name="Rectangle 16">
            <a:extLst>
              <a:ext uri="{FF2B5EF4-FFF2-40B4-BE49-F238E27FC236}">
                <a16:creationId xmlns:a16="http://schemas.microsoft.com/office/drawing/2014/main" id="{BF3D65BA-1C65-40FB-92EF-83951BDC1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9" name="Rectangle 18">
            <a:extLst>
              <a:ext uri="{FF2B5EF4-FFF2-40B4-BE49-F238E27FC236}">
                <a16:creationId xmlns:a16="http://schemas.microsoft.com/office/drawing/2014/main" id="{ADF52CCA-FCDD-49A0-BFFC-3BD41F1B8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9718203-F804-D7DB-BA82-63F9FBD25243}"/>
              </a:ext>
            </a:extLst>
          </p:cNvPr>
          <p:cNvSpPr>
            <a:spLocks noGrp="1"/>
          </p:cNvSpPr>
          <p:nvPr>
            <p:ph type="title"/>
          </p:nvPr>
        </p:nvSpPr>
        <p:spPr>
          <a:xfrm>
            <a:off x="8296275" y="1419225"/>
            <a:ext cx="3081576" cy="2085869"/>
          </a:xfrm>
        </p:spPr>
        <p:txBody>
          <a:bodyPr vert="horz" lIns="91440" tIns="45720" rIns="91440" bIns="45720" rtlCol="0" anchor="b">
            <a:normAutofit/>
          </a:bodyPr>
          <a:lstStyle/>
          <a:p>
            <a:pPr>
              <a:lnSpc>
                <a:spcPct val="90000"/>
              </a:lnSpc>
            </a:pPr>
            <a:r>
              <a:rPr lang="en-US" sz="3100" cap="none">
                <a:solidFill>
                  <a:srgbClr val="FFFFFF"/>
                </a:solidFill>
                <a:latin typeface="Arial" panose="020B0604020202020204" pitchFamily="34" charset="0"/>
                <a:cs typeface="Arial" panose="020B0604020202020204" pitchFamily="34" charset="0"/>
              </a:rPr>
              <a:t>RQ2: First Year Quantitative Score Results</a:t>
            </a:r>
          </a:p>
        </p:txBody>
      </p:sp>
      <p:graphicFrame>
        <p:nvGraphicFramePr>
          <p:cNvPr id="5" name="Table 4">
            <a:extLst>
              <a:ext uri="{FF2B5EF4-FFF2-40B4-BE49-F238E27FC236}">
                <a16:creationId xmlns:a16="http://schemas.microsoft.com/office/drawing/2014/main" id="{8FE89CEB-74B4-08F8-594A-DA3570E08FEB}"/>
              </a:ext>
            </a:extLst>
          </p:cNvPr>
          <p:cNvGraphicFramePr>
            <a:graphicFrameLocks noGrp="1"/>
          </p:cNvGraphicFramePr>
          <p:nvPr/>
        </p:nvGraphicFramePr>
        <p:xfrm>
          <a:off x="1448053" y="925687"/>
          <a:ext cx="5403601" cy="5644800"/>
        </p:xfrm>
        <a:graphic>
          <a:graphicData uri="http://schemas.openxmlformats.org/drawingml/2006/table">
            <a:tbl>
              <a:tblPr bandRow="1">
                <a:tableStyleId>{5C22544A-7EE6-4342-B048-85BDC9FD1C3A}</a:tableStyleId>
              </a:tblPr>
              <a:tblGrid>
                <a:gridCol w="2161441">
                  <a:extLst>
                    <a:ext uri="{9D8B030D-6E8A-4147-A177-3AD203B41FA5}">
                      <a16:colId xmlns:a16="http://schemas.microsoft.com/office/drawing/2014/main" val="447574927"/>
                    </a:ext>
                  </a:extLst>
                </a:gridCol>
                <a:gridCol w="1080720">
                  <a:extLst>
                    <a:ext uri="{9D8B030D-6E8A-4147-A177-3AD203B41FA5}">
                      <a16:colId xmlns:a16="http://schemas.microsoft.com/office/drawing/2014/main" val="1301006174"/>
                    </a:ext>
                  </a:extLst>
                </a:gridCol>
                <a:gridCol w="1080720">
                  <a:extLst>
                    <a:ext uri="{9D8B030D-6E8A-4147-A177-3AD203B41FA5}">
                      <a16:colId xmlns:a16="http://schemas.microsoft.com/office/drawing/2014/main" val="3541904485"/>
                    </a:ext>
                  </a:extLst>
                </a:gridCol>
                <a:gridCol w="1080720">
                  <a:extLst>
                    <a:ext uri="{9D8B030D-6E8A-4147-A177-3AD203B41FA5}">
                      <a16:colId xmlns:a16="http://schemas.microsoft.com/office/drawing/2014/main" val="2075188449"/>
                    </a:ext>
                  </a:extLst>
                </a:gridCol>
              </a:tblGrid>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95336485"/>
                  </a:ext>
                </a:extLst>
              </a:tr>
              <a:tr h="201600">
                <a:tc>
                  <a:txBody>
                    <a:bodyPr/>
                    <a:lstStyle/>
                    <a:p>
                      <a:pPr fontAlgn="b"/>
                      <a:r>
                        <a:rPr lang="en-GB" sz="1300">
                          <a:effectLst/>
                          <a:latin typeface="Arial" panose="020B0604020202020204" pitchFamily="34" charset="0"/>
                          <a:cs typeface="Arial" panose="020B0604020202020204" pitchFamily="34" charset="0"/>
                        </a:rPr>
                        <a:t>VARIABLES</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2020/21</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2021/22</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2022/23</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138918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568749584"/>
                  </a:ext>
                </a:extLst>
              </a:tr>
              <a:tr h="201600">
                <a:tc>
                  <a:txBody>
                    <a:bodyPr/>
                    <a:lstStyle/>
                    <a:p>
                      <a:pPr fontAlgn="b"/>
                      <a:r>
                        <a:rPr lang="en-GB" sz="1300" b="1">
                          <a:effectLst/>
                          <a:latin typeface="Arial" panose="020B0604020202020204" pitchFamily="34" charset="0"/>
                          <a:cs typeface="Arial" panose="020B0604020202020204" pitchFamily="34" charset="0"/>
                        </a:rPr>
                        <a:t>A-Level Math - Yes</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0.870</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-2.376</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1.470</a:t>
                      </a:r>
                    </a:p>
                  </a:txBody>
                  <a:tcPr marL="0" marR="0" marT="0" marB="0" anchor="b">
                    <a:lnL>
                      <a:noFill/>
                    </a:lnL>
                    <a:lnR>
                      <a:noFill/>
                    </a:lnR>
                    <a:lnT>
                      <a:noFill/>
                    </a:lnT>
                    <a:lnB>
                      <a:noFill/>
                    </a:lnB>
                    <a:noFill/>
                  </a:tcPr>
                </a:tc>
                <a:extLst>
                  <a:ext uri="{0D108BD9-81ED-4DB2-BD59-A6C34878D82A}">
                    <a16:rowId xmlns:a16="http://schemas.microsoft.com/office/drawing/2014/main" val="1607524946"/>
                  </a:ext>
                </a:extLst>
              </a:tr>
              <a:tr h="201600">
                <a:tc>
                  <a:txBody>
                    <a:bodyPr/>
                    <a:lstStyle/>
                    <a:p>
                      <a:pPr fontAlgn="b"/>
                      <a:endParaRPr lang="en-GB" sz="1300" b="1">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(1.949)</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(2.966)</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(3.001)</a:t>
                      </a:r>
                    </a:p>
                  </a:txBody>
                  <a:tcPr marL="0" marR="0" marT="0" marB="0" anchor="b">
                    <a:lnL>
                      <a:noFill/>
                    </a:lnL>
                    <a:lnR>
                      <a:noFill/>
                    </a:lnR>
                    <a:lnT>
                      <a:noFill/>
                    </a:lnT>
                    <a:lnB>
                      <a:noFill/>
                    </a:lnB>
                    <a:noFill/>
                  </a:tcPr>
                </a:tc>
                <a:extLst>
                  <a:ext uri="{0D108BD9-81ED-4DB2-BD59-A6C34878D82A}">
                    <a16:rowId xmlns:a16="http://schemas.microsoft.com/office/drawing/2014/main" val="2168424985"/>
                  </a:ext>
                </a:extLst>
              </a:tr>
              <a:tr h="201600">
                <a:tc>
                  <a:txBody>
                    <a:bodyPr/>
                    <a:lstStyle/>
                    <a:p>
                      <a:pPr lvl="0">
                        <a:buNone/>
                      </a:pPr>
                      <a:r>
                        <a:rPr lang="en-GB" sz="1300">
                          <a:effectLst/>
                          <a:latin typeface="Arial" panose="020B0604020202020204" pitchFamily="34" charset="0"/>
                          <a:cs typeface="Arial" panose="020B0604020202020204" pitchFamily="34" charset="0"/>
                        </a:rPr>
                        <a:t>A-Level Econ - Yes</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2.984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-0.752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-1.357</a:t>
                      </a:r>
                    </a:p>
                  </a:txBody>
                  <a:tcPr marL="0" marR="0" marT="0" marB="0" anchor="b">
                    <a:lnL>
                      <a:noFill/>
                    </a:lnL>
                    <a:lnR>
                      <a:noFill/>
                    </a:lnR>
                    <a:lnT>
                      <a:noFill/>
                    </a:lnT>
                    <a:lnB>
                      <a:noFill/>
                    </a:lnB>
                    <a:noFill/>
                  </a:tcPr>
                </a:tc>
                <a:extLst>
                  <a:ext uri="{0D108BD9-81ED-4DB2-BD59-A6C34878D82A}">
                    <a16:rowId xmlns:a16="http://schemas.microsoft.com/office/drawing/2014/main" val="1378518455"/>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(2.339)</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(3.660)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(3.564)</a:t>
                      </a:r>
                    </a:p>
                  </a:txBody>
                  <a:tcPr marL="0" marR="0" marT="0" marB="0" anchor="b">
                    <a:lnL>
                      <a:noFill/>
                    </a:lnL>
                    <a:lnR>
                      <a:noFill/>
                    </a:lnR>
                    <a:lnT>
                      <a:noFill/>
                    </a:lnT>
                    <a:lnB>
                      <a:noFill/>
                    </a:lnB>
                    <a:noFill/>
                  </a:tcPr>
                </a:tc>
                <a:extLst>
                  <a:ext uri="{0D108BD9-81ED-4DB2-BD59-A6C34878D82A}">
                    <a16:rowId xmlns:a16="http://schemas.microsoft.com/office/drawing/2014/main" val="654908861"/>
                  </a:ext>
                </a:extLst>
              </a:tr>
              <a:tr h="201600">
                <a:tc>
                  <a:txBody>
                    <a:bodyPr/>
                    <a:lstStyle/>
                    <a:p>
                      <a:pPr lvl="0">
                        <a:buNone/>
                      </a:pPr>
                      <a:r>
                        <a:rPr lang="en-GB" sz="1300">
                          <a:effectLst/>
                          <a:latin typeface="Arial" panose="020B0604020202020204" pitchFamily="34" charset="0"/>
                          <a:cs typeface="Arial" panose="020B0604020202020204" pitchFamily="34" charset="0"/>
                        </a:rPr>
                        <a:t>Gender - Male</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2.143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0.772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0.912</a:t>
                      </a:r>
                    </a:p>
                  </a:txBody>
                  <a:tcPr marL="0" marR="0" marT="0" marB="0" anchor="b">
                    <a:lnL>
                      <a:noFill/>
                    </a:lnL>
                    <a:lnR>
                      <a:noFill/>
                    </a:lnR>
                    <a:lnT>
                      <a:noFill/>
                    </a:lnT>
                    <a:lnB>
                      <a:noFill/>
                    </a:lnB>
                    <a:noFill/>
                  </a:tcPr>
                </a:tc>
                <a:extLst>
                  <a:ext uri="{0D108BD9-81ED-4DB2-BD59-A6C34878D82A}">
                    <a16:rowId xmlns:a16="http://schemas.microsoft.com/office/drawing/2014/main" val="1478710998"/>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(1.993)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(2.867)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(3.663)</a:t>
                      </a:r>
                    </a:p>
                  </a:txBody>
                  <a:tcPr marL="0" marR="0" marT="0" marB="0" anchor="b">
                    <a:lnL>
                      <a:noFill/>
                    </a:lnL>
                    <a:lnR>
                      <a:noFill/>
                    </a:lnR>
                    <a:lnT>
                      <a:noFill/>
                    </a:lnT>
                    <a:lnB>
                      <a:noFill/>
                    </a:lnB>
                    <a:noFill/>
                  </a:tcPr>
                </a:tc>
                <a:extLst>
                  <a:ext uri="{0D108BD9-81ED-4DB2-BD59-A6C34878D82A}">
                    <a16:rowId xmlns:a16="http://schemas.microsoft.com/office/drawing/2014/main" val="3827606465"/>
                  </a:ext>
                </a:extLst>
              </a:tr>
              <a:tr h="201600">
                <a:tc>
                  <a:txBody>
                    <a:bodyPr/>
                    <a:lstStyle/>
                    <a:p>
                      <a:pPr fontAlgn="b"/>
                      <a:r>
                        <a:rPr lang="en-GB" sz="1300">
                          <a:effectLst/>
                          <a:latin typeface="Arial" panose="020B0604020202020204" pitchFamily="34" charset="0"/>
                          <a:cs typeface="Arial" panose="020B0604020202020204" pitchFamily="34" charset="0"/>
                        </a:rPr>
                        <a:t>Age </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0.474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1.249</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-0.619</a:t>
                      </a:r>
                    </a:p>
                  </a:txBody>
                  <a:tcPr marL="0" marR="0" marT="0" marB="0" anchor="b">
                    <a:lnL>
                      <a:noFill/>
                    </a:lnL>
                    <a:lnR>
                      <a:noFill/>
                    </a:lnR>
                    <a:lnT>
                      <a:noFill/>
                    </a:lnT>
                    <a:lnB>
                      <a:noFill/>
                    </a:lnB>
                    <a:noFill/>
                  </a:tcPr>
                </a:tc>
                <a:extLst>
                  <a:ext uri="{0D108BD9-81ED-4DB2-BD59-A6C34878D82A}">
                    <a16:rowId xmlns:a16="http://schemas.microsoft.com/office/drawing/2014/main" val="360148989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(1.510)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(1.472)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(3.177)</a:t>
                      </a:r>
                    </a:p>
                  </a:txBody>
                  <a:tcPr marL="0" marR="0" marT="0" marB="0" anchor="b">
                    <a:lnL>
                      <a:noFill/>
                    </a:lnL>
                    <a:lnR>
                      <a:noFill/>
                    </a:lnR>
                    <a:lnT>
                      <a:noFill/>
                    </a:lnT>
                    <a:lnB>
                      <a:noFill/>
                    </a:lnB>
                    <a:noFill/>
                  </a:tcPr>
                </a:tc>
                <a:extLst>
                  <a:ext uri="{0D108BD9-81ED-4DB2-BD59-A6C34878D82A}">
                    <a16:rowId xmlns:a16="http://schemas.microsoft.com/office/drawing/2014/main" val="2207096022"/>
                  </a:ext>
                </a:extLst>
              </a:tr>
              <a:tr h="201600">
                <a:tc>
                  <a:txBody>
                    <a:bodyPr/>
                    <a:lstStyle/>
                    <a:p>
                      <a:pPr fontAlgn="b"/>
                      <a:r>
                        <a:rPr lang="en-GB" sz="1300">
                          <a:effectLst/>
                          <a:latin typeface="Arial" panose="020B0604020202020204" pitchFamily="34" charset="0"/>
                          <a:cs typeface="Arial" panose="020B0604020202020204" pitchFamily="34" charset="0"/>
                        </a:rPr>
                        <a:t>Ethnicity - Arab</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-21.687***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8.774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-8.417</a:t>
                      </a:r>
                    </a:p>
                  </a:txBody>
                  <a:tcPr marL="0" marR="0" marT="0" marB="0" anchor="b">
                    <a:lnL>
                      <a:noFill/>
                    </a:lnL>
                    <a:lnR>
                      <a:noFill/>
                    </a:lnR>
                    <a:lnT>
                      <a:noFill/>
                    </a:lnT>
                    <a:lnB>
                      <a:noFill/>
                    </a:lnB>
                    <a:noFill/>
                  </a:tcPr>
                </a:tc>
                <a:extLst>
                  <a:ext uri="{0D108BD9-81ED-4DB2-BD59-A6C34878D82A}">
                    <a16:rowId xmlns:a16="http://schemas.microsoft.com/office/drawing/2014/main" val="3246435973"/>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(4.131)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(9.901)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(9.508)</a:t>
                      </a:r>
                    </a:p>
                  </a:txBody>
                  <a:tcPr marL="0" marR="0" marT="0" marB="0" anchor="b">
                    <a:lnL>
                      <a:noFill/>
                    </a:lnL>
                    <a:lnR>
                      <a:noFill/>
                    </a:lnR>
                    <a:lnT>
                      <a:noFill/>
                    </a:lnT>
                    <a:lnB>
                      <a:noFill/>
                    </a:lnB>
                    <a:noFill/>
                  </a:tcPr>
                </a:tc>
                <a:extLst>
                  <a:ext uri="{0D108BD9-81ED-4DB2-BD59-A6C34878D82A}">
                    <a16:rowId xmlns:a16="http://schemas.microsoft.com/office/drawing/2014/main" val="3702885998"/>
                  </a:ext>
                </a:extLst>
              </a:tr>
              <a:tr h="201600">
                <a:tc>
                  <a:txBody>
                    <a:bodyPr/>
                    <a:lstStyle/>
                    <a:p>
                      <a:pPr fontAlgn="b"/>
                      <a:r>
                        <a:rPr lang="en-GB" sz="1300">
                          <a:effectLst/>
                          <a:latin typeface="Arial" panose="020B0604020202020204" pitchFamily="34" charset="0"/>
                          <a:cs typeface="Arial" panose="020B0604020202020204" pitchFamily="34" charset="0"/>
                        </a:rPr>
                        <a:t>Ethnicity - Asian </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2.425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6.531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0.984</a:t>
                      </a:r>
                    </a:p>
                  </a:txBody>
                  <a:tcPr marL="0" marR="0" marT="0" marB="0" anchor="b">
                    <a:lnL>
                      <a:noFill/>
                    </a:lnL>
                    <a:lnR>
                      <a:noFill/>
                    </a:lnR>
                    <a:lnT>
                      <a:noFill/>
                    </a:lnT>
                    <a:lnB>
                      <a:noFill/>
                    </a:lnB>
                    <a:noFill/>
                  </a:tcPr>
                </a:tc>
                <a:extLst>
                  <a:ext uri="{0D108BD9-81ED-4DB2-BD59-A6C34878D82A}">
                    <a16:rowId xmlns:a16="http://schemas.microsoft.com/office/drawing/2014/main" val="943857012"/>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(2.454)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(5.747)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(3.833)</a:t>
                      </a:r>
                    </a:p>
                  </a:txBody>
                  <a:tcPr marL="0" marR="0" marT="0" marB="0" anchor="b">
                    <a:lnL>
                      <a:noFill/>
                    </a:lnL>
                    <a:lnR>
                      <a:noFill/>
                    </a:lnR>
                    <a:lnT>
                      <a:noFill/>
                    </a:lnT>
                    <a:lnB>
                      <a:noFill/>
                    </a:lnB>
                    <a:noFill/>
                  </a:tcPr>
                </a:tc>
                <a:extLst>
                  <a:ext uri="{0D108BD9-81ED-4DB2-BD59-A6C34878D82A}">
                    <a16:rowId xmlns:a16="http://schemas.microsoft.com/office/drawing/2014/main" val="2335549083"/>
                  </a:ext>
                </a:extLst>
              </a:tr>
              <a:tr h="201600">
                <a:tc>
                  <a:txBody>
                    <a:bodyPr/>
                    <a:lstStyle/>
                    <a:p>
                      <a:pPr fontAlgn="b"/>
                      <a:r>
                        <a:rPr lang="en-GB" sz="1300">
                          <a:effectLst/>
                          <a:latin typeface="Arial" panose="020B0604020202020204" pitchFamily="34" charset="0"/>
                          <a:cs typeface="Arial" panose="020B0604020202020204" pitchFamily="34" charset="0"/>
                        </a:rPr>
                        <a:t>Ethnicity - Black</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-2.515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7.472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-0.571</a:t>
                      </a:r>
                    </a:p>
                  </a:txBody>
                  <a:tcPr marL="0" marR="0" marT="0" marB="0" anchor="b">
                    <a:lnL>
                      <a:noFill/>
                    </a:lnL>
                    <a:lnR>
                      <a:noFill/>
                    </a:lnR>
                    <a:lnT>
                      <a:noFill/>
                    </a:lnT>
                    <a:lnB>
                      <a:noFill/>
                    </a:lnB>
                    <a:noFill/>
                  </a:tcPr>
                </a:tc>
                <a:extLst>
                  <a:ext uri="{0D108BD9-81ED-4DB2-BD59-A6C34878D82A}">
                    <a16:rowId xmlns:a16="http://schemas.microsoft.com/office/drawing/2014/main" val="128295041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(3.288)</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(5.723)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(4.427)</a:t>
                      </a:r>
                    </a:p>
                  </a:txBody>
                  <a:tcPr marL="0" marR="0" marT="0" marB="0" anchor="b">
                    <a:lnL>
                      <a:noFill/>
                    </a:lnL>
                    <a:lnR>
                      <a:noFill/>
                    </a:lnR>
                    <a:lnT>
                      <a:noFill/>
                    </a:lnT>
                    <a:lnB>
                      <a:noFill/>
                    </a:lnB>
                    <a:noFill/>
                  </a:tcPr>
                </a:tc>
                <a:extLst>
                  <a:ext uri="{0D108BD9-81ED-4DB2-BD59-A6C34878D82A}">
                    <a16:rowId xmlns:a16="http://schemas.microsoft.com/office/drawing/2014/main" val="16096243"/>
                  </a:ext>
                </a:extLst>
              </a:tr>
              <a:tr h="201600">
                <a:tc>
                  <a:txBody>
                    <a:bodyPr/>
                    <a:lstStyle/>
                    <a:p>
                      <a:pPr fontAlgn="b"/>
                      <a:r>
                        <a:rPr lang="en-GB" sz="1300">
                          <a:effectLst/>
                          <a:latin typeface="Arial" panose="020B0604020202020204" pitchFamily="34" charset="0"/>
                          <a:cs typeface="Arial" panose="020B0604020202020204" pitchFamily="34" charset="0"/>
                        </a:rPr>
                        <a:t>Ethnicity - Mixed</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0.887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5.148</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2.149</a:t>
                      </a:r>
                    </a:p>
                  </a:txBody>
                  <a:tcPr marL="0" marR="0" marT="0" marB="0" anchor="b">
                    <a:lnL>
                      <a:noFill/>
                    </a:lnL>
                    <a:lnR>
                      <a:noFill/>
                    </a:lnR>
                    <a:lnT>
                      <a:noFill/>
                    </a:lnT>
                    <a:lnB>
                      <a:noFill/>
                    </a:lnB>
                    <a:noFill/>
                  </a:tcPr>
                </a:tc>
                <a:extLst>
                  <a:ext uri="{0D108BD9-81ED-4DB2-BD59-A6C34878D82A}">
                    <a16:rowId xmlns:a16="http://schemas.microsoft.com/office/drawing/2014/main" val="989723702"/>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(3.992)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(6.376)</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(6.766)</a:t>
                      </a:r>
                    </a:p>
                  </a:txBody>
                  <a:tcPr marL="0" marR="0" marT="0" marB="0" anchor="b">
                    <a:lnL>
                      <a:noFill/>
                    </a:lnL>
                    <a:lnR>
                      <a:noFill/>
                    </a:lnR>
                    <a:lnT>
                      <a:noFill/>
                    </a:lnT>
                    <a:lnB>
                      <a:noFill/>
                    </a:lnB>
                    <a:noFill/>
                  </a:tcPr>
                </a:tc>
                <a:extLst>
                  <a:ext uri="{0D108BD9-81ED-4DB2-BD59-A6C34878D82A}">
                    <a16:rowId xmlns:a16="http://schemas.microsoft.com/office/drawing/2014/main" val="3293000257"/>
                  </a:ext>
                </a:extLst>
              </a:tr>
              <a:tr h="201600">
                <a:tc>
                  <a:txBody>
                    <a:bodyPr/>
                    <a:lstStyle/>
                    <a:p>
                      <a:pPr fontAlgn="b"/>
                      <a:r>
                        <a:rPr lang="en-GB" sz="1300">
                          <a:effectLst/>
                          <a:latin typeface="Arial" panose="020B0604020202020204" pitchFamily="34" charset="0"/>
                          <a:cs typeface="Arial" panose="020B0604020202020204" pitchFamily="34" charset="0"/>
                        </a:rPr>
                        <a:t>Ethnicity - Other</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-3.047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-0.394</a:t>
                      </a: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734331602"/>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(4.652)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(14.970)</a:t>
                      </a: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03019133"/>
                  </a:ext>
                </a:extLst>
              </a:tr>
              <a:tr h="201600">
                <a:tc>
                  <a:txBody>
                    <a:bodyPr/>
                    <a:lstStyle/>
                    <a:p>
                      <a:pPr fontAlgn="b"/>
                      <a:r>
                        <a:rPr lang="en-GB" sz="1300">
                          <a:effectLst/>
                          <a:latin typeface="Arial" panose="020B0604020202020204" pitchFamily="34" charset="0"/>
                          <a:cs typeface="Arial" panose="020B0604020202020204" pitchFamily="34" charset="0"/>
                        </a:rPr>
                        <a:t>Constant</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59.429**</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29.656</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69.046</a:t>
                      </a:r>
                    </a:p>
                  </a:txBody>
                  <a:tcPr marL="0" marR="0" marT="0" marB="0" anchor="b">
                    <a:lnL>
                      <a:noFill/>
                    </a:lnL>
                    <a:lnR>
                      <a:noFill/>
                    </a:lnR>
                    <a:lnT>
                      <a:noFill/>
                    </a:lnT>
                    <a:lnB>
                      <a:noFill/>
                    </a:lnB>
                    <a:noFill/>
                  </a:tcPr>
                </a:tc>
                <a:extLst>
                  <a:ext uri="{0D108BD9-81ED-4DB2-BD59-A6C34878D82A}">
                    <a16:rowId xmlns:a16="http://schemas.microsoft.com/office/drawing/2014/main" val="3065186443"/>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(28.175)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(30.270)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(56.609)</a:t>
                      </a:r>
                    </a:p>
                  </a:txBody>
                  <a:tcPr marL="0" marR="0" marT="0" marB="0" anchor="b">
                    <a:lnL>
                      <a:noFill/>
                    </a:lnL>
                    <a:lnR>
                      <a:noFill/>
                    </a:lnR>
                    <a:lnT>
                      <a:noFill/>
                    </a:lnT>
                    <a:lnB>
                      <a:noFill/>
                    </a:lnB>
                    <a:noFill/>
                  </a:tcPr>
                </a:tc>
                <a:extLst>
                  <a:ext uri="{0D108BD9-81ED-4DB2-BD59-A6C34878D82A}">
                    <a16:rowId xmlns:a16="http://schemas.microsoft.com/office/drawing/2014/main" val="2231925756"/>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671259069"/>
                  </a:ext>
                </a:extLst>
              </a:tr>
              <a:tr h="201600">
                <a:tc>
                  <a:txBody>
                    <a:bodyPr/>
                    <a:lstStyle/>
                    <a:p>
                      <a:pPr fontAlgn="b"/>
                      <a:r>
                        <a:rPr lang="en-GB" sz="1300">
                          <a:effectLst/>
                          <a:latin typeface="Arial" panose="020B0604020202020204" pitchFamily="34" charset="0"/>
                          <a:cs typeface="Arial" panose="020B0604020202020204" pitchFamily="34" charset="0"/>
                        </a:rPr>
                        <a:t>Observations</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252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163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159</a:t>
                      </a:r>
                    </a:p>
                  </a:txBody>
                  <a:tcPr marL="0" marR="0" marT="0" marB="0" anchor="b">
                    <a:lnL>
                      <a:noFill/>
                    </a:lnL>
                    <a:lnR>
                      <a:noFill/>
                    </a:lnR>
                    <a:lnT>
                      <a:noFill/>
                    </a:lnT>
                    <a:lnB>
                      <a:noFill/>
                    </a:lnB>
                    <a:noFill/>
                  </a:tcPr>
                </a:tc>
                <a:extLst>
                  <a:ext uri="{0D108BD9-81ED-4DB2-BD59-A6C34878D82A}">
                    <a16:rowId xmlns:a16="http://schemas.microsoft.com/office/drawing/2014/main" val="698186203"/>
                  </a:ext>
                </a:extLst>
              </a:tr>
              <a:tr h="201600">
                <a:tc>
                  <a:txBody>
                    <a:bodyPr/>
                    <a:lstStyle/>
                    <a:p>
                      <a:pPr fontAlgn="b"/>
                      <a:r>
                        <a:rPr lang="en-GB" sz="1300">
                          <a:effectLst/>
                          <a:latin typeface="Arial" panose="020B0604020202020204" pitchFamily="34" charset="0"/>
                          <a:cs typeface="Arial" panose="020B0604020202020204" pitchFamily="34" charset="0"/>
                        </a:rPr>
                        <a:t>R-squared</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0.056</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0.028</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0.040</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05555379"/>
                  </a:ext>
                </a:extLst>
              </a:tr>
              <a:tr h="201600">
                <a:tc gridSpan="4">
                  <a:txBody>
                    <a:bodyPr/>
                    <a:lstStyle/>
                    <a:p>
                      <a:pPr fontAlgn="b"/>
                      <a:r>
                        <a:rPr lang="en-GB" sz="1300">
                          <a:effectLst/>
                          <a:latin typeface="Arial" panose="020B0604020202020204" pitchFamily="34" charset="0"/>
                          <a:cs typeface="Arial" panose="020B0604020202020204" pitchFamily="34" charset="0"/>
                        </a:rPr>
                        <a:t>Robust standard errors in parentheses</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558935070"/>
                  </a:ext>
                </a:extLst>
              </a:tr>
              <a:tr h="201600">
                <a:tc gridSpan="4">
                  <a:txBody>
                    <a:bodyPr/>
                    <a:lstStyle/>
                    <a:p>
                      <a:pPr fontAlgn="b"/>
                      <a:r>
                        <a:rPr lang="en-GB" sz="1300">
                          <a:effectLst/>
                          <a:latin typeface="Arial" panose="020B0604020202020204" pitchFamily="34" charset="0"/>
                          <a:cs typeface="Arial" panose="020B0604020202020204" pitchFamily="34" charset="0"/>
                        </a:rPr>
                        <a:t>*** p&lt;0.01, ** p&lt;0.05, * p&lt;0.1</a:t>
                      </a:r>
                    </a:p>
                  </a:txBody>
                  <a:tcPr marL="0" marR="0" marT="0" marB="0" anchor="b">
                    <a:lnL>
                      <a:noFill/>
                    </a:lnL>
                    <a:lnR>
                      <a:noFill/>
                    </a:lnR>
                    <a:lnT>
                      <a:noFill/>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a:noFill/>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a:noFill/>
                    </a:lnT>
                    <a:lnB>
                      <a:noFill/>
                    </a:lnB>
                    <a:noFill/>
                  </a:tcPr>
                </a:tc>
                <a:tc hMerge="1">
                  <a:txBody>
                    <a:bodyPr/>
                    <a:lstStyle/>
                    <a:p>
                      <a:pPr fontAlgn="b"/>
                      <a:endParaRPr lang="en-GB" sz="1300">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838419898"/>
                  </a:ext>
                </a:extLst>
              </a:tr>
            </a:tbl>
          </a:graphicData>
        </a:graphic>
      </p:graphicFrame>
    </p:spTree>
    <p:extLst>
      <p:ext uri="{BB962C8B-B14F-4D97-AF65-F5344CB8AC3E}">
        <p14:creationId xmlns:p14="http://schemas.microsoft.com/office/powerpoint/2010/main" val="103753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30B9C-846D-D117-ADCF-865FBC75C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E270F-8658-6FEB-11E0-B54474E9435D}"/>
              </a:ext>
            </a:extLst>
          </p:cNvPr>
          <p:cNvSpPr>
            <a:spLocks noGrp="1"/>
          </p:cNvSpPr>
          <p:nvPr>
            <p:ph type="title"/>
          </p:nvPr>
        </p:nvSpPr>
        <p:spPr/>
        <p:txBody>
          <a:bodyPr>
            <a:normAutofit/>
          </a:bodyPr>
          <a:lstStyle/>
          <a:p>
            <a:r>
              <a:rPr lang="en-GB" cap="none">
                <a:latin typeface="Arial" panose="020B0604020202020204" pitchFamily="34" charset="0"/>
                <a:ea typeface="+mj-lt"/>
                <a:cs typeface="Arial" panose="020B0604020202020204" pitchFamily="34" charset="0"/>
              </a:rPr>
              <a:t>UK Education System Structure</a:t>
            </a:r>
            <a:endParaRPr lang="en-US" cap="none">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4625D51-1A3D-7FA0-5ADB-C40CCC4A3320}"/>
              </a:ext>
            </a:extLst>
          </p:cNvPr>
          <p:cNvSpPr txBox="1"/>
          <p:nvPr/>
        </p:nvSpPr>
        <p:spPr>
          <a:xfrm>
            <a:off x="709862" y="2064029"/>
            <a:ext cx="10708106" cy="44935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Secondary – School (compulsory)</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Age: 11-16</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Qualification: GCSEs</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err="1">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Maths</a:t>
            </a: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 compulsory</a:t>
            </a: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0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Further Education – College/Sixth Form </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Age: 16-18</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Qualifications: A-Level (alternatives such as BTEC or T Levels etc.)</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err="1">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Maths</a:t>
            </a: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 optional – if taken, then also covers topics in statistics and mechanics</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0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GB"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Higher Education (HE) – University/HE provider</a:t>
            </a:r>
            <a:endParaRPr kumimoji="0" lang="en-US" sz="22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0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0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000" b="0" i="0" u="none" strike="noStrike" kern="1200" cap="none" spc="0" normalizeH="0" baseline="0" noProof="0">
              <a:ln>
                <a:noFill/>
              </a:ln>
              <a:solidFill>
                <a:srgbClr val="903163">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01240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3" name="Rectangle 12">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17" name="Rectangle 16">
            <a:extLst>
              <a:ext uri="{FF2B5EF4-FFF2-40B4-BE49-F238E27FC236}">
                <a16:creationId xmlns:a16="http://schemas.microsoft.com/office/drawing/2014/main" id="{BF3D65BA-1C65-40FB-92EF-83951BDC1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9" name="Rectangle 18">
            <a:extLst>
              <a:ext uri="{FF2B5EF4-FFF2-40B4-BE49-F238E27FC236}">
                <a16:creationId xmlns:a16="http://schemas.microsoft.com/office/drawing/2014/main" id="{ADF52CCA-FCDD-49A0-BFFC-3BD41F1B82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9718203-F804-D7DB-BA82-63F9FBD25243}"/>
              </a:ext>
            </a:extLst>
          </p:cNvPr>
          <p:cNvSpPr>
            <a:spLocks noGrp="1"/>
          </p:cNvSpPr>
          <p:nvPr>
            <p:ph type="title"/>
          </p:nvPr>
        </p:nvSpPr>
        <p:spPr>
          <a:xfrm>
            <a:off x="8296275" y="1419225"/>
            <a:ext cx="3081576" cy="2085869"/>
          </a:xfrm>
        </p:spPr>
        <p:txBody>
          <a:bodyPr vert="horz" lIns="91440" tIns="45720" rIns="91440" bIns="45720" rtlCol="0" anchor="b">
            <a:normAutofit/>
          </a:bodyPr>
          <a:lstStyle/>
          <a:p>
            <a:pPr>
              <a:lnSpc>
                <a:spcPct val="90000"/>
              </a:lnSpc>
            </a:pPr>
            <a:r>
              <a:rPr lang="en-US" sz="3100" cap="none">
                <a:solidFill>
                  <a:srgbClr val="FFFFFF"/>
                </a:solidFill>
                <a:latin typeface="Arial" panose="020B0604020202020204" pitchFamily="34" charset="0"/>
                <a:cs typeface="Arial" panose="020B0604020202020204" pitchFamily="34" charset="0"/>
              </a:rPr>
              <a:t>RQ2: First Year Economics Score Results</a:t>
            </a:r>
          </a:p>
        </p:txBody>
      </p:sp>
      <p:graphicFrame>
        <p:nvGraphicFramePr>
          <p:cNvPr id="4" name="Table 3">
            <a:extLst>
              <a:ext uri="{FF2B5EF4-FFF2-40B4-BE49-F238E27FC236}">
                <a16:creationId xmlns:a16="http://schemas.microsoft.com/office/drawing/2014/main" id="{CBA71A1B-C620-F052-C1DF-750526103B86}"/>
              </a:ext>
            </a:extLst>
          </p:cNvPr>
          <p:cNvGraphicFramePr>
            <a:graphicFrameLocks noGrp="1"/>
          </p:cNvGraphicFramePr>
          <p:nvPr/>
        </p:nvGraphicFramePr>
        <p:xfrm>
          <a:off x="1449854" y="925687"/>
          <a:ext cx="5400000" cy="5644800"/>
        </p:xfrm>
        <a:graphic>
          <a:graphicData uri="http://schemas.openxmlformats.org/drawingml/2006/table">
            <a:tbl>
              <a:tblPr bandRow="1">
                <a:tableStyleId>{5C22544A-7EE6-4342-B048-85BDC9FD1C3A}</a:tableStyleId>
              </a:tblPr>
              <a:tblGrid>
                <a:gridCol w="2160000">
                  <a:extLst>
                    <a:ext uri="{9D8B030D-6E8A-4147-A177-3AD203B41FA5}">
                      <a16:colId xmlns:a16="http://schemas.microsoft.com/office/drawing/2014/main" val="4139389190"/>
                    </a:ext>
                  </a:extLst>
                </a:gridCol>
                <a:gridCol w="1080000">
                  <a:extLst>
                    <a:ext uri="{9D8B030D-6E8A-4147-A177-3AD203B41FA5}">
                      <a16:colId xmlns:a16="http://schemas.microsoft.com/office/drawing/2014/main" val="3090291312"/>
                    </a:ext>
                  </a:extLst>
                </a:gridCol>
                <a:gridCol w="1080000">
                  <a:extLst>
                    <a:ext uri="{9D8B030D-6E8A-4147-A177-3AD203B41FA5}">
                      <a16:colId xmlns:a16="http://schemas.microsoft.com/office/drawing/2014/main" val="1389564711"/>
                    </a:ext>
                  </a:extLst>
                </a:gridCol>
                <a:gridCol w="1080000">
                  <a:extLst>
                    <a:ext uri="{9D8B030D-6E8A-4147-A177-3AD203B41FA5}">
                      <a16:colId xmlns:a16="http://schemas.microsoft.com/office/drawing/2014/main" val="1756972209"/>
                    </a:ext>
                  </a:extLst>
                </a:gridCol>
              </a:tblGrid>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36543935"/>
                  </a:ext>
                </a:extLst>
              </a:tr>
              <a:tr h="201600">
                <a:tc>
                  <a:txBody>
                    <a:bodyPr/>
                    <a:lstStyle/>
                    <a:p>
                      <a:pPr fontAlgn="b"/>
                      <a:r>
                        <a:rPr lang="en-GB" sz="1300">
                          <a:effectLst/>
                          <a:latin typeface="Arial" panose="020B0604020202020204" pitchFamily="34" charset="0"/>
                          <a:cs typeface="Arial" panose="020B0604020202020204" pitchFamily="34" charset="0"/>
                        </a:rPr>
                        <a:t>VARIABLES</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2020/21</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2021/22</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2022/23</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3436839"/>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16822308"/>
                  </a:ext>
                </a:extLst>
              </a:tr>
              <a:tr h="201600">
                <a:tc>
                  <a:txBody>
                    <a:bodyPr/>
                    <a:lstStyle/>
                    <a:p>
                      <a:pPr fontAlgn="b"/>
                      <a:r>
                        <a:rPr lang="en-GB" sz="1300" b="1">
                          <a:effectLst/>
                          <a:latin typeface="Arial" panose="020B0604020202020204" pitchFamily="34" charset="0"/>
                          <a:cs typeface="Arial" panose="020B0604020202020204" pitchFamily="34" charset="0"/>
                        </a:rPr>
                        <a:t>A-Level Math - Yes</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1.288</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-2.096</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3.005*</a:t>
                      </a:r>
                    </a:p>
                  </a:txBody>
                  <a:tcPr marL="0" marR="0" marT="0" marB="0" anchor="b">
                    <a:lnL>
                      <a:noFill/>
                    </a:lnL>
                    <a:lnR>
                      <a:noFill/>
                    </a:lnR>
                    <a:lnT>
                      <a:noFill/>
                    </a:lnT>
                    <a:lnB>
                      <a:noFill/>
                    </a:lnB>
                    <a:noFill/>
                  </a:tcPr>
                </a:tc>
                <a:extLst>
                  <a:ext uri="{0D108BD9-81ED-4DB2-BD59-A6C34878D82A}">
                    <a16:rowId xmlns:a16="http://schemas.microsoft.com/office/drawing/2014/main" val="1995872776"/>
                  </a:ext>
                </a:extLst>
              </a:tr>
              <a:tr h="201600">
                <a:tc>
                  <a:txBody>
                    <a:bodyPr/>
                    <a:lstStyle/>
                    <a:p>
                      <a:pPr fontAlgn="b"/>
                      <a:endParaRPr lang="en-GB" sz="1300" b="1">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(1.522)</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(2.288)</a:t>
                      </a:r>
                    </a:p>
                  </a:txBody>
                  <a:tcPr marL="0" marR="0" marT="0" marB="0" anchor="b">
                    <a:lnL>
                      <a:noFill/>
                    </a:lnL>
                    <a:lnR>
                      <a:noFill/>
                    </a:lnR>
                    <a:lnT>
                      <a:noFill/>
                    </a:lnT>
                    <a:lnB>
                      <a:noFill/>
                    </a:lnB>
                    <a:noFill/>
                  </a:tcPr>
                </a:tc>
                <a:tc>
                  <a:txBody>
                    <a:bodyPr/>
                    <a:lstStyle/>
                    <a:p>
                      <a:pPr algn="ctr" fontAlgn="b"/>
                      <a:r>
                        <a:rPr lang="en-GB" sz="1300" b="1">
                          <a:effectLst/>
                          <a:latin typeface="Arial" panose="020B0604020202020204" pitchFamily="34" charset="0"/>
                          <a:cs typeface="Arial" panose="020B0604020202020204" pitchFamily="34" charset="0"/>
                        </a:rPr>
                        <a:t>(1.578)</a:t>
                      </a:r>
                    </a:p>
                  </a:txBody>
                  <a:tcPr marL="0" marR="0" marT="0" marB="0" anchor="b">
                    <a:lnL>
                      <a:noFill/>
                    </a:lnL>
                    <a:lnR>
                      <a:noFill/>
                    </a:lnR>
                    <a:lnT>
                      <a:noFill/>
                    </a:lnT>
                    <a:lnB>
                      <a:noFill/>
                    </a:lnB>
                    <a:noFill/>
                  </a:tcPr>
                </a:tc>
                <a:extLst>
                  <a:ext uri="{0D108BD9-81ED-4DB2-BD59-A6C34878D82A}">
                    <a16:rowId xmlns:a16="http://schemas.microsoft.com/office/drawing/2014/main" val="2827852129"/>
                  </a:ext>
                </a:extLst>
              </a:tr>
              <a:tr h="201600">
                <a:tc>
                  <a:txBody>
                    <a:bodyPr/>
                    <a:lstStyle/>
                    <a:p>
                      <a:pPr fontAlgn="b"/>
                      <a:r>
                        <a:rPr lang="en-GB" sz="1300">
                          <a:effectLst/>
                          <a:latin typeface="Arial" panose="020B0604020202020204" pitchFamily="34" charset="0"/>
                          <a:cs typeface="Arial" panose="020B0604020202020204" pitchFamily="34" charset="0"/>
                        </a:rPr>
                        <a:t>A-Level Econ - Yes</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1.925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0.996</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-2.054</a:t>
                      </a:r>
                    </a:p>
                  </a:txBody>
                  <a:tcPr marL="0" marR="0" marT="0" marB="0" anchor="b">
                    <a:lnL>
                      <a:noFill/>
                    </a:lnL>
                    <a:lnR>
                      <a:noFill/>
                    </a:lnR>
                    <a:lnT>
                      <a:noFill/>
                    </a:lnT>
                    <a:lnB>
                      <a:noFill/>
                    </a:lnB>
                    <a:noFill/>
                  </a:tcPr>
                </a:tc>
                <a:extLst>
                  <a:ext uri="{0D108BD9-81ED-4DB2-BD59-A6C34878D82A}">
                    <a16:rowId xmlns:a16="http://schemas.microsoft.com/office/drawing/2014/main" val="2570098458"/>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(1.750)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(3.036)</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(1.701)</a:t>
                      </a:r>
                    </a:p>
                  </a:txBody>
                  <a:tcPr marL="0" marR="0" marT="0" marB="0" anchor="b">
                    <a:lnL>
                      <a:noFill/>
                    </a:lnL>
                    <a:lnR>
                      <a:noFill/>
                    </a:lnR>
                    <a:lnT>
                      <a:noFill/>
                    </a:lnT>
                    <a:lnB>
                      <a:noFill/>
                    </a:lnB>
                    <a:noFill/>
                  </a:tcPr>
                </a:tc>
                <a:extLst>
                  <a:ext uri="{0D108BD9-81ED-4DB2-BD59-A6C34878D82A}">
                    <a16:rowId xmlns:a16="http://schemas.microsoft.com/office/drawing/2014/main" val="3538107828"/>
                  </a:ext>
                </a:extLst>
              </a:tr>
              <a:tr h="201600">
                <a:tc>
                  <a:txBody>
                    <a:bodyPr/>
                    <a:lstStyle/>
                    <a:p>
                      <a:pPr fontAlgn="b"/>
                      <a:r>
                        <a:rPr lang="en-GB" sz="1300">
                          <a:effectLst/>
                          <a:latin typeface="Arial" panose="020B0604020202020204" pitchFamily="34" charset="0"/>
                          <a:cs typeface="Arial" panose="020B0604020202020204" pitchFamily="34" charset="0"/>
                        </a:rPr>
                        <a:t>Gender - Male</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0.500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-0.393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-0.037</a:t>
                      </a:r>
                    </a:p>
                  </a:txBody>
                  <a:tcPr marL="0" marR="0" marT="0" marB="0" anchor="b">
                    <a:lnL>
                      <a:noFill/>
                    </a:lnL>
                    <a:lnR>
                      <a:noFill/>
                    </a:lnR>
                    <a:lnT>
                      <a:noFill/>
                    </a:lnT>
                    <a:lnB>
                      <a:noFill/>
                    </a:lnB>
                    <a:noFill/>
                  </a:tcPr>
                </a:tc>
                <a:extLst>
                  <a:ext uri="{0D108BD9-81ED-4DB2-BD59-A6C34878D82A}">
                    <a16:rowId xmlns:a16="http://schemas.microsoft.com/office/drawing/2014/main" val="3292631032"/>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(1.574)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(1.840)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(1.934)</a:t>
                      </a:r>
                    </a:p>
                  </a:txBody>
                  <a:tcPr marL="0" marR="0" marT="0" marB="0" anchor="b">
                    <a:lnL>
                      <a:noFill/>
                    </a:lnL>
                    <a:lnR>
                      <a:noFill/>
                    </a:lnR>
                    <a:lnT>
                      <a:noFill/>
                    </a:lnT>
                    <a:lnB>
                      <a:noFill/>
                    </a:lnB>
                    <a:noFill/>
                  </a:tcPr>
                </a:tc>
                <a:extLst>
                  <a:ext uri="{0D108BD9-81ED-4DB2-BD59-A6C34878D82A}">
                    <a16:rowId xmlns:a16="http://schemas.microsoft.com/office/drawing/2014/main" val="4145126209"/>
                  </a:ext>
                </a:extLst>
              </a:tr>
              <a:tr h="201600">
                <a:tc>
                  <a:txBody>
                    <a:bodyPr/>
                    <a:lstStyle/>
                    <a:p>
                      <a:pPr fontAlgn="b"/>
                      <a:r>
                        <a:rPr lang="en-GB" sz="1300">
                          <a:effectLst/>
                          <a:latin typeface="Arial" panose="020B0604020202020204" pitchFamily="34" charset="0"/>
                          <a:cs typeface="Arial" panose="020B0604020202020204" pitchFamily="34" charset="0"/>
                        </a:rPr>
                        <a:t>Age</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0.994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-0.847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-0.093</a:t>
                      </a:r>
                    </a:p>
                  </a:txBody>
                  <a:tcPr marL="0" marR="0" marT="0" marB="0" anchor="b">
                    <a:lnL>
                      <a:noFill/>
                    </a:lnL>
                    <a:lnR>
                      <a:noFill/>
                    </a:lnR>
                    <a:lnT>
                      <a:noFill/>
                    </a:lnT>
                    <a:lnB>
                      <a:noFill/>
                    </a:lnB>
                    <a:noFill/>
                  </a:tcPr>
                </a:tc>
                <a:extLst>
                  <a:ext uri="{0D108BD9-81ED-4DB2-BD59-A6C34878D82A}">
                    <a16:rowId xmlns:a16="http://schemas.microsoft.com/office/drawing/2014/main" val="3619018942"/>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(1.342)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(1.174)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(1.319)</a:t>
                      </a:r>
                    </a:p>
                  </a:txBody>
                  <a:tcPr marL="0" marR="0" marT="0" marB="0" anchor="b">
                    <a:lnL>
                      <a:noFill/>
                    </a:lnL>
                    <a:lnR>
                      <a:noFill/>
                    </a:lnR>
                    <a:lnT>
                      <a:noFill/>
                    </a:lnT>
                    <a:lnB>
                      <a:noFill/>
                    </a:lnB>
                    <a:noFill/>
                  </a:tcPr>
                </a:tc>
                <a:extLst>
                  <a:ext uri="{0D108BD9-81ED-4DB2-BD59-A6C34878D82A}">
                    <a16:rowId xmlns:a16="http://schemas.microsoft.com/office/drawing/2014/main" val="4021655027"/>
                  </a:ext>
                </a:extLst>
              </a:tr>
              <a:tr h="201600">
                <a:tc>
                  <a:txBody>
                    <a:bodyPr/>
                    <a:lstStyle/>
                    <a:p>
                      <a:pPr fontAlgn="b"/>
                      <a:r>
                        <a:rPr lang="en-GB" sz="1300">
                          <a:effectLst/>
                          <a:latin typeface="Arial" panose="020B0604020202020204" pitchFamily="34" charset="0"/>
                          <a:cs typeface="Arial" panose="020B0604020202020204" pitchFamily="34" charset="0"/>
                        </a:rPr>
                        <a:t>Ethnicity - Arab</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-18.015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10.670**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-8.372**</a:t>
                      </a:r>
                    </a:p>
                  </a:txBody>
                  <a:tcPr marL="0" marR="0" marT="0" marB="0" anchor="b">
                    <a:lnL>
                      <a:noFill/>
                    </a:lnL>
                    <a:lnR>
                      <a:noFill/>
                    </a:lnR>
                    <a:lnT>
                      <a:noFill/>
                    </a:lnT>
                    <a:lnB>
                      <a:noFill/>
                    </a:lnB>
                    <a:noFill/>
                  </a:tcPr>
                </a:tc>
                <a:extLst>
                  <a:ext uri="{0D108BD9-81ED-4DB2-BD59-A6C34878D82A}">
                    <a16:rowId xmlns:a16="http://schemas.microsoft.com/office/drawing/2014/main" val="405619411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(13.879)</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(4.927)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(3.730)</a:t>
                      </a:r>
                    </a:p>
                  </a:txBody>
                  <a:tcPr marL="0" marR="0" marT="0" marB="0" anchor="b">
                    <a:lnL>
                      <a:noFill/>
                    </a:lnL>
                    <a:lnR>
                      <a:noFill/>
                    </a:lnR>
                    <a:lnT>
                      <a:noFill/>
                    </a:lnT>
                    <a:lnB>
                      <a:noFill/>
                    </a:lnB>
                    <a:noFill/>
                  </a:tcPr>
                </a:tc>
                <a:extLst>
                  <a:ext uri="{0D108BD9-81ED-4DB2-BD59-A6C34878D82A}">
                    <a16:rowId xmlns:a16="http://schemas.microsoft.com/office/drawing/2014/main" val="1970550342"/>
                  </a:ext>
                </a:extLst>
              </a:tr>
              <a:tr h="201600">
                <a:tc>
                  <a:txBody>
                    <a:bodyPr/>
                    <a:lstStyle/>
                    <a:p>
                      <a:pPr fontAlgn="b"/>
                      <a:r>
                        <a:rPr lang="en-GB" sz="1300">
                          <a:effectLst/>
                          <a:latin typeface="Arial" panose="020B0604020202020204" pitchFamily="34" charset="0"/>
                          <a:cs typeface="Arial" panose="020B0604020202020204" pitchFamily="34" charset="0"/>
                        </a:rPr>
                        <a:t>Ethnicity - Asian (All)</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1.089</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6.195</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1.066</a:t>
                      </a:r>
                    </a:p>
                  </a:txBody>
                  <a:tcPr marL="0" marR="0" marT="0" marB="0" anchor="b">
                    <a:lnL>
                      <a:noFill/>
                    </a:lnL>
                    <a:lnR>
                      <a:noFill/>
                    </a:lnR>
                    <a:lnT>
                      <a:noFill/>
                    </a:lnT>
                    <a:lnB>
                      <a:noFill/>
                    </a:lnB>
                    <a:noFill/>
                  </a:tcPr>
                </a:tc>
                <a:extLst>
                  <a:ext uri="{0D108BD9-81ED-4DB2-BD59-A6C34878D82A}">
                    <a16:rowId xmlns:a16="http://schemas.microsoft.com/office/drawing/2014/main" val="402855295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(1.898)</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(5.262)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(1.719)</a:t>
                      </a:r>
                    </a:p>
                  </a:txBody>
                  <a:tcPr marL="0" marR="0" marT="0" marB="0" anchor="b">
                    <a:lnL>
                      <a:noFill/>
                    </a:lnL>
                    <a:lnR>
                      <a:noFill/>
                    </a:lnR>
                    <a:lnT>
                      <a:noFill/>
                    </a:lnT>
                    <a:lnB>
                      <a:noFill/>
                    </a:lnB>
                    <a:noFill/>
                  </a:tcPr>
                </a:tc>
                <a:extLst>
                  <a:ext uri="{0D108BD9-81ED-4DB2-BD59-A6C34878D82A}">
                    <a16:rowId xmlns:a16="http://schemas.microsoft.com/office/drawing/2014/main" val="503503131"/>
                  </a:ext>
                </a:extLst>
              </a:tr>
              <a:tr h="201600">
                <a:tc>
                  <a:txBody>
                    <a:bodyPr/>
                    <a:lstStyle/>
                    <a:p>
                      <a:pPr fontAlgn="b"/>
                      <a:r>
                        <a:rPr lang="en-GB" sz="1300">
                          <a:effectLst/>
                          <a:latin typeface="Arial" panose="020B0604020202020204" pitchFamily="34" charset="0"/>
                          <a:cs typeface="Arial" panose="020B0604020202020204" pitchFamily="34" charset="0"/>
                        </a:rPr>
                        <a:t>Ethnicity - Black (All)</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-1.951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8.564*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0.687</a:t>
                      </a:r>
                    </a:p>
                  </a:txBody>
                  <a:tcPr marL="0" marR="0" marT="0" marB="0" anchor="b">
                    <a:lnL>
                      <a:noFill/>
                    </a:lnL>
                    <a:lnR>
                      <a:noFill/>
                    </a:lnR>
                    <a:lnT>
                      <a:noFill/>
                    </a:lnT>
                    <a:lnB>
                      <a:noFill/>
                    </a:lnB>
                    <a:noFill/>
                  </a:tcPr>
                </a:tc>
                <a:extLst>
                  <a:ext uri="{0D108BD9-81ED-4DB2-BD59-A6C34878D82A}">
                    <a16:rowId xmlns:a16="http://schemas.microsoft.com/office/drawing/2014/main" val="4159605011"/>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(2.601)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(4.907)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(2.074)</a:t>
                      </a:r>
                    </a:p>
                  </a:txBody>
                  <a:tcPr marL="0" marR="0" marT="0" marB="0" anchor="b">
                    <a:lnL>
                      <a:noFill/>
                    </a:lnL>
                    <a:lnR>
                      <a:noFill/>
                    </a:lnR>
                    <a:lnT>
                      <a:noFill/>
                    </a:lnT>
                    <a:lnB>
                      <a:noFill/>
                    </a:lnB>
                    <a:noFill/>
                  </a:tcPr>
                </a:tc>
                <a:extLst>
                  <a:ext uri="{0D108BD9-81ED-4DB2-BD59-A6C34878D82A}">
                    <a16:rowId xmlns:a16="http://schemas.microsoft.com/office/drawing/2014/main" val="3903618463"/>
                  </a:ext>
                </a:extLst>
              </a:tr>
              <a:tr h="201600">
                <a:tc>
                  <a:txBody>
                    <a:bodyPr/>
                    <a:lstStyle/>
                    <a:p>
                      <a:pPr fontAlgn="b"/>
                      <a:r>
                        <a:rPr lang="en-GB" sz="1300">
                          <a:effectLst/>
                          <a:latin typeface="Arial" panose="020B0604020202020204" pitchFamily="34" charset="0"/>
                          <a:cs typeface="Arial" panose="020B0604020202020204" pitchFamily="34" charset="0"/>
                        </a:rPr>
                        <a:t>Ethnicity - Mixed</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-6.274*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9.560*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2.134</a:t>
                      </a:r>
                    </a:p>
                  </a:txBody>
                  <a:tcPr marL="0" marR="0" marT="0" marB="0" anchor="b">
                    <a:lnL>
                      <a:noFill/>
                    </a:lnL>
                    <a:lnR>
                      <a:noFill/>
                    </a:lnR>
                    <a:lnT>
                      <a:noFill/>
                    </a:lnT>
                    <a:lnB>
                      <a:noFill/>
                    </a:lnB>
                    <a:noFill/>
                  </a:tcPr>
                </a:tc>
                <a:extLst>
                  <a:ext uri="{0D108BD9-81ED-4DB2-BD59-A6C34878D82A}">
                    <a16:rowId xmlns:a16="http://schemas.microsoft.com/office/drawing/2014/main" val="4093196028"/>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(3.561)</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(5.063)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(2.909)</a:t>
                      </a:r>
                    </a:p>
                  </a:txBody>
                  <a:tcPr marL="0" marR="0" marT="0" marB="0" anchor="b">
                    <a:lnL>
                      <a:noFill/>
                    </a:lnL>
                    <a:lnR>
                      <a:noFill/>
                    </a:lnR>
                    <a:lnT>
                      <a:noFill/>
                    </a:lnT>
                    <a:lnB>
                      <a:noFill/>
                    </a:lnB>
                    <a:noFill/>
                  </a:tcPr>
                </a:tc>
                <a:extLst>
                  <a:ext uri="{0D108BD9-81ED-4DB2-BD59-A6C34878D82A}">
                    <a16:rowId xmlns:a16="http://schemas.microsoft.com/office/drawing/2014/main" val="4134636121"/>
                  </a:ext>
                </a:extLst>
              </a:tr>
              <a:tr h="201600">
                <a:tc>
                  <a:txBody>
                    <a:bodyPr/>
                    <a:lstStyle/>
                    <a:p>
                      <a:pPr fontAlgn="b"/>
                      <a:r>
                        <a:rPr lang="en-GB" sz="1300">
                          <a:effectLst/>
                          <a:latin typeface="Arial" panose="020B0604020202020204" pitchFamily="34" charset="0"/>
                          <a:cs typeface="Arial" panose="020B0604020202020204" pitchFamily="34" charset="0"/>
                        </a:rPr>
                        <a:t>Ethnicity - Other</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-3.772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5.548</a:t>
                      </a: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790538768"/>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(2.546)</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(11.329)</a:t>
                      </a: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2073870380"/>
                  </a:ext>
                </a:extLst>
              </a:tr>
              <a:tr h="201600">
                <a:tc>
                  <a:txBody>
                    <a:bodyPr/>
                    <a:lstStyle/>
                    <a:p>
                      <a:pPr fontAlgn="b"/>
                      <a:r>
                        <a:rPr lang="en-GB" sz="1300">
                          <a:effectLst/>
                          <a:latin typeface="Arial" panose="020B0604020202020204" pitchFamily="34" charset="0"/>
                          <a:cs typeface="Arial" panose="020B0604020202020204" pitchFamily="34" charset="0"/>
                        </a:rPr>
                        <a:t>Constant</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39.884</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64.977***</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61.228**</a:t>
                      </a:r>
                    </a:p>
                  </a:txBody>
                  <a:tcPr marL="0" marR="0" marT="0" marB="0" anchor="b">
                    <a:lnL>
                      <a:noFill/>
                    </a:lnL>
                    <a:lnR>
                      <a:noFill/>
                    </a:lnR>
                    <a:lnT>
                      <a:noFill/>
                    </a:lnT>
                    <a:lnB>
                      <a:noFill/>
                    </a:lnB>
                    <a:noFill/>
                  </a:tcPr>
                </a:tc>
                <a:extLst>
                  <a:ext uri="{0D108BD9-81ED-4DB2-BD59-A6C34878D82A}">
                    <a16:rowId xmlns:a16="http://schemas.microsoft.com/office/drawing/2014/main" val="503653708"/>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(25.182)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(24.330)</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(24.061)</a:t>
                      </a:r>
                    </a:p>
                  </a:txBody>
                  <a:tcPr marL="0" marR="0" marT="0" marB="0" anchor="b">
                    <a:lnL>
                      <a:noFill/>
                    </a:lnL>
                    <a:lnR>
                      <a:noFill/>
                    </a:lnR>
                    <a:lnT>
                      <a:noFill/>
                    </a:lnT>
                    <a:lnB>
                      <a:noFill/>
                    </a:lnB>
                    <a:noFill/>
                  </a:tcPr>
                </a:tc>
                <a:extLst>
                  <a:ext uri="{0D108BD9-81ED-4DB2-BD59-A6C34878D82A}">
                    <a16:rowId xmlns:a16="http://schemas.microsoft.com/office/drawing/2014/main" val="384939730"/>
                  </a:ext>
                </a:extLst>
              </a:tr>
              <a:tr h="201600">
                <a:tc>
                  <a:txBody>
                    <a:bodyPr/>
                    <a:lstStyle/>
                    <a:p>
                      <a:pP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tc>
                  <a:txBody>
                    <a:bodyPr/>
                    <a:lstStyle/>
                    <a:p>
                      <a:pPr algn="ctr" fontAlgn="b"/>
                      <a:endParaRPr lang="en-GB" sz="1300">
                        <a:effectLst/>
                        <a:latin typeface="Arial" panose="020B0604020202020204" pitchFamily="34" charset="0"/>
                        <a:cs typeface="Arial" panose="020B0604020202020204" pitchFamily="34" charset="0"/>
                      </a:endParaRPr>
                    </a:p>
                  </a:txBody>
                  <a:tcPr marL="0" marR="0" marT="0" marB="0" anchor="b">
                    <a:lnL>
                      <a:noFill/>
                    </a:lnL>
                    <a:lnR>
                      <a:noFill/>
                    </a:lnR>
                    <a:lnT>
                      <a:noFill/>
                    </a:lnT>
                    <a:lnB>
                      <a:noFill/>
                    </a:lnB>
                    <a:noFill/>
                  </a:tcPr>
                </a:tc>
                <a:extLst>
                  <a:ext uri="{0D108BD9-81ED-4DB2-BD59-A6C34878D82A}">
                    <a16:rowId xmlns:a16="http://schemas.microsoft.com/office/drawing/2014/main" val="3280717378"/>
                  </a:ext>
                </a:extLst>
              </a:tr>
              <a:tr h="201600">
                <a:tc>
                  <a:txBody>
                    <a:bodyPr/>
                    <a:lstStyle/>
                    <a:p>
                      <a:pPr fontAlgn="b"/>
                      <a:r>
                        <a:rPr lang="en-GB" sz="1300">
                          <a:effectLst/>
                          <a:latin typeface="Arial" panose="020B0604020202020204" pitchFamily="34" charset="0"/>
                          <a:cs typeface="Arial" panose="020B0604020202020204" pitchFamily="34" charset="0"/>
                        </a:rPr>
                        <a:t>Observations</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252</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163</a:t>
                      </a:r>
                    </a:p>
                  </a:txBody>
                  <a:tcPr marL="0" marR="0" marT="0" marB="0" anchor="b">
                    <a:lnL>
                      <a:noFill/>
                    </a:lnL>
                    <a:lnR>
                      <a:noFill/>
                    </a:lnR>
                    <a:lnT>
                      <a:noFill/>
                    </a:lnT>
                    <a:lnB>
                      <a:noFill/>
                    </a:lnB>
                    <a:noFill/>
                  </a:tcPr>
                </a:tc>
                <a:tc>
                  <a:txBody>
                    <a:bodyPr/>
                    <a:lstStyle/>
                    <a:p>
                      <a:pPr algn="ctr" fontAlgn="b"/>
                      <a:r>
                        <a:rPr lang="en-GB" sz="1300">
                          <a:effectLst/>
                          <a:latin typeface="Arial" panose="020B0604020202020204" pitchFamily="34" charset="0"/>
                          <a:cs typeface="Arial" panose="020B0604020202020204" pitchFamily="34" charset="0"/>
                        </a:rPr>
                        <a:t>159</a:t>
                      </a:r>
                    </a:p>
                  </a:txBody>
                  <a:tcPr marL="0" marR="0" marT="0" marB="0" anchor="b">
                    <a:lnL>
                      <a:noFill/>
                    </a:lnL>
                    <a:lnR>
                      <a:noFill/>
                    </a:lnR>
                    <a:lnT>
                      <a:noFill/>
                    </a:lnT>
                    <a:lnB>
                      <a:noFill/>
                    </a:lnB>
                    <a:noFill/>
                  </a:tcPr>
                </a:tc>
                <a:extLst>
                  <a:ext uri="{0D108BD9-81ED-4DB2-BD59-A6C34878D82A}">
                    <a16:rowId xmlns:a16="http://schemas.microsoft.com/office/drawing/2014/main" val="4252436855"/>
                  </a:ext>
                </a:extLst>
              </a:tr>
              <a:tr h="201600">
                <a:tc>
                  <a:txBody>
                    <a:bodyPr/>
                    <a:lstStyle/>
                    <a:p>
                      <a:pPr fontAlgn="b"/>
                      <a:r>
                        <a:rPr lang="en-GB" sz="1300">
                          <a:effectLst/>
                          <a:latin typeface="Arial" panose="020B0604020202020204" pitchFamily="34" charset="0"/>
                          <a:cs typeface="Arial" panose="020B0604020202020204" pitchFamily="34" charset="0"/>
                        </a:rPr>
                        <a:t>R-squared</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0.053</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0.069</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b"/>
                      <a:r>
                        <a:rPr lang="en-GB" sz="1300">
                          <a:effectLst/>
                          <a:latin typeface="Arial" panose="020B0604020202020204" pitchFamily="34" charset="0"/>
                          <a:cs typeface="Arial" panose="020B0604020202020204" pitchFamily="34" charset="0"/>
                        </a:rPr>
                        <a:t>0.096</a:t>
                      </a:r>
                    </a:p>
                  </a:txBody>
                  <a:tcPr marL="0" marR="0" marT="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6717271"/>
                  </a:ext>
                </a:extLst>
              </a:tr>
              <a:tr h="201600">
                <a:tc gridSpan="4">
                  <a:txBody>
                    <a:bodyPr/>
                    <a:lstStyle/>
                    <a:p>
                      <a:pPr fontAlgn="b"/>
                      <a:r>
                        <a:rPr lang="en-GB" sz="1300">
                          <a:effectLst/>
                          <a:latin typeface="Arial" panose="020B0604020202020204" pitchFamily="34" charset="0"/>
                          <a:cs typeface="Arial" panose="020B0604020202020204" pitchFamily="34" charset="0"/>
                        </a:rPr>
                        <a:t>Robust standard errors in parentheses</a:t>
                      </a:r>
                    </a:p>
                  </a:txBody>
                  <a:tcPr marL="0" marR="0" marT="0"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665309061"/>
                  </a:ext>
                </a:extLst>
              </a:tr>
              <a:tr h="201600">
                <a:tc gridSpan="4">
                  <a:txBody>
                    <a:bodyPr/>
                    <a:lstStyle/>
                    <a:p>
                      <a:pPr fontAlgn="b"/>
                      <a:r>
                        <a:rPr lang="en-GB" sz="1300">
                          <a:effectLst/>
                          <a:latin typeface="Arial" panose="020B0604020202020204" pitchFamily="34" charset="0"/>
                          <a:cs typeface="Arial" panose="020B0604020202020204" pitchFamily="34" charset="0"/>
                        </a:rPr>
                        <a:t>*** p&lt;0.01, ** p&lt;0.05, * p&lt;0.1</a:t>
                      </a:r>
                    </a:p>
                  </a:txBody>
                  <a:tcPr marL="0" marR="0" marT="0" marB="0" anchor="b">
                    <a:lnL>
                      <a:noFill/>
                    </a:lnL>
                    <a:lnR>
                      <a:noFill/>
                    </a:lnR>
                    <a:lnT>
                      <a:noFill/>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a:noFill/>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a:noFill/>
                    </a:lnT>
                    <a:lnB>
                      <a:noFill/>
                    </a:lnB>
                    <a:noFill/>
                  </a:tcPr>
                </a:tc>
                <a:tc hMerge="1">
                  <a:txBody>
                    <a:bodyPr/>
                    <a:lstStyle/>
                    <a:p>
                      <a:pPr fontAlgn="b"/>
                      <a:endParaRPr lang="en-GB" sz="1000">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860153727"/>
                  </a:ext>
                </a:extLst>
              </a:tr>
            </a:tbl>
          </a:graphicData>
        </a:graphic>
      </p:graphicFrame>
    </p:spTree>
    <p:extLst>
      <p:ext uri="{BB962C8B-B14F-4D97-AF65-F5344CB8AC3E}">
        <p14:creationId xmlns:p14="http://schemas.microsoft.com/office/powerpoint/2010/main" val="2634902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63B4-11DF-631F-5A1B-7942D90C05F5}"/>
              </a:ext>
            </a:extLst>
          </p:cNvPr>
          <p:cNvSpPr>
            <a:spLocks noGrp="1"/>
          </p:cNvSpPr>
          <p:nvPr>
            <p:ph type="title"/>
          </p:nvPr>
        </p:nvSpPr>
        <p:spPr/>
        <p:txBody>
          <a:bodyPr/>
          <a:lstStyle/>
          <a:p>
            <a:r>
              <a:rPr lang="en-GB" cap="none">
                <a:latin typeface="Arial" panose="020B0604020202020204" pitchFamily="34" charset="0"/>
                <a:cs typeface="Arial" panose="020B0604020202020204" pitchFamily="34" charset="0"/>
              </a:rPr>
              <a:t>At First Glance...</a:t>
            </a:r>
            <a:endParaRPr lang="en-US" cap="none">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66E661B-6A77-5A89-5EA9-460331106F6F}"/>
              </a:ext>
            </a:extLst>
          </p:cNvPr>
          <p:cNvSpPr txBox="1"/>
          <p:nvPr/>
        </p:nvSpPr>
        <p:spPr>
          <a:xfrm>
            <a:off x="7115878" y="2486336"/>
            <a:ext cx="4162096" cy="923330"/>
          </a:xfrm>
          <a:prstGeom prst="rect">
            <a:avLst/>
          </a:prstGeom>
          <a:noFill/>
        </p:spPr>
        <p:txBody>
          <a:bodyPr wrap="square" lIns="91440" tIns="45720" rIns="91440" bIns="45720" anchor="t">
            <a:spAutoFit/>
          </a:bodyPr>
          <a:lstStyle/>
          <a:p>
            <a:pPr marL="285750" indent="-285750" algn="ctr"/>
            <a:r>
              <a:rPr lang="en-GB" b="1">
                <a:solidFill>
                  <a:schemeClr val="bg1"/>
                </a:solidFill>
                <a:latin typeface="Arial"/>
                <a:cs typeface="Arial"/>
              </a:rPr>
              <a:t>Student Performance</a:t>
            </a:r>
          </a:p>
          <a:p>
            <a:pPr marL="285750" indent="-285750" algn="ctr"/>
            <a:endParaRPr lang="en-GB">
              <a:solidFill>
                <a:schemeClr val="bg1"/>
              </a:solidFill>
              <a:latin typeface="Arial" panose="020B0604020202020204" pitchFamily="34" charset="0"/>
              <a:cs typeface="Arial" panose="020B0604020202020204" pitchFamily="34" charset="0"/>
            </a:endParaRPr>
          </a:p>
          <a:p>
            <a:pPr marL="285750" indent="-285750" algn="ctr"/>
            <a:endParaRPr lang="en-GB">
              <a:solidFill>
                <a:schemeClr val="bg1"/>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1AC87CC0-2DD2-8C71-879A-62E2E582D006}"/>
              </a:ext>
            </a:extLst>
          </p:cNvPr>
          <p:cNvSpPr txBox="1"/>
          <p:nvPr/>
        </p:nvSpPr>
        <p:spPr>
          <a:xfrm>
            <a:off x="581192" y="4813860"/>
            <a:ext cx="11690556" cy="1703030"/>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GB">
                <a:latin typeface="Arial" panose="020B0604020202020204" pitchFamily="34" charset="0"/>
                <a:cs typeface="Arial" panose="020B0604020202020204" pitchFamily="34" charset="0"/>
              </a:rPr>
              <a:t>Applied Mathematics versus A-Level Mathematics Curriculum </a:t>
            </a:r>
          </a:p>
          <a:p>
            <a:pPr marL="285750" indent="-285750">
              <a:lnSpc>
                <a:spcPct val="150000"/>
              </a:lnSpc>
              <a:buFont typeface="Arial" panose="020B0604020202020204" pitchFamily="34" charset="0"/>
              <a:buChar char="•"/>
            </a:pPr>
            <a:r>
              <a:rPr lang="en-GB">
                <a:latin typeface="Arial" panose="020B0604020202020204" pitchFamily="34" charset="0"/>
                <a:cs typeface="Arial" panose="020B0604020202020204" pitchFamily="34" charset="0"/>
              </a:rPr>
              <a:t>Do A-Level Mathematics students overestimate their ability at the start of term?</a:t>
            </a:r>
          </a:p>
          <a:p>
            <a:pPr marL="285750" indent="-285750">
              <a:lnSpc>
                <a:spcPct val="150000"/>
              </a:lnSpc>
              <a:buFont typeface="Arial" panose="020B0604020202020204" pitchFamily="34" charset="0"/>
              <a:buChar char="•"/>
            </a:pPr>
            <a:r>
              <a:rPr lang="en-GB">
                <a:latin typeface="Arial" panose="020B0604020202020204" pitchFamily="34" charset="0"/>
                <a:cs typeface="Arial" panose="020B0604020202020204" pitchFamily="34" charset="0"/>
              </a:rPr>
              <a:t>Do non A-Level Mathematics students underestimate their ability at the start of term?</a:t>
            </a:r>
          </a:p>
          <a:p>
            <a:pPr>
              <a:lnSpc>
                <a:spcPct val="150000"/>
              </a:lnSpc>
            </a:pPr>
            <a:r>
              <a:rPr lang="en-GB">
                <a:latin typeface="Arial" panose="020B0604020202020204" pitchFamily="34" charset="0"/>
                <a:cs typeface="Arial" panose="020B0604020202020204" pitchFamily="34" charset="0"/>
              </a:rPr>
              <a:t>=&gt; Rationale for targeted support?</a:t>
            </a:r>
          </a:p>
        </p:txBody>
      </p:sp>
      <p:sp>
        <p:nvSpPr>
          <p:cNvPr id="4" name="Rounded Rectangle 1">
            <a:extLst>
              <a:ext uri="{FF2B5EF4-FFF2-40B4-BE49-F238E27FC236}">
                <a16:creationId xmlns:a16="http://schemas.microsoft.com/office/drawing/2014/main" id="{5BCEBBD6-F9C0-8E3E-EE7C-7A756C7AD5FB}"/>
              </a:ext>
            </a:extLst>
          </p:cNvPr>
          <p:cNvSpPr/>
          <p:nvPr/>
        </p:nvSpPr>
        <p:spPr>
          <a:xfrm>
            <a:off x="443937" y="1979994"/>
            <a:ext cx="5454998" cy="2564976"/>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a:latin typeface="Arial"/>
              </a:rPr>
              <a:t>Student Perceptions</a:t>
            </a:r>
          </a:p>
          <a:p>
            <a:pPr algn="ctr">
              <a:defRPr/>
            </a:pPr>
            <a:endParaRPr lang="en-GB" sz="2000">
              <a:latin typeface="Arial"/>
            </a:endParaRPr>
          </a:p>
          <a:p>
            <a:pPr algn="ctr">
              <a:defRPr/>
            </a:pPr>
            <a:r>
              <a:rPr lang="en-GB">
                <a:solidFill>
                  <a:schemeClr val="bg1"/>
                </a:solidFill>
                <a:latin typeface="Arial"/>
              </a:rPr>
              <a:t>Perceptions of students with and without A-Level Mathematics are significantly different both at the start and end of term.</a:t>
            </a:r>
            <a:r>
              <a:rPr lang="en-GB" sz="2000" b="1" baseline="0">
                <a:latin typeface="Arial"/>
              </a:rPr>
              <a:t> </a:t>
            </a:r>
            <a:endParaRPr lang="en-GB" sz="1800" b="0" i="0" u="none" strike="noStrike" kern="1200" cap="none" spc="0" normalizeH="0" baseline="0" noProof="0">
              <a:ln>
                <a:noFill/>
              </a:ln>
              <a:solidFill>
                <a:prstClr val="white"/>
              </a:solidFill>
              <a:effectLst/>
              <a:uLnTx/>
              <a:uFillTx/>
              <a:latin typeface="Gill Sans MT" panose="020B0502020104020203"/>
            </a:endParaRPr>
          </a:p>
        </p:txBody>
      </p:sp>
      <p:sp>
        <p:nvSpPr>
          <p:cNvPr id="7" name="Rounded Rectangle 2">
            <a:extLst>
              <a:ext uri="{FF2B5EF4-FFF2-40B4-BE49-F238E27FC236}">
                <a16:creationId xmlns:a16="http://schemas.microsoft.com/office/drawing/2014/main" id="{3C996D6B-EB34-3785-C720-02E119967276}"/>
              </a:ext>
            </a:extLst>
          </p:cNvPr>
          <p:cNvSpPr/>
          <p:nvPr/>
        </p:nvSpPr>
        <p:spPr>
          <a:xfrm>
            <a:off x="6254967" y="1979994"/>
            <a:ext cx="5454998" cy="2564976"/>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baseline="0">
                <a:solidFill>
                  <a:schemeClr val="bg1"/>
                </a:solidFill>
                <a:latin typeface="Arial"/>
              </a:rPr>
              <a:t>Student Performance</a:t>
            </a:r>
          </a:p>
          <a:p>
            <a:pPr algn="ctr">
              <a:defRPr/>
            </a:pPr>
            <a:endParaRPr lang="en-GB" sz="2000" baseline="0">
              <a:solidFill>
                <a:schemeClr val="bg1"/>
              </a:solidFill>
              <a:latin typeface="Arial"/>
            </a:endParaRPr>
          </a:p>
          <a:p>
            <a:pPr algn="ctr">
              <a:defRPr/>
            </a:pPr>
            <a:r>
              <a:rPr lang="en-GB">
                <a:solidFill>
                  <a:schemeClr val="bg1"/>
                </a:solidFill>
                <a:latin typeface="Arial"/>
              </a:rPr>
              <a:t>It</a:t>
            </a:r>
            <a:r>
              <a:rPr lang="en-GB">
                <a:solidFill>
                  <a:schemeClr val="bg1"/>
                </a:solidFill>
                <a:latin typeface="Arial"/>
                <a:cs typeface="Arial"/>
              </a:rPr>
              <a:t> appears that studying A-Level Maths is not a predictor for first year performance.</a:t>
            </a:r>
            <a:endParaRPr lang="en-GB">
              <a:solidFill>
                <a:schemeClr val="bg1"/>
              </a:solidFill>
            </a:endParaRPr>
          </a:p>
        </p:txBody>
      </p:sp>
    </p:spTree>
    <p:extLst>
      <p:ext uri="{BB962C8B-B14F-4D97-AF65-F5344CB8AC3E}">
        <p14:creationId xmlns:p14="http://schemas.microsoft.com/office/powerpoint/2010/main" val="37554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63B4-11DF-631F-5A1B-7942D90C05F5}"/>
              </a:ext>
            </a:extLst>
          </p:cNvPr>
          <p:cNvSpPr>
            <a:spLocks noGrp="1"/>
          </p:cNvSpPr>
          <p:nvPr>
            <p:ph type="title"/>
          </p:nvPr>
        </p:nvSpPr>
        <p:spPr/>
        <p:txBody>
          <a:bodyPr/>
          <a:lstStyle/>
          <a:p>
            <a:r>
              <a:rPr lang="en-GB" cap="none">
                <a:latin typeface="Arial" panose="020B0604020202020204" pitchFamily="34" charset="0"/>
                <a:cs typeface="Arial" panose="020B0604020202020204" pitchFamily="34" charset="0"/>
              </a:rPr>
              <a:t>What’s Next?</a:t>
            </a:r>
          </a:p>
        </p:txBody>
      </p:sp>
      <p:sp>
        <p:nvSpPr>
          <p:cNvPr id="3" name="Content Placeholder 2">
            <a:extLst>
              <a:ext uri="{FF2B5EF4-FFF2-40B4-BE49-F238E27FC236}">
                <a16:creationId xmlns:a16="http://schemas.microsoft.com/office/drawing/2014/main" id="{0F9D29CD-D3FE-94B3-E978-5F74BC42BADE}"/>
              </a:ext>
            </a:extLst>
          </p:cNvPr>
          <p:cNvSpPr>
            <a:spLocks noGrp="1"/>
          </p:cNvSpPr>
          <p:nvPr>
            <p:ph idx="1"/>
          </p:nvPr>
        </p:nvSpPr>
        <p:spPr/>
        <p:txBody>
          <a:bodyPr/>
          <a:lstStyle/>
          <a:p>
            <a:pPr marL="305435" indent="-305435"/>
            <a:r>
              <a:rPr lang="en-GB" sz="2000">
                <a:latin typeface="Arial"/>
                <a:cs typeface="Arial"/>
              </a:rPr>
              <a:t>Is A-Level Maths grade a predictor of first year performance?</a:t>
            </a:r>
          </a:p>
          <a:p>
            <a:pPr marL="0" indent="0">
              <a:buNone/>
            </a:pPr>
            <a:endParaRPr lang="en-GB" sz="2000">
              <a:latin typeface="Arial" panose="020B0604020202020204" pitchFamily="34" charset="0"/>
              <a:cs typeface="Arial" panose="020B0604020202020204" pitchFamily="34" charset="0"/>
            </a:endParaRPr>
          </a:p>
          <a:p>
            <a:pPr marL="305435" indent="-305435"/>
            <a:r>
              <a:rPr lang="en-GB" sz="2000">
                <a:latin typeface="Arial"/>
                <a:cs typeface="Arial"/>
              </a:rPr>
              <a:t>Further consider the alignment between student performance and perceptions.</a:t>
            </a:r>
          </a:p>
          <a:p>
            <a:pPr marL="305435" indent="-305435"/>
            <a:endParaRPr lang="en-GB" sz="2000">
              <a:latin typeface="Arial" panose="020B0604020202020204" pitchFamily="34" charset="0"/>
              <a:cs typeface="Arial" panose="020B0604020202020204" pitchFamily="34" charset="0"/>
            </a:endParaRPr>
          </a:p>
          <a:p>
            <a:pPr marL="305435" indent="-305435"/>
            <a:r>
              <a:rPr lang="en-GB" sz="2000">
                <a:latin typeface="Arial"/>
                <a:cs typeface="Arial"/>
              </a:rPr>
              <a:t>Widen sample to include other institutions?</a:t>
            </a:r>
          </a:p>
        </p:txBody>
      </p:sp>
    </p:spTree>
    <p:extLst>
      <p:ext uri="{BB962C8B-B14F-4D97-AF65-F5344CB8AC3E}">
        <p14:creationId xmlns:p14="http://schemas.microsoft.com/office/powerpoint/2010/main" val="3586556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3C35B-E963-6B54-56F2-D043A5F727EC}"/>
              </a:ext>
            </a:extLst>
          </p:cNvPr>
          <p:cNvSpPr>
            <a:spLocks noGrp="1"/>
          </p:cNvSpPr>
          <p:nvPr>
            <p:ph type="title"/>
          </p:nvPr>
        </p:nvSpPr>
        <p:spPr/>
        <p:txBody>
          <a:bodyPr/>
          <a:lstStyle/>
          <a:p>
            <a:r>
              <a:rPr lang="en-GB" cap="none">
                <a:latin typeface="Arial" panose="020B0604020202020204" pitchFamily="34" charset="0"/>
                <a:cs typeface="Arial" panose="020B0604020202020204" pitchFamily="34" charset="0"/>
              </a:rPr>
              <a:t>References</a:t>
            </a:r>
          </a:p>
        </p:txBody>
      </p:sp>
      <p:sp>
        <p:nvSpPr>
          <p:cNvPr id="5" name="TextBox 4">
            <a:extLst>
              <a:ext uri="{FF2B5EF4-FFF2-40B4-BE49-F238E27FC236}">
                <a16:creationId xmlns:a16="http://schemas.microsoft.com/office/drawing/2014/main" id="{228A4489-6278-9E8A-D743-22936D9C8838}"/>
              </a:ext>
            </a:extLst>
          </p:cNvPr>
          <p:cNvSpPr txBox="1"/>
          <p:nvPr/>
        </p:nvSpPr>
        <p:spPr>
          <a:xfrm>
            <a:off x="770021" y="2062416"/>
            <a:ext cx="10467474" cy="50475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defRPr/>
            </a:pPr>
            <a:r>
              <a:rPr lang="en-GB" sz="1400">
                <a:solidFill>
                  <a:prstClr val="black"/>
                </a:solidFill>
                <a:latin typeface="Arial"/>
                <a:ea typeface="+mn-lt"/>
                <a:cs typeface="Arial"/>
              </a:rPr>
              <a:t>Al-Bahrani, A., Buser, W., and Patel, D. (2018).  Does Math Confidence Matter? How Student Perceptions Create Barriers to Success in Economics Classes. Journal of Economics and Finance Education. 17(1), pp.61-77.</a:t>
            </a:r>
            <a:endParaRPr lang="en-US" sz="1400">
              <a:solidFill>
                <a:prstClr val="black"/>
              </a:solidFill>
              <a:latin typeface="Arial"/>
              <a:ea typeface="+mn-lt"/>
              <a:cs typeface="Arial"/>
            </a:endParaRPr>
          </a:p>
          <a:p>
            <a:pPr>
              <a:defRPr/>
            </a:pPr>
            <a:endParaRPr lang="en-GB" sz="1400">
              <a:latin typeface="Arial"/>
              <a:cs typeface="Arial"/>
            </a:endParaRPr>
          </a:p>
          <a:p>
            <a:pPr marL="0" marR="0" lvl="0" indent="0" algn="l" defTabSz="914400">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Arial"/>
                <a:cs typeface="Arial"/>
              </a:rPr>
              <a:t>Arnold, I.J. and </a:t>
            </a:r>
            <a:r>
              <a:rPr kumimoji="0" lang="en-GB" sz="1400" b="0" i="0" u="none" strike="noStrike" kern="1200" cap="none" spc="0" normalizeH="0" baseline="0" noProof="0" err="1">
                <a:ln>
                  <a:noFill/>
                </a:ln>
                <a:solidFill>
                  <a:prstClr val="black"/>
                </a:solidFill>
                <a:effectLst/>
                <a:uLnTx/>
                <a:uFillTx/>
                <a:latin typeface="Arial"/>
                <a:cs typeface="Arial"/>
              </a:rPr>
              <a:t>Rowaan</a:t>
            </a:r>
            <a:r>
              <a:rPr kumimoji="0" lang="en-GB" sz="1400" b="0" i="0" u="none" strike="noStrike" kern="1200" cap="none" spc="0" normalizeH="0" baseline="0" noProof="0">
                <a:ln>
                  <a:noFill/>
                </a:ln>
                <a:solidFill>
                  <a:prstClr val="black"/>
                </a:solidFill>
                <a:effectLst/>
                <a:uLnTx/>
                <a:uFillTx/>
                <a:latin typeface="Arial"/>
                <a:cs typeface="Arial"/>
              </a:rPr>
              <a:t>, W., 2014. First-year study success in economics and econometrics: The role of gender, motivation, and math skills. The Journal of Economic Education, 45(1), pp.25-35.</a:t>
            </a:r>
            <a:endParaRPr lang="en-GB" sz="1400">
              <a:solidFill>
                <a:prstClr val="black"/>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222222"/>
                </a:solidFill>
                <a:effectLst/>
                <a:uLnTx/>
                <a:uFillTx/>
                <a:latin typeface="Arial"/>
                <a:cs typeface="Arial"/>
              </a:rPr>
              <a:t>Ballard, C.L. and Johnson, M.F., 2004. Basic math skills and performance in an introductory economics class. </a:t>
            </a:r>
            <a:r>
              <a:rPr kumimoji="0" lang="en-GB" sz="1400" b="0" i="1" u="none" strike="noStrike" kern="1200" cap="none" spc="0" normalizeH="0" baseline="0" noProof="0">
                <a:ln>
                  <a:noFill/>
                </a:ln>
                <a:solidFill>
                  <a:srgbClr val="222222"/>
                </a:solidFill>
                <a:effectLst/>
                <a:uLnTx/>
                <a:uFillTx/>
                <a:latin typeface="Arial"/>
                <a:cs typeface="Arial"/>
              </a:rPr>
              <a:t>The Journal of Economic Education</a:t>
            </a:r>
            <a:r>
              <a:rPr kumimoji="0" lang="en-GB" sz="1400" b="0" i="0" u="none" strike="noStrike" kern="1200" cap="none" spc="0" normalizeH="0" baseline="0" noProof="0">
                <a:ln>
                  <a:noFill/>
                </a:ln>
                <a:solidFill>
                  <a:srgbClr val="222222"/>
                </a:solidFill>
                <a:effectLst/>
                <a:uLnTx/>
                <a:uFillTx/>
                <a:latin typeface="Arial"/>
                <a:cs typeface="Arial"/>
              </a:rPr>
              <a:t>, </a:t>
            </a:r>
            <a:r>
              <a:rPr kumimoji="0" lang="en-GB" sz="1400" b="0" i="1" u="none" strike="noStrike" kern="1200" cap="none" spc="0" normalizeH="0" baseline="0" noProof="0">
                <a:ln>
                  <a:noFill/>
                </a:ln>
                <a:solidFill>
                  <a:srgbClr val="222222"/>
                </a:solidFill>
                <a:effectLst/>
                <a:uLnTx/>
                <a:uFillTx/>
                <a:latin typeface="Arial"/>
                <a:cs typeface="Arial"/>
              </a:rPr>
              <a:t>35</a:t>
            </a:r>
            <a:r>
              <a:rPr kumimoji="0" lang="en-GB" sz="1400" b="0" i="0" u="none" strike="noStrike" kern="1200" cap="none" spc="0" normalizeH="0" baseline="0" noProof="0">
                <a:ln>
                  <a:noFill/>
                </a:ln>
                <a:solidFill>
                  <a:srgbClr val="222222"/>
                </a:solidFill>
                <a:effectLst/>
                <a:uLnTx/>
                <a:uFillTx/>
                <a:latin typeface="Arial"/>
                <a:cs typeface="Arial"/>
              </a:rPr>
              <a:t>(1), pp.3-23.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222222"/>
              </a:solidFill>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222222"/>
                </a:solidFill>
                <a:effectLst/>
                <a:uLnTx/>
                <a:uFillTx/>
                <a:latin typeface="Arial"/>
                <a:cs typeface="Arial"/>
              </a:rPr>
              <a:t>Darlington, E. and Bowyer, J., 2017. Students’ views of A-level Mathematics as preparation for degree-level economics. </a:t>
            </a:r>
            <a:r>
              <a:rPr kumimoji="0" lang="en-GB" sz="1400" b="0" i="1" u="none" strike="noStrike" kern="1200" cap="none" spc="0" normalizeH="0" baseline="0" noProof="0">
                <a:ln>
                  <a:noFill/>
                </a:ln>
                <a:solidFill>
                  <a:srgbClr val="222222"/>
                </a:solidFill>
                <a:effectLst/>
                <a:uLnTx/>
                <a:uFillTx/>
                <a:latin typeface="Arial"/>
                <a:cs typeface="Arial"/>
              </a:rPr>
              <a:t>Citizenship, Social and Economics Education</a:t>
            </a:r>
            <a:r>
              <a:rPr kumimoji="0" lang="en-GB" sz="1400" b="0" i="0" u="none" strike="noStrike" kern="1200" cap="none" spc="0" normalizeH="0" baseline="0" noProof="0">
                <a:ln>
                  <a:noFill/>
                </a:ln>
                <a:solidFill>
                  <a:srgbClr val="222222"/>
                </a:solidFill>
                <a:effectLst/>
                <a:uLnTx/>
                <a:uFillTx/>
                <a:latin typeface="Arial"/>
                <a:cs typeface="Arial"/>
              </a:rPr>
              <a:t>, </a:t>
            </a:r>
            <a:r>
              <a:rPr kumimoji="0" lang="en-GB" sz="1400" b="0" i="1" u="none" strike="noStrike" kern="1200" cap="none" spc="0" normalizeH="0" baseline="0" noProof="0">
                <a:ln>
                  <a:noFill/>
                </a:ln>
                <a:solidFill>
                  <a:srgbClr val="222222"/>
                </a:solidFill>
                <a:effectLst/>
                <a:uLnTx/>
                <a:uFillTx/>
                <a:latin typeface="Arial"/>
                <a:cs typeface="Arial"/>
              </a:rPr>
              <a:t>16</a:t>
            </a:r>
            <a:r>
              <a:rPr kumimoji="0" lang="en-GB" sz="1400" b="0" i="0" u="none" strike="noStrike" kern="1200" cap="none" spc="0" normalizeH="0" baseline="0" noProof="0">
                <a:ln>
                  <a:noFill/>
                </a:ln>
                <a:solidFill>
                  <a:srgbClr val="222222"/>
                </a:solidFill>
                <a:effectLst/>
                <a:uLnTx/>
                <a:uFillTx/>
                <a:latin typeface="Arial"/>
                <a:cs typeface="Arial"/>
              </a:rPr>
              <a:t>(2), pp.100-116.</a:t>
            </a:r>
          </a:p>
          <a:p>
            <a:pPr>
              <a:defRPr/>
            </a:pPr>
            <a:endParaRPr lang="en-GB" sz="1400" b="0" i="0" u="none" strike="noStrike" kern="1200" cap="none" spc="0" normalizeH="0" baseline="0" noProof="0">
              <a:ln>
                <a:noFill/>
              </a:ln>
              <a:solidFill>
                <a:srgbClr val="222222"/>
              </a:solidFill>
              <a:effectLst/>
              <a:uLnTx/>
              <a:uFillTx/>
              <a:latin typeface="Arial"/>
              <a:cs typeface="Arial"/>
            </a:endParaRPr>
          </a:p>
          <a:p>
            <a:pPr>
              <a:defRPr/>
            </a:pPr>
            <a:r>
              <a:rPr lang="en-GB" sz="1400">
                <a:solidFill>
                  <a:srgbClr val="222222"/>
                </a:solidFill>
                <a:latin typeface="Arial"/>
                <a:ea typeface="+mn-lt"/>
                <a:cs typeface="Arial"/>
              </a:rPr>
              <a:t>Everingham, Y., Gyuris, E., and Sexton, J. 2013. “Using Student Feedback to Improve Student Attitudes and Mathematical Confidence in a First Year Interdisciplinary Quantitative Course: From the Ashes of Disaster!” International Journal of Mathematical Education in Science and Technology 44(6), pp.877- 892. </a:t>
            </a:r>
            <a:endParaRPr lang="en-GB" sz="1400">
              <a:latin typeface="Arial"/>
              <a:cs typeface="Arial"/>
            </a:endParaRPr>
          </a:p>
          <a:p>
            <a:pPr>
              <a:defRPr/>
            </a:pPr>
            <a:endParaRPr lang="en-GB" sz="1400">
              <a:solidFill>
                <a:srgbClr val="222222"/>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222222"/>
                </a:solidFill>
                <a:effectLst/>
                <a:uLnTx/>
                <a:uFillTx/>
                <a:latin typeface="Arial"/>
                <a:cs typeface="Arial"/>
              </a:rPr>
              <a:t>Jones, C., 2013. The impact of prior study in economics and maths on first year performance.</a:t>
            </a:r>
          </a:p>
          <a:p>
            <a:pPr>
              <a:defRPr/>
            </a:pPr>
            <a:endParaRPr lang="en-GB" sz="1400">
              <a:solidFill>
                <a:srgbClr val="222222"/>
              </a:solidFill>
              <a:latin typeface="Arial"/>
              <a:cs typeface="Arial"/>
            </a:endParaRPr>
          </a:p>
          <a:p>
            <a:pPr>
              <a:defRPr/>
            </a:pPr>
            <a:r>
              <a:rPr lang="en-GB" sz="1400">
                <a:solidFill>
                  <a:srgbClr val="222222"/>
                </a:solidFill>
                <a:latin typeface="Arial"/>
                <a:ea typeface="+mn-lt"/>
                <a:cs typeface="Arial"/>
              </a:rPr>
              <a:t>Lumsden, KG., Scott, A. (1987). The economics student </a:t>
            </a:r>
            <a:r>
              <a:rPr lang="en-GB" sz="1400" err="1">
                <a:solidFill>
                  <a:srgbClr val="222222"/>
                </a:solidFill>
                <a:latin typeface="Arial"/>
                <a:ea typeface="+mn-lt"/>
                <a:cs typeface="Arial"/>
              </a:rPr>
              <a:t>reexamined</a:t>
            </a:r>
            <a:r>
              <a:rPr lang="en-GB" sz="1400">
                <a:solidFill>
                  <a:srgbClr val="222222"/>
                </a:solidFill>
                <a:latin typeface="Arial"/>
                <a:ea typeface="+mn-lt"/>
                <a:cs typeface="Arial"/>
              </a:rPr>
              <a:t>: Male–female differences in comprehension. </a:t>
            </a:r>
            <a:r>
              <a:rPr lang="en-GB" sz="1400" i="1">
                <a:solidFill>
                  <a:srgbClr val="222222"/>
                </a:solidFill>
                <a:latin typeface="Arial"/>
                <a:ea typeface="+mn-lt"/>
                <a:cs typeface="Arial"/>
              </a:rPr>
              <a:t>J</a:t>
            </a:r>
            <a:r>
              <a:rPr lang="en-GB" sz="1400">
                <a:solidFill>
                  <a:srgbClr val="222222"/>
                </a:solidFill>
                <a:latin typeface="Arial"/>
                <a:ea typeface="+mn-lt"/>
                <a:cs typeface="Arial"/>
              </a:rPr>
              <a:t>ournal of Economic Education 18(4), pp.365–375. </a:t>
            </a:r>
            <a:endParaRPr lang="en-GB" sz="1400">
              <a:latin typeface="Arial"/>
              <a:ea typeface="+mn-lt"/>
              <a:cs typeface="Arial"/>
            </a:endParaRPr>
          </a:p>
          <a:p>
            <a:pPr>
              <a:defRPr/>
            </a:pPr>
            <a:endParaRPr lang="en-GB" sz="1400">
              <a:solidFill>
                <a:srgbClr val="222222"/>
              </a:solidFill>
              <a:latin typeface="Arial"/>
              <a:cs typeface="Arial"/>
            </a:endParaRPr>
          </a:p>
          <a:p>
            <a:pPr>
              <a:defRPr/>
            </a:pPr>
            <a:endParaRPr lang="en-GB" sz="1400">
              <a:solidFill>
                <a:srgbClr val="222222"/>
              </a:solidFill>
              <a:latin typeface="Arial"/>
              <a:cs typeface="Arial"/>
            </a:endParaRPr>
          </a:p>
          <a:p>
            <a:pPr>
              <a:defRPr/>
            </a:pPr>
            <a:endParaRPr lang="en-GB" sz="1400">
              <a:solidFill>
                <a:srgbClr val="222222"/>
              </a:solidFill>
              <a:latin typeface="Arial"/>
              <a:cs typeface="Arial"/>
            </a:endParaRPr>
          </a:p>
        </p:txBody>
      </p:sp>
    </p:spTree>
    <p:extLst>
      <p:ext uri="{BB962C8B-B14F-4D97-AF65-F5344CB8AC3E}">
        <p14:creationId xmlns:p14="http://schemas.microsoft.com/office/powerpoint/2010/main" val="1007689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B0FC9FE-7E99-A84F-C312-6766D8DA821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4EA4027-EFF3-BC72-BCC5-82F39871068A}"/>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Methodology – RQ2 (Performance)</a:t>
            </a:r>
            <a:endParaRPr lang="en-US">
              <a:solidFill>
                <a:prstClr val="white"/>
              </a:solidFill>
              <a:ea typeface="+mj-ea"/>
            </a:endParaRPr>
          </a:p>
        </p:txBody>
      </p:sp>
      <p:sp>
        <p:nvSpPr>
          <p:cNvPr id="7" name="Rounded Rectangle 6">
            <a:extLst>
              <a:ext uri="{FF2B5EF4-FFF2-40B4-BE49-F238E27FC236}">
                <a16:creationId xmlns:a16="http://schemas.microsoft.com/office/drawing/2014/main" id="{FD58B304-85B9-49A5-32BD-E913324CF295}"/>
              </a:ext>
            </a:extLst>
          </p:cNvPr>
          <p:cNvSpPr/>
          <p:nvPr/>
        </p:nvSpPr>
        <p:spPr>
          <a:xfrm>
            <a:off x="8161675" y="1962805"/>
            <a:ext cx="3600000" cy="4630807"/>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1600" b="1">
                <a:latin typeface="Arial"/>
              </a:rPr>
              <a:t>Analysis</a:t>
            </a:r>
          </a:p>
          <a:p>
            <a:pPr algn="ctr">
              <a:defRPr/>
            </a:pPr>
            <a:endParaRPr lang="en-GB" sz="1400" b="1">
              <a:latin typeface="Arial"/>
            </a:endParaRPr>
          </a:p>
          <a:p>
            <a:pPr>
              <a:defRPr/>
            </a:pPr>
            <a:r>
              <a:rPr lang="en-GB" sz="1400" b="1">
                <a:latin typeface="Arial"/>
              </a:rPr>
              <a:t>Descriptive Statistics:</a:t>
            </a:r>
          </a:p>
          <a:p>
            <a:pPr marL="285750" indent="-285750">
              <a:buFont typeface="Arial" panose="020B0604020202020204" pitchFamily="34" charset="0"/>
              <a:buChar char="•"/>
              <a:defRPr/>
            </a:pPr>
            <a:r>
              <a:rPr lang="en-GB" sz="1400">
                <a:latin typeface="Arial"/>
              </a:rPr>
              <a:t>Compare mean module scores by A-Level Maths status</a:t>
            </a:r>
          </a:p>
          <a:p>
            <a:pPr>
              <a:defRPr/>
            </a:pPr>
            <a:endParaRPr lang="en-GB" sz="1400" b="1">
              <a:latin typeface="Arial"/>
            </a:endParaRPr>
          </a:p>
          <a:p>
            <a:pPr>
              <a:defRPr/>
            </a:pPr>
            <a:r>
              <a:rPr lang="en-GB" sz="1400" b="1">
                <a:latin typeface="Arial"/>
              </a:rPr>
              <a:t>OLS Regressions:</a:t>
            </a:r>
          </a:p>
          <a:p>
            <a:pPr marL="285750" indent="-285750">
              <a:buFont typeface="Arial" panose="020B0604020202020204" pitchFamily="34" charset="0"/>
              <a:buChar char="•"/>
              <a:defRPr/>
            </a:pPr>
            <a:r>
              <a:rPr lang="en-GB" sz="1400">
                <a:latin typeface="Arial"/>
              </a:rPr>
              <a:t>Estimate effect of A-Level Maths on performance outcomes</a:t>
            </a:r>
          </a:p>
          <a:p>
            <a:pPr marL="285750" indent="-285750">
              <a:buFont typeface="Arial" panose="020B0604020202020204" pitchFamily="34" charset="0"/>
              <a:buChar char="•"/>
              <a:defRPr/>
            </a:pPr>
            <a:r>
              <a:rPr lang="en-GB" sz="1400">
                <a:latin typeface="Arial"/>
              </a:rPr>
              <a:t>Model 1: A-Level Maths (binary)</a:t>
            </a:r>
          </a:p>
          <a:p>
            <a:pPr marL="285750" indent="-285750">
              <a:buFont typeface="Arial" panose="020B0604020202020204" pitchFamily="34" charset="0"/>
              <a:buChar char="•"/>
              <a:defRPr/>
            </a:pPr>
            <a:r>
              <a:rPr lang="en-GB" sz="1400">
                <a:latin typeface="Arial"/>
              </a:rPr>
              <a:t>Model 2: A-Level Maths grade (subset only)</a:t>
            </a:r>
          </a:p>
          <a:p>
            <a:pPr>
              <a:defRPr/>
            </a:pPr>
            <a:endParaRPr lang="en-GB" sz="1400" b="1">
              <a:latin typeface="Arial"/>
            </a:endParaRPr>
          </a:p>
          <a:p>
            <a:pPr>
              <a:defRPr/>
            </a:pPr>
            <a:r>
              <a:rPr lang="en-GB" sz="1400" b="1">
                <a:latin typeface="Arial"/>
              </a:rPr>
              <a:t>Control Adjustments:</a:t>
            </a:r>
          </a:p>
          <a:p>
            <a:pPr marL="285750" indent="-285750">
              <a:buFont typeface="Arial" panose="020B0604020202020204" pitchFamily="34" charset="0"/>
              <a:buChar char="•"/>
              <a:defRPr/>
            </a:pPr>
            <a:r>
              <a:rPr lang="en-GB" sz="1400">
                <a:latin typeface="Arial"/>
              </a:rPr>
              <a:t>All models control for demographic and academic background</a:t>
            </a:r>
          </a:p>
          <a:p>
            <a:pPr marL="285750" indent="-285750">
              <a:buFont typeface="Arial" panose="020B0604020202020204" pitchFamily="34" charset="0"/>
              <a:buChar char="•"/>
              <a:defRPr/>
            </a:pPr>
            <a:r>
              <a:rPr lang="en-GB" sz="1400">
                <a:latin typeface="Arial"/>
              </a:rPr>
              <a:t>Separate models run for each performance metric</a:t>
            </a:r>
          </a:p>
        </p:txBody>
      </p:sp>
      <p:sp>
        <p:nvSpPr>
          <p:cNvPr id="8" name="Rounded Rectangle 7">
            <a:extLst>
              <a:ext uri="{FF2B5EF4-FFF2-40B4-BE49-F238E27FC236}">
                <a16:creationId xmlns:a16="http://schemas.microsoft.com/office/drawing/2014/main" id="{EC0085B9-D3E7-6F0D-4FE4-E5D4D250ED73}"/>
              </a:ext>
            </a:extLst>
          </p:cNvPr>
          <p:cNvSpPr/>
          <p:nvPr/>
        </p:nvSpPr>
        <p:spPr>
          <a:xfrm>
            <a:off x="430325" y="1991139"/>
            <a:ext cx="3600000" cy="4590000"/>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1600" b="1">
                <a:latin typeface="Arial" panose="020B0604020202020204" pitchFamily="34" charset="0"/>
                <a:cs typeface="Arial" panose="020B0604020202020204" pitchFamily="34" charset="0"/>
              </a:rPr>
              <a:t>Data Collection</a:t>
            </a:r>
          </a:p>
          <a:p>
            <a:pPr algn="ctr">
              <a:defRPr/>
            </a:pPr>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Source:</a:t>
            </a: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Anonymised university data</a:t>
            </a:r>
          </a:p>
          <a:p>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Participants:</a:t>
            </a: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First-year Economics students (entire cohorts)</a:t>
            </a:r>
          </a:p>
          <a:p>
            <a:endParaRPr lang="en-GB" sz="1400" b="1">
              <a:latin typeface="Arial" panose="020B0604020202020204" pitchFamily="34" charset="0"/>
              <a:cs typeface="Arial" panose="020B0604020202020204" pitchFamily="34" charset="0"/>
            </a:endParaRPr>
          </a:p>
          <a:p>
            <a:r>
              <a:rPr lang="en-GB" sz="1400" b="1">
                <a:latin typeface="Arial" panose="020B0604020202020204" pitchFamily="34" charset="0"/>
                <a:cs typeface="Arial" panose="020B0604020202020204" pitchFamily="34" charset="0"/>
              </a:rPr>
              <a:t>Included Data:</a:t>
            </a: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Module grades (Economics, Maths, Stats, Overall average)</a:t>
            </a: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A-Level qualifications and grades</a:t>
            </a:r>
          </a:p>
          <a:p>
            <a:pPr marL="285750" indent="-285750">
              <a:buFont typeface="Arial" panose="020B0604020202020204" pitchFamily="34" charset="0"/>
              <a:buChar char="•"/>
            </a:pPr>
            <a:r>
              <a:rPr lang="en-GB" sz="1400">
                <a:latin typeface="Arial" panose="020B0604020202020204" pitchFamily="34" charset="0"/>
                <a:cs typeface="Arial" panose="020B0604020202020204" pitchFamily="34" charset="0"/>
              </a:rPr>
              <a:t>Age, gender, prior Economics study, socio-economic status</a:t>
            </a:r>
          </a:p>
          <a:p>
            <a:endParaRPr lang="en-GB" sz="1400" b="1">
              <a:latin typeface="Arial" panose="020B0604020202020204" pitchFamily="34" charset="0"/>
              <a:cs typeface="Arial" panose="020B0604020202020204" pitchFamily="34" charset="0"/>
            </a:endParaRPr>
          </a:p>
          <a:p>
            <a:r>
              <a:rPr lang="en-GB" sz="1400" b="1" i="1">
                <a:latin typeface="Arial" panose="020B0604020202020204" pitchFamily="34" charset="0"/>
                <a:cs typeface="Arial" panose="020B0604020202020204" pitchFamily="34" charset="0"/>
              </a:rPr>
              <a:t>Note: This dataset is separate from the perception survey and cannot be matched at the individual level</a:t>
            </a:r>
            <a:r>
              <a:rPr lang="en-GB" sz="1400" b="1" i="1" baseline="0">
                <a:latin typeface="Arial" panose="020B0604020202020204" pitchFamily="34" charset="0"/>
                <a:cs typeface="Arial" panose="020B0604020202020204" pitchFamily="34" charset="0"/>
              </a:rPr>
              <a:t> </a:t>
            </a:r>
            <a:endParaRPr lang="en-GB" sz="1400" b="0" i="1"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5C1B9ECC-FE69-5D99-42AF-F18D2C583B64}"/>
              </a:ext>
            </a:extLst>
          </p:cNvPr>
          <p:cNvSpPr/>
          <p:nvPr/>
        </p:nvSpPr>
        <p:spPr>
          <a:xfrm>
            <a:off x="4296000" y="1962805"/>
            <a:ext cx="3600000" cy="4586208"/>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1600" b="1">
                <a:latin typeface="Arial"/>
              </a:rPr>
              <a:t>Key Variables</a:t>
            </a:r>
          </a:p>
          <a:p>
            <a:pPr>
              <a:defRPr/>
            </a:pPr>
            <a:endParaRPr lang="en-GB" sz="1400" b="1">
              <a:latin typeface="Arial"/>
            </a:endParaRPr>
          </a:p>
          <a:p>
            <a:pPr>
              <a:defRPr/>
            </a:pPr>
            <a:r>
              <a:rPr lang="en-GB" sz="1400" b="1">
                <a:latin typeface="Arial"/>
              </a:rPr>
              <a:t>Dependent Variables:</a:t>
            </a:r>
          </a:p>
          <a:p>
            <a:pPr marL="285750" indent="-285750">
              <a:buFont typeface="Arial" panose="020B0604020202020204" pitchFamily="34" charset="0"/>
              <a:buChar char="•"/>
              <a:defRPr/>
            </a:pPr>
            <a:r>
              <a:rPr lang="en-GB" sz="1400">
                <a:latin typeface="Arial"/>
              </a:rPr>
              <a:t>Economics score = average of micro + macro modules</a:t>
            </a:r>
          </a:p>
          <a:p>
            <a:pPr marL="285750" indent="-285750">
              <a:buFont typeface="Arial" panose="020B0604020202020204" pitchFamily="34" charset="0"/>
              <a:buChar char="•"/>
              <a:defRPr/>
            </a:pPr>
            <a:r>
              <a:rPr lang="en-GB" sz="1400">
                <a:latin typeface="Arial"/>
              </a:rPr>
              <a:t>Quantitative score = average of maths + stats modules</a:t>
            </a:r>
          </a:p>
          <a:p>
            <a:pPr marL="285750" indent="-285750">
              <a:buFont typeface="Arial" panose="020B0604020202020204" pitchFamily="34" charset="0"/>
              <a:buChar char="•"/>
              <a:defRPr/>
            </a:pPr>
            <a:r>
              <a:rPr lang="en-GB" sz="1400">
                <a:latin typeface="Arial"/>
              </a:rPr>
              <a:t>Overall Year 1 average</a:t>
            </a:r>
          </a:p>
          <a:p>
            <a:pPr>
              <a:defRPr/>
            </a:pPr>
            <a:endParaRPr lang="en-GB" sz="1400">
              <a:latin typeface="Arial"/>
            </a:endParaRPr>
          </a:p>
          <a:p>
            <a:pPr>
              <a:defRPr/>
            </a:pPr>
            <a:r>
              <a:rPr lang="en-GB" sz="1400" b="1">
                <a:latin typeface="Arial"/>
              </a:rPr>
              <a:t>Independent Variables:</a:t>
            </a:r>
          </a:p>
          <a:p>
            <a:pPr marL="285750" indent="-285750">
              <a:buFont typeface="Arial" panose="020B0604020202020204" pitchFamily="34" charset="0"/>
              <a:buChar char="•"/>
              <a:defRPr/>
            </a:pPr>
            <a:r>
              <a:rPr lang="en-GB" sz="1400">
                <a:latin typeface="Arial"/>
              </a:rPr>
              <a:t>A-Level Mathematics (binary: Yes/No)</a:t>
            </a:r>
          </a:p>
          <a:p>
            <a:pPr marL="285750" indent="-285750">
              <a:buFont typeface="Arial" panose="020B0604020202020204" pitchFamily="34" charset="0"/>
              <a:buChar char="•"/>
              <a:defRPr/>
            </a:pPr>
            <a:r>
              <a:rPr lang="en-GB" sz="1400">
                <a:latin typeface="Arial"/>
              </a:rPr>
              <a:t>A-Level Maths grade (A*, A, B, etc.)</a:t>
            </a:r>
          </a:p>
          <a:p>
            <a:pPr>
              <a:defRPr/>
            </a:pPr>
            <a:endParaRPr lang="en-GB" sz="1400">
              <a:latin typeface="Arial"/>
            </a:endParaRPr>
          </a:p>
          <a:p>
            <a:pPr>
              <a:defRPr/>
            </a:pPr>
            <a:r>
              <a:rPr lang="en-GB" sz="1400" b="1">
                <a:latin typeface="Arial"/>
              </a:rPr>
              <a:t>Control Variables:</a:t>
            </a:r>
          </a:p>
          <a:p>
            <a:pPr marL="285750" indent="-285750">
              <a:buFont typeface="Arial" panose="020B0604020202020204" pitchFamily="34" charset="0"/>
              <a:buChar char="•"/>
              <a:defRPr/>
            </a:pPr>
            <a:r>
              <a:rPr lang="en-GB" sz="1400">
                <a:latin typeface="Arial"/>
              </a:rPr>
              <a:t>Age group</a:t>
            </a:r>
          </a:p>
          <a:p>
            <a:pPr marL="285750" indent="-285750">
              <a:buFont typeface="Arial" panose="020B0604020202020204" pitchFamily="34" charset="0"/>
              <a:buChar char="•"/>
              <a:defRPr/>
            </a:pPr>
            <a:r>
              <a:rPr lang="en-GB" sz="1400">
                <a:latin typeface="Arial"/>
              </a:rPr>
              <a:t>Gender</a:t>
            </a:r>
          </a:p>
          <a:p>
            <a:pPr marL="285750" indent="-285750">
              <a:buFont typeface="Arial" panose="020B0604020202020204" pitchFamily="34" charset="0"/>
              <a:buChar char="•"/>
              <a:defRPr/>
            </a:pPr>
            <a:r>
              <a:rPr lang="en-GB" sz="1400">
                <a:latin typeface="Arial"/>
              </a:rPr>
              <a:t>School background</a:t>
            </a:r>
          </a:p>
          <a:p>
            <a:pPr marL="285750" indent="-285750">
              <a:buFont typeface="Arial" panose="020B0604020202020204" pitchFamily="34" charset="0"/>
              <a:buChar char="•"/>
              <a:defRPr/>
            </a:pPr>
            <a:r>
              <a:rPr lang="en-GB" sz="1400">
                <a:latin typeface="Arial"/>
              </a:rPr>
              <a:t>A-Level Economics (Yes/No)</a:t>
            </a:r>
          </a:p>
        </p:txBody>
      </p:sp>
    </p:spTree>
    <p:extLst>
      <p:ext uri="{BB962C8B-B14F-4D97-AF65-F5344CB8AC3E}">
        <p14:creationId xmlns:p14="http://schemas.microsoft.com/office/powerpoint/2010/main" val="3797098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C5BDBDD-8C2D-BE0C-4713-3A19A147C507}"/>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Aims and Research</a:t>
            </a:r>
            <a:r>
              <a:rPr kumimoji="0" lang="en-GB" sz="2800" b="0" i="0" u="none" strike="noStrike" kern="1200" cap="none" spc="0" normalizeH="0" baseline="0" noProof="0">
                <a:ln>
                  <a:noFill/>
                </a:ln>
                <a:solidFill>
                  <a:prstClr val="white"/>
                </a:solidFill>
                <a:effectLst/>
                <a:uLnTx/>
                <a:uFillTx/>
                <a:latin typeface="Arial"/>
                <a:ea typeface="+mj-lt"/>
                <a:cs typeface="Arial"/>
              </a:rPr>
              <a:t> </a:t>
            </a:r>
            <a:r>
              <a:rPr lang="en-GB" cap="none">
                <a:solidFill>
                  <a:prstClr val="white"/>
                </a:solidFill>
                <a:latin typeface="Arial"/>
                <a:ea typeface="+mj-lt"/>
                <a:cs typeface="Arial"/>
              </a:rPr>
              <a:t>Questions</a:t>
            </a:r>
            <a:endParaRPr kumimoji="0" lang="en-US" sz="2800" b="0" i="0" u="none" strike="noStrike" kern="1200" cap="none" spc="0" normalizeH="0" baseline="0" noProof="0">
              <a:ln>
                <a:noFill/>
              </a:ln>
              <a:solidFill>
                <a:prstClr val="white"/>
              </a:solidFill>
              <a:effectLst/>
              <a:uLnTx/>
              <a:uFillTx/>
              <a:latin typeface="Arial"/>
              <a:ea typeface="+mj-ea"/>
              <a:cs typeface="Arial"/>
            </a:endParaRPr>
          </a:p>
        </p:txBody>
      </p:sp>
      <p:grpSp>
        <p:nvGrpSpPr>
          <p:cNvPr id="8" name="Group 7">
            <a:extLst>
              <a:ext uri="{FF2B5EF4-FFF2-40B4-BE49-F238E27FC236}">
                <a16:creationId xmlns:a16="http://schemas.microsoft.com/office/drawing/2014/main" id="{73033679-252F-2DF3-30FB-1ABE6A5072A3}"/>
              </a:ext>
            </a:extLst>
          </p:cNvPr>
          <p:cNvGrpSpPr/>
          <p:nvPr/>
        </p:nvGrpSpPr>
        <p:grpSpPr>
          <a:xfrm>
            <a:off x="614895" y="1950654"/>
            <a:ext cx="10962210" cy="1316689"/>
            <a:chOff x="459766" y="3267343"/>
            <a:chExt cx="11272465" cy="1316689"/>
          </a:xfrm>
        </p:grpSpPr>
        <p:sp>
          <p:nvSpPr>
            <p:cNvPr id="3" name="Rounded Rectangle 2">
              <a:extLst>
                <a:ext uri="{FF2B5EF4-FFF2-40B4-BE49-F238E27FC236}">
                  <a16:creationId xmlns:a16="http://schemas.microsoft.com/office/drawing/2014/main" id="{13E8385D-DF47-FF8C-8218-04082EAFA6B0}"/>
                </a:ext>
              </a:extLst>
            </p:cNvPr>
            <p:cNvSpPr/>
            <p:nvPr/>
          </p:nvSpPr>
          <p:spPr>
            <a:xfrm>
              <a:off x="459766" y="3267343"/>
              <a:ext cx="11272465" cy="1316689"/>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7" name="TextBox 6">
              <a:extLst>
                <a:ext uri="{FF2B5EF4-FFF2-40B4-BE49-F238E27FC236}">
                  <a16:creationId xmlns:a16="http://schemas.microsoft.com/office/drawing/2014/main" id="{C70074EB-D255-6741-8FF0-A57232AAEAB4}"/>
                </a:ext>
              </a:extLst>
            </p:cNvPr>
            <p:cNvSpPr txBox="1"/>
            <p:nvPr/>
          </p:nvSpPr>
          <p:spPr>
            <a:xfrm>
              <a:off x="770021" y="3429000"/>
              <a:ext cx="10672011"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a:ln>
                    <a:noFill/>
                  </a:ln>
                  <a:solidFill>
                    <a:prstClr val="white"/>
                  </a:solidFill>
                  <a:effectLst/>
                  <a:uLnTx/>
                  <a:uFillTx/>
                  <a:latin typeface="Arial" panose="020B0604020202020204" pitchFamily="34" charset="0"/>
                  <a:ea typeface="+mj-lt"/>
                  <a:cs typeface="Arial" panose="020B0604020202020204" pitchFamily="34" charset="0"/>
                </a:rPr>
                <a:t>Does studying A-level Mathematics (or equivalent) significantly affect student performance on the first year of economics degrees?</a:t>
              </a:r>
              <a:br>
                <a:rPr kumimoji="0" lang="en-GB" sz="1800" b="0" i="0" u="none" strike="noStrike" kern="1200" cap="none" spc="0" normalizeH="0" baseline="0" noProof="0">
                  <a:ln>
                    <a:noFill/>
                  </a:ln>
                  <a:solidFill>
                    <a:srgbClr val="000000"/>
                  </a:solidFill>
                  <a:effectLst/>
                  <a:uLnTx/>
                  <a:uFillTx/>
                  <a:latin typeface="Gill Sans MT" panose="020B0502020104020203"/>
                  <a:ea typeface="+mj-lt"/>
                  <a:cs typeface="+mj-lt"/>
                </a:rPr>
              </a:br>
              <a:endParaRPr kumimoji="0" lang="en-GB" sz="1800" b="0" i="0" u="none" strike="noStrike" kern="1200" cap="none" spc="0" normalizeH="0" baseline="0" noProof="0">
                <a:ln>
                  <a:noFill/>
                </a:ln>
                <a:solidFill>
                  <a:prstClr val="black"/>
                </a:solidFill>
                <a:effectLst/>
                <a:uLnTx/>
                <a:uFillTx/>
                <a:latin typeface="Gill Sans MT" panose="020B0502020104020203"/>
                <a:ea typeface="+mn-ea"/>
                <a:cs typeface="+mn-cs"/>
              </a:endParaRPr>
            </a:p>
          </p:txBody>
        </p:sp>
      </p:grpSp>
      <p:sp>
        <p:nvSpPr>
          <p:cNvPr id="9" name="TextBox 8">
            <a:extLst>
              <a:ext uri="{FF2B5EF4-FFF2-40B4-BE49-F238E27FC236}">
                <a16:creationId xmlns:a16="http://schemas.microsoft.com/office/drawing/2014/main" id="{4C4FA0AC-6CE4-6640-02F5-71C71F837A1B}"/>
              </a:ext>
            </a:extLst>
          </p:cNvPr>
          <p:cNvSpPr txBox="1"/>
          <p:nvPr/>
        </p:nvSpPr>
        <p:spPr>
          <a:xfrm>
            <a:off x="770022" y="3502041"/>
            <a:ext cx="10672011"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Research Objectives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kumimoji="0" lang="en-US" sz="2000" b="0" i="0" u="none" strike="noStrike" kern="1200" cap="none" spc="0" normalizeH="0" baseline="0" noProof="0">
                <a:ln>
                  <a:noFill/>
                </a:ln>
                <a:solidFill>
                  <a:prstClr val="black"/>
                </a:solidFill>
                <a:effectLst/>
                <a:uLnTx/>
                <a:uFillTx/>
                <a:latin typeface="Arial"/>
                <a:ea typeface="+mn-ea"/>
                <a:cs typeface="Arial"/>
              </a:rPr>
              <a:t>Assess whether </a:t>
            </a:r>
            <a:r>
              <a:rPr kumimoji="0" lang="en-US" sz="2000" b="1" i="0" u="none" strike="noStrike" kern="1200" cap="none" spc="0" normalizeH="0" baseline="0" noProof="0">
                <a:ln>
                  <a:noFill/>
                </a:ln>
                <a:solidFill>
                  <a:prstClr val="black"/>
                </a:solidFill>
                <a:effectLst/>
                <a:uLnTx/>
                <a:uFillTx/>
                <a:latin typeface="Arial"/>
                <a:ea typeface="+mn-ea"/>
                <a:cs typeface="Arial"/>
              </a:rPr>
              <a:t>A-level </a:t>
            </a:r>
            <a:r>
              <a:rPr kumimoji="0" lang="en-US" sz="2000" b="1" i="0" u="none" strike="noStrike" kern="1200" cap="none" spc="0" normalizeH="0" baseline="0" noProof="0" err="1">
                <a:ln>
                  <a:noFill/>
                </a:ln>
                <a:solidFill>
                  <a:prstClr val="black"/>
                </a:solidFill>
                <a:effectLst/>
                <a:uLnTx/>
                <a:uFillTx/>
                <a:latin typeface="Arial"/>
                <a:ea typeface="+mn-ea"/>
                <a:cs typeface="Arial"/>
              </a:rPr>
              <a:t>Maths</a:t>
            </a:r>
            <a:r>
              <a:rPr kumimoji="0" lang="en-US" sz="2000" b="1" i="0" u="none" strike="noStrike" kern="1200" cap="none" spc="0" normalizeH="0" baseline="0" noProof="0">
                <a:ln>
                  <a:noFill/>
                </a:ln>
                <a:solidFill>
                  <a:prstClr val="black"/>
                </a:solidFill>
                <a:effectLst/>
                <a:uLnTx/>
                <a:uFillTx/>
                <a:latin typeface="Arial"/>
                <a:ea typeface="+mn-ea"/>
                <a:cs typeface="Arial"/>
              </a:rPr>
              <a:t> </a:t>
            </a:r>
            <a:r>
              <a:rPr kumimoji="0" lang="en-US" sz="2000" b="0" i="0" u="none" strike="noStrike" kern="1200" cap="none" spc="0" normalizeH="0" baseline="0" noProof="0">
                <a:ln>
                  <a:noFill/>
                </a:ln>
                <a:solidFill>
                  <a:prstClr val="black"/>
                </a:solidFill>
                <a:effectLst/>
                <a:uLnTx/>
                <a:uFillTx/>
                <a:latin typeface="Arial"/>
                <a:ea typeface="+mn-ea"/>
                <a:cs typeface="Arial"/>
              </a:rPr>
              <a:t>affects </a:t>
            </a:r>
            <a:r>
              <a:rPr kumimoji="0" lang="en-US" sz="2000" b="1" i="0" u="none" strike="noStrike" kern="1200" cap="none" spc="0" normalizeH="0" baseline="0" noProof="0">
                <a:ln>
                  <a:noFill/>
                </a:ln>
                <a:solidFill>
                  <a:prstClr val="black"/>
                </a:solidFill>
                <a:effectLst/>
                <a:uLnTx/>
                <a:uFillTx/>
                <a:latin typeface="Arial"/>
                <a:ea typeface="+mn-ea"/>
                <a:cs typeface="Arial"/>
              </a:rPr>
              <a:t>overall first year performance on economics degrees</a:t>
            </a:r>
            <a:endParaRPr kumimoji="0" lang="en-US" sz="2000" b="0" i="0" u="none" strike="noStrike" kern="1200" cap="none" spc="0" normalizeH="0" baseline="0" noProof="0">
              <a:ln>
                <a:noFill/>
              </a:ln>
              <a:solidFill>
                <a:prstClr val="black"/>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US" sz="2000" b="1" i="0" u="none" strike="noStrike" kern="1200" cap="none" spc="0" normalizeH="0" baseline="0" noProof="0">
              <a:ln>
                <a:noFill/>
              </a:ln>
              <a:solidFill>
                <a:prstClr val="black"/>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kumimoji="0" lang="en-US" sz="2000" b="0" i="0" u="none" strike="noStrike" kern="1200" cap="none" spc="0" normalizeH="0" baseline="0" noProof="0">
                <a:ln>
                  <a:noFill/>
                </a:ln>
                <a:solidFill>
                  <a:prstClr val="black"/>
                </a:solidFill>
                <a:effectLst/>
                <a:uLnTx/>
                <a:uFillTx/>
                <a:latin typeface="Arial"/>
                <a:ea typeface="+mn-ea"/>
                <a:cs typeface="Arial"/>
              </a:rPr>
              <a:t>Assess whether </a:t>
            </a:r>
            <a:r>
              <a:rPr kumimoji="0" lang="en-US" sz="2000" b="1" i="0" u="none" strike="noStrike" kern="1200" cap="none" spc="0" normalizeH="0" baseline="0" noProof="0">
                <a:ln>
                  <a:noFill/>
                </a:ln>
                <a:solidFill>
                  <a:prstClr val="black"/>
                </a:solidFill>
                <a:effectLst/>
                <a:uLnTx/>
                <a:uFillTx/>
                <a:latin typeface="Arial"/>
                <a:ea typeface="+mn-ea"/>
                <a:cs typeface="Arial"/>
              </a:rPr>
              <a:t>A-level </a:t>
            </a:r>
            <a:r>
              <a:rPr kumimoji="0" lang="en-US" sz="2000" b="1" i="0" u="none" strike="noStrike" kern="1200" cap="none" spc="0" normalizeH="0" baseline="0" noProof="0" err="1">
                <a:ln>
                  <a:noFill/>
                </a:ln>
                <a:solidFill>
                  <a:prstClr val="black"/>
                </a:solidFill>
                <a:effectLst/>
                <a:uLnTx/>
                <a:uFillTx/>
                <a:latin typeface="Arial"/>
                <a:ea typeface="+mn-ea"/>
                <a:cs typeface="Arial"/>
              </a:rPr>
              <a:t>Maths</a:t>
            </a:r>
            <a:r>
              <a:rPr kumimoji="0" lang="en-US" sz="2000" b="1" i="0" u="none" strike="noStrike" kern="1200" cap="none" spc="0" normalizeH="0" baseline="0" noProof="0">
                <a:ln>
                  <a:noFill/>
                </a:ln>
                <a:solidFill>
                  <a:prstClr val="black"/>
                </a:solidFill>
                <a:effectLst/>
                <a:uLnTx/>
                <a:uFillTx/>
                <a:latin typeface="Arial"/>
                <a:ea typeface="+mn-ea"/>
                <a:cs typeface="Arial"/>
              </a:rPr>
              <a:t> </a:t>
            </a:r>
            <a:r>
              <a:rPr kumimoji="0" lang="en-US" sz="2000" b="0" i="0" u="none" strike="noStrike" kern="1200" cap="none" spc="0" normalizeH="0" baseline="0" noProof="0">
                <a:ln>
                  <a:noFill/>
                </a:ln>
                <a:solidFill>
                  <a:prstClr val="black"/>
                </a:solidFill>
                <a:effectLst/>
                <a:uLnTx/>
                <a:uFillTx/>
                <a:latin typeface="Arial"/>
                <a:ea typeface="+mn-ea"/>
                <a:cs typeface="Arial"/>
              </a:rPr>
              <a:t>affects performance on </a:t>
            </a:r>
            <a:r>
              <a:rPr kumimoji="0" lang="en-US" sz="2000" b="1" i="0" u="none" strike="noStrike" kern="1200" cap="none" spc="0" normalizeH="0" baseline="0" noProof="0">
                <a:ln>
                  <a:noFill/>
                </a:ln>
                <a:solidFill>
                  <a:prstClr val="black"/>
                </a:solidFill>
                <a:effectLst/>
                <a:uLnTx/>
                <a:uFillTx/>
                <a:latin typeface="Arial"/>
                <a:ea typeface="+mn-ea"/>
                <a:cs typeface="Arial"/>
              </a:rPr>
              <a:t>first year quantitative modules</a:t>
            </a:r>
            <a:endParaRPr kumimoji="0" lang="en-US" sz="1800" b="0" i="0" u="none" strike="noStrike" kern="1200" cap="none" spc="0" normalizeH="0" baseline="0" noProof="0">
              <a:ln>
                <a:noFill/>
              </a:ln>
              <a:solidFill>
                <a:prstClr val="black"/>
              </a:solidFill>
              <a:effectLst/>
              <a:uLnTx/>
              <a:uFillTx/>
              <a:latin typeface="Arial"/>
              <a:ea typeface="+mn-ea"/>
              <a:cs typeface="Arial"/>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endParaRPr kumimoji="0" lang="en-US"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Tx/>
              <a:buAutoNum type="arabicPeriod"/>
              <a:tabLst/>
              <a:defRPr/>
            </a:pPr>
            <a:r>
              <a:rPr kumimoji="0" lang="en-US" sz="2000" b="0" i="0" u="none" strike="noStrike" kern="1200" cap="none" spc="0" normalizeH="0" baseline="0" noProof="0">
                <a:ln>
                  <a:noFill/>
                </a:ln>
                <a:solidFill>
                  <a:prstClr val="black"/>
                </a:solidFill>
                <a:effectLst/>
                <a:uLnTx/>
                <a:uFillTx/>
                <a:latin typeface="Arial"/>
                <a:ea typeface="+mn-ea"/>
                <a:cs typeface="Arial"/>
              </a:rPr>
              <a:t>Assess whether </a:t>
            </a:r>
            <a:r>
              <a:rPr kumimoji="0" lang="en-US" sz="2000" b="1" i="0" u="none" strike="noStrike" kern="1200" cap="none" spc="0" normalizeH="0" baseline="0" noProof="0">
                <a:ln>
                  <a:noFill/>
                </a:ln>
                <a:solidFill>
                  <a:prstClr val="black"/>
                </a:solidFill>
                <a:effectLst/>
                <a:uLnTx/>
                <a:uFillTx/>
                <a:latin typeface="Arial"/>
                <a:ea typeface="+mn-ea"/>
                <a:cs typeface="Arial"/>
              </a:rPr>
              <a:t>A-level </a:t>
            </a:r>
            <a:r>
              <a:rPr kumimoji="0" lang="en-US" sz="2000" b="1" i="0" u="none" strike="noStrike" kern="1200" cap="none" spc="0" normalizeH="0" baseline="0" noProof="0" err="1">
                <a:ln>
                  <a:noFill/>
                </a:ln>
                <a:solidFill>
                  <a:prstClr val="black"/>
                </a:solidFill>
                <a:effectLst/>
                <a:uLnTx/>
                <a:uFillTx/>
                <a:latin typeface="Arial"/>
                <a:ea typeface="+mn-ea"/>
                <a:cs typeface="Arial"/>
              </a:rPr>
              <a:t>Maths</a:t>
            </a:r>
            <a:r>
              <a:rPr kumimoji="0" lang="en-US" sz="2000" b="1" i="0" u="none" strike="noStrike" kern="1200" cap="none" spc="0" normalizeH="0" baseline="0" noProof="0">
                <a:ln>
                  <a:noFill/>
                </a:ln>
                <a:solidFill>
                  <a:prstClr val="black"/>
                </a:solidFill>
                <a:effectLst/>
                <a:uLnTx/>
                <a:uFillTx/>
                <a:latin typeface="Arial"/>
                <a:ea typeface="+mn-ea"/>
                <a:cs typeface="Arial"/>
              </a:rPr>
              <a:t> </a:t>
            </a:r>
            <a:r>
              <a:rPr kumimoji="0" lang="en-US" sz="2000" b="0" i="0" u="none" strike="noStrike" kern="1200" cap="none" spc="0" normalizeH="0" baseline="0" noProof="0">
                <a:ln>
                  <a:noFill/>
                </a:ln>
                <a:solidFill>
                  <a:prstClr val="black"/>
                </a:solidFill>
                <a:effectLst/>
                <a:uLnTx/>
                <a:uFillTx/>
                <a:latin typeface="Arial"/>
                <a:ea typeface="+mn-ea"/>
                <a:cs typeface="Arial"/>
              </a:rPr>
              <a:t>affects performance on </a:t>
            </a:r>
            <a:r>
              <a:rPr kumimoji="0" lang="en-US" sz="2000" b="1" i="0" u="none" strike="noStrike" kern="1200" cap="none" spc="0" normalizeH="0" baseline="0" noProof="0">
                <a:ln>
                  <a:noFill/>
                </a:ln>
                <a:solidFill>
                  <a:prstClr val="black"/>
                </a:solidFill>
                <a:effectLst/>
                <a:uLnTx/>
                <a:uFillTx/>
                <a:latin typeface="Arial"/>
                <a:ea typeface="+mn-ea"/>
                <a:cs typeface="Arial"/>
              </a:rPr>
              <a:t>first year economics modules</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2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en-US"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33432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60C9-CB40-F82D-792B-DA71DA65A604}"/>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8AA450BC-2C18-597B-A803-BBAFF51DEAFC}"/>
              </a:ext>
            </a:extLst>
          </p:cNvPr>
          <p:cNvSpPr txBox="1">
            <a:spLocks/>
          </p:cNvSpPr>
          <p:nvPr/>
        </p:nvSpPr>
        <p:spPr>
          <a:xfrm>
            <a:off x="581192" y="716011"/>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2800" b="0" i="0" u="none" strike="noStrike" kern="1200" cap="none" spc="0" normalizeH="0" baseline="0" noProof="0">
                <a:ln>
                  <a:noFill/>
                </a:ln>
                <a:solidFill>
                  <a:prstClr val="white"/>
                </a:solidFill>
                <a:effectLst/>
                <a:uLnTx/>
                <a:uFillTx/>
                <a:latin typeface="Arial" panose="020B0604020202020204" pitchFamily="34" charset="0"/>
                <a:ea typeface="+mj-lt"/>
                <a:cs typeface="Arial" panose="020B0604020202020204" pitchFamily="34" charset="0"/>
              </a:rPr>
              <a:t>Aston University Background </a:t>
            </a:r>
            <a:endParaRPr kumimoji="0" lang="en-US" sz="2800" b="0" i="0" u="none" strike="noStrike" kern="1200" cap="none" spc="0" normalizeH="0" baseline="0" noProof="0">
              <a:ln>
                <a:noFill/>
              </a:ln>
              <a:solidFill>
                <a:prstClr val="white"/>
              </a:solidFill>
              <a:effectLst/>
              <a:uLnTx/>
              <a:uFillTx/>
              <a:latin typeface="Arial" panose="020B0604020202020204" pitchFamily="34" charset="0"/>
              <a:ea typeface="+mj-ea"/>
              <a:cs typeface="Arial" panose="020B0604020202020204" pitchFamily="34" charset="0"/>
            </a:endParaRPr>
          </a:p>
        </p:txBody>
      </p:sp>
      <p:sp>
        <p:nvSpPr>
          <p:cNvPr id="10" name="TextBox 9">
            <a:extLst>
              <a:ext uri="{FF2B5EF4-FFF2-40B4-BE49-F238E27FC236}">
                <a16:creationId xmlns:a16="http://schemas.microsoft.com/office/drawing/2014/main" id="{4982816A-066F-E98C-E70A-EBD26DE04667}"/>
              </a:ext>
            </a:extLst>
          </p:cNvPr>
          <p:cNvSpPr txBox="1"/>
          <p:nvPr/>
        </p:nvSpPr>
        <p:spPr>
          <a:xfrm>
            <a:off x="689142" y="2064029"/>
            <a:ext cx="10740858"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Offers several degree </a:t>
            </a:r>
            <a:r>
              <a:rPr kumimoji="0" lang="en-US" sz="2200" b="0" i="0" u="none" strike="noStrike" kern="1200" cap="none" spc="0" normalizeH="0" baseline="0" noProof="0" err="1">
                <a:ln>
                  <a:noFill/>
                </a:ln>
                <a:solidFill>
                  <a:prstClr val="black"/>
                </a:solidFill>
                <a:effectLst/>
                <a:uLnTx/>
                <a:uFillTx/>
                <a:latin typeface="Arial" panose="020B0604020202020204" pitchFamily="34" charset="0"/>
                <a:ea typeface="+mn-ea"/>
                <a:cs typeface="Arial" panose="020B0604020202020204" pitchFamily="34" charset="0"/>
              </a:rPr>
              <a:t>programmes</a:t>
            </a: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in economics:</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BSc. Economics</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BSc. Economics and Management</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panose="020B0604020202020204" pitchFamily="34" charset="0"/>
                <a:ea typeface="+mn-ea"/>
                <a:cs typeface="Arial" panose="020B0604020202020204" pitchFamily="34" charset="0"/>
              </a:rPr>
              <a:t>BSc. International Business and Economics</a:t>
            </a: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24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Aston does not require prior study of A-level </a:t>
            </a:r>
            <a:r>
              <a:rPr kumimoji="0" lang="en-US" sz="2200" b="0" i="0" u="none" strike="noStrike" kern="1200" cap="none" spc="0" normalizeH="0" baseline="0" noProof="0" err="1">
                <a:ln>
                  <a:noFill/>
                </a:ln>
                <a:solidFill>
                  <a:prstClr val="black"/>
                </a:solidFill>
                <a:effectLst/>
                <a:uLnTx/>
                <a:uFillTx/>
                <a:latin typeface="Arial" panose="020B0604020202020204" pitchFamily="34" charset="0"/>
                <a:ea typeface="+mn-ea"/>
                <a:cs typeface="Arial" panose="020B0604020202020204" pitchFamily="34" charset="0"/>
              </a:rPr>
              <a:t>Maths</a:t>
            </a:r>
            <a:r>
              <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to enroll in any of its economics </a:t>
            </a:r>
            <a:r>
              <a:rPr kumimoji="0" lang="en-US" sz="2200" b="0" i="0" u="none" strike="noStrike" kern="1200" cap="none" spc="0" normalizeH="0" baseline="0" noProof="0" err="1">
                <a:ln>
                  <a:noFill/>
                </a:ln>
                <a:solidFill>
                  <a:prstClr val="black"/>
                </a:solidFill>
                <a:effectLst/>
                <a:uLnTx/>
                <a:uFillTx/>
                <a:latin typeface="Arial" panose="020B0604020202020204" pitchFamily="34" charset="0"/>
                <a:ea typeface="+mn-ea"/>
                <a:cs typeface="Arial" panose="020B0604020202020204" pitchFamily="34" charset="0"/>
              </a:rPr>
              <a:t>programmes</a:t>
            </a:r>
            <a:endParaRPr kumimoji="0" lang="en-US" sz="2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endParaRPr kumimoji="0" lang="en-US" sz="1800" b="0" i="0" u="none" strike="noStrike" kern="1200" cap="none" spc="0" normalizeH="0" baseline="0" noProof="0">
              <a:ln>
                <a:noFill/>
              </a:ln>
              <a:solidFill>
                <a:prstClr val="white">
                  <a:lumMod val="50000"/>
                </a:prstClr>
              </a:solidFill>
              <a:effectLst/>
              <a:uLnTx/>
              <a:uFillTx/>
              <a:latin typeface="Arial" panose="020B0604020202020204" pitchFamily="34" charset="0"/>
              <a:ea typeface="+mn-ea"/>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200" b="0" i="0" u="none" strike="noStrike" kern="1200" cap="none" spc="0" normalizeH="0" baseline="0" noProof="0">
                <a:ln>
                  <a:noFill/>
                </a:ln>
                <a:solidFill>
                  <a:srgbClr val="000000"/>
                </a:solidFill>
                <a:effectLst/>
                <a:uLnTx/>
                <a:uFillTx/>
                <a:latin typeface="Arial"/>
                <a:ea typeface="+mn-ea"/>
                <a:cs typeface="Arial"/>
              </a:rPr>
              <a:t>The first year of all economics degree </a:t>
            </a:r>
            <a:r>
              <a:rPr kumimoji="0" lang="en-US" sz="2200" b="0" i="0" u="none" strike="noStrike" kern="1200" cap="none" spc="0" normalizeH="0" baseline="0" noProof="0" err="1">
                <a:ln>
                  <a:noFill/>
                </a:ln>
                <a:solidFill>
                  <a:srgbClr val="000000"/>
                </a:solidFill>
                <a:effectLst/>
                <a:uLnTx/>
                <a:uFillTx/>
                <a:latin typeface="Arial"/>
                <a:ea typeface="+mn-ea"/>
                <a:cs typeface="Arial"/>
              </a:rPr>
              <a:t>programmes</a:t>
            </a:r>
            <a:r>
              <a:rPr kumimoji="0" lang="en-US" sz="2200" b="0" i="0" u="none" strike="noStrike" kern="1200" cap="none" spc="0" normalizeH="0" baseline="0" noProof="0">
                <a:ln>
                  <a:noFill/>
                </a:ln>
                <a:solidFill>
                  <a:srgbClr val="000000"/>
                </a:solidFill>
                <a:effectLst/>
                <a:uLnTx/>
                <a:uFillTx/>
                <a:latin typeface="Arial"/>
                <a:ea typeface="+mn-ea"/>
                <a:cs typeface="Arial"/>
              </a:rPr>
              <a:t> include compulsory modules in:</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a:ea typeface="+mn-ea"/>
                <a:cs typeface="Arial"/>
              </a:rPr>
              <a:t>Quantitative Modules (Mathematics for Economics &amp; Statistics for Economics)</a:t>
            </a:r>
          </a:p>
          <a:p>
            <a:pPr marL="800100" marR="0" lvl="1" indent="-342900" algn="l" defTabSz="914400" rtl="0" eaLnBrk="1" fontAlgn="auto" latinLnBrk="0" hangingPunct="1">
              <a:lnSpc>
                <a:spcPct val="100000"/>
              </a:lnSpc>
              <a:spcBef>
                <a:spcPts val="0"/>
              </a:spcBef>
              <a:spcAft>
                <a:spcPts val="0"/>
              </a:spcAft>
              <a:buClrTx/>
              <a:buSzTx/>
              <a:buFont typeface="Arial"/>
              <a:buChar char="•"/>
              <a:tabLst/>
              <a:defRPr/>
            </a:pPr>
            <a:r>
              <a:rPr kumimoji="0" lang="en-US" sz="2000" b="0" i="0" u="none" strike="noStrike" kern="1200" cap="none" spc="0" normalizeH="0" baseline="0" noProof="0">
                <a:ln>
                  <a:noFill/>
                </a:ln>
                <a:solidFill>
                  <a:srgbClr val="4D1434">
                    <a:lumMod val="90000"/>
                    <a:lumOff val="10000"/>
                  </a:srgbClr>
                </a:solidFill>
                <a:effectLst/>
                <a:uLnTx/>
                <a:uFillTx/>
                <a:latin typeface="Arial"/>
                <a:ea typeface="+mn-ea"/>
                <a:cs typeface="Arial"/>
              </a:rPr>
              <a:t>Economics Modules (Micro, Macro &amp; Applied Topics)</a:t>
            </a:r>
          </a:p>
        </p:txBody>
      </p:sp>
    </p:spTree>
    <p:extLst>
      <p:ext uri="{BB962C8B-B14F-4D97-AF65-F5344CB8AC3E}">
        <p14:creationId xmlns:p14="http://schemas.microsoft.com/office/powerpoint/2010/main" val="234201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a:extLst>
              <a:ext uri="{FF2B5EF4-FFF2-40B4-BE49-F238E27FC236}">
                <a16:creationId xmlns:a16="http://schemas.microsoft.com/office/drawing/2014/main" id="{3A5D78CA-9ADD-620E-8834-DDBD079BDF70}"/>
              </a:ext>
            </a:extLst>
          </p:cNvPr>
          <p:cNvSpPr/>
          <p:nvPr/>
        </p:nvSpPr>
        <p:spPr>
          <a:xfrm>
            <a:off x="7980154" y="2800573"/>
            <a:ext cx="3567444" cy="3048000"/>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4" name="TextBox 3">
            <a:extLst>
              <a:ext uri="{FF2B5EF4-FFF2-40B4-BE49-F238E27FC236}">
                <a16:creationId xmlns:a16="http://schemas.microsoft.com/office/drawing/2014/main" id="{79ECB1EF-BA3D-0186-F84C-4E16CD6FB040}"/>
              </a:ext>
            </a:extLst>
          </p:cNvPr>
          <p:cNvSpPr txBox="1"/>
          <p:nvPr/>
        </p:nvSpPr>
        <p:spPr>
          <a:xfrm>
            <a:off x="8245014" y="3247356"/>
            <a:ext cx="3037724"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Approx. 25% of economics degree </a:t>
            </a: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mn-ea"/>
                <a:cs typeface="Arial" panose="020B0604020202020204" pitchFamily="34" charset="0"/>
              </a:rPr>
              <a:t>programmes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require </a:t>
            </a: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mn-ea"/>
                <a:cs typeface="Arial" panose="020B0604020202020204" pitchFamily="34" charset="0"/>
              </a:rPr>
              <a:t>maths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A-level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ctr" defTabSz="914400" rtl="0" eaLnBrk="1" fontAlgn="auto" latinLnBrk="0" hangingPunct="1">
              <a:lnSpc>
                <a:spcPct val="100000"/>
              </a:lnSpc>
              <a:spcBef>
                <a:spcPts val="0"/>
              </a:spcBef>
              <a:spcAft>
                <a:spcPts val="0"/>
              </a:spcAft>
              <a:buClrTx/>
              <a:buSzTx/>
              <a:buFont typeface="Calibri"/>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Discover Economics</a:t>
            </a:r>
          </a:p>
        </p:txBody>
      </p:sp>
      <p:sp>
        <p:nvSpPr>
          <p:cNvPr id="8" name="Title 1">
            <a:extLst>
              <a:ext uri="{FF2B5EF4-FFF2-40B4-BE49-F238E27FC236}">
                <a16:creationId xmlns:a16="http://schemas.microsoft.com/office/drawing/2014/main" id="{97B5B9AE-BA2F-D44F-5A4A-EF06A730D3F8}"/>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GB" sz="2800" b="0" i="0" u="none" strike="noStrike" kern="1200" cap="none" spc="0" normalizeH="0" baseline="0" noProof="0">
                <a:ln>
                  <a:noFill/>
                </a:ln>
                <a:solidFill>
                  <a:prstClr val="white"/>
                </a:solidFill>
                <a:effectLst/>
                <a:uLnTx/>
                <a:uFillTx/>
                <a:latin typeface="Arial"/>
                <a:ea typeface="+mj-lt"/>
                <a:cs typeface="Arial"/>
              </a:rPr>
              <a:t>Motivation </a:t>
            </a:r>
            <a:endParaRPr kumimoji="0" lang="en-US" sz="2800" b="0" i="0" u="none" strike="noStrike" kern="1200" cap="none" spc="0" normalizeH="0" baseline="0" noProof="0">
              <a:ln>
                <a:noFill/>
              </a:ln>
              <a:solidFill>
                <a:prstClr val="white"/>
              </a:solidFill>
              <a:effectLst/>
              <a:uLnTx/>
              <a:uFillTx/>
              <a:latin typeface="Arial"/>
              <a:ea typeface="+mj-ea"/>
              <a:cs typeface="Arial"/>
            </a:endParaRPr>
          </a:p>
        </p:txBody>
      </p:sp>
      <p:grpSp>
        <p:nvGrpSpPr>
          <p:cNvPr id="15" name="Group 14">
            <a:extLst>
              <a:ext uri="{FF2B5EF4-FFF2-40B4-BE49-F238E27FC236}">
                <a16:creationId xmlns:a16="http://schemas.microsoft.com/office/drawing/2014/main" id="{1332E7D3-28BD-C1B0-68B4-9B785B87FFC7}"/>
              </a:ext>
            </a:extLst>
          </p:cNvPr>
          <p:cNvGrpSpPr/>
          <p:nvPr/>
        </p:nvGrpSpPr>
        <p:grpSpPr>
          <a:xfrm>
            <a:off x="581192" y="2060910"/>
            <a:ext cx="6961808" cy="5050575"/>
            <a:chOff x="394956" y="2074765"/>
            <a:chExt cx="6961808" cy="5050575"/>
          </a:xfrm>
        </p:grpSpPr>
        <p:sp>
          <p:nvSpPr>
            <p:cNvPr id="5" name="Rounded Rectangle 4">
              <a:extLst>
                <a:ext uri="{FF2B5EF4-FFF2-40B4-BE49-F238E27FC236}">
                  <a16:creationId xmlns:a16="http://schemas.microsoft.com/office/drawing/2014/main" id="{CA203426-72D8-51BD-BA43-E9AF0415C795}"/>
                </a:ext>
              </a:extLst>
            </p:cNvPr>
            <p:cNvSpPr/>
            <p:nvPr/>
          </p:nvSpPr>
          <p:spPr>
            <a:xfrm>
              <a:off x="394956" y="2162261"/>
              <a:ext cx="6961808" cy="4238539"/>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3" name="TextBox 2">
              <a:extLst>
                <a:ext uri="{FF2B5EF4-FFF2-40B4-BE49-F238E27FC236}">
                  <a16:creationId xmlns:a16="http://schemas.microsoft.com/office/drawing/2014/main" id="{18235C1D-0F3C-F561-09B4-97EAF91BA47D}"/>
                </a:ext>
              </a:extLst>
            </p:cNvPr>
            <p:cNvSpPr txBox="1"/>
            <p:nvPr/>
          </p:nvSpPr>
          <p:spPr>
            <a:xfrm>
              <a:off x="1430468" y="2493303"/>
              <a:ext cx="5205859" cy="36625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rPr>
                <a:t>I really want to study economics, but </a:t>
              </a:r>
              <a:r>
                <a:rPr kumimoji="0" lang="en-US" sz="2400" b="1" i="0" u="none" strike="noStrike" kern="1200" cap="none" spc="0" normalizeH="0" baseline="0" noProof="0" err="1">
                  <a:ln>
                    <a:noFill/>
                  </a:ln>
                  <a:solidFill>
                    <a:prstClr val="white"/>
                  </a:solidFill>
                  <a:effectLst/>
                  <a:uLnTx/>
                  <a:uFillTx/>
                  <a:latin typeface="Arial" panose="020B0604020202020204" pitchFamily="34" charset="0"/>
                  <a:ea typeface="Roboto"/>
                  <a:cs typeface="Arial" panose="020B0604020202020204" pitchFamily="34" charset="0"/>
                </a:rPr>
                <a:t>maths</a:t>
              </a:r>
              <a:r>
                <a:rPr kumimoji="0" lang="en-US" sz="2400" b="1"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rPr>
                <a:t> isn’t my best subject.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Roboto"/>
                  <a:cs typeface="Arial" panose="020B0604020202020204" pitchFamily="34" charset="0"/>
                </a:rPr>
                <a:t>Maths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rPr>
                <a:t> is one of the most important subjects for an economics application, but it’s not always a requirement. There are normally only a couple of </a:t>
              </a: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Roboto"/>
                  <a:cs typeface="Arial" panose="020B0604020202020204" pitchFamily="34" charset="0"/>
                </a:rPr>
                <a:t>maths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rPr>
                <a:t> intensive modules, and less so for a BA as opposed to a BSc.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Calibri"/>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Roboto"/>
                  <a:cs typeface="Arial" panose="020B0604020202020204" pitchFamily="34" charset="0"/>
                </a:rPr>
                <a:t>UCAS (Undergraduate admissions service)</a:t>
              </a:r>
              <a:endPar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11" name="TextBox 10">
              <a:extLst>
                <a:ext uri="{FF2B5EF4-FFF2-40B4-BE49-F238E27FC236}">
                  <a16:creationId xmlns:a16="http://schemas.microsoft.com/office/drawing/2014/main" id="{7C5C3C36-97F3-8113-849D-F95956E112BF}"/>
                </a:ext>
              </a:extLst>
            </p:cNvPr>
            <p:cNvSpPr txBox="1"/>
            <p:nvPr/>
          </p:nvSpPr>
          <p:spPr>
            <a:xfrm>
              <a:off x="505792" y="2074765"/>
              <a:ext cx="84189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0" b="0" i="0" u="none" strike="noStrike" kern="1200" cap="none" spc="0" normalizeH="0" baseline="0" noProof="0">
                  <a:ln>
                    <a:noFill/>
                  </a:ln>
                  <a:solidFill>
                    <a:prstClr val="white"/>
                  </a:solidFill>
                  <a:effectLst/>
                  <a:uLnTx/>
                  <a:uFillTx/>
                  <a:latin typeface="Gill Sans MT" panose="020B0502020104020203"/>
                  <a:ea typeface="+mn-ea"/>
                  <a:cs typeface="+mn-cs"/>
                </a:rPr>
                <a:t>“</a:t>
              </a:r>
            </a:p>
          </p:txBody>
        </p:sp>
        <p:sp>
          <p:nvSpPr>
            <p:cNvPr id="13" name="TextBox 12">
              <a:extLst>
                <a:ext uri="{FF2B5EF4-FFF2-40B4-BE49-F238E27FC236}">
                  <a16:creationId xmlns:a16="http://schemas.microsoft.com/office/drawing/2014/main" id="{591F63B9-80CB-95BE-0A84-CF5D8BBEAECE}"/>
                </a:ext>
              </a:extLst>
            </p:cNvPr>
            <p:cNvSpPr txBox="1"/>
            <p:nvPr/>
          </p:nvSpPr>
          <p:spPr>
            <a:xfrm>
              <a:off x="6422034" y="5186348"/>
              <a:ext cx="841897"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0" b="0" i="0" u="none" strike="noStrike" kern="1200" cap="none" spc="0" normalizeH="0" baseline="0" noProof="0">
                  <a:ln>
                    <a:noFill/>
                  </a:ln>
                  <a:solidFill>
                    <a:prstClr val="white"/>
                  </a:solidFill>
                  <a:effectLst/>
                  <a:uLnTx/>
                  <a:uFillTx/>
                  <a:latin typeface="Gill Sans MT" panose="020B0502020104020203"/>
                  <a:ea typeface="+mn-ea"/>
                  <a:cs typeface="+mn-cs"/>
                </a:rPr>
                <a:t>”</a:t>
              </a:r>
            </a:p>
          </p:txBody>
        </p:sp>
      </p:grpSp>
      <p:grpSp>
        <p:nvGrpSpPr>
          <p:cNvPr id="18" name="Group 17">
            <a:extLst>
              <a:ext uri="{FF2B5EF4-FFF2-40B4-BE49-F238E27FC236}">
                <a16:creationId xmlns:a16="http://schemas.microsoft.com/office/drawing/2014/main" id="{C490F00F-4487-56EF-D62C-EBED30E034D8}"/>
              </a:ext>
            </a:extLst>
          </p:cNvPr>
          <p:cNvGrpSpPr/>
          <p:nvPr/>
        </p:nvGrpSpPr>
        <p:grpSpPr>
          <a:xfrm>
            <a:off x="7980154" y="2800573"/>
            <a:ext cx="3567444" cy="3048000"/>
            <a:chOff x="7938590" y="2757530"/>
            <a:chExt cx="3567444" cy="3048000"/>
          </a:xfrm>
        </p:grpSpPr>
        <p:sp>
          <p:nvSpPr>
            <p:cNvPr id="16" name="Rounded Rectangle 15">
              <a:extLst>
                <a:ext uri="{FF2B5EF4-FFF2-40B4-BE49-F238E27FC236}">
                  <a16:creationId xmlns:a16="http://schemas.microsoft.com/office/drawing/2014/main" id="{35DB2421-DF74-19E2-AFA8-AC76627FA8F5}"/>
                </a:ext>
              </a:extLst>
            </p:cNvPr>
            <p:cNvSpPr/>
            <p:nvPr/>
          </p:nvSpPr>
          <p:spPr>
            <a:xfrm>
              <a:off x="7938590" y="2757530"/>
              <a:ext cx="3567444" cy="3048000"/>
            </a:xfrm>
            <a:prstGeom prst="roundRect">
              <a:avLst/>
            </a:pr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7" name="TextBox 16">
              <a:extLst>
                <a:ext uri="{FF2B5EF4-FFF2-40B4-BE49-F238E27FC236}">
                  <a16:creationId xmlns:a16="http://schemas.microsoft.com/office/drawing/2014/main" id="{C280656E-4742-3688-C2B2-870D012AEBFD}"/>
                </a:ext>
              </a:extLst>
            </p:cNvPr>
            <p:cNvSpPr txBox="1"/>
            <p:nvPr/>
          </p:nvSpPr>
          <p:spPr>
            <a:xfrm>
              <a:off x="8203450" y="3204313"/>
              <a:ext cx="3037724"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Approximately 25% of economics degree </a:t>
              </a: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mn-ea"/>
                  <a:cs typeface="Arial" panose="020B0604020202020204" pitchFamily="34" charset="0"/>
                </a:rPr>
                <a:t>programmes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require </a:t>
              </a:r>
              <a:r>
                <a:rPr kumimoji="0" lang="en-US" sz="2000" b="0" i="0" u="none" strike="noStrike" kern="1200" cap="none" spc="0" normalizeH="0" baseline="0" noProof="0" err="1">
                  <a:ln>
                    <a:noFill/>
                  </a:ln>
                  <a:solidFill>
                    <a:prstClr val="white"/>
                  </a:solidFill>
                  <a:effectLst/>
                  <a:uLnTx/>
                  <a:uFillTx/>
                  <a:latin typeface="Arial" panose="020B0604020202020204" pitchFamily="34" charset="0"/>
                  <a:ea typeface="+mn-ea"/>
                  <a:cs typeface="Arial" panose="020B0604020202020204" pitchFamily="34" charset="0"/>
                </a:rPr>
                <a:t>maths</a:t>
              </a:r>
              <a:r>
                <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A-level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marL="285750" marR="0" lvl="0" indent="-285750" algn="ctr" defTabSz="914400" rtl="0" eaLnBrk="1" fontAlgn="auto" latinLnBrk="0" hangingPunct="1">
                <a:lnSpc>
                  <a:spcPct val="100000"/>
                </a:lnSpc>
                <a:spcBef>
                  <a:spcPts val="0"/>
                </a:spcBef>
                <a:spcAft>
                  <a:spcPts val="0"/>
                </a:spcAft>
                <a:buClrTx/>
                <a:buSzTx/>
                <a:buFont typeface="Calibri"/>
                <a:buChar char="-"/>
                <a:tabLst/>
                <a:defRPr/>
              </a:pPr>
              <a:r>
                <a:rPr kumimoji="0" lang="en-US" sz="20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Discover Economics</a:t>
              </a:r>
            </a:p>
          </p:txBody>
        </p:sp>
      </p:grpSp>
    </p:spTree>
    <p:extLst>
      <p:ext uri="{BB962C8B-B14F-4D97-AF65-F5344CB8AC3E}">
        <p14:creationId xmlns:p14="http://schemas.microsoft.com/office/powerpoint/2010/main" val="3769127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A2337-C9FB-4413-4F04-BB1931641992}"/>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E1AA785-8D39-74B9-1806-FF776B4BA3CE}"/>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Background – Academic Preparedness</a:t>
            </a:r>
            <a:endParaRPr lang="en-US">
              <a:solidFill>
                <a:prstClr val="white"/>
              </a:solidFill>
              <a:ea typeface="+mj-ea"/>
            </a:endParaRPr>
          </a:p>
        </p:txBody>
      </p:sp>
      <p:sp>
        <p:nvSpPr>
          <p:cNvPr id="10" name="TextBox 9">
            <a:extLst>
              <a:ext uri="{FF2B5EF4-FFF2-40B4-BE49-F238E27FC236}">
                <a16:creationId xmlns:a16="http://schemas.microsoft.com/office/drawing/2014/main" id="{851F49F8-F844-A48E-3305-E36C80459354}"/>
              </a:ext>
            </a:extLst>
          </p:cNvPr>
          <p:cNvSpPr txBox="1"/>
          <p:nvPr/>
        </p:nvSpPr>
        <p:spPr>
          <a:xfrm>
            <a:off x="455696" y="2045163"/>
            <a:ext cx="11286624" cy="40934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defRPr/>
            </a:pPr>
            <a:r>
              <a:rPr lang="en-US" sz="2000">
                <a:solidFill>
                  <a:prstClr val="black"/>
                </a:solidFill>
                <a:latin typeface="Arial"/>
                <a:ea typeface="Calibri"/>
                <a:cs typeface="Arial"/>
              </a:rPr>
              <a:t>Outside of UK context some evidence of positive relationship between prior study of mathematics and performance on economics degrees </a:t>
            </a:r>
            <a:r>
              <a:rPr lang="en-US" sz="2000">
                <a:solidFill>
                  <a:srgbClr val="A53070"/>
                </a:solidFill>
                <a:latin typeface="Arial"/>
                <a:ea typeface="Calibri"/>
                <a:cs typeface="Arial"/>
              </a:rPr>
              <a:t>(e.g. Arnold and </a:t>
            </a:r>
            <a:r>
              <a:rPr lang="en-US" sz="2000" err="1">
                <a:solidFill>
                  <a:srgbClr val="A53070"/>
                </a:solidFill>
                <a:latin typeface="Arial"/>
                <a:ea typeface="Calibri"/>
                <a:cs typeface="Arial"/>
              </a:rPr>
              <a:t>Rowaan</a:t>
            </a:r>
            <a:r>
              <a:rPr lang="en-US" sz="2000">
                <a:solidFill>
                  <a:srgbClr val="A53070"/>
                </a:solidFill>
                <a:latin typeface="Arial"/>
                <a:ea typeface="Calibri"/>
                <a:cs typeface="Arial"/>
              </a:rPr>
              <a:t>, 2014 and Ballard and Johnson, 2004). </a:t>
            </a:r>
            <a:endParaRPr lang="en-US" sz="2000">
              <a:solidFill>
                <a:srgbClr val="A53070"/>
              </a:solidFill>
              <a:latin typeface="Arial"/>
              <a:cs typeface="Arial"/>
            </a:endParaRPr>
          </a:p>
          <a:p>
            <a:pPr marL="285750" indent="-285750">
              <a:buFont typeface="Arial" panose="020B0604020202020204" pitchFamily="34" charset="0"/>
              <a:buChar char="•"/>
              <a:defRPr/>
            </a:pPr>
            <a:endParaRPr lang="en-US" sz="2000">
              <a:solidFill>
                <a:srgbClr val="A53070"/>
              </a:solidFill>
              <a:latin typeface="Arial"/>
              <a:ea typeface="Calibri"/>
              <a:cs typeface="Arial"/>
            </a:endParaRPr>
          </a:p>
          <a:p>
            <a:pPr marL="285750" indent="-285750">
              <a:buFont typeface="Arial" panose="020B0604020202020204" pitchFamily="34" charset="0"/>
              <a:buChar char="•"/>
              <a:defRPr/>
            </a:pPr>
            <a:r>
              <a:rPr lang="en-US" sz="2000">
                <a:latin typeface="Arial"/>
                <a:ea typeface="Calibri"/>
                <a:cs typeface="Arial"/>
              </a:rPr>
              <a:t>Relatively fewer studies in the UK context &amp; evidence appears more mixed</a:t>
            </a:r>
            <a:r>
              <a:rPr lang="en-US" sz="2000">
                <a:solidFill>
                  <a:srgbClr val="A53070"/>
                </a:solidFill>
                <a:latin typeface="Arial"/>
                <a:ea typeface="Calibri"/>
                <a:cs typeface="Arial"/>
              </a:rPr>
              <a:t> (e.g. </a:t>
            </a:r>
            <a:r>
              <a:rPr lang="en-US" sz="2000">
                <a:solidFill>
                  <a:srgbClr val="A53070"/>
                </a:solidFill>
                <a:latin typeface="Arial"/>
                <a:ea typeface="+mn-lt"/>
                <a:cs typeface="+mn-lt"/>
              </a:rPr>
              <a:t>Lumsden and </a:t>
            </a:r>
            <a:r>
              <a:rPr lang="en-US" sz="2000">
                <a:solidFill>
                  <a:srgbClr val="A53070"/>
                </a:solidFill>
                <a:latin typeface="Arial"/>
                <a:ea typeface="Calibri"/>
                <a:cs typeface="Arial"/>
              </a:rPr>
              <a:t>Scott, 1987</a:t>
            </a:r>
            <a:r>
              <a:rPr lang="en-US" sz="2000">
                <a:solidFill>
                  <a:srgbClr val="A53070"/>
                </a:solidFill>
                <a:latin typeface="Gill Sans MT"/>
                <a:ea typeface="Calibri"/>
                <a:cs typeface="Arial"/>
              </a:rPr>
              <a:t> </a:t>
            </a:r>
            <a:r>
              <a:rPr lang="en-US" sz="2000">
                <a:solidFill>
                  <a:srgbClr val="A53070"/>
                </a:solidFill>
                <a:latin typeface="Arial"/>
                <a:ea typeface="Calibri"/>
                <a:cs typeface="Arial"/>
              </a:rPr>
              <a:t>and Jones, 2013).</a:t>
            </a:r>
          </a:p>
          <a:p>
            <a:pPr>
              <a:defRPr/>
            </a:pPr>
            <a:endParaRPr lang="en-GB" sz="2000" b="0" i="0" u="none" strike="noStrike" kern="120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Limited studies post 2017 A-level Maths reforms</a:t>
            </a: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endParaRPr lang="en-GB" sz="2000" b="0" i="0" u="none" strike="noStrike" kern="1200" cap="none" spc="0" normalizeH="0" baseline="0" noProof="0">
              <a:ln>
                <a:noFill/>
              </a:ln>
              <a:solidFill>
                <a:srgbClr val="A53070"/>
              </a:solidFill>
              <a:effectLst/>
              <a:uLnTx/>
              <a:uFillTx/>
              <a:latin typeface="Arial" panose="020B0604020202020204" pitchFamily="34" charset="0"/>
              <a:ea typeface="+mn-lt"/>
              <a:cs typeface="Arial" panose="020B0604020202020204" pitchFamily="34" charset="0"/>
            </a:endParaRPr>
          </a:p>
          <a:p>
            <a:pPr>
              <a:defRPr/>
            </a:pPr>
            <a:r>
              <a:rPr lang="en-GB" sz="2000">
                <a:solidFill>
                  <a:srgbClr val="A53070"/>
                </a:solidFill>
                <a:latin typeface="Arial"/>
                <a:cs typeface="Arial"/>
              </a:rPr>
              <a:t>Importance of academic preparedness may be relevant when considering student experience, retention and progression.</a:t>
            </a:r>
            <a:endParaRPr lang="en-GB" sz="2000" b="0" i="0" u="none" strike="noStrike" kern="1200" cap="none" spc="0" normalizeH="0" baseline="0" noProof="0">
              <a:ln>
                <a:noFill/>
              </a:ln>
              <a:solidFill>
                <a:srgbClr val="A53070"/>
              </a:solidFill>
              <a:effectLst/>
              <a:uLnTx/>
              <a:uFillTx/>
              <a:latin typeface="Arial" panose="020B0604020202020204" pitchFamily="34" charset="0"/>
              <a:cs typeface="Arial" panose="020B0604020202020204" pitchFamily="34" charset="0"/>
            </a:endParaRPr>
          </a:p>
          <a:p>
            <a:pPr>
              <a:defRPr/>
            </a:pPr>
            <a:endParaRPr lang="en-GB" sz="200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endParaRPr lang="en-GB" sz="20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675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DB560-EC50-DB21-7F69-E45E9BB0AC5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AF0E11A-1C00-420B-7EAC-0FC15AF93D20}"/>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Background – Perceptions of Own Ability</a:t>
            </a:r>
            <a:endParaRPr lang="en-US">
              <a:solidFill>
                <a:prstClr val="white"/>
              </a:solidFill>
              <a:ea typeface="+mj-ea"/>
            </a:endParaRPr>
          </a:p>
        </p:txBody>
      </p:sp>
      <p:sp>
        <p:nvSpPr>
          <p:cNvPr id="10" name="TextBox 9">
            <a:extLst>
              <a:ext uri="{FF2B5EF4-FFF2-40B4-BE49-F238E27FC236}">
                <a16:creationId xmlns:a16="http://schemas.microsoft.com/office/drawing/2014/main" id="{BF046766-6CDE-9AC2-D8E1-0CC6F91A2F67}"/>
              </a:ext>
            </a:extLst>
          </p:cNvPr>
          <p:cNvSpPr txBox="1"/>
          <p:nvPr/>
        </p:nvSpPr>
        <p:spPr>
          <a:xfrm>
            <a:off x="455696" y="2035638"/>
            <a:ext cx="11286624"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defRPr/>
            </a:pPr>
            <a:r>
              <a:rPr lang="en-US">
                <a:solidFill>
                  <a:prstClr val="black"/>
                </a:solidFill>
                <a:latin typeface="Arial"/>
                <a:ea typeface="Calibri"/>
                <a:cs typeface="Arial"/>
              </a:rPr>
              <a:t>Self-perception can shape outcomes independently of actual ability </a:t>
            </a:r>
            <a:r>
              <a:rPr lang="en-US">
                <a:solidFill>
                  <a:srgbClr val="A53070"/>
                </a:solidFill>
                <a:latin typeface="Arial"/>
                <a:ea typeface="Calibri"/>
                <a:cs typeface="Arial"/>
              </a:rPr>
              <a:t>(e.g. Everingham et al., 2013). </a:t>
            </a:r>
            <a:endParaRPr lang="en-US">
              <a:solidFill>
                <a:srgbClr val="A53070"/>
              </a:solidFill>
              <a:latin typeface="Arial"/>
              <a:cs typeface="Arial"/>
            </a:endParaRPr>
          </a:p>
          <a:p>
            <a:pPr marL="285750" indent="-285750">
              <a:buFont typeface="Arial" panose="020B0604020202020204" pitchFamily="34" charset="0"/>
              <a:buChar char="•"/>
              <a:defRPr/>
            </a:pPr>
            <a:endParaRPr lang="en-US">
              <a:solidFill>
                <a:srgbClr val="A53070"/>
              </a:solidFill>
              <a:latin typeface="Arial"/>
              <a:ea typeface="Calibri"/>
              <a:cs typeface="Arial"/>
            </a:endParaRPr>
          </a:p>
          <a:p>
            <a:pPr marL="285750" indent="-285750">
              <a:buFont typeface="Arial" panose="020B0604020202020204" pitchFamily="34" charset="0"/>
              <a:buChar char="•"/>
              <a:defRPr/>
            </a:pPr>
            <a:r>
              <a:rPr lang="en-US">
                <a:latin typeface="Arial"/>
                <a:ea typeface="Calibri"/>
                <a:cs typeface="Arial"/>
              </a:rPr>
              <a:t>UK Economics</a:t>
            </a:r>
            <a:r>
              <a:rPr lang="en-US">
                <a:solidFill>
                  <a:srgbClr val="000000"/>
                </a:solidFill>
                <a:latin typeface="Arial"/>
                <a:ea typeface="Calibri"/>
                <a:cs typeface="Arial"/>
              </a:rPr>
              <a:t> students tend to see A-Level Mathematics as good preparation for their degree</a:t>
            </a:r>
            <a:r>
              <a:rPr lang="en-US">
                <a:solidFill>
                  <a:srgbClr val="A53070"/>
                </a:solidFill>
                <a:latin typeface="Arial"/>
                <a:ea typeface="Calibri"/>
                <a:cs typeface="Arial"/>
              </a:rPr>
              <a:t> (Darlington and Bower, 2017).</a:t>
            </a:r>
          </a:p>
          <a:p>
            <a:pPr>
              <a:defRPr/>
            </a:pPr>
            <a:endParaRPr lang="en-US" b="0" i="0" u="none" strike="noStrike" kern="120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a:p>
            <a:pPr marL="285750" indent="-285750">
              <a:buFont typeface="Arial"/>
              <a:buChar char="•"/>
              <a:defRPr/>
            </a:pPr>
            <a:r>
              <a:rPr lang="en-US">
                <a:solidFill>
                  <a:prstClr val="black"/>
                </a:solidFill>
                <a:latin typeface="Arial"/>
                <a:cs typeface="Arial"/>
              </a:rPr>
              <a:t>Economics Network Annual Surveys have indicated that students without A-Level Mathematics are more likely to feel their degree falls short of expectations, citing mathematical content as a key concern.</a:t>
            </a:r>
            <a:endParaRPr lang="en-US" b="0" i="0" u="none" strike="noStrike" kern="1200" cap="none" spc="0" normalizeH="0" baseline="0" noProof="0">
              <a:ln>
                <a:noFill/>
              </a:ln>
              <a:solidFill>
                <a:prstClr val="black"/>
              </a:solidFill>
              <a:effectLst/>
              <a:uLnTx/>
              <a:uFillTx/>
              <a:latin typeface="Arial"/>
              <a:cs typeface="Arial"/>
            </a:endParaRPr>
          </a:p>
          <a:p>
            <a:pPr marL="285750" indent="-285750">
              <a:buFont typeface="Arial"/>
              <a:buChar char="•"/>
              <a:defRPr/>
            </a:pPr>
            <a:endParaRPr lang="en-US">
              <a:solidFill>
                <a:prstClr val="black"/>
              </a:solidFill>
              <a:latin typeface="Arial"/>
              <a:cs typeface="Arial"/>
            </a:endParaRPr>
          </a:p>
          <a:p>
            <a:pPr marL="285750" indent="-285750">
              <a:buFont typeface="Arial"/>
              <a:buChar char="•"/>
              <a:defRPr/>
            </a:pPr>
            <a:r>
              <a:rPr lang="en-US">
                <a:solidFill>
                  <a:prstClr val="black"/>
                </a:solidFill>
                <a:latin typeface="Arial"/>
                <a:cs typeface="Arial"/>
              </a:rPr>
              <a:t>Mathematical confidence, when controlling for ability, strongly predicts economic performance </a:t>
            </a:r>
            <a:r>
              <a:rPr lang="en-US">
                <a:solidFill>
                  <a:srgbClr val="A53070"/>
                </a:solidFill>
                <a:latin typeface="Arial"/>
                <a:cs typeface="Arial"/>
              </a:rPr>
              <a:t>(Al-Bahrani et al., 2018).</a:t>
            </a:r>
            <a:endParaRPr lang="en-US"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a:defRPr/>
            </a:pPr>
            <a:endParaRPr lang="en-GB">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kumimoji="0" lang="en-GB" b="0" i="0" u="none" strike="noStrike" kern="1200" cap="none" spc="0" normalizeH="0" baseline="0" noProof="0">
                <a:ln>
                  <a:noFill/>
                </a:ln>
                <a:solidFill>
                  <a:prstClr val="black"/>
                </a:solidFill>
                <a:effectLst/>
                <a:uLnTx/>
                <a:uFillTx/>
                <a:latin typeface="Arial"/>
                <a:cs typeface="Arial"/>
              </a:rPr>
              <a:t>Limited studies </a:t>
            </a:r>
            <a:r>
              <a:rPr lang="en-GB">
                <a:solidFill>
                  <a:prstClr val="black"/>
                </a:solidFill>
                <a:latin typeface="Arial"/>
                <a:cs typeface="Arial"/>
              </a:rPr>
              <a:t>focusing specifically on economics students' perceptions of mathematical ability</a:t>
            </a:r>
            <a:endParaRPr lang="en-GB" b="0" i="0" u="none" strike="noStrike" kern="1200" cap="none" spc="0" normalizeH="0" baseline="0" noProof="0">
              <a:ln>
                <a:noFill/>
              </a:ln>
              <a:solidFill>
                <a:prstClr val="black"/>
              </a:solidFill>
              <a:effectLst/>
              <a:uLnTx/>
              <a:uFillTx/>
              <a:latin typeface="Arial" panose="020B0604020202020204" pitchFamily="34" charset="0"/>
              <a:cs typeface="Arial" panose="020B0604020202020204" pitchFamily="34" charset="0"/>
            </a:endParaRPr>
          </a:p>
          <a:p>
            <a:pPr marR="0" lvl="0" algn="l" defTabSz="914400">
              <a:lnSpc>
                <a:spcPct val="100000"/>
              </a:lnSpc>
              <a:spcBef>
                <a:spcPts val="0"/>
              </a:spcBef>
              <a:spcAft>
                <a:spcPts val="0"/>
              </a:spcAft>
              <a:buClrTx/>
              <a:buSzTx/>
              <a:tabLst/>
              <a:defRPr/>
            </a:pPr>
            <a:endParaRPr lang="en-GB" b="0" i="0" u="none" strike="noStrike" kern="1200" cap="none" spc="0" normalizeH="0" baseline="0" noProof="0">
              <a:ln>
                <a:noFill/>
              </a:ln>
              <a:solidFill>
                <a:srgbClr val="A53070"/>
              </a:solidFill>
              <a:effectLst/>
              <a:uLnTx/>
              <a:uFillTx/>
              <a:latin typeface="Arial" panose="020B0604020202020204" pitchFamily="34" charset="0"/>
              <a:ea typeface="+mn-lt"/>
              <a:cs typeface="Arial" panose="020B0604020202020204" pitchFamily="34" charset="0"/>
            </a:endParaRPr>
          </a:p>
          <a:p>
            <a:pPr>
              <a:buFont typeface="Arial" panose="020B0604020202020204" pitchFamily="34" charset="0"/>
              <a:defRPr/>
            </a:pPr>
            <a:r>
              <a:rPr lang="en-GB">
                <a:solidFill>
                  <a:srgbClr val="A53070"/>
                </a:solidFill>
                <a:latin typeface="Arial"/>
                <a:cs typeface="Arial"/>
              </a:rPr>
              <a:t>Students' self-belief may significantly shape engagement, achievement and the overall academic experience.</a:t>
            </a:r>
            <a:endParaRPr lang="en-GB" b="0" i="0" u="none" strike="noStrike" kern="1200" cap="none" spc="0" normalizeH="0" baseline="0" noProof="0">
              <a:ln>
                <a:noFill/>
              </a:ln>
              <a:solidFill>
                <a:srgbClr val="A5307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8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56A0E-8C03-C8E1-F4A0-B6CE38806234}"/>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15F0DFA-3934-F230-FE90-613698B29E7B}"/>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Research</a:t>
            </a:r>
            <a:r>
              <a:rPr kumimoji="0" lang="en-GB" sz="2800" b="0" i="0" u="none" strike="noStrike" kern="1200" cap="none" spc="0" normalizeH="0" baseline="0" noProof="0">
                <a:ln>
                  <a:noFill/>
                </a:ln>
                <a:solidFill>
                  <a:prstClr val="white"/>
                </a:solidFill>
                <a:effectLst/>
                <a:uLnTx/>
                <a:uFillTx/>
                <a:latin typeface="Arial"/>
                <a:ea typeface="+mj-lt"/>
                <a:cs typeface="Arial"/>
              </a:rPr>
              <a:t> </a:t>
            </a:r>
            <a:r>
              <a:rPr lang="en-GB" cap="none">
                <a:solidFill>
                  <a:prstClr val="white"/>
                </a:solidFill>
                <a:latin typeface="Arial"/>
                <a:ea typeface="+mj-lt"/>
                <a:cs typeface="Arial"/>
              </a:rPr>
              <a:t>Questions</a:t>
            </a:r>
            <a:endParaRPr kumimoji="0" lang="en-US" sz="2800" b="0" i="0" u="none" strike="noStrike" kern="1200" cap="none" spc="0" normalizeH="0" baseline="0" noProof="0">
              <a:ln>
                <a:noFill/>
              </a:ln>
              <a:solidFill>
                <a:prstClr val="white"/>
              </a:solidFill>
              <a:effectLst/>
              <a:uLnTx/>
              <a:uFillTx/>
              <a:latin typeface="Arial"/>
              <a:ea typeface="+mj-ea"/>
              <a:cs typeface="Arial"/>
            </a:endParaRPr>
          </a:p>
        </p:txBody>
      </p:sp>
      <p:sp>
        <p:nvSpPr>
          <p:cNvPr id="2" name="Rounded Rectangle 1">
            <a:extLst>
              <a:ext uri="{FF2B5EF4-FFF2-40B4-BE49-F238E27FC236}">
                <a16:creationId xmlns:a16="http://schemas.microsoft.com/office/drawing/2014/main" id="{F74F146A-F081-6397-8D30-04828B440C61}"/>
              </a:ext>
            </a:extLst>
          </p:cNvPr>
          <p:cNvSpPr/>
          <p:nvPr/>
        </p:nvSpPr>
        <p:spPr>
          <a:xfrm>
            <a:off x="462987" y="2037144"/>
            <a:ext cx="5454998" cy="4024199"/>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a:latin typeface="Arial"/>
              </a:rPr>
              <a:t>Student Perceptions</a:t>
            </a:r>
          </a:p>
          <a:p>
            <a:pPr algn="ctr">
              <a:defRPr/>
            </a:pPr>
            <a:endParaRPr lang="en-GB" sz="2000">
              <a:latin typeface="Arial"/>
            </a:endParaRPr>
          </a:p>
          <a:p>
            <a:pPr algn="ctr">
              <a:defRPr/>
            </a:pPr>
            <a:r>
              <a:rPr lang="en-GB" sz="2000" b="1">
                <a:latin typeface="Arial"/>
              </a:rPr>
              <a:t>RQ1</a:t>
            </a:r>
            <a:r>
              <a:rPr lang="en-GB" sz="2000">
                <a:latin typeface="Arial"/>
              </a:rPr>
              <a:t>: How do first-year economics students’ perceptions change over the course of their first year, and how do these changes differ between students with and without A-Level Mathematics?</a:t>
            </a:r>
          </a:p>
          <a:p>
            <a:pPr algn="ctr">
              <a:defRPr/>
            </a:pPr>
            <a:endParaRPr lang="en-GB" sz="2000">
              <a:latin typeface="Arial"/>
            </a:endParaRPr>
          </a:p>
          <a:p>
            <a:pPr algn="ctr">
              <a:defRPr/>
            </a:pPr>
            <a:r>
              <a:rPr lang="en-GB" sz="2000" b="1" baseline="0">
                <a:latin typeface="Arial"/>
              </a:rPr>
              <a:t> </a:t>
            </a:r>
            <a:endParaRPr lang="en-GB" sz="1800" b="0" i="0" u="none" strike="noStrike" kern="1200" cap="none" spc="0" normalizeH="0" baseline="0" noProof="0">
              <a:ln>
                <a:noFill/>
              </a:ln>
              <a:solidFill>
                <a:prstClr val="white"/>
              </a:solidFill>
              <a:effectLst/>
              <a:uLnTx/>
              <a:uFillTx/>
              <a:latin typeface="Gill Sans MT" panose="020B0502020104020203"/>
            </a:endParaRPr>
          </a:p>
        </p:txBody>
      </p:sp>
      <p:sp>
        <p:nvSpPr>
          <p:cNvPr id="3" name="Rounded Rectangle 2">
            <a:extLst>
              <a:ext uri="{FF2B5EF4-FFF2-40B4-BE49-F238E27FC236}">
                <a16:creationId xmlns:a16="http://schemas.microsoft.com/office/drawing/2014/main" id="{C6E32287-EAF1-AE0E-4B1D-8627D17B0C41}"/>
              </a:ext>
            </a:extLst>
          </p:cNvPr>
          <p:cNvSpPr/>
          <p:nvPr/>
        </p:nvSpPr>
        <p:spPr>
          <a:xfrm>
            <a:off x="6274017" y="2037144"/>
            <a:ext cx="5454998" cy="4024199"/>
          </a:xfrm>
          <a:prstGeom prst="roundRect">
            <a:avLst/>
          </a:prstGeom>
          <a:solidFill>
            <a:schemeClr val="accent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lang="en-GB" sz="2000" b="1" baseline="0">
                <a:solidFill>
                  <a:schemeClr val="bg1"/>
                </a:solidFill>
                <a:latin typeface="Arial"/>
              </a:rPr>
              <a:t>Student Performance</a:t>
            </a:r>
          </a:p>
          <a:p>
            <a:pPr algn="ctr">
              <a:defRPr/>
            </a:pPr>
            <a:endParaRPr lang="en-GB" sz="2000" baseline="0">
              <a:solidFill>
                <a:schemeClr val="bg1"/>
              </a:solidFill>
              <a:latin typeface="Arial"/>
            </a:endParaRPr>
          </a:p>
          <a:p>
            <a:pPr algn="ctr">
              <a:defRPr/>
            </a:pPr>
            <a:r>
              <a:rPr lang="en-GB" sz="2000" b="1" baseline="0">
                <a:solidFill>
                  <a:schemeClr val="bg1"/>
                </a:solidFill>
                <a:latin typeface="Arial"/>
              </a:rPr>
              <a:t>RQ2</a:t>
            </a:r>
            <a:r>
              <a:rPr lang="en-GB" sz="2000" baseline="0">
                <a:solidFill>
                  <a:schemeClr val="bg1"/>
                </a:solidFill>
                <a:latin typeface="Arial"/>
              </a:rPr>
              <a:t>: </a:t>
            </a:r>
            <a:r>
              <a:rPr lang="en-US" sz="2000">
                <a:solidFill>
                  <a:schemeClr val="bg1"/>
                </a:solidFill>
                <a:latin typeface="Arial"/>
                <a:cs typeface="Arial"/>
              </a:rPr>
              <a:t>To what extent does studying A-Level Mathematics predict first-year academic performance in economics and quantitative modules, and how does this align with students’ self-perceptions?</a:t>
            </a:r>
            <a:endParaRPr lang="en-US" sz="2000">
              <a:solidFill>
                <a:schemeClr val="bg1"/>
              </a:solidFill>
              <a:latin typeface="Arial" panose="020B0604020202020204" pitchFamily="34" charset="0"/>
              <a:cs typeface="Arial" panose="020B0604020202020204" pitchFamily="34" charset="0"/>
            </a:endParaRPr>
          </a:p>
          <a:p>
            <a:pPr algn="ctr">
              <a:defRPr/>
            </a:pPr>
            <a:endParaRPr lang="en-GB" sz="1800" b="0" i="0" u="none" strike="noStrike" kern="1200" cap="none" spc="0" normalizeH="0" baseline="0" noProof="0">
              <a:ln>
                <a:noFill/>
              </a:ln>
              <a:solidFill>
                <a:prstClr val="white"/>
              </a:solidFill>
              <a:effectLst/>
              <a:uLnTx/>
              <a:uFillTx/>
              <a:latin typeface="Gill Sans MT" panose="020B0502020104020203"/>
            </a:endParaRPr>
          </a:p>
        </p:txBody>
      </p:sp>
    </p:spTree>
    <p:extLst>
      <p:ext uri="{BB962C8B-B14F-4D97-AF65-F5344CB8AC3E}">
        <p14:creationId xmlns:p14="http://schemas.microsoft.com/office/powerpoint/2010/main" val="3021083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2F340-CECC-3EBA-DFE4-AEF4CF579E5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CE6D884-FA40-ECE0-E438-9D9B9205F2DB}"/>
              </a:ext>
            </a:extLst>
          </p:cNvPr>
          <p:cNvSpPr txBox="1">
            <a:spLocks/>
          </p:cNvSpPr>
          <p:nvPr/>
        </p:nvSpPr>
        <p:spPr>
          <a:xfrm>
            <a:off x="581192" y="702156"/>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GB" cap="none">
                <a:solidFill>
                  <a:prstClr val="white"/>
                </a:solidFill>
                <a:latin typeface="Arial"/>
                <a:ea typeface="+mj-lt"/>
                <a:cs typeface="Arial"/>
              </a:rPr>
              <a:t>Methodology – RQ1 (Perceptions)</a:t>
            </a:r>
            <a:endParaRPr lang="en-US">
              <a:solidFill>
                <a:prstClr val="white"/>
              </a:solidFill>
              <a:ea typeface="+mj-ea"/>
            </a:endParaRPr>
          </a:p>
        </p:txBody>
      </p:sp>
      <p:sp>
        <p:nvSpPr>
          <p:cNvPr id="7" name="Rounded Rectangle 6">
            <a:extLst>
              <a:ext uri="{FF2B5EF4-FFF2-40B4-BE49-F238E27FC236}">
                <a16:creationId xmlns:a16="http://schemas.microsoft.com/office/drawing/2014/main" id="{8C7B103D-30E6-1B2E-6CF9-01EFC330C75A}"/>
              </a:ext>
            </a:extLst>
          </p:cNvPr>
          <p:cNvSpPr/>
          <p:nvPr/>
        </p:nvSpPr>
        <p:spPr>
          <a:xfrm>
            <a:off x="8161675" y="1962805"/>
            <a:ext cx="3600000" cy="4630807"/>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algn="ctr">
              <a:defRPr/>
            </a:pPr>
            <a:r>
              <a:rPr lang="en-GB" sz="2000" b="1">
                <a:latin typeface="Arial"/>
              </a:rPr>
              <a:t>Analysis</a:t>
            </a:r>
          </a:p>
          <a:p>
            <a:pPr algn="ctr">
              <a:defRPr/>
            </a:pPr>
            <a:endParaRPr lang="en-GB" sz="1400" b="1">
              <a:latin typeface="Arial"/>
            </a:endParaRPr>
          </a:p>
          <a:p>
            <a:pPr algn="ctr">
              <a:defRPr/>
            </a:pPr>
            <a:endParaRPr lang="en-GB" sz="1400" b="1">
              <a:latin typeface="Arial"/>
            </a:endParaRPr>
          </a:p>
          <a:p>
            <a:pPr>
              <a:defRPr/>
            </a:pPr>
            <a:r>
              <a:rPr lang="en-GB" sz="1400" b="1">
                <a:latin typeface="Arial"/>
              </a:rPr>
              <a:t>Descriptive Statistics:</a:t>
            </a:r>
            <a:endParaRPr lang="en-GB" sz="1400" b="1">
              <a:latin typeface="Arial"/>
              <a:cs typeface="Arial"/>
            </a:endParaRPr>
          </a:p>
          <a:p>
            <a:pPr marL="285750" indent="-285750">
              <a:buFont typeface="Arial" panose="020B0604020202020204" pitchFamily="34" charset="0"/>
              <a:buChar char="•"/>
              <a:defRPr/>
            </a:pPr>
            <a:r>
              <a:rPr lang="en-GB" sz="1400">
                <a:latin typeface="Arial"/>
              </a:rPr>
              <a:t>Mean perception scores at T1 and T2</a:t>
            </a:r>
            <a:endParaRPr lang="en-GB" sz="1400">
              <a:latin typeface="Arial"/>
              <a:cs typeface="Arial"/>
            </a:endParaRPr>
          </a:p>
          <a:p>
            <a:pPr marL="285750" indent="-285750">
              <a:buFont typeface="Arial" panose="020B0604020202020204" pitchFamily="34" charset="0"/>
              <a:buChar char="•"/>
              <a:defRPr/>
            </a:pPr>
            <a:r>
              <a:rPr lang="en-GB" sz="1400">
                <a:latin typeface="Arial"/>
              </a:rPr>
              <a:t>Group comparisons by A-Level Math status</a:t>
            </a:r>
            <a:endParaRPr lang="en-GB" sz="1400">
              <a:latin typeface="Arial"/>
              <a:cs typeface="Arial"/>
            </a:endParaRPr>
          </a:p>
          <a:p>
            <a:pPr algn="ctr">
              <a:defRPr/>
            </a:pPr>
            <a:endParaRPr lang="en-GB" sz="1400" b="1">
              <a:latin typeface="Arial"/>
            </a:endParaRPr>
          </a:p>
          <a:p>
            <a:pPr>
              <a:defRPr/>
            </a:pPr>
            <a:r>
              <a:rPr lang="en-GB" sz="1400" b="1">
                <a:latin typeface="Arial"/>
              </a:rPr>
              <a:t>Change Analysis (within subjects):</a:t>
            </a:r>
            <a:endParaRPr lang="en-GB" sz="1400" b="1">
              <a:latin typeface="Arial"/>
              <a:cs typeface="Arial"/>
            </a:endParaRPr>
          </a:p>
          <a:p>
            <a:pPr marL="285750" indent="-285750">
              <a:buFont typeface="Arial" panose="020B0604020202020204" pitchFamily="34" charset="0"/>
              <a:buChar char="•"/>
              <a:defRPr/>
            </a:pPr>
            <a:r>
              <a:rPr lang="en-GB" sz="1400">
                <a:latin typeface="Arial"/>
              </a:rPr>
              <a:t>Paired-sample t-tests (e.g. Anxiety T1 vs T2)</a:t>
            </a:r>
            <a:endParaRPr lang="en-GB" sz="1400">
              <a:latin typeface="Arial"/>
              <a:cs typeface="Arial"/>
            </a:endParaRPr>
          </a:p>
          <a:p>
            <a:pPr algn="ctr">
              <a:defRPr/>
            </a:pPr>
            <a:endParaRPr lang="en-GB" sz="1400" b="1">
              <a:latin typeface="Arial"/>
            </a:endParaRPr>
          </a:p>
          <a:p>
            <a:pPr>
              <a:defRPr/>
            </a:pPr>
            <a:r>
              <a:rPr lang="en-GB" sz="1400" b="1">
                <a:latin typeface="Arial"/>
              </a:rPr>
              <a:t>Group Comparison (between groups):</a:t>
            </a:r>
            <a:endParaRPr lang="en-GB" sz="1400" b="1">
              <a:latin typeface="Arial"/>
              <a:cs typeface="Arial"/>
            </a:endParaRPr>
          </a:p>
          <a:p>
            <a:pPr marL="285750" indent="-285750">
              <a:buFont typeface="Arial" panose="020B0604020202020204" pitchFamily="34" charset="0"/>
              <a:buChar char="•"/>
              <a:defRPr/>
            </a:pPr>
            <a:r>
              <a:rPr lang="en-GB" sz="1400">
                <a:latin typeface="Arial"/>
              </a:rPr>
              <a:t>Independent-sample t-tests</a:t>
            </a:r>
            <a:endParaRPr lang="en-GB" sz="1400">
              <a:latin typeface="Arial"/>
              <a:cs typeface="Arial"/>
            </a:endParaRPr>
          </a:p>
        </p:txBody>
      </p:sp>
      <p:sp>
        <p:nvSpPr>
          <p:cNvPr id="8" name="Rounded Rectangle 7">
            <a:extLst>
              <a:ext uri="{FF2B5EF4-FFF2-40B4-BE49-F238E27FC236}">
                <a16:creationId xmlns:a16="http://schemas.microsoft.com/office/drawing/2014/main" id="{CC906201-B4F0-03C1-7EE2-2639CB4F1912}"/>
              </a:ext>
            </a:extLst>
          </p:cNvPr>
          <p:cNvSpPr/>
          <p:nvPr/>
        </p:nvSpPr>
        <p:spPr>
          <a:xfrm>
            <a:off x="430325" y="1991139"/>
            <a:ext cx="3600000" cy="4590000"/>
          </a:xfrm>
          <a:prstGeom prst="round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algn="ctr">
              <a:defRPr/>
            </a:pPr>
            <a:r>
              <a:rPr lang="en-GB" sz="2000" b="1">
                <a:latin typeface="Arial"/>
                <a:cs typeface="Arial"/>
              </a:rPr>
              <a:t>Data Collection</a:t>
            </a:r>
          </a:p>
          <a:p>
            <a:pPr algn="ctr">
              <a:defRPr/>
            </a:pPr>
            <a:endParaRPr lang="en-GB" sz="1400" b="1">
              <a:latin typeface="Arial" panose="020B0604020202020204" pitchFamily="34" charset="0"/>
              <a:cs typeface="Arial" panose="020B0604020202020204" pitchFamily="34" charset="0"/>
            </a:endParaRPr>
          </a:p>
          <a:p>
            <a:pPr algn="ctr"/>
            <a:endParaRPr lang="en-GB" sz="1400" b="1">
              <a:latin typeface="Arial"/>
              <a:cs typeface="Arial"/>
            </a:endParaRPr>
          </a:p>
          <a:p>
            <a:r>
              <a:rPr lang="en-GB" sz="1400" b="1">
                <a:latin typeface="Arial"/>
                <a:cs typeface="Arial"/>
              </a:rPr>
              <a:t>Timing:</a:t>
            </a:r>
          </a:p>
          <a:p>
            <a:pPr marL="285750" indent="-285750">
              <a:buFont typeface="Arial" panose="020B0604020202020204" pitchFamily="34" charset="0"/>
              <a:buChar char="•"/>
            </a:pPr>
            <a:r>
              <a:rPr lang="en-GB" sz="1400">
                <a:latin typeface="Arial"/>
                <a:cs typeface="Arial"/>
              </a:rPr>
              <a:t>Survey 1: September 2024</a:t>
            </a:r>
          </a:p>
          <a:p>
            <a:pPr marL="285750" indent="-285750">
              <a:buFont typeface="Arial" panose="020B0604020202020204" pitchFamily="34" charset="0"/>
              <a:buChar char="•"/>
            </a:pPr>
            <a:r>
              <a:rPr lang="en-GB" sz="1400">
                <a:latin typeface="Arial"/>
                <a:cs typeface="Arial"/>
              </a:rPr>
              <a:t>Survey 2: January 2025</a:t>
            </a:r>
          </a:p>
          <a:p>
            <a:endParaRPr lang="en-GB" sz="1400" b="1">
              <a:latin typeface="Arial" panose="020B0604020202020204" pitchFamily="34" charset="0"/>
              <a:cs typeface="Arial" panose="020B0604020202020204" pitchFamily="34" charset="0"/>
            </a:endParaRPr>
          </a:p>
          <a:p>
            <a:r>
              <a:rPr lang="en-GB" sz="1400" b="1">
                <a:latin typeface="Arial"/>
                <a:cs typeface="Arial"/>
              </a:rPr>
              <a:t>Participants:</a:t>
            </a:r>
          </a:p>
          <a:p>
            <a:pPr marL="285750" indent="-285750">
              <a:buFont typeface="Arial" panose="020B0604020202020204" pitchFamily="34" charset="0"/>
              <a:buChar char="•"/>
            </a:pPr>
            <a:r>
              <a:rPr lang="en-GB" sz="1400">
                <a:latin typeface="Arial"/>
                <a:cs typeface="Arial"/>
              </a:rPr>
              <a:t>N = 49 matched students</a:t>
            </a:r>
          </a:p>
          <a:p>
            <a:pPr marL="285750" indent="-285750">
              <a:buFont typeface="Arial" panose="020B0604020202020204" pitchFamily="34" charset="0"/>
              <a:buChar char="•"/>
            </a:pPr>
            <a:r>
              <a:rPr lang="en-GB" sz="1400">
                <a:latin typeface="Arial"/>
                <a:cs typeface="Arial"/>
              </a:rPr>
              <a:t>25 with A-Level Maths</a:t>
            </a:r>
          </a:p>
          <a:p>
            <a:pPr marL="285750" indent="-285750">
              <a:buFont typeface="Arial" panose="020B0604020202020204" pitchFamily="34" charset="0"/>
              <a:buChar char="•"/>
            </a:pPr>
            <a:r>
              <a:rPr lang="en-GB" sz="1400">
                <a:latin typeface="Arial"/>
                <a:cs typeface="Arial"/>
              </a:rPr>
              <a:t>24 without A-Level Maths</a:t>
            </a:r>
          </a:p>
          <a:p>
            <a:endParaRPr lang="en-GB" sz="1400" b="1">
              <a:latin typeface="Arial" panose="020B0604020202020204" pitchFamily="34" charset="0"/>
              <a:cs typeface="Arial" panose="020B0604020202020204" pitchFamily="34" charset="0"/>
            </a:endParaRPr>
          </a:p>
          <a:p>
            <a:r>
              <a:rPr lang="en-GB" sz="1400" b="1">
                <a:latin typeface="Arial"/>
                <a:cs typeface="Arial"/>
              </a:rPr>
              <a:t>Context:</a:t>
            </a:r>
          </a:p>
          <a:p>
            <a:pPr marL="285750" indent="-285750">
              <a:buFont typeface="Arial" panose="020B0604020202020204" pitchFamily="34" charset="0"/>
              <a:buChar char="•"/>
            </a:pPr>
            <a:r>
              <a:rPr lang="en-GB" sz="1400">
                <a:latin typeface="Arial"/>
                <a:cs typeface="Arial"/>
              </a:rPr>
              <a:t>First-year Economics modules</a:t>
            </a:r>
            <a:endParaRPr lang="en-GB" sz="1400" b="0" i="0" u="none" strike="noStrike" kern="1200" cap="none" spc="0" normalizeH="0" baseline="0" noProof="0">
              <a:ln>
                <a:noFill/>
              </a:ln>
              <a:solidFill>
                <a:prstClr val="white"/>
              </a:solidFill>
              <a:effectLst/>
              <a:uLnTx/>
              <a:uFillTx/>
              <a:latin typeface="Arial" panose="020B0604020202020204" pitchFamily="34" charset="0"/>
              <a:cs typeface="Arial" panose="020B0604020202020204" pitchFamily="34" charset="0"/>
            </a:endParaRPr>
          </a:p>
        </p:txBody>
      </p:sp>
      <p:sp>
        <p:nvSpPr>
          <p:cNvPr id="10" name="Rounded Rectangle 9">
            <a:extLst>
              <a:ext uri="{FF2B5EF4-FFF2-40B4-BE49-F238E27FC236}">
                <a16:creationId xmlns:a16="http://schemas.microsoft.com/office/drawing/2014/main" id="{B8237DE7-86AE-6A5E-89D4-F340D9618792}"/>
              </a:ext>
            </a:extLst>
          </p:cNvPr>
          <p:cNvSpPr/>
          <p:nvPr/>
        </p:nvSpPr>
        <p:spPr>
          <a:xfrm>
            <a:off x="4296000" y="1962805"/>
            <a:ext cx="3600000" cy="4586208"/>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t"/>
          <a:lstStyle/>
          <a:p>
            <a:pPr algn="ctr">
              <a:defRPr/>
            </a:pPr>
            <a:r>
              <a:rPr lang="en-GB" sz="2000" b="1">
                <a:latin typeface="Arial"/>
              </a:rPr>
              <a:t>Key Variables</a:t>
            </a:r>
          </a:p>
          <a:p>
            <a:pPr algn="ctr">
              <a:defRPr/>
            </a:pPr>
            <a:endParaRPr lang="en-GB" sz="1400" b="1">
              <a:latin typeface="Arial"/>
            </a:endParaRPr>
          </a:p>
          <a:p>
            <a:pPr algn="ctr">
              <a:defRPr/>
            </a:pPr>
            <a:endParaRPr lang="en-GB" sz="1400" b="1">
              <a:latin typeface="Arial"/>
            </a:endParaRPr>
          </a:p>
          <a:p>
            <a:pPr>
              <a:defRPr/>
            </a:pPr>
            <a:r>
              <a:rPr lang="en-GB" sz="1400" b="1">
                <a:latin typeface="Arial"/>
              </a:rPr>
              <a:t>Perception Measures (5-point Likert scale):</a:t>
            </a:r>
            <a:endParaRPr lang="en-GB" sz="1400" b="1">
              <a:latin typeface="Arial"/>
              <a:cs typeface="Arial"/>
            </a:endParaRPr>
          </a:p>
          <a:p>
            <a:pPr marL="171450" indent="-171450">
              <a:buFont typeface="Arial" panose="020B0604020202020204" pitchFamily="34" charset="0"/>
              <a:buChar char="•"/>
              <a:defRPr/>
            </a:pPr>
            <a:r>
              <a:rPr lang="en-GB" sz="1400">
                <a:latin typeface="Arial"/>
              </a:rPr>
              <a:t>Anxiety: “</a:t>
            </a:r>
            <a:r>
              <a:rPr lang="en-GB" sz="1400" i="1">
                <a:latin typeface="Arial"/>
              </a:rPr>
              <a:t>Maths makes me feel anxious</a:t>
            </a:r>
            <a:r>
              <a:rPr lang="en-GB" sz="1400">
                <a:latin typeface="Arial"/>
              </a:rPr>
              <a:t>”</a:t>
            </a:r>
            <a:endParaRPr lang="en-GB" sz="1400">
              <a:latin typeface="Arial"/>
              <a:cs typeface="Arial"/>
            </a:endParaRPr>
          </a:p>
          <a:p>
            <a:pPr marL="171450" indent="-171450">
              <a:buFont typeface="Arial" panose="020B0604020202020204" pitchFamily="34" charset="0"/>
              <a:buChar char="•"/>
              <a:defRPr/>
            </a:pPr>
            <a:r>
              <a:rPr lang="en-GB" sz="1400">
                <a:latin typeface="Arial"/>
              </a:rPr>
              <a:t>Confidence: “</a:t>
            </a:r>
            <a:r>
              <a:rPr lang="en-GB" sz="1400" i="1">
                <a:latin typeface="Arial"/>
              </a:rPr>
              <a:t>I feel confident solving maths problems</a:t>
            </a:r>
            <a:r>
              <a:rPr lang="en-GB" sz="1400">
                <a:latin typeface="Arial"/>
              </a:rPr>
              <a:t>”</a:t>
            </a:r>
            <a:endParaRPr lang="en-GB" sz="1400">
              <a:latin typeface="Arial"/>
              <a:cs typeface="Arial"/>
            </a:endParaRPr>
          </a:p>
          <a:p>
            <a:pPr marL="171450" indent="-171450">
              <a:buFont typeface="Arial" panose="020B0604020202020204" pitchFamily="34" charset="0"/>
              <a:buChar char="•"/>
              <a:defRPr/>
            </a:pPr>
            <a:r>
              <a:rPr lang="en-GB" sz="1400">
                <a:latin typeface="Arial"/>
              </a:rPr>
              <a:t>Ability: “</a:t>
            </a:r>
            <a:r>
              <a:rPr lang="en-GB" sz="1400" i="1">
                <a:latin typeface="Arial"/>
              </a:rPr>
              <a:t>I am better at maths than most peers</a:t>
            </a:r>
            <a:r>
              <a:rPr lang="en-GB" sz="1400">
                <a:latin typeface="Arial"/>
              </a:rPr>
              <a:t>”</a:t>
            </a:r>
            <a:endParaRPr lang="en-GB" sz="1400">
              <a:latin typeface="Arial"/>
              <a:cs typeface="Arial"/>
            </a:endParaRPr>
          </a:p>
        </p:txBody>
      </p:sp>
    </p:spTree>
    <p:extLst>
      <p:ext uri="{BB962C8B-B14F-4D97-AF65-F5344CB8AC3E}">
        <p14:creationId xmlns:p14="http://schemas.microsoft.com/office/powerpoint/2010/main" val="1404572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36F6DB7-CF8D-494A-82F6-13B58DCA9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B7E5194-6E82-4A44-99C3-FE7D87F34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14407"/>
            <a:ext cx="3707477" cy="56117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6D4FB71E-156B-F830-AC21-1A30FA36D1C9}"/>
              </a:ext>
            </a:extLst>
          </p:cNvPr>
          <p:cNvSpPr>
            <a:spLocks noGrp="1"/>
          </p:cNvSpPr>
          <p:nvPr>
            <p:ph type="title"/>
          </p:nvPr>
        </p:nvSpPr>
        <p:spPr>
          <a:xfrm>
            <a:off x="764110" y="826346"/>
            <a:ext cx="3171905" cy="1013800"/>
          </a:xfrm>
        </p:spPr>
        <p:txBody>
          <a:bodyPr>
            <a:normAutofit/>
          </a:bodyPr>
          <a:lstStyle/>
          <a:p>
            <a:r>
              <a:rPr lang="en-GB" sz="2400" cap="none">
                <a:solidFill>
                  <a:prstClr val="white"/>
                </a:solidFill>
                <a:latin typeface="Arial"/>
                <a:ea typeface="+mj-lt"/>
                <a:cs typeface="Arial"/>
              </a:rPr>
              <a:t>RQ1: Baseline Perceptions</a:t>
            </a:r>
            <a:endParaRPr lang="en-GB" sz="2400">
              <a:solidFill>
                <a:srgbClr val="FFFFFF"/>
              </a:solidFill>
            </a:endParaRPr>
          </a:p>
        </p:txBody>
      </p:sp>
      <p:grpSp>
        <p:nvGrpSpPr>
          <p:cNvPr id="15" name="Group 14">
            <a:extLst>
              <a:ext uri="{FF2B5EF4-FFF2-40B4-BE49-F238E27FC236}">
                <a16:creationId xmlns:a16="http://schemas.microsoft.com/office/drawing/2014/main" id="{49FCC1E1-84D3-494D-A0A0-286AFA1C30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6" name="Rectangle 15">
              <a:extLst>
                <a:ext uri="{FF2B5EF4-FFF2-40B4-BE49-F238E27FC236}">
                  <a16:creationId xmlns:a16="http://schemas.microsoft.com/office/drawing/2014/main" id="{96E09E90-FF79-402E-AF01-97A279BEA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7" name="Rectangle 16">
              <a:extLst>
                <a:ext uri="{FF2B5EF4-FFF2-40B4-BE49-F238E27FC236}">
                  <a16:creationId xmlns:a16="http://schemas.microsoft.com/office/drawing/2014/main" id="{EC6946F8-4B9B-4C51-9F51-2DB377392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17">
              <a:extLst>
                <a:ext uri="{FF2B5EF4-FFF2-40B4-BE49-F238E27FC236}">
                  <a16:creationId xmlns:a16="http://schemas.microsoft.com/office/drawing/2014/main" id="{7B3D2B3D-A285-438C-A344-AED3E46A0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3" name="Content Placeholder 2">
            <a:extLst>
              <a:ext uri="{FF2B5EF4-FFF2-40B4-BE49-F238E27FC236}">
                <a16:creationId xmlns:a16="http://schemas.microsoft.com/office/drawing/2014/main" id="{8A6B0400-7B52-A97E-1227-1050E480999A}"/>
              </a:ext>
            </a:extLst>
          </p:cNvPr>
          <p:cNvSpPr>
            <a:spLocks noGrp="1"/>
          </p:cNvSpPr>
          <p:nvPr>
            <p:ph idx="1"/>
          </p:nvPr>
        </p:nvSpPr>
        <p:spPr>
          <a:xfrm>
            <a:off x="764110" y="2052084"/>
            <a:ext cx="3033249" cy="3856229"/>
          </a:xfrm>
        </p:spPr>
        <p:txBody>
          <a:bodyPr anchor="t">
            <a:normAutofit/>
          </a:bodyPr>
          <a:lstStyle/>
          <a:p>
            <a:pPr marL="0" indent="0">
              <a:buNone/>
            </a:pPr>
            <a:r>
              <a:rPr lang="en-GB" sz="1600">
                <a:solidFill>
                  <a:srgbClr val="FFFFFF"/>
                </a:solidFill>
                <a:latin typeface="Arial" panose="020B0604020202020204" pitchFamily="34" charset="0"/>
                <a:cs typeface="Arial" panose="020B0604020202020204" pitchFamily="34" charset="0"/>
              </a:rPr>
              <a:t>Compared to their peers with A-Level Maths,</a:t>
            </a:r>
            <a:r>
              <a:rPr lang="en-GB" sz="1600" b="1">
                <a:solidFill>
                  <a:srgbClr val="FFFFFF"/>
                </a:solidFill>
                <a:latin typeface="Arial" panose="020B0604020202020204" pitchFamily="34" charset="0"/>
                <a:cs typeface="Arial" panose="020B0604020202020204" pitchFamily="34" charset="0"/>
              </a:rPr>
              <a:t> students without A-Level Maths </a:t>
            </a:r>
            <a:r>
              <a:rPr lang="en-GB" sz="1600">
                <a:solidFill>
                  <a:srgbClr val="FFFFFF"/>
                </a:solidFill>
                <a:latin typeface="Arial" panose="020B0604020202020204" pitchFamily="34" charset="0"/>
                <a:cs typeface="Arial" panose="020B0604020202020204" pitchFamily="34" charset="0"/>
              </a:rPr>
              <a:t>reported:</a:t>
            </a:r>
          </a:p>
          <a:p>
            <a:r>
              <a:rPr lang="en-GB" sz="1600">
                <a:solidFill>
                  <a:srgbClr val="FFFFFF"/>
                </a:solidFill>
                <a:latin typeface="Arial" panose="020B0604020202020204" pitchFamily="34" charset="0"/>
                <a:cs typeface="Arial" panose="020B0604020202020204" pitchFamily="34" charset="0"/>
              </a:rPr>
              <a:t>Higher Anxiety</a:t>
            </a:r>
          </a:p>
          <a:p>
            <a:r>
              <a:rPr lang="en-GB" sz="1600">
                <a:solidFill>
                  <a:srgbClr val="FFFFFF"/>
                </a:solidFill>
                <a:latin typeface="Arial" panose="020B0604020202020204" pitchFamily="34" charset="0"/>
                <a:cs typeface="Arial" panose="020B0604020202020204" pitchFamily="34" charset="0"/>
              </a:rPr>
              <a:t>Lower Confidence</a:t>
            </a:r>
          </a:p>
          <a:p>
            <a:r>
              <a:rPr lang="en-GB" sz="1600">
                <a:solidFill>
                  <a:srgbClr val="FFFFFF"/>
                </a:solidFill>
                <a:latin typeface="Arial" panose="020B0604020202020204" pitchFamily="34" charset="0"/>
                <a:cs typeface="Arial" panose="020B0604020202020204" pitchFamily="34" charset="0"/>
              </a:rPr>
              <a:t>Lower Perceived Ability</a:t>
            </a:r>
          </a:p>
        </p:txBody>
      </p:sp>
      <p:grpSp>
        <p:nvGrpSpPr>
          <p:cNvPr id="4" name="Group 3">
            <a:extLst>
              <a:ext uri="{FF2B5EF4-FFF2-40B4-BE49-F238E27FC236}">
                <a16:creationId xmlns:a16="http://schemas.microsoft.com/office/drawing/2014/main" id="{8945E583-F533-D680-6287-A601A2AB17BC}"/>
              </a:ext>
            </a:extLst>
          </p:cNvPr>
          <p:cNvGrpSpPr/>
          <p:nvPr/>
        </p:nvGrpSpPr>
        <p:grpSpPr>
          <a:xfrm>
            <a:off x="4568800" y="1368411"/>
            <a:ext cx="6866506" cy="4119904"/>
            <a:chOff x="2362200" y="1249680"/>
            <a:chExt cx="7772400" cy="4663440"/>
          </a:xfrm>
        </p:grpSpPr>
        <p:pic>
          <p:nvPicPr>
            <p:cNvPr id="5" name="Picture 4">
              <a:extLst>
                <a:ext uri="{FF2B5EF4-FFF2-40B4-BE49-F238E27FC236}">
                  <a16:creationId xmlns:a16="http://schemas.microsoft.com/office/drawing/2014/main" id="{DA0109E7-6F1E-87F2-3E67-AB02B387D0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2200" y="1249680"/>
              <a:ext cx="7772400" cy="4663440"/>
            </a:xfrm>
            <a:prstGeom prst="rect">
              <a:avLst/>
            </a:prstGeom>
          </p:spPr>
        </p:pic>
        <p:cxnSp>
          <p:nvCxnSpPr>
            <p:cNvPr id="6" name="Straight Connector 5">
              <a:extLst>
                <a:ext uri="{FF2B5EF4-FFF2-40B4-BE49-F238E27FC236}">
                  <a16:creationId xmlns:a16="http://schemas.microsoft.com/office/drawing/2014/main" id="{54D83444-2253-8ECA-E1BF-B607FF6EA600}"/>
                </a:ext>
              </a:extLst>
            </p:cNvPr>
            <p:cNvCxnSpPr>
              <a:cxnSpLocks/>
            </p:cNvCxnSpPr>
            <p:nvPr/>
          </p:nvCxnSpPr>
          <p:spPr>
            <a:xfrm>
              <a:off x="6578252" y="1887256"/>
              <a:ext cx="0" cy="313777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3889742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4255</Words>
  <Application>Microsoft Office PowerPoint</Application>
  <PresentationFormat>Widescreen</PresentationFormat>
  <Paragraphs>693</Paragraphs>
  <Slides>25</Slides>
  <Notes>25</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Arial,Sans-Serif</vt:lpstr>
      <vt:lpstr>Calibri</vt:lpstr>
      <vt:lpstr>Gill Sans MT</vt:lpstr>
      <vt:lpstr>Wingdings 2</vt:lpstr>
      <vt:lpstr>Dividend</vt:lpstr>
      <vt:lpstr>Preparedness and Perception: Investigating the Influence of A-Level Mathematics on Economics Undergraduates</vt:lpstr>
      <vt:lpstr>UK Education System Structure</vt:lpstr>
      <vt:lpstr>PowerPoint Presentation</vt:lpstr>
      <vt:lpstr>PowerPoint Presentation</vt:lpstr>
      <vt:lpstr>PowerPoint Presentation</vt:lpstr>
      <vt:lpstr>PowerPoint Presentation</vt:lpstr>
      <vt:lpstr>PowerPoint Presentation</vt:lpstr>
      <vt:lpstr>PowerPoint Presentation</vt:lpstr>
      <vt:lpstr>RQ1: Baseline Perceptions</vt:lpstr>
      <vt:lpstr>RQ1: Anxiety</vt:lpstr>
      <vt:lpstr>RQ1: Anxiety</vt:lpstr>
      <vt:lpstr>RQ1: Confidence</vt:lpstr>
      <vt:lpstr>RQ1: Confidence</vt:lpstr>
      <vt:lpstr>RQ1: Ability</vt:lpstr>
      <vt:lpstr>RQ1: Ability</vt:lpstr>
      <vt:lpstr>PowerPoint Presentation</vt:lpstr>
      <vt:lpstr>RQ2: Descriptive Results</vt:lpstr>
      <vt:lpstr>RQ2: First Year Overall  Score Results</vt:lpstr>
      <vt:lpstr>RQ2: First Year Quantitative Score Results</vt:lpstr>
      <vt:lpstr>RQ2: First Year Economics Score Results</vt:lpstr>
      <vt:lpstr>At First Glance...</vt:lpstr>
      <vt:lpstr>What’s Next?</vt:lpstr>
      <vt:lpstr>References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Preparedness and Perception: Investigating the Influence of A-Level Mathematics on Economics Undergraduates</dc:title>
  <dc:creator>Karishma Patel;Adam Thompson</dc:creator>
  <cp:lastModifiedBy>Martin Poulter</cp:lastModifiedBy>
  <cp:revision>2</cp:revision>
  <dcterms:created xsi:type="dcterms:W3CDTF">2024-01-17T16:00:38Z</dcterms:created>
  <dcterms:modified xsi:type="dcterms:W3CDTF">2025-10-17T15:53:13Z</dcterms:modified>
  <cp:category>Mathematics in economics</cp:category>
</cp:coreProperties>
</file>