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67" r:id="rId2"/>
    <p:sldId id="268" r:id="rId3"/>
    <p:sldId id="287" r:id="rId4"/>
    <p:sldId id="285" r:id="rId5"/>
    <p:sldId id="286" r:id="rId6"/>
    <p:sldId id="281" r:id="rId7"/>
    <p:sldId id="264" r:id="rId8"/>
    <p:sldId id="260" r:id="rId9"/>
    <p:sldId id="284" r:id="rId10"/>
    <p:sldId id="282" r:id="rId11"/>
    <p:sldId id="283" r:id="rId12"/>
    <p:sldId id="280" r:id="rId13"/>
    <p:sldId id="278" r:id="rId14"/>
    <p:sldId id="279" r:id="rId15"/>
    <p:sldId id="261" r:id="rId16"/>
    <p:sldId id="263" r:id="rId17"/>
    <p:sldId id="28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3" autoAdjust="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72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title>
      <c:tx>
        <c:rich>
          <a:bodyPr/>
          <a:lstStyle/>
          <a:p>
            <a:r>
              <a:rPr lang="en-GB"/>
              <a:t>AI Policy Present</a:t>
            </a:r>
          </a:p>
        </c:rich>
      </c:tx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AI Policy Present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272F-4CE4-B4AA-5732AEB2887C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272F-4CE4-B4AA-5732AEB2887C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2F-4CE4-B4AA-5732AEB288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title>
      <c:tx>
        <c:rich>
          <a:bodyPr/>
          <a:lstStyle/>
          <a:p>
            <a:r>
              <a:rPr lang="en-GB"/>
              <a:t>Policy Mentions Assessment</a:t>
            </a:r>
          </a:p>
        </c:rich>
      </c:tx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Policy Mentions Assessment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9911-4024-9EC4-500C78AB0AEC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9911-4024-9EC4-500C78AB0AEC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76</c:v>
                </c:pt>
                <c:pt idx="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11-4024-9EC4-500C78AB0A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title>
      <c:tx>
        <c:rich>
          <a:bodyPr/>
          <a:lstStyle/>
          <a:p>
            <a:r>
              <a:rPr lang="en-GB" dirty="0"/>
              <a:t>Tracks AI Misuse</a:t>
            </a:r>
          </a:p>
        </c:rich>
      </c:tx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Tracks AI Misuse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05CA-4DD0-8E80-AF748D5CF6D1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05CA-4DD0-8E80-AF748D5CF6D1}"/>
              </c:ext>
            </c:extLst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73</c:v>
                </c:pt>
                <c:pt idx="1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CA-4DD0-8E80-AF748D5CF6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E0769-E743-4168-9AB7-6C802ED8CCF1}" type="datetimeFigureOut">
              <a:rPr lang="en-GB" smtClean="0"/>
              <a:t>17/10/2025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A5697-7271-47F5-BC15-2D3BDB546F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2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445" y="1152104"/>
            <a:ext cx="7215495" cy="1905960"/>
          </a:xfrm>
        </p:spPr>
        <p:txBody>
          <a:bodyPr>
            <a:normAutofit/>
          </a:bodyPr>
          <a:lstStyle/>
          <a:p>
            <a:r>
              <a:rPr lang="en-GB" sz="3600" dirty="0"/>
              <a:t>From Policy to Practice: AI in Economics Teaching</a:t>
            </a:r>
            <a:endParaRPr sz="36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8F553A3-4F6F-29A5-176A-2FB157DD5B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439632"/>
            <a:ext cx="6400800" cy="1752600"/>
          </a:xfrm>
        </p:spPr>
        <p:txBody>
          <a:bodyPr/>
          <a:lstStyle/>
          <a:p>
            <a:r>
              <a:rPr lang="en-GB" dirty="0"/>
              <a:t>Dr Vicky Ziqing Wang </a:t>
            </a:r>
          </a:p>
          <a:p>
            <a:r>
              <a:rPr lang="en-GB" dirty="0"/>
              <a:t>Senior Lecturer in Economics </a:t>
            </a:r>
          </a:p>
          <a:p>
            <a:r>
              <a:rPr lang="en-GB" dirty="0"/>
              <a:t>Sheffield Hallam University </a:t>
            </a:r>
            <a:r>
              <a:rPr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Policy Maturity </a:t>
            </a:r>
            <a:r>
              <a:rPr lang="en-GB" dirty="0"/>
              <a:t>colour coding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sz="2600" dirty="0"/>
              <a:t>🟩</a:t>
            </a:r>
            <a:r>
              <a:rPr sz="2000" dirty="0"/>
              <a:t> </a:t>
            </a:r>
            <a:r>
              <a:rPr sz="2900" dirty="0"/>
              <a:t>Green – Fully Embedded (with </a:t>
            </a:r>
            <a:r>
              <a:rPr lang="en-GB" sz="2900" dirty="0"/>
              <a:t>economics / math </a:t>
            </a:r>
            <a:r>
              <a:rPr sz="2900" dirty="0"/>
              <a:t>departmental resources):</a:t>
            </a:r>
          </a:p>
          <a:p>
            <a:pPr marL="0" indent="0">
              <a:buNone/>
            </a:pPr>
            <a:r>
              <a:rPr sz="2900" dirty="0"/>
              <a:t>• University-wide + subject-specific (</a:t>
            </a:r>
            <a:r>
              <a:rPr sz="2900" dirty="0" err="1"/>
              <a:t>Maths</a:t>
            </a:r>
            <a:r>
              <a:rPr sz="2900" dirty="0"/>
              <a:t>/Econ)</a:t>
            </a:r>
          </a:p>
          <a:p>
            <a:pPr marL="0" indent="0">
              <a:buNone/>
            </a:pPr>
            <a:r>
              <a:rPr sz="2900" dirty="0"/>
              <a:t>• Module briefs include AI statements</a:t>
            </a:r>
          </a:p>
          <a:p>
            <a:pPr marL="0" indent="0">
              <a:buNone/>
            </a:pPr>
            <a:r>
              <a:rPr sz="2900" dirty="0"/>
              <a:t>• Clear permitted/restricted uses</a:t>
            </a:r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sz="2900" dirty="0"/>
              <a:t>🟨 Amber – Moderate Detail:</a:t>
            </a:r>
          </a:p>
          <a:p>
            <a:pPr marL="0" indent="0">
              <a:buNone/>
            </a:pPr>
            <a:r>
              <a:rPr sz="2900" dirty="0"/>
              <a:t>• Defined principles, some operational detail</a:t>
            </a:r>
          </a:p>
          <a:p>
            <a:pPr marL="0" indent="0">
              <a:buNone/>
            </a:pPr>
            <a:r>
              <a:rPr sz="2900" dirty="0"/>
              <a:t>• Limited subject-specific content, pilot initiatives</a:t>
            </a:r>
          </a:p>
          <a:p>
            <a:pPr marL="0" indent="0">
              <a:buNone/>
            </a:pPr>
            <a:endParaRPr sz="2900" dirty="0"/>
          </a:p>
          <a:p>
            <a:pPr marL="0" indent="0">
              <a:buNone/>
            </a:pPr>
            <a:r>
              <a:rPr sz="2900" dirty="0"/>
              <a:t>🟥 Red – Basic Guidance:</a:t>
            </a:r>
          </a:p>
          <a:p>
            <a:pPr marL="0" indent="0">
              <a:buNone/>
            </a:pPr>
            <a:r>
              <a:rPr sz="2900" dirty="0"/>
              <a:t>• Generic, early-stage policies</a:t>
            </a:r>
          </a:p>
          <a:p>
            <a:pPr marL="0" indent="0">
              <a:buNone/>
            </a:pPr>
            <a:r>
              <a:rPr sz="2900" dirty="0"/>
              <a:t>• No subject-level guidance</a:t>
            </a:r>
          </a:p>
          <a:p>
            <a:pPr marL="0" indent="0">
              <a:buNone/>
            </a:pPr>
            <a:endParaRPr sz="2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"/>
            <a:ext cx="384964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rPr dirty="0"/>
              <a:t>UK HE AI Policy Maturity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Green = Dept-level/strong subject guidance • Amber = General/partial guidance • Red = Limited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143000"/>
            <a:ext cx="2743200" cy="411480"/>
          </a:xfrm>
          <a:prstGeom prst="rect">
            <a:avLst/>
          </a:prstGeom>
          <a:solidFill>
            <a:srgbClr val="27AE6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Green 5 (21%)</a:t>
            </a:r>
          </a:p>
        </p:txBody>
      </p:sp>
      <p:sp>
        <p:nvSpPr>
          <p:cNvPr id="5" name="Rectangle 4"/>
          <p:cNvSpPr/>
          <p:nvPr/>
        </p:nvSpPr>
        <p:spPr>
          <a:xfrm>
            <a:off x="3291840" y="1143000"/>
            <a:ext cx="2743200" cy="411480"/>
          </a:xfrm>
          <a:prstGeom prst="rect">
            <a:avLst/>
          </a:prstGeom>
          <a:solidFill>
            <a:srgbClr val="D6891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Amber 15 (62%)</a:t>
            </a:r>
          </a:p>
        </p:txBody>
      </p:sp>
      <p:sp>
        <p:nvSpPr>
          <p:cNvPr id="6" name="Rectangle 5"/>
          <p:cNvSpPr/>
          <p:nvPr/>
        </p:nvSpPr>
        <p:spPr>
          <a:xfrm>
            <a:off x="6126480" y="1143000"/>
            <a:ext cx="2743200" cy="411480"/>
          </a:xfrm>
          <a:prstGeom prst="rect">
            <a:avLst/>
          </a:prstGeom>
          <a:solidFill>
            <a:srgbClr val="C0392B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 b="1">
                <a:solidFill>
                  <a:srgbClr val="FFFFFF"/>
                </a:solidFill>
              </a:defRPr>
            </a:pPr>
            <a:r>
              <a:t>Red 4 (17%)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737360"/>
            <a:ext cx="2651760" cy="457200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27AE60"/>
                </a:solidFill>
              </a:defRPr>
            </a:pPr>
            <a:r>
              <a:rPr dirty="0"/>
              <a:t>Green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dirty="0"/>
              <a:t>London School of Economics and Political Science (LSE)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dirty="0"/>
              <a:t>University of Cambridge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dirty="0"/>
              <a:t>University of Edinburgh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dirty="0"/>
              <a:t>University of Oxford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dirty="0"/>
              <a:t>University of Warwick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91840" y="1737360"/>
            <a:ext cx="2571750" cy="466344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D6891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D68910"/>
                </a:solidFill>
              </a:defRPr>
            </a:pPr>
            <a:r>
              <a:rPr dirty="0"/>
              <a:t>Amber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Cardiff University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Imperial College London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Newcastle University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Queen Mary University of London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Queen's University Belfast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University College London (UCL)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University of Exeter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University of Glasgow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University of Leeds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University of Liverpool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University of Manchester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University of Nottingham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University of Sheffield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University of Southampton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sz="1200" dirty="0"/>
              <a:t>University of York</a:t>
            </a:r>
            <a:endParaRPr lang="en-GB" sz="1200" dirty="0"/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lang="en-GB" sz="1200" dirty="0"/>
              <a:t>Durham University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endParaRPr sz="1200" dirty="0"/>
          </a:p>
        </p:txBody>
      </p:sp>
      <p:sp>
        <p:nvSpPr>
          <p:cNvPr id="9" name="Rounded Rectangle 8"/>
          <p:cNvSpPr/>
          <p:nvPr/>
        </p:nvSpPr>
        <p:spPr>
          <a:xfrm>
            <a:off x="6126480" y="1737360"/>
            <a:ext cx="2651760" cy="457200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 b="1">
                <a:solidFill>
                  <a:srgbClr val="C0392B"/>
                </a:solidFill>
              </a:defRPr>
            </a:pPr>
            <a:r>
              <a:rPr dirty="0"/>
              <a:t>Red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dirty="0"/>
              <a:t>King's College London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dirty="0"/>
              <a:t>University of Birmingham</a:t>
            </a:r>
          </a:p>
          <a:p>
            <a:pPr lvl="1">
              <a:defRPr sz="1400">
                <a:solidFill>
                  <a:srgbClr val="000000"/>
                </a:solidFill>
              </a:defRPr>
            </a:pPr>
            <a:r>
              <a:rPr dirty="0"/>
              <a:t>University of Bristol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Subject-Specific AI Policies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391408"/>
              </p:ext>
            </p:extLst>
          </p:nvPr>
        </p:nvGraphicFramePr>
        <p:xfrm>
          <a:off x="457200" y="1371600"/>
          <a:ext cx="8229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dirty="0"/>
                        <a:t>University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Discipline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Policy Detail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Oxford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Mathematics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Explicit MSc dissertation AI rules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Cambridge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Mathematics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CATAM ban on AI-generated code/reports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Edinburgh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Mathematics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Refers to central AI guidance; misconduct warning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Warwick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Economics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Dept. requires disclosure of GenAI 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Economics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School framework; piloting GenAI 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5400" dirty="0"/>
              <a:t>Transparency &amp; Inconsistency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sz="2100" dirty="0"/>
              <a:t>- Some universities publish detailed, visible AI guidance</a:t>
            </a:r>
          </a:p>
          <a:p>
            <a:pPr marL="0" indent="0">
              <a:buNone/>
            </a:pPr>
            <a:r>
              <a:rPr lang="en-GB" sz="2100" dirty="0"/>
              <a:t>- Others embed AI policy within broader conduct handbooks</a:t>
            </a:r>
          </a:p>
          <a:p>
            <a:pPr marL="0" indent="0">
              <a:buNone/>
            </a:pPr>
            <a:r>
              <a:rPr lang="en-GB" sz="2100" dirty="0"/>
              <a:t>- Students face inconsistent access to clear rules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5400"/>
              <a:t>Student Support &amp; Guidance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sz="2100" dirty="0"/>
              <a:t>- Few policies provide practical examples of acceptable AI use</a:t>
            </a:r>
          </a:p>
          <a:p>
            <a:pPr marL="0" indent="0">
              <a:buNone/>
            </a:pPr>
            <a:r>
              <a:rPr lang="en-GB" sz="2100" dirty="0"/>
              <a:t>- Limited resources or training offered to students</a:t>
            </a:r>
          </a:p>
          <a:p>
            <a:pPr marL="0" indent="0">
              <a:buNone/>
            </a:pPr>
            <a:r>
              <a:rPr lang="en-GB" sz="2100" dirty="0"/>
              <a:t>- Emphasis largely on restriction/boundaries  rather than guidance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900" dirty="0"/>
              <a:t>Staff 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sz="2100" dirty="0"/>
              <a:t>- Some universities highlight staff responsibility in adapting assessments</a:t>
            </a:r>
          </a:p>
          <a:p>
            <a:pPr marL="0" indent="0">
              <a:buNone/>
            </a:pPr>
            <a:r>
              <a:rPr lang="en-GB" sz="2100" dirty="0"/>
              <a:t>- Mention of AI-resilient assessment approaches (e.g., oral exams, authentic tasks)</a:t>
            </a:r>
          </a:p>
          <a:p>
            <a:pPr marL="0" indent="0">
              <a:buNone/>
            </a:pPr>
            <a:r>
              <a:rPr lang="en-GB" sz="2100" dirty="0"/>
              <a:t>- Varying emphasis on staff training and preparedness</a:t>
            </a:r>
          </a:p>
          <a:p>
            <a:pPr marL="0" indent="0">
              <a:buNone/>
            </a:pPr>
            <a:r>
              <a:rPr lang="en-GB" sz="2100" dirty="0"/>
              <a:t>- Policies shifting responsibility onto teaching staff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1" y="350196"/>
            <a:ext cx="5475765" cy="16245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2700" b="1" dirty="0"/>
              <a:t>Case Study: Poster Project in Quantitative Methods Module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2559" y="1593918"/>
            <a:ext cx="5605162" cy="3613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/>
          </a:p>
          <a:p>
            <a:pPr defTabSz="914400">
              <a:lnSpc>
                <a:spcPct val="90000"/>
              </a:lnSpc>
              <a:spcAft>
                <a:spcPts val="600"/>
              </a:spcAft>
              <a:defRPr sz="1800" b="1"/>
            </a:pPr>
            <a:r>
              <a:rPr lang="en-US" sz="1400" dirty="0"/>
              <a:t>Task Setup: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defRPr sz="1400"/>
            </a:pPr>
            <a:r>
              <a:rPr lang="en-US" sz="1400" dirty="0"/>
              <a:t>• Provided dataset on a real-world economics topic.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defRPr sz="1400"/>
            </a:pPr>
            <a:r>
              <a:rPr lang="en-US" sz="1400" dirty="0"/>
              <a:t>• Output: Academic-style poster using multiple chart types + Presentation 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br>
              <a:rPr lang="en-US" sz="1400" dirty="0"/>
            </a:br>
            <a:r>
              <a:rPr lang="en-US" sz="1400" b="1" dirty="0"/>
              <a:t>Requirements: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defRPr sz="1400"/>
            </a:pPr>
            <a:r>
              <a:rPr lang="en-US" sz="1400" dirty="0"/>
              <a:t>• Step-by-step process notes showing chart creation in statistical software.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defRPr sz="1400"/>
            </a:pPr>
            <a:r>
              <a:rPr lang="en-US" sz="1400" dirty="0"/>
              <a:t>• Short poster presentation session for Q&amp;A.</a:t>
            </a:r>
          </a:p>
        </p:txBody>
      </p:sp>
      <p:pic>
        <p:nvPicPr>
          <p:cNvPr id="6" name="Picture 5" descr="Complex math formulas on a blackboard">
            <a:extLst>
              <a:ext uri="{FF2B5EF4-FFF2-40B4-BE49-F238E27FC236}">
                <a16:creationId xmlns:a16="http://schemas.microsoft.com/office/drawing/2014/main" id="{B254BFF5-9FC4-F647-8EF3-251F6EB1F4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601" r="18677" b="-1"/>
          <a:stretch>
            <a:fillRect/>
          </a:stretch>
        </p:blipFill>
        <p:spPr>
          <a:xfrm>
            <a:off x="7496355" y="1"/>
            <a:ext cx="165276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6540" y="4906302"/>
            <a:ext cx="5980357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endParaRPr lang="en-GB" dirty="0"/>
          </a:p>
          <a:p>
            <a:pPr>
              <a:spcAft>
                <a:spcPts val="600"/>
              </a:spcAft>
              <a:defRPr sz="1800" b="1"/>
            </a:pPr>
            <a:r>
              <a:rPr dirty="0"/>
              <a:t>AI-Resilient Elements:</a:t>
            </a:r>
            <a:endParaRPr lang="en-GB" dirty="0"/>
          </a:p>
          <a:p>
            <a:pPr>
              <a:spcAft>
                <a:spcPts val="600"/>
              </a:spcAft>
              <a:defRPr sz="1400"/>
            </a:pPr>
            <a:r>
              <a:rPr dirty="0"/>
              <a:t>• Focus on visual storytelling and interpretation.</a:t>
            </a:r>
            <a:endParaRPr lang="en-GB" dirty="0"/>
          </a:p>
          <a:p>
            <a:pPr>
              <a:spcAft>
                <a:spcPts val="600"/>
              </a:spcAft>
              <a:defRPr sz="1400"/>
            </a:pPr>
            <a:r>
              <a:rPr dirty="0"/>
              <a:t>• Process notes and live Q&amp;A discourage AI-only work.</a:t>
            </a:r>
            <a:endParaRPr lang="en-GB" dirty="0"/>
          </a:p>
          <a:p>
            <a:pPr>
              <a:spcAft>
                <a:spcPts val="600"/>
              </a:spcAft>
              <a:defRPr sz="1400"/>
            </a:pPr>
            <a:r>
              <a:rPr dirty="0"/>
              <a:t>• Encourages collaboration and peer feedback.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236D57-50DF-94D2-002C-F616A6F37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293338"/>
            <a:ext cx="6858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63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Thanks for your listening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274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Why AI is Changing Our Classrooms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507" y="1417638"/>
            <a:ext cx="8325293" cy="4708525"/>
          </a:xfrm>
        </p:spPr>
        <p:txBody>
          <a:bodyPr/>
          <a:lstStyle/>
          <a:p>
            <a:endParaRPr dirty="0"/>
          </a:p>
          <a:p>
            <a:pPr marL="0" indent="0">
              <a:buNone/>
              <a:defRPr sz="1400"/>
            </a:pPr>
            <a:r>
              <a:rPr sz="2800" dirty="0"/>
              <a:t>🔍 In </a:t>
            </a:r>
            <a:r>
              <a:rPr sz="2800" dirty="0" err="1"/>
              <a:t>maths</a:t>
            </a:r>
            <a:r>
              <a:rPr sz="2800" dirty="0"/>
              <a:t> &amp; economics, AI can do the calculation — but will students understand the 'why'?</a:t>
            </a:r>
          </a:p>
          <a:p>
            <a:pPr marL="0" indent="0">
              <a:buNone/>
              <a:defRPr sz="1400"/>
            </a:pPr>
            <a:r>
              <a:rPr sz="2800" dirty="0"/>
              <a:t>"If ChatGPT gives me the answer, what else do you want me to do?" – a real student</a:t>
            </a:r>
            <a:endParaRPr lang="en-GB" sz="2800" dirty="0"/>
          </a:p>
          <a:p>
            <a:pPr marL="0" indent="0">
              <a:buNone/>
              <a:defRPr sz="1400"/>
            </a:pPr>
            <a:r>
              <a:rPr lang="en-GB" sz="2800" dirty="0"/>
              <a:t>⚠️ Students often see AI as the answer, not the starting point.</a:t>
            </a:r>
          </a:p>
          <a:p>
            <a:pPr marL="0" indent="0">
              <a:buNone/>
              <a:defRPr sz="1400"/>
            </a:pPr>
            <a:r>
              <a:rPr lang="en-GB" sz="2800" dirty="0"/>
              <a:t>⚠️ Risk: less deep thinking, weaker problem-solving skills.</a:t>
            </a:r>
          </a:p>
          <a:p>
            <a:pPr marL="0" indent="0">
              <a:buNone/>
              <a:defRPr sz="1400"/>
            </a:pPr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4B949-3228-0092-07FB-CD426945A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Contributions of This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5D07C-ED18-0AA5-3392-C939B41C2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Systematic Literature Review</a:t>
            </a:r>
          </a:p>
          <a:p>
            <a:r>
              <a:rPr lang="en-GB" sz="2400" dirty="0"/>
              <a:t>Reviews AI in higher education and subject-level applications (math &amp; economics).</a:t>
            </a:r>
          </a:p>
          <a:p>
            <a:r>
              <a:rPr lang="en-GB" dirty="0"/>
              <a:t>UK Policy Review</a:t>
            </a:r>
          </a:p>
          <a:p>
            <a:r>
              <a:rPr lang="en-GB" sz="2400" dirty="0"/>
              <a:t>Examines Russell Group universities and their AI-related policy frameworks.</a:t>
            </a:r>
          </a:p>
          <a:p>
            <a:r>
              <a:rPr lang="en-GB" dirty="0"/>
              <a:t>Case Study Evidence</a:t>
            </a:r>
          </a:p>
          <a:p>
            <a:r>
              <a:rPr lang="en-GB" sz="2400" dirty="0"/>
              <a:t>Demonstrates practical application of AI, integrating theoretical insights into practice.</a:t>
            </a:r>
          </a:p>
        </p:txBody>
      </p:sp>
    </p:spTree>
    <p:extLst>
      <p:ext uri="{BB962C8B-B14F-4D97-AF65-F5344CB8AC3E}">
        <p14:creationId xmlns:p14="http://schemas.microsoft.com/office/powerpoint/2010/main" val="3941929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68B8C-5D92-C92B-25B6-8FB785FCB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157" y="191386"/>
            <a:ext cx="7974419" cy="1065064"/>
          </a:xfrm>
        </p:spPr>
        <p:txBody>
          <a:bodyPr>
            <a:normAutofit/>
          </a:bodyPr>
          <a:lstStyle/>
          <a:p>
            <a:r>
              <a:rPr lang="en-US" sz="1800" b="1" dirty="0"/>
              <a:t>PRISMA Flow Diagram – Literature Review of AI in Higher Education</a:t>
            </a:r>
            <a:br>
              <a:rPr lang="en-GB" b="1" dirty="0"/>
            </a:b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87826C7-6387-33B8-F391-64F8E122E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157" y="816159"/>
            <a:ext cx="8183106" cy="5616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395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dirty="0"/>
              <a:t>AI Challenges in Math and Economics Education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990079"/>
              </p:ext>
            </p:extLst>
          </p:nvPr>
        </p:nvGraphicFramePr>
        <p:xfrm>
          <a:off x="569343" y="1866212"/>
          <a:ext cx="8412480" cy="3431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0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8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6779">
                <a:tc>
                  <a:txBody>
                    <a:bodyPr/>
                    <a:lstStyle/>
                    <a:p>
                      <a:r>
                        <a:rPr sz="1100" b="1" dirty="0"/>
                        <a:t>Challenge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 b="1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 b="1" dirty="0"/>
                        <a:t>Authors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112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Overreliance on AI tutors</a:t>
                      </a:r>
                    </a:p>
                    <a:p>
                      <a:endParaRPr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AI solves routine/procedural problems quickly (ITS/ALS/auto-grading)</a:t>
                      </a:r>
                      <a:r>
                        <a:rPr lang="en-GB" sz="1000" dirty="0"/>
                        <a:t>. Students may outsource perseverance/self-regulation to AI, weakening habits of sustained problem-solving.</a:t>
                      </a:r>
                    </a:p>
                    <a:p>
                      <a:endParaRPr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000" dirty="0"/>
                        <a:t>Awang et al. (2025)</a:t>
                      </a:r>
                      <a:r>
                        <a:rPr lang="en-GB" sz="1000" dirty="0"/>
                        <a:t>; </a:t>
                      </a:r>
                      <a:r>
                        <a:rPr lang="en-GB" sz="1000" dirty="0" err="1"/>
                        <a:t>Panaoura</a:t>
                      </a:r>
                      <a:r>
                        <a:rPr lang="en-GB" sz="1000" dirty="0"/>
                        <a:t> (2025)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000" dirty="0"/>
                        <a:t>Göktepe Yıldız &amp; Göktepe Körpeoğlu (2024); Awang et al. (2025)</a:t>
                      </a:r>
                      <a:r>
                        <a:rPr lang="en-GB" sz="1000" dirty="0"/>
                        <a:t> Gunawan &amp; Mulyadi (ICETI 2025); Lu &amp; Zhou (2021)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0" dirty="0"/>
                    </a:p>
                    <a:p>
                      <a:endParaRPr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6779">
                <a:tc>
                  <a:txBody>
                    <a:bodyPr/>
                    <a:lstStyle/>
                    <a:p>
                      <a:r>
                        <a:rPr sz="1000" dirty="0"/>
                        <a:t>Personalization vs. privacy</a:t>
                      </a:r>
                    </a:p>
                  </a:txBody>
                  <a:tcP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dirty="0"/>
                        <a:t>AI enables adaptive, individualized learning and immediate feedback, but raises data-privacy concerns.</a:t>
                      </a:r>
                    </a:p>
                  </a:txBody>
                  <a:tcPr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 dirty="0" err="1"/>
                        <a:t>Göktepe</a:t>
                      </a:r>
                      <a:r>
                        <a:rPr sz="1000" dirty="0"/>
                        <a:t> Yıldız &amp; </a:t>
                      </a:r>
                      <a:r>
                        <a:rPr sz="1000" dirty="0" err="1"/>
                        <a:t>Göktepe</a:t>
                      </a:r>
                      <a:r>
                        <a:rPr sz="1000" dirty="0"/>
                        <a:t> </a:t>
                      </a:r>
                      <a:r>
                        <a:rPr sz="1000" dirty="0" err="1"/>
                        <a:t>Körpeoğlu</a:t>
                      </a:r>
                      <a:r>
                        <a:rPr sz="1000" dirty="0"/>
                        <a:t> (2024); </a:t>
                      </a:r>
                      <a:r>
                        <a:rPr sz="1000" dirty="0" err="1"/>
                        <a:t>Panaoura</a:t>
                      </a:r>
                      <a:r>
                        <a:rPr sz="1000" dirty="0"/>
                        <a:t> (2025)</a:t>
                      </a:r>
                    </a:p>
                  </a:txBody>
                  <a:tcPr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6779">
                <a:tc>
                  <a:txBody>
                    <a:bodyPr/>
                    <a:lstStyle/>
                    <a:p>
                      <a:r>
                        <a:rPr sz="1000"/>
                        <a:t>Equity &amp;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 dirty="0"/>
                        <a:t>AI can widen opportunity (early identification, personalization) but also risks inequity without safeguards.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 dirty="0" err="1"/>
                        <a:t>Göktepe</a:t>
                      </a:r>
                      <a:r>
                        <a:rPr sz="1000" dirty="0"/>
                        <a:t> Yıldız &amp; </a:t>
                      </a:r>
                      <a:r>
                        <a:rPr sz="1000" dirty="0" err="1"/>
                        <a:t>Göktepe</a:t>
                      </a:r>
                      <a:r>
                        <a:rPr sz="1000" dirty="0"/>
                        <a:t> </a:t>
                      </a:r>
                      <a:r>
                        <a:rPr sz="1000" dirty="0" err="1"/>
                        <a:t>Körpeoğlu</a:t>
                      </a:r>
                      <a:r>
                        <a:rPr sz="1000" dirty="0"/>
                        <a:t> (2024)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 b="1"/>
            </a:pPr>
            <a:r>
              <a:rPr dirty="0"/>
              <a:t>Triangle of Shared Responsibility</a:t>
            </a:r>
          </a:p>
        </p:txBody>
      </p:sp>
      <p:sp>
        <p:nvSpPr>
          <p:cNvPr id="3" name="Rectangle 2"/>
          <p:cNvSpPr/>
          <p:nvPr/>
        </p:nvSpPr>
        <p:spPr>
          <a:xfrm>
            <a:off x="2926080" y="1171575"/>
            <a:ext cx="3097530" cy="142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>
                <a:solidFill>
                  <a:schemeClr val="tx1"/>
                </a:solidFill>
              </a:rPr>
              <a:t>University</a:t>
            </a:r>
          </a:p>
          <a:p>
            <a:r>
              <a:rPr dirty="0">
                <a:solidFill>
                  <a:schemeClr val="tx1"/>
                </a:solidFill>
              </a:rPr>
              <a:t>- Set AI policy</a:t>
            </a:r>
          </a:p>
          <a:p>
            <a:r>
              <a:rPr dirty="0">
                <a:solidFill>
                  <a:schemeClr val="tx1"/>
                </a:solidFill>
              </a:rPr>
              <a:t>- Ensure equity</a:t>
            </a:r>
          </a:p>
          <a:p>
            <a:r>
              <a:rPr dirty="0">
                <a:solidFill>
                  <a:schemeClr val="tx1"/>
                </a:solidFill>
              </a:rPr>
              <a:t>- Refine with feedback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3166110"/>
            <a:ext cx="3394710" cy="152019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 </a:t>
            </a:r>
            <a:r>
              <a:rPr dirty="0">
                <a:solidFill>
                  <a:schemeClr val="tx1"/>
                </a:solidFill>
              </a:rPr>
              <a:t>Instructor</a:t>
            </a:r>
          </a:p>
          <a:p>
            <a:r>
              <a:rPr dirty="0">
                <a:solidFill>
                  <a:schemeClr val="tx1"/>
                </a:solidFill>
              </a:rPr>
              <a:t>- Redesign assessments</a:t>
            </a:r>
          </a:p>
          <a:p>
            <a:r>
              <a:rPr dirty="0">
                <a:solidFill>
                  <a:schemeClr val="tx1"/>
                </a:solidFill>
              </a:rPr>
              <a:t>- Teach AI literacy</a:t>
            </a:r>
          </a:p>
          <a:p>
            <a:r>
              <a:rPr dirty="0">
                <a:solidFill>
                  <a:schemeClr val="tx1"/>
                </a:solidFill>
              </a:rPr>
              <a:t>- Foster critical thinking</a:t>
            </a:r>
          </a:p>
          <a:p>
            <a:r>
              <a:rPr dirty="0">
                <a:solidFill>
                  <a:schemeClr val="tx1"/>
                </a:solidFill>
              </a:rPr>
              <a:t>- Gather feedback</a:t>
            </a:r>
          </a:p>
        </p:txBody>
      </p:sp>
      <p:sp>
        <p:nvSpPr>
          <p:cNvPr id="5" name="Rectangle 4"/>
          <p:cNvSpPr/>
          <p:nvPr/>
        </p:nvSpPr>
        <p:spPr>
          <a:xfrm>
            <a:off x="4834892" y="3166110"/>
            <a:ext cx="3394708" cy="152019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>
                <a:solidFill>
                  <a:schemeClr val="tx1"/>
                </a:solidFill>
              </a:rPr>
              <a:t>Student</a:t>
            </a:r>
          </a:p>
          <a:p>
            <a:r>
              <a:rPr dirty="0">
                <a:solidFill>
                  <a:schemeClr val="tx1"/>
                </a:solidFill>
              </a:rPr>
              <a:t>- Use AI responsibly</a:t>
            </a:r>
          </a:p>
          <a:p>
            <a:r>
              <a:rPr dirty="0">
                <a:solidFill>
                  <a:schemeClr val="tx1"/>
                </a:solidFill>
              </a:rPr>
              <a:t>- Disclose AI use</a:t>
            </a:r>
          </a:p>
          <a:p>
            <a:r>
              <a:rPr dirty="0">
                <a:solidFill>
                  <a:schemeClr val="tx1"/>
                </a:solidFill>
              </a:rPr>
              <a:t>- Critique outputs</a:t>
            </a:r>
          </a:p>
          <a:p>
            <a:r>
              <a:rPr dirty="0">
                <a:solidFill>
                  <a:schemeClr val="tx1"/>
                </a:solidFill>
              </a:rPr>
              <a:t>- Share experiences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DC3F8A-8F23-16D6-8236-A52EEECB651A}"/>
              </a:ext>
            </a:extLst>
          </p:cNvPr>
          <p:cNvSpPr txBox="1"/>
          <p:nvPr/>
        </p:nvSpPr>
        <p:spPr>
          <a:xfrm>
            <a:off x="834390" y="5252085"/>
            <a:ext cx="7989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*Bronfenbrenner’s Ecological Systems Theory</a:t>
            </a:r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6079B3-26CE-BA34-2D73-6DB9330C1BB9}"/>
              </a:ext>
            </a:extLst>
          </p:cNvPr>
          <p:cNvSpPr txBox="1"/>
          <p:nvPr/>
        </p:nvSpPr>
        <p:spPr>
          <a:xfrm>
            <a:off x="914400" y="5618632"/>
            <a:ext cx="7772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i="1" dirty="0"/>
              <a:t>*Hadwin &amp; </a:t>
            </a:r>
            <a:r>
              <a:rPr lang="en-GB" i="1" dirty="0" err="1"/>
              <a:t>Oshige</a:t>
            </a:r>
            <a:r>
              <a:rPr lang="en-GB" i="1" dirty="0"/>
              <a:t> (2011)</a:t>
            </a:r>
            <a:r>
              <a:rPr lang="en-GB" dirty="0"/>
              <a:t> on co-regulation: learning responsibility is distributed among teacher, learner, and environment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43" y="274638"/>
            <a:ext cx="8574657" cy="1143000"/>
          </a:xfrm>
        </p:spPr>
        <p:txBody>
          <a:bodyPr>
            <a:normAutofit/>
          </a:bodyPr>
          <a:lstStyle/>
          <a:p>
            <a:br>
              <a:rPr lang="en-GB" sz="2800" dirty="0"/>
            </a:br>
            <a:r>
              <a:rPr sz="2800" b="1" dirty="0"/>
              <a:t>AI Policies in UK Universities – Overview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564975"/>
              </p:ext>
            </p:extLst>
          </p:nvPr>
        </p:nvGraphicFramePr>
        <p:xfrm>
          <a:off x="315728" y="2025482"/>
          <a:ext cx="2286000" cy="2421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83146" y="2660888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92D050"/>
                </a:solidFill>
              </a:defRPr>
            </a:pPr>
            <a:r>
              <a:rPr dirty="0"/>
              <a:t>80%</a:t>
            </a:r>
          </a:p>
        </p:txBody>
      </p:sp>
      <p:cxnSp>
        <p:nvCxnSpPr>
          <p:cNvPr id="6" name="Connector 5"/>
          <p:cNvCxnSpPr/>
          <p:nvPr/>
        </p:nvCxnSpPr>
        <p:spPr>
          <a:xfrm flipH="1">
            <a:off x="1516525" y="2984559"/>
            <a:ext cx="365760" cy="9144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219114"/>
              </p:ext>
            </p:extLst>
          </p:nvPr>
        </p:nvGraphicFramePr>
        <p:xfrm>
          <a:off x="3200400" y="2025482"/>
          <a:ext cx="2286000" cy="2210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67024" y="2613483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92D050"/>
                </a:solidFill>
              </a:defRPr>
            </a:pPr>
            <a:r>
              <a:rPr dirty="0"/>
              <a:t>76%</a:t>
            </a:r>
          </a:p>
        </p:txBody>
      </p:sp>
      <p:cxnSp>
        <p:nvCxnSpPr>
          <p:cNvPr id="9" name="Connector 8"/>
          <p:cNvCxnSpPr>
            <a:cxnSpLocks/>
          </p:cNvCxnSpPr>
          <p:nvPr/>
        </p:nvCxnSpPr>
        <p:spPr>
          <a:xfrm flipH="1">
            <a:off x="4356339" y="2893119"/>
            <a:ext cx="521898" cy="197364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Char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770097"/>
              </p:ext>
            </p:extLst>
          </p:nvPr>
        </p:nvGraphicFramePr>
        <p:xfrm>
          <a:off x="6292109" y="2025482"/>
          <a:ext cx="2286000" cy="2421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772400" y="2763201"/>
            <a:ext cx="914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92D050"/>
                </a:solidFill>
              </a:defRPr>
            </a:pPr>
            <a:r>
              <a:rPr dirty="0"/>
              <a:t>73%</a:t>
            </a:r>
          </a:p>
        </p:txBody>
      </p:sp>
      <p:cxnSp>
        <p:nvCxnSpPr>
          <p:cNvPr id="12" name="Connector 11"/>
          <p:cNvCxnSpPr/>
          <p:nvPr/>
        </p:nvCxnSpPr>
        <p:spPr>
          <a:xfrm flipH="1">
            <a:off x="7489454" y="3030279"/>
            <a:ext cx="365760" cy="9144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8640" y="5190815"/>
            <a:ext cx="2722220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>
                <a:solidFill>
                  <a:srgbClr val="505050"/>
                </a:solidFill>
              </a:defRPr>
            </a:pPr>
            <a:r>
              <a:rPr dirty="0"/>
              <a:t>Source: HEPI Student Generative AI Survey 2025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55C09D9-C6FE-8C0E-2F5C-5E8E708A9E4D}"/>
              </a:ext>
            </a:extLst>
          </p:cNvPr>
          <p:cNvSpPr txBox="1"/>
          <p:nvPr/>
        </p:nvSpPr>
        <p:spPr>
          <a:xfrm>
            <a:off x="548640" y="4520248"/>
            <a:ext cx="76895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 Rapid adoption (92% of students now use AI — HEPI 2025) vs. slow policy adaptation.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6"/>
            <a:ext cx="6713579" cy="614302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GB" sz="4000" dirty="0"/>
              <a:t>Methodology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210" y="2092219"/>
            <a:ext cx="6713579" cy="3319962"/>
          </a:xfrm>
        </p:spPr>
        <p:txBody>
          <a:bodyPr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sz="2100" dirty="0"/>
              <a:t>- Data source: Publicly accessible university AI policies collected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100" dirty="0"/>
              <a:t>- Method: deductive thematic analysis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100" dirty="0"/>
              <a:t>- Coding framework: red–amber–green classification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100" dirty="0"/>
              <a:t>   • Red → minimal/no AI-specific policy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100" dirty="0"/>
              <a:t>   • Amber → partial guidance, limited detail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2100" dirty="0"/>
              <a:t>   • Green → comprehensive, accessible, clearly articulated</a:t>
            </a:r>
          </a:p>
          <a:p>
            <a:pPr marL="0" indent="0">
              <a:lnSpc>
                <a:spcPct val="90000"/>
              </a:lnSpc>
              <a:buNone/>
            </a:pPr>
            <a:endParaRPr lang="en-GB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/>
            </a:pPr>
            <a:r>
              <a:t>Table 1. Inclusion and Exclusion Criteria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097280"/>
          <a:ext cx="8229600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>
                        <a:defRPr sz="1600" b="1"/>
                      </a:pPr>
                      <a:r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 b="1"/>
                      </a:pPr>
                      <a:r>
                        <a:t>Inclusion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 b="1"/>
                      </a:pPr>
                      <a:r>
                        <a:t>Exclusion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Date of issue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After November 30,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Before November 30, 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Type of documents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Official and public-facing documents issued by Russell Group universities, such as institutional AI policies, guidelines, teaching/assessment regulations, or faculty/departmental guidance (e.g., Mathematics, Economics).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Non-policy-oriented documents, such as news reports, blog posts, media commentary, or individual academic opinions.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Documents explicitly addressing the use of AI in learning, teaching, or assessment.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Documents focusing on AI research, technical development, or unrelated administrative issues.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Accessibility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Policies and guidelines available through official university websites or equivalent public sources.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Internal-only documents inaccessible to the public, or informal guidance not issued through official university channels.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28432</TotalTime>
  <Words>1058</Words>
  <Application>Microsoft Office PowerPoint</Application>
  <PresentationFormat>On-screen Show (4:3)</PresentationFormat>
  <Paragraphs>173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Arial</vt:lpstr>
      <vt:lpstr>Calibri</vt:lpstr>
      <vt:lpstr>Office Theme</vt:lpstr>
      <vt:lpstr>From Policy to Practice: AI in Economics Teaching</vt:lpstr>
      <vt:lpstr>Why AI is Changing Our Classrooms</vt:lpstr>
      <vt:lpstr>Contributions of This Study</vt:lpstr>
      <vt:lpstr>PRISMA Flow Diagram – Literature Review of AI in Higher Education </vt:lpstr>
      <vt:lpstr>AI Challenges in Math and Economics Education</vt:lpstr>
      <vt:lpstr>PowerPoint Presentation</vt:lpstr>
      <vt:lpstr> AI Policies in UK Universities – Overview</vt:lpstr>
      <vt:lpstr>Methodology Overview</vt:lpstr>
      <vt:lpstr>PowerPoint Presentation</vt:lpstr>
      <vt:lpstr>Policy Maturity colour coding</vt:lpstr>
      <vt:lpstr>PowerPoint Presentation</vt:lpstr>
      <vt:lpstr>Subject-Specific AI Policies</vt:lpstr>
      <vt:lpstr>Transparency &amp; Inconsistency </vt:lpstr>
      <vt:lpstr>Student Support &amp; Guidance</vt:lpstr>
      <vt:lpstr>Staff Responsibility</vt:lpstr>
      <vt:lpstr>Case Study: Poster Project in Quantitative Methods Module</vt:lpstr>
      <vt:lpstr>Thanks for your listening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Policy to Practice: AI in Economics Teaching</dc:title>
  <dc:subject/>
  <dc:creator>Wang, Ziqing</dc:creator>
  <cp:keywords/>
  <dc:description>generated using python-pptx</dc:description>
  <cp:lastModifiedBy>Martin Poulter</cp:lastModifiedBy>
  <cp:revision>28</cp:revision>
  <dcterms:created xsi:type="dcterms:W3CDTF">2013-01-27T09:14:16Z</dcterms:created>
  <dcterms:modified xsi:type="dcterms:W3CDTF">2025-10-17T15:56:33Z</dcterms:modified>
  <cp:category>Mathematics in economics</cp:category>
</cp:coreProperties>
</file>